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7994" y="338380"/>
            <a:ext cx="4487863" cy="393537"/>
          </a:xfrm>
          <a:prstGeom prst="rect">
            <a:avLst/>
          </a:prstGeom>
        </p:spPr>
        <p:txBody>
          <a:bodyPr vert="horz" wrap="square" lIns="0" tIns="8731" rIns="0" bIns="0" rtlCol="0" anchor="ctr">
            <a:spAutoFit/>
          </a:bodyPr>
          <a:lstStyle/>
          <a:p>
            <a:pPr marL="7938">
              <a:spcBef>
                <a:spcPts val="69"/>
              </a:spcBef>
            </a:pPr>
            <a:r>
              <a:rPr sz="2500" b="1" dirty="0">
                <a:latin typeface="Cambria"/>
                <a:cs typeface="Cambria"/>
              </a:rPr>
              <a:t>SNS</a:t>
            </a:r>
            <a:r>
              <a:rPr sz="2500" b="1" spc="-59" dirty="0">
                <a:latin typeface="Cambria"/>
                <a:cs typeface="Cambria"/>
              </a:rPr>
              <a:t> </a:t>
            </a:r>
            <a:r>
              <a:rPr sz="2500" b="1" dirty="0">
                <a:latin typeface="Cambria"/>
                <a:cs typeface="Cambria"/>
              </a:rPr>
              <a:t>COLLEGE</a:t>
            </a:r>
            <a:r>
              <a:rPr sz="2500" b="1" spc="-47" dirty="0">
                <a:latin typeface="Cambria"/>
                <a:cs typeface="Cambria"/>
              </a:rPr>
              <a:t> </a:t>
            </a:r>
            <a:r>
              <a:rPr sz="2500" b="1" dirty="0">
                <a:latin typeface="Cambria"/>
                <a:cs typeface="Cambria"/>
              </a:rPr>
              <a:t>OF</a:t>
            </a:r>
            <a:r>
              <a:rPr sz="2500" b="1" spc="-41" dirty="0">
                <a:latin typeface="Cambria"/>
                <a:cs typeface="Cambria"/>
              </a:rPr>
              <a:t> </a:t>
            </a:r>
            <a:r>
              <a:rPr sz="2500" b="1" spc="-6" dirty="0">
                <a:latin typeface="Cambria"/>
                <a:cs typeface="Cambria"/>
              </a:rPr>
              <a:t>TECHNOLOGY</a:t>
            </a:r>
            <a:endParaRPr sz="25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412" y="731917"/>
            <a:ext cx="8455025" cy="5232779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R="173434" algn="ctr">
              <a:spcBef>
                <a:spcPts val="625"/>
              </a:spcBef>
            </a:pPr>
            <a:r>
              <a:rPr sz="1500" spc="-16" dirty="0">
                <a:latin typeface="Cambria"/>
                <a:cs typeface="Cambria"/>
              </a:rPr>
              <a:t>Kurumbapalayam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(Po),</a:t>
            </a:r>
            <a:r>
              <a:rPr sz="1500" spc="-19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Coimbatore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641</a:t>
            </a:r>
            <a:r>
              <a:rPr sz="1500" spc="-16" dirty="0">
                <a:latin typeface="Cambria"/>
                <a:cs typeface="Cambria"/>
              </a:rPr>
              <a:t> 107</a:t>
            </a:r>
            <a:endParaRPr sz="1500" dirty="0">
              <a:latin typeface="Cambria"/>
              <a:cs typeface="Cambria"/>
            </a:endParaRPr>
          </a:p>
          <a:p>
            <a:pPr marR="344488" algn="ctr">
              <a:spcBef>
                <a:spcPts val="663"/>
              </a:spcBef>
            </a:pPr>
            <a:r>
              <a:rPr sz="1750" b="1" dirty="0">
                <a:latin typeface="Cambria"/>
                <a:cs typeface="Cambria"/>
              </a:rPr>
              <a:t>An</a:t>
            </a:r>
            <a:r>
              <a:rPr sz="1750" b="1" spc="-19" dirty="0">
                <a:latin typeface="Cambria"/>
                <a:cs typeface="Cambria"/>
              </a:rPr>
              <a:t> </a:t>
            </a:r>
            <a:r>
              <a:rPr sz="1750" b="1" spc="-6" dirty="0">
                <a:latin typeface="Cambria"/>
                <a:cs typeface="Cambria"/>
              </a:rPr>
              <a:t>Autonomous</a:t>
            </a:r>
            <a:r>
              <a:rPr sz="1750" b="1" spc="-50" dirty="0">
                <a:latin typeface="Cambria"/>
                <a:cs typeface="Cambria"/>
              </a:rPr>
              <a:t> </a:t>
            </a:r>
            <a:r>
              <a:rPr sz="1750" b="1" spc="-6" dirty="0">
                <a:latin typeface="Cambria"/>
                <a:cs typeface="Cambria"/>
              </a:rPr>
              <a:t>Institution</a:t>
            </a:r>
            <a:endParaRPr sz="1750" dirty="0">
              <a:latin typeface="Cambria"/>
              <a:cs typeface="Cambria"/>
            </a:endParaRPr>
          </a:p>
          <a:p>
            <a:pPr marL="1110853" marR="1450975" algn="ctr">
              <a:spcBef>
                <a:spcPts val="388"/>
              </a:spcBef>
            </a:pPr>
            <a:r>
              <a:rPr sz="1500" spc="-6" dirty="0">
                <a:latin typeface="Cambria"/>
                <a:cs typeface="Cambria"/>
              </a:rPr>
              <a:t>Accredited</a:t>
            </a:r>
            <a:r>
              <a:rPr sz="1500" spc="-4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5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NBA</a:t>
            </a:r>
            <a:r>
              <a:rPr sz="1500" spc="-16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AICTE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and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Accredited</a:t>
            </a:r>
            <a:r>
              <a:rPr sz="1500" spc="-9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NAAC</a:t>
            </a:r>
            <a:r>
              <a:rPr sz="1500" spc="-3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UGC</a:t>
            </a:r>
            <a:r>
              <a:rPr sz="1500" spc="-47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with</a:t>
            </a:r>
            <a:r>
              <a:rPr sz="1500" spc="-28" dirty="0">
                <a:latin typeface="Cambria"/>
                <a:cs typeface="Cambria"/>
              </a:rPr>
              <a:t> </a:t>
            </a:r>
            <a:r>
              <a:rPr sz="1500" spc="-113" dirty="0">
                <a:latin typeface="Cambria"/>
                <a:cs typeface="Cambria"/>
              </a:rPr>
              <a:t>‘A’</a:t>
            </a:r>
            <a:r>
              <a:rPr sz="1500" spc="-3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Grade </a:t>
            </a:r>
            <a:r>
              <a:rPr sz="1500" spc="-13" dirty="0">
                <a:latin typeface="Cambria"/>
                <a:cs typeface="Cambria"/>
              </a:rPr>
              <a:t>Approved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AICTE,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New</a:t>
            </a:r>
            <a:r>
              <a:rPr sz="1500" spc="-16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Delhi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&amp;</a:t>
            </a:r>
            <a:r>
              <a:rPr sz="1500" spc="-38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Affiliated</a:t>
            </a:r>
            <a:r>
              <a:rPr sz="1500" spc="-19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to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Anna</a:t>
            </a:r>
            <a:r>
              <a:rPr sz="1500" spc="-22" dirty="0">
                <a:latin typeface="Cambria"/>
                <a:cs typeface="Cambria"/>
              </a:rPr>
              <a:t> University,</a:t>
            </a:r>
            <a:r>
              <a:rPr sz="1500" spc="-47" dirty="0">
                <a:latin typeface="Cambria"/>
                <a:cs typeface="Cambria"/>
              </a:rPr>
              <a:t> </a:t>
            </a:r>
            <a:r>
              <a:rPr sz="1500" spc="-6" dirty="0" smtClean="0">
                <a:latin typeface="Cambria"/>
                <a:cs typeface="Cambria"/>
              </a:rPr>
              <a:t>Chennai</a:t>
            </a:r>
            <a:endParaRPr sz="1500" dirty="0" smtClean="0">
              <a:latin typeface="Cambria"/>
              <a:cs typeface="Cambria"/>
            </a:endParaRPr>
          </a:p>
          <a:p>
            <a:pPr marL="7938" marR="3175" indent="779066" algn="ctr">
              <a:lnSpc>
                <a:spcPct val="161900"/>
              </a:lnSpc>
            </a:pPr>
            <a:endParaRPr lang="en-US" sz="1500" dirty="0" smtClean="0">
              <a:latin typeface="Cambria"/>
              <a:cs typeface="Cambria"/>
            </a:endParaRPr>
          </a:p>
          <a:p>
            <a:pPr marL="7938" marR="3175" indent="779066" algn="ctr">
              <a:lnSpc>
                <a:spcPct val="161900"/>
              </a:lnSpc>
            </a:pPr>
            <a:r>
              <a:rPr sz="2063" b="1" spc="-28" dirty="0" smtClean="0">
                <a:latin typeface="Cambria"/>
                <a:cs typeface="Cambria"/>
              </a:rPr>
              <a:t>DEPARTMENT</a:t>
            </a:r>
            <a:r>
              <a:rPr sz="2063" b="1" spc="-84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OF</a:t>
            </a:r>
            <a:r>
              <a:rPr sz="2063" b="1" spc="-13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COMPUTER</a:t>
            </a:r>
            <a:r>
              <a:rPr sz="2063" b="1" spc="-66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SCIENCE</a:t>
            </a:r>
            <a:r>
              <a:rPr sz="2063" b="1" spc="-25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AND</a:t>
            </a:r>
            <a:r>
              <a:rPr sz="2063" b="1" spc="-53" dirty="0" smtClean="0">
                <a:latin typeface="Cambria"/>
                <a:cs typeface="Cambria"/>
              </a:rPr>
              <a:t> </a:t>
            </a:r>
            <a:r>
              <a:rPr sz="2063" b="1" spc="-6" dirty="0" smtClean="0">
                <a:latin typeface="Cambria"/>
                <a:cs typeface="Cambria"/>
              </a:rPr>
              <a:t>ENGINEERING </a:t>
            </a:r>
            <a:r>
              <a:rPr sz="2063" b="1" dirty="0" smtClean="0">
                <a:latin typeface="Cambria"/>
                <a:cs typeface="Cambria"/>
              </a:rPr>
              <a:t>COURSE</a:t>
            </a:r>
            <a:r>
              <a:rPr sz="2063" b="1" spc="-47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NAME</a:t>
            </a:r>
            <a:r>
              <a:rPr sz="2063" b="1" spc="-44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:</a:t>
            </a:r>
            <a:r>
              <a:rPr sz="2063" b="1" spc="-16" dirty="0" smtClean="0">
                <a:latin typeface="Cambria"/>
                <a:cs typeface="Cambria"/>
              </a:rPr>
              <a:t> </a:t>
            </a:r>
            <a:r>
              <a:rPr lang="en-US" sz="2063" b="1" spc="-6" dirty="0" smtClean="0">
                <a:latin typeface="Cambria"/>
                <a:cs typeface="Cambria"/>
              </a:rPr>
              <a:t>23CSB201 - OBJECT ORIENTED PROGRAMMING</a:t>
            </a:r>
          </a:p>
          <a:p>
            <a:pPr marL="7938" marR="3175" indent="779066">
              <a:lnSpc>
                <a:spcPct val="161900"/>
              </a:lnSpc>
            </a:pPr>
            <a:r>
              <a:rPr lang="en-US" sz="2063" b="1" spc="-6" dirty="0">
                <a:latin typeface="Cambria"/>
                <a:cs typeface="Cambria"/>
              </a:rPr>
              <a:t>	</a:t>
            </a:r>
            <a:r>
              <a:rPr lang="en-US" sz="2063" b="1" spc="-6" dirty="0" smtClean="0">
                <a:latin typeface="Cambria"/>
                <a:cs typeface="Cambria"/>
              </a:rPr>
              <a:t>					</a:t>
            </a:r>
            <a:r>
              <a:rPr sz="1750" dirty="0" smtClean="0">
                <a:latin typeface="Cambria"/>
                <a:cs typeface="Cambria"/>
              </a:rPr>
              <a:t>I</a:t>
            </a:r>
            <a:r>
              <a:rPr sz="1750" spc="-19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YEAR</a:t>
            </a:r>
            <a:r>
              <a:rPr sz="1750" spc="-13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/</a:t>
            </a:r>
            <a:r>
              <a:rPr sz="1750" spc="-9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II</a:t>
            </a:r>
            <a:r>
              <a:rPr sz="1750" spc="-28" dirty="0" smtClean="0">
                <a:latin typeface="Cambria"/>
                <a:cs typeface="Cambria"/>
              </a:rPr>
              <a:t> </a:t>
            </a:r>
            <a:r>
              <a:rPr sz="1750" spc="-6" dirty="0" smtClean="0">
                <a:latin typeface="Cambria"/>
                <a:cs typeface="Cambria"/>
              </a:rPr>
              <a:t>SEMESTER</a:t>
            </a:r>
            <a:endParaRPr sz="1750" dirty="0" smtClean="0">
              <a:latin typeface="Cambria"/>
              <a:cs typeface="Cambria"/>
            </a:endParaRP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sz="1750" dirty="0" smtClean="0">
                <a:latin typeface="Cambria"/>
                <a:cs typeface="Cambria"/>
              </a:rPr>
              <a:t>Unit</a:t>
            </a:r>
            <a:r>
              <a:rPr sz="1750" spc="-56" dirty="0" smtClean="0">
                <a:latin typeface="Cambria"/>
                <a:cs typeface="Cambria"/>
              </a:rPr>
              <a:t> </a:t>
            </a:r>
            <a:r>
              <a:rPr lang="en-US" sz="1750" dirty="0" smtClean="0">
                <a:latin typeface="Cambria"/>
                <a:cs typeface="Cambria"/>
              </a:rPr>
              <a:t>I - INTRODUCTION </a:t>
            </a:r>
            <a:r>
              <a:rPr lang="en-US" sz="1750" dirty="0">
                <a:latin typeface="Cambria"/>
                <a:cs typeface="Cambria"/>
              </a:rPr>
              <a:t>TO </a:t>
            </a:r>
            <a:r>
              <a:rPr lang="en-US" sz="1750" dirty="0" smtClean="0">
                <a:latin typeface="Cambria"/>
                <a:cs typeface="Cambria"/>
              </a:rPr>
              <a:t>OOP</a:t>
            </a: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sz="1750" spc="-6" dirty="0" smtClean="0">
                <a:latin typeface="Cambria"/>
                <a:cs typeface="Cambria"/>
              </a:rPr>
              <a:t>Topic</a:t>
            </a:r>
            <a:r>
              <a:rPr lang="en-US" sz="1750" dirty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:</a:t>
            </a:r>
            <a:r>
              <a:rPr lang="en-US" sz="1750" dirty="0" smtClean="0">
                <a:latin typeface="Cambria"/>
                <a:cs typeface="Cambria"/>
              </a:rPr>
              <a:t> Evolution </a:t>
            </a:r>
            <a:r>
              <a:rPr lang="en-US" sz="1750" dirty="0">
                <a:latin typeface="Cambria"/>
                <a:cs typeface="Cambria"/>
              </a:rPr>
              <a:t>of J</a:t>
            </a:r>
            <a:r>
              <a:rPr lang="en-US" sz="1750" dirty="0" smtClean="0">
                <a:latin typeface="Cambria"/>
                <a:cs typeface="Cambria"/>
              </a:rPr>
              <a:t>ava </a:t>
            </a: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lang="en-US" sz="1750" dirty="0" err="1" smtClean="0">
                <a:solidFill>
                  <a:srgbClr val="000000"/>
                </a:solidFill>
                <a:latin typeface="Cambria"/>
                <a:ea typeface="Cambria"/>
                <a:cs typeface="Calibri" panose="020F0502020204030204" pitchFamily="34" charset="0"/>
                <a:sym typeface="Cambria"/>
              </a:rPr>
              <a:t>Mrs.D.NIRMALA</a:t>
            </a:r>
            <a:r>
              <a:rPr lang="en-US" sz="1750" dirty="0" smtClean="0">
                <a:solidFill>
                  <a:srgbClr val="000000"/>
                </a:solidFill>
                <a:latin typeface="Cambria"/>
                <a:ea typeface="Cambria"/>
                <a:cs typeface="Calibri" panose="020F0502020204030204" pitchFamily="34" charset="0"/>
                <a:sym typeface="Cambria"/>
              </a:rPr>
              <a:t> – AP/CSE</a:t>
            </a:r>
            <a:endParaRPr lang="en-US" sz="175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endParaRPr sz="1750" dirty="0">
              <a:latin typeface="Cambria"/>
              <a:cs typeface="Cambr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0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Java 12–17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65141" cy="4265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Switch expressions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Text blocks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Records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Sealed classes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PROGRAMMING/MS.D.NIRMALA/CSE /SNSCT    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10/14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805" y="1162910"/>
            <a:ext cx="6356195" cy="49925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Modern Java (Java 18+)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286000" cy="4399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Pattern matching improvements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Virtual threads (Project Loom)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Performance and security updates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PROGRAMMING/MS.D.NIRMALA/CSE /SNSCT    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11/14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260088"/>
            <a:ext cx="6400800" cy="492183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274849" cy="4265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Java has evolved for over 25+ years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Widely used in enterprise, mobile, and web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Continues to adapt to modern programming needs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PROGRAMMING/MS.D.NIRMALA/CSE /SNSCT    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12/14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922" y="1162910"/>
            <a:ext cx="6200078" cy="52452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Object Oriented 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Programming in Java 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– Questions to Solve</a:t>
            </a:r>
            <a:b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2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1894304"/>
            <a:ext cx="9144000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software company is migrating a legacy Java 6 application.</a:t>
            </a:r>
            <a:b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Which Java evolution features (Java 8+) would you recommend and why?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 enterprise application requires high performance and scalability.</a:t>
            </a:r>
            <a:b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Which Java versions and features support this requirement? Justify.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cloud-based system demands lightweight and modular applications.</a:t>
            </a:r>
            <a:b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How does Java’s evolution support this need?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How did the evolution of Java reduce dependency on external frameworks over time?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 organization wants safe concurrent programming.</a:t>
            </a:r>
            <a:b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How did Java evolve to handle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multithreading?</a:t>
            </a:r>
            <a:endParaRPr 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PROGRAMMING/MS.D.NIRMALA/CSE /SNSCT    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13/14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029" y="91012"/>
            <a:ext cx="1103971" cy="8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31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362"/>
            <a:ext cx="9144000" cy="67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97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Introduction to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31945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Java is a high-level, object-oriented programming language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Developed by Sun Microsystems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Known for portability, security, and robustness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PROGRAMMING/MS.D.NIRMALA/CSE /SNSCT    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653" y="1417638"/>
            <a:ext cx="6282247" cy="49905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Origins of Java (1991–1995)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1264"/>
            <a:ext cx="217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Started as 'Oak' project by James Gosling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Designed for embedded systems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Renamed Java in 1995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Slogan: Write Once, Run Anywhere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PROGRAMMING/MS.D.NIRMALA/CSE /SNSCT    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76" y="1271240"/>
            <a:ext cx="6623824" cy="49957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Java 1.0 (1996)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230830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First public release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Applets support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Basic OOP features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Platform-independent execution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PROGRAMMING/MS.D.NIRMALA/CSE /SNSCT    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4/14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76" y="1162909"/>
            <a:ext cx="6623824" cy="50668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Java 2 (J2SE 1.2–1.4)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33060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Introduced Swing GUI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Collections Framework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Just-In-Time (JIT) compiler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Improved performance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PROGRAMMING/MS.D.NIRMALA/CSE /SNSCT    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460" y="1240452"/>
            <a:ext cx="6372540" cy="50900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Java 5 (2004)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2089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Generics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Enhanced for-each loop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Autoboxing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 and unboxing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Annotations and </a:t>
            </a:r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enums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PROGRAMMING/MS.D.NIRMALA/CSE /SNSCT    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6/14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259" y="1162910"/>
            <a:ext cx="6322741" cy="51263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Java 6 &amp;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0072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Improved JVM performance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Try-with-resources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Diamond operator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NIO.2 file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PROGRAMMING/MS.D.NIRMALA/CSE /SNSCT    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7/14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210" y="1338146"/>
            <a:ext cx="6768789" cy="50700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Java 8 (2014)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759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Lambda expressions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Stream API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Default methods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Major functional programming support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PROGRAMMING/MS.D.NIRMALA/CSE /SNSCT    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8/14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131" y="1162911"/>
            <a:ext cx="6110869" cy="52452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Java 9–11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609385" cy="4109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Module system (Project Jigsaw)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JShell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 (interactive shell)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Long-Term Support (LTS) versions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Improved garbage collection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513" y="6408200"/>
            <a:ext cx="9032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3.1.26       UNIT-1 /Evolution of Java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 23CSB201 OBJECT ORIENTED PROGRAMMING/MS.D.NIRMALA/CSE /SNSCT     </a:t>
            </a:r>
            <a:r>
              <a:rPr lang="en-US" sz="1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9/14 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577" y="1417638"/>
            <a:ext cx="6301423" cy="48387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481</Words>
  <Application>Microsoft Office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</vt:lpstr>
      <vt:lpstr>Office Theme</vt:lpstr>
      <vt:lpstr>SNS COLLEGE OF TECHNOLOGY</vt:lpstr>
      <vt:lpstr>Introduction to Java</vt:lpstr>
      <vt:lpstr>Origins of Java (1991–1995)</vt:lpstr>
      <vt:lpstr>Java 1.0 (1996)</vt:lpstr>
      <vt:lpstr>Java 2 (J2SE 1.2–1.4)</vt:lpstr>
      <vt:lpstr>Java 5 (2004)</vt:lpstr>
      <vt:lpstr>Java 6 &amp; 7</vt:lpstr>
      <vt:lpstr>Java 8 (2014)</vt:lpstr>
      <vt:lpstr>Java 9–11</vt:lpstr>
      <vt:lpstr>Java 12–17</vt:lpstr>
      <vt:lpstr>Modern Java (Java 18+)</vt:lpstr>
      <vt:lpstr>Conclusion</vt:lpstr>
      <vt:lpstr> Object Oriented Programming in Java – Questions to Solve 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SNS COLLEGE OF TECHNOLOGY</dc:title>
  <dc:subject/>
  <dc:creator>Nirmala</dc:creator>
  <cp:keywords/>
  <dc:description>generated using python-pptx</dc:description>
  <cp:lastModifiedBy>Nirmala</cp:lastModifiedBy>
  <cp:revision>9</cp:revision>
  <dcterms:created xsi:type="dcterms:W3CDTF">2013-01-27T09:14:16Z</dcterms:created>
  <dcterms:modified xsi:type="dcterms:W3CDTF">2026-01-05T10:46:22Z</dcterms:modified>
  <cp:category/>
</cp:coreProperties>
</file>