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BF88D-66A5-4CA4-A8E3-EC28B21773A7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ECDCF-9899-4D71-BC34-F3397AA5E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3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ECDCF-9899-4D71-BC34-F3397AA5E9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2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7994" y="338380"/>
            <a:ext cx="4487863" cy="393537"/>
          </a:xfrm>
          <a:prstGeom prst="rect">
            <a:avLst/>
          </a:prstGeom>
        </p:spPr>
        <p:txBody>
          <a:bodyPr vert="horz" wrap="square" lIns="0" tIns="8731" rIns="0" bIns="0" rtlCol="0" anchor="ctr">
            <a:spAutoFit/>
          </a:bodyPr>
          <a:lstStyle/>
          <a:p>
            <a:pPr marL="7938">
              <a:spcBef>
                <a:spcPts val="69"/>
              </a:spcBef>
            </a:pPr>
            <a:r>
              <a:rPr sz="2500" b="1" dirty="0">
                <a:latin typeface="Cambria"/>
                <a:cs typeface="Cambria"/>
              </a:rPr>
              <a:t>SNS</a:t>
            </a:r>
            <a:r>
              <a:rPr sz="2500" b="1" spc="-59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COLLEGE</a:t>
            </a:r>
            <a:r>
              <a:rPr sz="2500" b="1" spc="-47" dirty="0">
                <a:latin typeface="Cambria"/>
                <a:cs typeface="Cambria"/>
              </a:rPr>
              <a:t> </a:t>
            </a:r>
            <a:r>
              <a:rPr sz="2500" b="1" dirty="0">
                <a:latin typeface="Cambria"/>
                <a:cs typeface="Cambria"/>
              </a:rPr>
              <a:t>OF</a:t>
            </a:r>
            <a:r>
              <a:rPr sz="2500" b="1" spc="-41" dirty="0">
                <a:latin typeface="Cambria"/>
                <a:cs typeface="Cambria"/>
              </a:rPr>
              <a:t> </a:t>
            </a:r>
            <a:r>
              <a:rPr sz="2500" b="1" spc="-6" dirty="0">
                <a:latin typeface="Cambria"/>
                <a:cs typeface="Cambria"/>
              </a:rPr>
              <a:t>TECHNOLOGY</a:t>
            </a:r>
            <a:endParaRPr sz="2500" dirty="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4412" y="731917"/>
            <a:ext cx="8455025" cy="523277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R="173434" algn="ctr">
              <a:spcBef>
                <a:spcPts val="625"/>
              </a:spcBef>
            </a:pPr>
            <a:r>
              <a:rPr sz="1500" spc="-16" dirty="0">
                <a:latin typeface="Cambria"/>
                <a:cs typeface="Cambria"/>
              </a:rPr>
              <a:t>Kurumbapalayam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(Po),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Coimbatore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641</a:t>
            </a:r>
            <a:r>
              <a:rPr sz="1500" spc="-16" dirty="0">
                <a:latin typeface="Cambria"/>
                <a:cs typeface="Cambria"/>
              </a:rPr>
              <a:t> 107</a:t>
            </a:r>
            <a:endParaRPr sz="1500" dirty="0">
              <a:latin typeface="Cambria"/>
              <a:cs typeface="Cambria"/>
            </a:endParaRPr>
          </a:p>
          <a:p>
            <a:pPr marR="344488" algn="ctr">
              <a:spcBef>
                <a:spcPts val="663"/>
              </a:spcBef>
            </a:pPr>
            <a:r>
              <a:rPr sz="1750" b="1" dirty="0">
                <a:latin typeface="Cambria"/>
                <a:cs typeface="Cambria"/>
              </a:rPr>
              <a:t>An</a:t>
            </a:r>
            <a:r>
              <a:rPr sz="1750" b="1" spc="-19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Autonomous</a:t>
            </a:r>
            <a:r>
              <a:rPr sz="1750" b="1" spc="-50" dirty="0">
                <a:latin typeface="Cambria"/>
                <a:cs typeface="Cambria"/>
              </a:rPr>
              <a:t> </a:t>
            </a:r>
            <a:r>
              <a:rPr sz="1750" b="1" spc="-6" dirty="0">
                <a:latin typeface="Cambria"/>
                <a:cs typeface="Cambria"/>
              </a:rPr>
              <a:t>Institution</a:t>
            </a:r>
            <a:endParaRPr sz="1750" dirty="0">
              <a:latin typeface="Cambria"/>
              <a:cs typeface="Cambria"/>
            </a:endParaRPr>
          </a:p>
          <a:p>
            <a:pPr marL="1110853" marR="1450975" algn="ctr">
              <a:spcBef>
                <a:spcPts val="388"/>
              </a:spcBef>
            </a:pP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4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NBA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and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Accredited</a:t>
            </a:r>
            <a:r>
              <a:rPr sz="1500" spc="-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NAAC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–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UGC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with</a:t>
            </a:r>
            <a:r>
              <a:rPr sz="1500" spc="-28" dirty="0">
                <a:latin typeface="Cambria"/>
                <a:cs typeface="Cambria"/>
              </a:rPr>
              <a:t> </a:t>
            </a:r>
            <a:r>
              <a:rPr sz="1500" spc="-113" dirty="0">
                <a:latin typeface="Cambria"/>
                <a:cs typeface="Cambria"/>
              </a:rPr>
              <a:t>‘A’</a:t>
            </a:r>
            <a:r>
              <a:rPr sz="1500" spc="-3" dirty="0">
                <a:latin typeface="Cambria"/>
                <a:cs typeface="Cambria"/>
              </a:rPr>
              <a:t> </a:t>
            </a:r>
            <a:r>
              <a:rPr sz="1500" spc="-6" dirty="0">
                <a:latin typeface="Cambria"/>
                <a:cs typeface="Cambria"/>
              </a:rPr>
              <a:t>Grade </a:t>
            </a:r>
            <a:r>
              <a:rPr sz="1500" spc="-13" dirty="0">
                <a:latin typeface="Cambria"/>
                <a:cs typeface="Cambria"/>
              </a:rPr>
              <a:t>Approved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by</a:t>
            </a:r>
            <a:r>
              <a:rPr sz="1500" spc="-3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AICTE,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New</a:t>
            </a:r>
            <a:r>
              <a:rPr sz="1500" spc="-16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Delhi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&amp;</a:t>
            </a:r>
            <a:r>
              <a:rPr sz="1500" spc="-38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Affiliated</a:t>
            </a:r>
            <a:r>
              <a:rPr sz="1500" spc="-19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to</a:t>
            </a:r>
            <a:r>
              <a:rPr sz="1500" spc="-22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Anna</a:t>
            </a:r>
            <a:r>
              <a:rPr sz="1500" spc="-22" dirty="0">
                <a:latin typeface="Cambria"/>
                <a:cs typeface="Cambria"/>
              </a:rPr>
              <a:t> University,</a:t>
            </a:r>
            <a:r>
              <a:rPr sz="1500" spc="-47" dirty="0">
                <a:latin typeface="Cambria"/>
                <a:cs typeface="Cambria"/>
              </a:rPr>
              <a:t> </a:t>
            </a:r>
            <a:r>
              <a:rPr sz="1500" spc="-6" dirty="0" smtClean="0">
                <a:latin typeface="Cambria"/>
                <a:cs typeface="Cambria"/>
              </a:rPr>
              <a:t>Chennai</a:t>
            </a:r>
            <a:endParaRPr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endParaRPr lang="en-US" sz="1500" dirty="0" smtClean="0">
              <a:latin typeface="Cambria"/>
              <a:cs typeface="Cambria"/>
            </a:endParaRPr>
          </a:p>
          <a:p>
            <a:pPr marL="7938" marR="3175" indent="779066" algn="ctr">
              <a:lnSpc>
                <a:spcPct val="161900"/>
              </a:lnSpc>
            </a:pPr>
            <a:r>
              <a:rPr sz="2063" b="1" spc="-28" dirty="0" smtClean="0">
                <a:latin typeface="Cambria"/>
                <a:cs typeface="Cambria"/>
              </a:rPr>
              <a:t>DEPARTMENT</a:t>
            </a:r>
            <a:r>
              <a:rPr sz="2063" b="1" spc="-8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OF</a:t>
            </a:r>
            <a:r>
              <a:rPr sz="2063" b="1" spc="-13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COMPUTER</a:t>
            </a:r>
            <a:r>
              <a:rPr sz="2063" b="1" spc="-66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SCIENCE</a:t>
            </a:r>
            <a:r>
              <a:rPr sz="2063" b="1" spc="-25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AND</a:t>
            </a:r>
            <a:r>
              <a:rPr sz="2063" b="1" spc="-53" dirty="0" smtClean="0">
                <a:latin typeface="Cambria"/>
                <a:cs typeface="Cambria"/>
              </a:rPr>
              <a:t> </a:t>
            </a:r>
            <a:r>
              <a:rPr sz="2063" b="1" spc="-6" dirty="0" smtClean="0">
                <a:latin typeface="Cambria"/>
                <a:cs typeface="Cambria"/>
              </a:rPr>
              <a:t>ENGINEERING </a:t>
            </a:r>
            <a:r>
              <a:rPr sz="2063" b="1" dirty="0" smtClean="0">
                <a:latin typeface="Cambria"/>
                <a:cs typeface="Cambria"/>
              </a:rPr>
              <a:t>COURSE</a:t>
            </a:r>
            <a:r>
              <a:rPr sz="2063" b="1" spc="-47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NAME</a:t>
            </a:r>
            <a:r>
              <a:rPr sz="2063" b="1" spc="-44" dirty="0" smtClean="0">
                <a:latin typeface="Cambria"/>
                <a:cs typeface="Cambria"/>
              </a:rPr>
              <a:t> </a:t>
            </a:r>
            <a:r>
              <a:rPr sz="2063" b="1" dirty="0" smtClean="0">
                <a:latin typeface="Cambria"/>
                <a:cs typeface="Cambria"/>
              </a:rPr>
              <a:t>:</a:t>
            </a:r>
            <a:r>
              <a:rPr sz="2063" b="1" spc="-16" dirty="0" smtClean="0">
                <a:latin typeface="Cambria"/>
                <a:cs typeface="Cambria"/>
              </a:rPr>
              <a:t> </a:t>
            </a:r>
            <a:r>
              <a:rPr lang="en-US" sz="2063" b="1" spc="-6" dirty="0" smtClean="0">
                <a:latin typeface="Cambria"/>
                <a:cs typeface="Cambria"/>
              </a:rPr>
              <a:t>23CSB201 - OBJECT ORIENTED PROGRAMMING</a:t>
            </a:r>
          </a:p>
          <a:p>
            <a:pPr marL="7938" marR="3175" indent="779066">
              <a:lnSpc>
                <a:spcPct val="161900"/>
              </a:lnSpc>
            </a:pPr>
            <a:r>
              <a:rPr lang="en-US" sz="2063" b="1" spc="-6" dirty="0">
                <a:latin typeface="Cambria"/>
                <a:cs typeface="Cambria"/>
              </a:rPr>
              <a:t>	</a:t>
            </a:r>
            <a:r>
              <a:rPr lang="en-US" sz="2063" b="1" spc="-6" dirty="0" smtClean="0">
                <a:latin typeface="Cambria"/>
                <a:cs typeface="Cambria"/>
              </a:rPr>
              <a:t>					</a:t>
            </a:r>
            <a:r>
              <a:rPr sz="1750" dirty="0" smtClean="0">
                <a:latin typeface="Cambria"/>
                <a:cs typeface="Cambria"/>
              </a:rPr>
              <a:t>I</a:t>
            </a:r>
            <a:r>
              <a:rPr sz="1750" spc="-1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YEAR</a:t>
            </a:r>
            <a:r>
              <a:rPr sz="1750" spc="-13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/</a:t>
            </a:r>
            <a:r>
              <a:rPr sz="1750" spc="-9" dirty="0" smtClean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II</a:t>
            </a:r>
            <a:r>
              <a:rPr sz="1750" spc="-28" dirty="0" smtClean="0">
                <a:latin typeface="Cambria"/>
                <a:cs typeface="Cambria"/>
              </a:rPr>
              <a:t> </a:t>
            </a:r>
            <a:r>
              <a:rPr sz="1750" spc="-6" dirty="0" smtClean="0">
                <a:latin typeface="Cambria"/>
                <a:cs typeface="Cambria"/>
              </a:rPr>
              <a:t>SEMESTER</a:t>
            </a:r>
            <a:endParaRPr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dirty="0" smtClean="0">
                <a:latin typeface="Cambria"/>
                <a:cs typeface="Cambria"/>
              </a:rPr>
              <a:t>Unit</a:t>
            </a:r>
            <a:r>
              <a:rPr sz="1750" spc="-56" dirty="0" smtClean="0">
                <a:latin typeface="Cambria"/>
                <a:cs typeface="Cambria"/>
              </a:rPr>
              <a:t> </a:t>
            </a:r>
            <a:r>
              <a:rPr lang="en-US" sz="1750" dirty="0" smtClean="0">
                <a:latin typeface="Cambria"/>
                <a:cs typeface="Cambria"/>
              </a:rPr>
              <a:t>I - INTRODUCTION </a:t>
            </a:r>
            <a:r>
              <a:rPr lang="en-US" sz="1750" dirty="0">
                <a:latin typeface="Cambria"/>
                <a:cs typeface="Cambria"/>
              </a:rPr>
              <a:t>TO </a:t>
            </a:r>
            <a:r>
              <a:rPr lang="en-US" sz="1750" dirty="0" smtClean="0">
                <a:latin typeface="Cambria"/>
                <a:cs typeface="Cambria"/>
              </a:rPr>
              <a:t>OOP</a:t>
            </a: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sz="1750" spc="-6" dirty="0" smtClean="0">
                <a:latin typeface="Cambria"/>
                <a:cs typeface="Cambria"/>
              </a:rPr>
              <a:t>Topic</a:t>
            </a:r>
            <a:r>
              <a:rPr lang="en-US" sz="1750" dirty="0">
                <a:latin typeface="Cambria"/>
                <a:cs typeface="Cambria"/>
              </a:rPr>
              <a:t> </a:t>
            </a:r>
            <a:r>
              <a:rPr sz="1750" dirty="0" smtClean="0">
                <a:latin typeface="Cambria"/>
                <a:cs typeface="Cambria"/>
              </a:rPr>
              <a:t>:</a:t>
            </a:r>
            <a:r>
              <a:rPr lang="en-US" sz="1750" dirty="0" smtClean="0">
                <a:latin typeface="Cambria"/>
                <a:cs typeface="Cambria"/>
              </a:rPr>
              <a:t> </a:t>
            </a:r>
            <a:r>
              <a:rPr lang="en-US" sz="1750" dirty="0">
                <a:latin typeface="Cambria"/>
                <a:cs typeface="Cambria"/>
              </a:rPr>
              <a:t>Java Architecture</a:t>
            </a:r>
            <a:endParaRPr lang="en-US" sz="1750" dirty="0" smtClean="0">
              <a:latin typeface="Cambria"/>
              <a:cs typeface="Cambria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r>
              <a:rPr lang="en-US" sz="1750" dirty="0" err="1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Mrs.D.NIRMALA</a:t>
            </a:r>
            <a:r>
              <a:rPr lang="en-US" sz="1750" dirty="0" smtClean="0">
                <a:solidFill>
                  <a:srgbClr val="000000"/>
                </a:solidFill>
                <a:latin typeface="Cambria"/>
                <a:ea typeface="Cambria"/>
                <a:cs typeface="Calibri" panose="020F0502020204030204" pitchFamily="34" charset="0"/>
                <a:sym typeface="Cambria"/>
              </a:rPr>
              <a:t> – AP/CSE</a:t>
            </a:r>
            <a:endParaRPr lang="en-US" sz="1750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30375" marR="1718866" algn="ctr">
              <a:lnSpc>
                <a:spcPct val="197900"/>
              </a:lnSpc>
              <a:spcBef>
                <a:spcPts val="47"/>
              </a:spcBef>
              <a:tabLst>
                <a:tab pos="2342753" algn="l"/>
              </a:tabLst>
            </a:pPr>
            <a:endParaRPr sz="1750" dirty="0">
              <a:latin typeface="Cambria"/>
              <a:cs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1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1119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Collection of pre-defined classes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Supports GUI, networking, I/O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Makes development faster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PROGRAMMING/MS.D.NIRMALA/CSE /SNSCT     10/15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877" y="1223320"/>
            <a:ext cx="5687123" cy="50826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Security in Java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Bytecode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verifier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Class loader security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Security manager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PROGRAMMING/MS.D.NIRMALA/CSE /SNSCT     11/15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41" y="1338145"/>
            <a:ext cx="6021659" cy="496786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Advantages of Java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5399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Platform independent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Secure and robust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High performance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Scalable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PROGRAMMING/MS.D.NIRMALA/CSE /SNSCT     12/15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049" y="1134301"/>
            <a:ext cx="6411951" cy="50880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3204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Architecture ensures portability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JVM is the core component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Widely used in enterprise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PROGRAMMING/MS.D.NIRMALA/CSE /SNSCT     13/15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31" y="1159134"/>
            <a:ext cx="6046469" cy="51468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Object Oriented Programming in Java – Questions to Solve</a:t>
            </a:r>
            <a:b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2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412595" y="1551195"/>
            <a:ext cx="831881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financial application developed in Java 6 suffers from verbose code and poor readability.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Java evolution features can improve code clarity and maintainability?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company wants to modernize its legacy Java application to support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functional programming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concepts.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How does Java 8 address this requirement?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real-time analytics system processes large collections of data.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Which Java features help in improving performance and data processing efficiency?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 distributed system requires better handling of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null values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 avoid runtime errors.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How did Java evolution address this problem?</a:t>
            </a: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PROGRAMMING/MS.D.NIRMALA/CSE /SNSCT     14/15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727" y="1532"/>
            <a:ext cx="1126273" cy="88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95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362"/>
            <a:ext cx="9144000" cy="675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296622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Architecture defines how Java programs run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Based on JVM concept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Ensures platform independence</a:t>
            </a:r>
          </a:p>
        </p:txBody>
      </p:sp>
      <p:sp>
        <p:nvSpPr>
          <p:cNvPr id="4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PROGRAMMING/MS.D.NIRMALA/CSE /SNSCT     2/15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795" y="1081669"/>
            <a:ext cx="5988205" cy="51407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Architecture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34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Source Code (.java)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Compiler (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javac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Bytecode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(.class)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Java Virtual Machine (JVM)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Operating System &amp; Hardware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PROGRAMMING/MS.D.NIRMALA/CSE /SNSCT     3/15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624" y="1159135"/>
            <a:ext cx="5263376" cy="51468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Compiler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2286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Converts source code into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bytecode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Bytecode</a:t>
            </a: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 is platform-independent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Stored in .class files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PROGRAMMING/MS.D.NIRMALA/CSE /SNSCT     </a:t>
            </a:r>
            <a:r>
              <a:rPr lang="en-US" sz="11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4022" y="1237786"/>
            <a:ext cx="5935612" cy="50682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Java Virtual Machine (JVM)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77665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Executes Java </a:t>
            </a:r>
            <a:r>
              <a:rPr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bytecode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Platform dependent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Provides runtime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PROGRAMMING/MS.D.NIRMALA/CSE /SNSCT     5/15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658" y="1159135"/>
            <a:ext cx="5999341" cy="51468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JVM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6874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Class Loader Subsystem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Runtime Data Areas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Execution Engine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Native Method Interface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PROGRAMMING/MS.D.NIRMALA/CSE /SNSCT     6/15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354" y="1159134"/>
            <a:ext cx="6194646" cy="51468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Class Loader Subsystem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547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/>
              <a:t>• Loads class files into memory</a:t>
            </a:r>
          </a:p>
          <a:p>
            <a:pPr marL="0" indent="0">
              <a:buNone/>
            </a:pPr>
            <a:r>
              <a:rPr sz="2000" dirty="0"/>
              <a:t>• Loading, Linking, Initialization</a:t>
            </a:r>
          </a:p>
          <a:p>
            <a:pPr marL="0" indent="0">
              <a:buNone/>
            </a:pPr>
            <a:r>
              <a:rPr sz="2000" dirty="0"/>
              <a:t>• Bootstrap, Extension, Application loaders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PROGRAMMING/MS.D.NIRMALA/CSE /SNSCT     7/15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158" y="1417638"/>
            <a:ext cx="6102842" cy="48883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Runtime Data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93277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Method Area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Heap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Stack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PC Register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Native Method Stack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PROGRAMMING/MS.D.NIRMALA/CSE /SNSCT     8/15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980" y="990578"/>
            <a:ext cx="6122020" cy="53154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b="1" dirty="0">
                <a:latin typeface="Cambria" panose="02040503050406030204" pitchFamily="18" charset="0"/>
                <a:ea typeface="Cambria" panose="02040503050406030204" pitchFamily="18" charset="0"/>
              </a:rPr>
              <a:t>Execution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200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Interpreter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JIT Compiler</a:t>
            </a:r>
          </a:p>
          <a:p>
            <a:pPr marL="0" indent="0">
              <a:buNone/>
            </a:pPr>
            <a:r>
              <a:rPr sz="2000" dirty="0">
                <a:latin typeface="Cambria" panose="02040503050406030204" pitchFamily="18" charset="0"/>
                <a:ea typeface="Cambria" panose="02040503050406030204" pitchFamily="18" charset="0"/>
              </a:rPr>
              <a:t>• Garbage Collector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37" y="91012"/>
            <a:ext cx="1268831" cy="888272"/>
          </a:xfrm>
          <a:prstGeom prst="rect">
            <a:avLst/>
          </a:prstGeom>
        </p:spPr>
      </p:pic>
      <p:sp>
        <p:nvSpPr>
          <p:cNvPr id="5" name="Footer Placeholder 5"/>
          <p:cNvSpPr txBox="1">
            <a:spLocks/>
          </p:cNvSpPr>
          <p:nvPr/>
        </p:nvSpPr>
        <p:spPr>
          <a:xfrm>
            <a:off x="200722" y="6306014"/>
            <a:ext cx="8742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3.1.26       UNIT-1 / Java Architecture / 23CSB201 OBJECT ORIENTED PROGRAMMING/MS.D.NIRMALA/CSE /SNSCT     9/15                           </a:t>
            </a:r>
            <a:endParaRPr lang="en-US" sz="11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049" y="1159135"/>
            <a:ext cx="6411951" cy="50512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461</Words>
  <Application>Microsoft Office PowerPoint</Application>
  <PresentationFormat>On-screen Show (4:3)</PresentationFormat>
  <Paragraphs>83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</vt:lpstr>
      <vt:lpstr>Office Theme</vt:lpstr>
      <vt:lpstr>SNS COLLEGE OF TECHNOLOGY</vt:lpstr>
      <vt:lpstr>Introduction</vt:lpstr>
      <vt:lpstr>Java Architecture Overview</vt:lpstr>
      <vt:lpstr>Java Compiler</vt:lpstr>
      <vt:lpstr>Java Virtual Machine (JVM)</vt:lpstr>
      <vt:lpstr>JVM Architecture</vt:lpstr>
      <vt:lpstr>Class Loader Subsystem</vt:lpstr>
      <vt:lpstr>Runtime Data Areas</vt:lpstr>
      <vt:lpstr>Execution Engine</vt:lpstr>
      <vt:lpstr>Java API</vt:lpstr>
      <vt:lpstr>Security in Java Architecture</vt:lpstr>
      <vt:lpstr>Advantages of Java Architecture</vt:lpstr>
      <vt:lpstr>Conclusion</vt:lpstr>
      <vt:lpstr> Object Oriented Programming in Java – Questions to Solve 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SNS COLLEGE OF TECHNOLOGY</dc:title>
  <dc:subject/>
  <dc:creator>Nirmala</dc:creator>
  <cp:keywords/>
  <dc:description>generated using python-pptx</dc:description>
  <cp:lastModifiedBy>Nirmala</cp:lastModifiedBy>
  <cp:revision>8</cp:revision>
  <dcterms:created xsi:type="dcterms:W3CDTF">2013-01-27T09:14:16Z</dcterms:created>
  <dcterms:modified xsi:type="dcterms:W3CDTF">2026-01-06T06:36:09Z</dcterms:modified>
  <cp:category/>
</cp:coreProperties>
</file>