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embeddedFontLs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mk6kIwiN6F04C6wyjHWZj5p3m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E22D4A-3043-4970-A543-F7D89A5F0132}">
  <a:tblStyle styleId="{49E22D4A-3043-4970-A543-F7D89A5F01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0149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2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418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10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540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9524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31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444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60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795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027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85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481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971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024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631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252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21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34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92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37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61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22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6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57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3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ED9ED2-BEB5-463C-9571-36F356792188}" type="datetime1">
              <a:rPr lang="en-US" smtClean="0"/>
              <a:t>2026-03-11</a:t>
            </a:fld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8FAE9-CD7E-47CE-A2F8-4A3A37F0B957}" type="datetime1">
              <a:rPr lang="en-US" smtClean="0"/>
              <a:t>2026-03-11</a:t>
            </a:fld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8BD3D89-6C3F-4252-8990-1FA9E7B0760A}" type="datetime1">
              <a:rPr lang="en-US" smtClean="0"/>
              <a:t>2026-03-11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C6FB679-AA9E-4D1A-8462-E5FC2532E474}" type="datetime1">
              <a:rPr lang="en-US" smtClean="0"/>
              <a:t>2026-03-11</a:t>
            </a:fld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0CAA27-2388-4BBC-97A4-04BC664807B4}" type="datetime1">
              <a:rPr lang="en-US" smtClean="0"/>
              <a:t>2026-03-11</a:t>
            </a:fld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2040635" y="2260599"/>
            <a:ext cx="9105900" cy="18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fld id="{B1D1DBCD-FAF6-4AF7-91A5-058873662566}" type="datetime1">
              <a:rPr lang="en-US" smtClean="0"/>
              <a:t>2026-03-11</a:t>
            </a:fld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owstuffwork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3086706" y="768484"/>
            <a:ext cx="6391830" cy="53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 sz="3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249926" y="1434846"/>
            <a:ext cx="1700530" cy="32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925" rIns="0" bIns="0" anchor="t" anchorCtr="0">
            <a:spAutoFit/>
          </a:bodyPr>
          <a:lstStyle/>
          <a:p>
            <a:pPr marL="384810" marR="5080" lvl="0" indent="-372744" algn="l" rtl="0">
              <a:lnSpc>
                <a:spcPct val="1047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10300"/>
                </a:solidFill>
                <a:latin typeface="Cambria"/>
                <a:ea typeface="Cambria"/>
                <a:cs typeface="Cambria"/>
                <a:sym typeface="Cambria"/>
              </a:rPr>
              <a:t>An Autonomous Institution Coimbatore-35</a:t>
            </a:r>
            <a:endParaRPr sz="105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252217" y="1816684"/>
            <a:ext cx="7818755" cy="456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algn="ctr">
              <a:buClr>
                <a:srgbClr val="C00000"/>
              </a:buClr>
              <a:buSzPts val="4000"/>
            </a:pPr>
            <a:r>
              <a:rPr lang="en-US" sz="28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Department of Artificial Intelligence and Data Science</a:t>
            </a:r>
            <a:endParaRPr lang="en-US" sz="2800" dirty="0">
              <a:latin typeface="Cambria"/>
              <a:ea typeface="Cambria"/>
              <a:cs typeface="Cambria"/>
              <a:sym typeface="Cambria"/>
            </a:endParaRPr>
          </a:p>
          <a:p>
            <a:pPr marL="12700" lvl="0" algn="ctr">
              <a:spcBef>
                <a:spcPts val="1700"/>
              </a:spcBef>
              <a:buSzPts val="2800"/>
            </a:pPr>
            <a:r>
              <a:rPr lang="en-US" sz="1800" b="1" dirty="0">
                <a:latin typeface="Cambria"/>
                <a:ea typeface="Cambria"/>
                <a:cs typeface="Cambria"/>
                <a:sym typeface="Cambria"/>
              </a:rPr>
              <a:t>23EET103-Electric  Circuits and Electron Devices.</a:t>
            </a:r>
            <a:endParaRPr lang="en-US" sz="2800" dirty="0"/>
          </a:p>
          <a:p>
            <a:pPr marL="1099185" marR="1394460" lvl="0" indent="0" algn="ctr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000" b="1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III :WIRING, GROUNDING AND </a:t>
            </a:r>
            <a:r>
              <a:rPr lang="en-US" sz="3000" b="1" dirty="0" smtClean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SAFETY</a:t>
            </a:r>
          </a:p>
          <a:p>
            <a:pPr marL="1099185" marR="1394460" algn="ctr">
              <a:spcBef>
                <a:spcPts val="985"/>
              </a:spcBef>
            </a:pPr>
            <a:r>
              <a:rPr lang="en-US" sz="3200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I B.TECH  </a:t>
            </a:r>
            <a:r>
              <a:rPr lang="en-US" sz="3200" dirty="0" smtClean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AIDS </a:t>
            </a:r>
            <a:r>
              <a:rPr lang="en-US" sz="3200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/ I SEMESTER</a:t>
            </a:r>
            <a:endParaRPr lang="en-US" sz="3200" dirty="0"/>
          </a:p>
          <a:p>
            <a:pPr marL="1099185" marR="1394460" lvl="0" indent="0" algn="ctr" rtl="0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endParaRPr sz="3000" dirty="0">
              <a:latin typeface="Cambria"/>
              <a:ea typeface="Cambria"/>
              <a:cs typeface="Cambria"/>
              <a:sym typeface="Cambria"/>
            </a:endParaRPr>
          </a:p>
          <a:p>
            <a:pPr marL="1442720" lvl="0" indent="0" algn="l" rtl="0">
              <a:lnSpc>
                <a:spcPct val="100000"/>
              </a:lnSpc>
              <a:spcBef>
                <a:spcPts val="2235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 1 : </a:t>
            </a:r>
            <a:r>
              <a:rPr lang="en-US" sz="2100" b="1" dirty="0">
                <a:latin typeface="Cambria"/>
                <a:ea typeface="Cambria"/>
                <a:cs typeface="Cambria"/>
                <a:sym typeface="Cambria"/>
              </a:rPr>
              <a:t>Wiring</a:t>
            </a: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: General Rules , Materials and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  <a:p>
            <a:pPr marL="1442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latin typeface="Cambria"/>
                <a:ea typeface="Cambria"/>
                <a:cs typeface="Cambria"/>
                <a:sym typeface="Cambria"/>
              </a:rPr>
              <a:t>Accessories</a:t>
            </a:r>
            <a:endParaRPr sz="21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5598" y="890346"/>
            <a:ext cx="883920" cy="6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904" y="3084576"/>
            <a:ext cx="1834895" cy="21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5064" y="3179138"/>
            <a:ext cx="2523744" cy="2389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9E5B7E6-8AF9-4AE9-A4B8-B5D0E6A91D0C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2060575" y="481330"/>
            <a:ext cx="6815796" cy="512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SURFACE OR TUMBLER SWITCH</a:t>
            </a:r>
            <a:endParaRPr sz="3200" dirty="0"/>
          </a:p>
        </p:txBody>
      </p:sp>
      <p:sp>
        <p:nvSpPr>
          <p:cNvPr id="144" name="Google Shape;144;p10"/>
          <p:cNvSpPr txBox="1"/>
          <p:nvPr/>
        </p:nvSpPr>
        <p:spPr>
          <a:xfrm>
            <a:off x="3526282" y="1299667"/>
            <a:ext cx="2915920" cy="120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39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•Single-way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•Two-way switc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2356" y="3397998"/>
            <a:ext cx="1521886" cy="16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2202" y="3661912"/>
            <a:ext cx="1621426" cy="131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53644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5;p1"/>
          <p:cNvSpPr txBox="1"/>
          <p:nvPr/>
        </p:nvSpPr>
        <p:spPr>
          <a:xfrm>
            <a:off x="1749577" y="6203130"/>
            <a:ext cx="9539941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91227" y="6257188"/>
            <a:ext cx="2804160" cy="342900"/>
          </a:xfrm>
        </p:spPr>
        <p:txBody>
          <a:bodyPr/>
          <a:lstStyle/>
          <a:p>
            <a:fld id="{D6596283-046F-45AD-86FE-EB795D042B4F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7375" rIns="0" bIns="0" anchor="t" anchorCtr="0">
            <a:spAutoFit/>
          </a:bodyPr>
          <a:lstStyle/>
          <a:p>
            <a:pPr marL="469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latin typeface="Times New Roman"/>
                <a:ea typeface="Times New Roman"/>
                <a:cs typeface="Times New Roman"/>
                <a:sym typeface="Times New Roman"/>
              </a:rPr>
              <a:t>PULL SWITCHES OR CEILING SWITCHES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1"/>
          <p:cNvSpPr txBox="1"/>
          <p:nvPr/>
        </p:nvSpPr>
        <p:spPr>
          <a:xfrm>
            <a:off x="2244598" y="1670709"/>
            <a:ext cx="7592695" cy="205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56870" marR="5080" lvl="0" indent="-344805" algn="l" rtl="0">
              <a:lnSpc>
                <a:spcPct val="1071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Pull switches are fixed on the ceiling	and all live parts	are out of reach of the operator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6870" marR="64769" lvl="0" indent="-344805" algn="l" rtl="0">
              <a:lnSpc>
                <a:spcPct val="106500"/>
              </a:lnSpc>
              <a:spcBef>
                <a:spcPts val="163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switch has strong mechanical action. It is operated	with a single pull.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6619" y="3951465"/>
            <a:ext cx="1523729" cy="2145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0575" y="4265342"/>
            <a:ext cx="2209800" cy="206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917244" y="6428638"/>
            <a:ext cx="7524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11/22/2025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908012-2D08-467E-81F6-0717F658D098}" type="datetime1">
              <a:rPr lang="en-US" smtClean="0"/>
              <a:t>2026-03-11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30700" rIns="0" bIns="0" anchor="t" anchorCtr="0">
            <a:spAutoFit/>
          </a:bodyPr>
          <a:lstStyle/>
          <a:p>
            <a:pPr marL="1003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ROTARY SNAP SWITCH</a:t>
            </a:r>
            <a:endParaRPr sz="4000"/>
          </a:p>
        </p:txBody>
      </p:sp>
      <p:sp>
        <p:nvSpPr>
          <p:cNvPr id="168" name="Google Shape;168;p12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076" y="1816607"/>
            <a:ext cx="2000945" cy="384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5616" y="1895029"/>
            <a:ext cx="2208671" cy="341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2060575" y="6203130"/>
            <a:ext cx="9228943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08818" y="6357410"/>
            <a:ext cx="2804160" cy="342900"/>
          </a:xfrm>
        </p:spPr>
        <p:txBody>
          <a:bodyPr/>
          <a:lstStyle/>
          <a:p>
            <a:fld id="{A52D9F57-A837-4153-98E4-388658E08469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3219704" y="375284"/>
            <a:ext cx="52736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PUSH BUTTON SWITCH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2244598" y="1310843"/>
            <a:ext cx="7654925" cy="206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400" rIns="0" bIns="0" anchor="t" anchorCtr="0">
            <a:spAutoFit/>
          </a:bodyPr>
          <a:lstStyle/>
          <a:p>
            <a:pPr marL="3556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This type of switch consists of one blade only.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4965" marR="299720" lvl="0" indent="-342900" algn="just" rtl="0">
              <a:lnSpc>
                <a:spcPct val="96800"/>
              </a:lnSpc>
              <a:spcBef>
                <a:spcPts val="152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blade is given a rocking action by press 	button and movement is controlled by a cam 	and spring.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5069" y="4315507"/>
            <a:ext cx="1837998" cy="15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0271" y="4318634"/>
            <a:ext cx="1219200" cy="130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5;p1"/>
          <p:cNvSpPr txBox="1"/>
          <p:nvPr/>
        </p:nvSpPr>
        <p:spPr>
          <a:xfrm>
            <a:off x="1906859" y="6203130"/>
            <a:ext cx="938265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15544" y="6294017"/>
            <a:ext cx="2804160" cy="342900"/>
          </a:xfrm>
        </p:spPr>
        <p:txBody>
          <a:bodyPr/>
          <a:lstStyle/>
          <a:p>
            <a:fld id="{C20FEFC0-9B1B-49A8-92A6-D1DE33523A7A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610995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FUSES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4"/>
          <p:cNvSpPr txBox="1"/>
          <p:nvPr/>
        </p:nvSpPr>
        <p:spPr>
          <a:xfrm>
            <a:off x="1984375" y="1078814"/>
            <a:ext cx="4342130" cy="262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In any electrical installation, 	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fuse  is  used  for  protecting 	the appliances against over 	current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.  Fuse  is  used  in 	different   stages   of   the 	wiring.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lvl="0" indent="-227329" algn="just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A fuse can be made of 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4"/>
          <p:cNvSpPr txBox="1"/>
          <p:nvPr/>
        </p:nvSpPr>
        <p:spPr>
          <a:xfrm>
            <a:off x="4719065" y="3594557"/>
            <a:ext cx="160210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conducting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1984375" y="3594557"/>
            <a:ext cx="1863089" cy="92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875" rIns="0" bIns="0" anchor="t" anchorCtr="0">
            <a:spAutoFit/>
          </a:bodyPr>
          <a:lstStyle/>
          <a:p>
            <a:pPr marL="241300" marR="206375" lvl="0" indent="0" algn="l" rtl="0">
              <a:lnSpc>
                <a:spcPct val="96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following materials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3980985" y="4280573"/>
            <a:ext cx="1942547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584835" algn="l" rtl="0">
              <a:lnSpc>
                <a:spcPct val="11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5.Zinc 6.Tin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984375" y="4360127"/>
            <a:ext cx="3713898" cy="189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466090">
              <a:lnSpc>
                <a:spcPct val="109400"/>
              </a:lnSpc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1.Copper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466090" lvl="0" indent="0" algn="l" rtl="0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2.Lead              3.Aluminium</a:t>
            </a:r>
          </a:p>
          <a:p>
            <a:pPr marL="12700" marR="466090" lvl="0" indent="0" algn="l" rtl="0">
              <a:lnSpc>
                <a:spcPct val="109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4.Alloys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of lead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524000"/>
            <a:ext cx="38862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85339" y="6294017"/>
            <a:ext cx="2804160" cy="342900"/>
          </a:xfrm>
        </p:spPr>
        <p:txBody>
          <a:bodyPr/>
          <a:lstStyle/>
          <a:p>
            <a:fld id="{A3D0D7DA-39C1-4563-9A41-2469FC203DFD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50577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SOCKET OUTLETS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1984375" y="1127582"/>
            <a:ext cx="4036695" cy="472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1425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 socket   outlets   are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provided   for   temporary electrical  connections  such as  table  lamps,  table  fans, radio, TV, mobile chargers etc</a:t>
            </a: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10160" lvl="0" indent="-228600" algn="just" rtl="0">
              <a:lnSpc>
                <a:spcPct val="108076"/>
              </a:lnSpc>
              <a:spcBef>
                <a:spcPts val="102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socket outlet can be of the following two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1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Two   pin   type   (Live, 	Neutral)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6415" marR="7620" lvl="0" indent="-514350" algn="just" rtl="0">
              <a:lnSpc>
                <a:spcPct val="108076"/>
              </a:lnSpc>
              <a:spcBef>
                <a:spcPts val="1005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Three  pin  type  (Live, 	Neutral, Earth)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447800"/>
            <a:ext cx="3962400" cy="448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6880" y="323088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832787" y="6203130"/>
            <a:ext cx="9456731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30707" y="6357410"/>
            <a:ext cx="2804160" cy="342900"/>
          </a:xfrm>
        </p:spPr>
        <p:txBody>
          <a:bodyPr/>
          <a:lstStyle/>
          <a:p>
            <a:fld id="{B1D18C9A-D12F-4799-A1ED-F0FD48AF1B7F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172212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PLUGS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1984375" y="1078814"/>
            <a:ext cx="80835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240029" lvl="0" indent="-227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112389" y="1078814"/>
            <a:ext cx="29051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plugs	along	with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984375" y="1420749"/>
            <a:ext cx="4037329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050" rIns="0" bIns="0" anchor="t" anchorCtr="0">
            <a:spAutoFit/>
          </a:bodyPr>
          <a:lstStyle/>
          <a:p>
            <a:pPr marL="241300" marR="508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flexible cords are used for providing  the  electrical supply  to  the  portable appliances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like table fan, table lamps, radio etc.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96071"/>
              </a:lnSpc>
              <a:spcBef>
                <a:spcPts val="9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plugs are available in 	two types, similar to the 	sockets: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Two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Three pin 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11089640" y="6285687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4478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5;p1"/>
          <p:cNvSpPr txBox="1"/>
          <p:nvPr/>
        </p:nvSpPr>
        <p:spPr>
          <a:xfrm>
            <a:off x="1984375" y="6203130"/>
            <a:ext cx="9305143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2918" y="6285687"/>
            <a:ext cx="2804160" cy="342900"/>
          </a:xfrm>
        </p:spPr>
        <p:txBody>
          <a:bodyPr/>
          <a:lstStyle/>
          <a:p>
            <a:fld id="{F6A7FEB8-1C73-49CD-A061-DE28DA94899D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3356227" y="215595"/>
            <a:ext cx="4795313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LAMP HOLDER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984375" y="1087958"/>
            <a:ext cx="4034790" cy="213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241300" marR="8255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lamp holder supports the lamp and connects it to the supply system as well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-228600" algn="just" rtl="0">
              <a:lnSpc>
                <a:spcPct val="80000"/>
              </a:lnSpc>
              <a:spcBef>
                <a:spcPts val="99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The   lamp   holders   are classified   into   following different types: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1984375" y="3193907"/>
            <a:ext cx="2619375" cy="256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Batten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Angle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Pendant holder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132715" lvl="0" indent="-515619" algn="l" rtl="0">
              <a:lnSpc>
                <a:spcPct val="96153"/>
              </a:lnSpc>
              <a:spcBef>
                <a:spcPts val="98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Water	tight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Bracket holders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5020817" y="4576394"/>
            <a:ext cx="997585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bracket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371600"/>
            <a:ext cx="35814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221130" y="6428638"/>
            <a:ext cx="7524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11/22/2025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440" y="435863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733E6A4-840F-4A6E-822C-2475A7614A5B}" type="datetime1">
              <a:rPr lang="en-US" smtClean="0"/>
              <a:t>2026-03-11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30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CEILING ROSE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984375" y="1426844"/>
            <a:ext cx="4039235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240029" marR="8255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The  ceiling  rose  is  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	for connecting the ceiling 	fans, pendant lamps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etc to 	the supply system.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5080" lvl="0" indent="-227329" algn="just" rtl="0">
              <a:lnSpc>
                <a:spcPct val="108214"/>
              </a:lnSpc>
              <a:spcBef>
                <a:spcPts val="103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Ceiling  rose  is  made  of 	the following two parts: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Base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050" lvl="0" indent="-514350" algn="just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Cover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157" y="2250439"/>
            <a:ext cx="3484879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438912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862254" y="6203130"/>
            <a:ext cx="942726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60174" y="6203130"/>
            <a:ext cx="2804160" cy="342900"/>
          </a:xfrm>
        </p:spPr>
        <p:txBody>
          <a:bodyPr/>
          <a:lstStyle/>
          <a:p>
            <a:fld id="{B242A484-9689-46FD-9960-93A4BD2256C6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446050" y="285114"/>
            <a:ext cx="8868638" cy="59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1984375" y="1426844"/>
            <a:ext cx="7922895" cy="1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325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Following are the conventional symbols to be used 	for wiring accessories in wiring plans and drawing of 	electrical installations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6" name="Google Shape;256;p19"/>
          <p:cNvGraphicFramePr/>
          <p:nvPr/>
        </p:nvGraphicFramePr>
        <p:xfrm>
          <a:off x="2432050" y="2736850"/>
          <a:ext cx="7772400" cy="3408650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874400"/>
                <a:gridCol w="4307200"/>
                <a:gridCol w="2590800"/>
              </a:tblGrid>
              <a:tr h="383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27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Earthing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one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190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Single pole double throw switch (S.P.D.T.)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56275">
                <a:tc>
                  <a:txBody>
                    <a:bodyPr/>
                    <a:lstStyle/>
                    <a:p>
                      <a:pPr marL="317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Double pole double throw switch (D.P.D.T.)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57" name="Google Shape;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200400"/>
            <a:ext cx="772994" cy="47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4152900"/>
            <a:ext cx="9906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0426" y="4927600"/>
            <a:ext cx="861729" cy="21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09" y="5709825"/>
            <a:ext cx="1234079" cy="33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40240" y="292608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"/>
          <p:cNvSpPr txBox="1"/>
          <p:nvPr/>
        </p:nvSpPr>
        <p:spPr>
          <a:xfrm>
            <a:off x="2062976" y="6203130"/>
            <a:ext cx="9226542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82295" y="6273307"/>
            <a:ext cx="2804160" cy="342900"/>
          </a:xfrm>
        </p:spPr>
        <p:txBody>
          <a:bodyPr/>
          <a:lstStyle/>
          <a:p>
            <a:fld id="{C0001AD2-F784-4475-B030-1B5E83068912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9200" rIns="0" bIns="0" anchor="t" anchorCtr="0">
            <a:spAutoFit/>
          </a:bodyPr>
          <a:lstStyle/>
          <a:p>
            <a:pPr marL="223647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Let’s Recall !!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10920221" y="6434734"/>
            <a:ext cx="35623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1717548" y="1596389"/>
            <a:ext cx="7543165" cy="429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is wiring?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414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do we need rules for safe wiring? Common household wiring components Difference between good and faulty wiring What are electrical materials?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Why are wiring accessories needed in installations?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Basic components used in home wiring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Conductors, insulators, and their importance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800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Safety devices used in wiring systems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823" y="262127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2152185" y="6203130"/>
            <a:ext cx="9137333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91227" y="6350449"/>
            <a:ext cx="2804160" cy="342900"/>
          </a:xfrm>
        </p:spPr>
        <p:txBody>
          <a:bodyPr/>
          <a:lstStyle/>
          <a:p>
            <a:fld id="{58A59733-AB44-4AF0-993E-18F409544CD1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>
            <a:spLocks noGrp="1"/>
          </p:cNvSpPr>
          <p:nvPr>
            <p:ph type="title"/>
          </p:nvPr>
        </p:nvSpPr>
        <p:spPr>
          <a:xfrm>
            <a:off x="111513" y="192055"/>
            <a:ext cx="10546962" cy="141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13081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SYMBOLS USED IN ELECTRICAL WIRING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10889742" y="6428638"/>
            <a:ext cx="3892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0" name="Google Shape;270;p20"/>
          <p:cNvGraphicFramePr/>
          <p:nvPr/>
        </p:nvGraphicFramePr>
        <p:xfrm>
          <a:off x="1974850" y="2106041"/>
          <a:ext cx="8229600" cy="3621425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914400"/>
                <a:gridCol w="4572000"/>
                <a:gridCol w="2743200"/>
              </a:tblGrid>
              <a:tr h="365750"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Sr. No.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44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Fuse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747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Circuit breaker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10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8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Two way switch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387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0537" y="2758855"/>
            <a:ext cx="741855" cy="247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6246" y="3886200"/>
            <a:ext cx="466081" cy="1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4953000"/>
            <a:ext cx="1143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52304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111513" y="6428638"/>
            <a:ext cx="2804160" cy="342900"/>
          </a:xfrm>
        </p:spPr>
        <p:txBody>
          <a:bodyPr/>
          <a:lstStyle/>
          <a:p>
            <a:fld id="{70AE266F-0F37-459F-934F-2534F42CC5CB}" type="datetime1">
              <a:rPr lang="en-US" smtClean="0"/>
              <a:t>2026-03-11</a:t>
            </a:fld>
            <a:endParaRPr lang="en-US" dirty="0"/>
          </a:p>
        </p:txBody>
      </p:sp>
      <p:sp>
        <p:nvSpPr>
          <p:cNvPr id="12" name="Google Shape;55;p1"/>
          <p:cNvSpPr txBox="1"/>
          <p:nvPr/>
        </p:nvSpPr>
        <p:spPr>
          <a:xfrm>
            <a:off x="2062976" y="6203130"/>
            <a:ext cx="9226542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250" rIns="0" bIns="0" anchor="t" anchorCtr="0">
            <a:spAutoFit/>
          </a:bodyPr>
          <a:lstStyle/>
          <a:p>
            <a:pPr marL="177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" marR="5080" lvl="0" indent="0" algn="r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DT-Empathize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1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21/25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5" name="Google Shape;285;p21"/>
          <p:cNvGraphicFramePr/>
          <p:nvPr/>
        </p:nvGraphicFramePr>
        <p:xfrm>
          <a:off x="1004874" y="1639454"/>
          <a:ext cx="10216500" cy="4706254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2254875"/>
                <a:gridCol w="3782700"/>
                <a:gridCol w="4178925"/>
              </a:tblGrid>
              <a:tr h="267325">
                <a:tc>
                  <a:txBody>
                    <a:bodyPr/>
                    <a:lstStyle/>
                    <a:p>
                      <a:pPr marL="3175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DT Phase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2700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Focus Area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968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Key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Empathize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28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Home users → safety &amp; ease of use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9878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Electricians → easy installation, standard sizes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Industries → durability, fire safety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36703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Students → clarity &amp; learning of wiring components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20325" marB="0"/>
                </a:tc>
              </a:tr>
              <a:tr h="15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47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Pain Points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Loose connections causing sparks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Poor-quality accessories overheating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Difficulty identifying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phase/neutral/earth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760" marR="0" lvl="0" indent="-12128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Switchboards not user-friendly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127125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imes New Roman"/>
                        <a:buChar char="•"/>
                      </a:pP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Non-ISI accessories creating hazards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43825" marB="0"/>
                </a:tc>
              </a:tr>
              <a:tr h="129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82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Expectations</a:t>
                      </a:r>
                      <a:endParaRPr sz="16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Safe &amp; reliable operation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Shockproof design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Good aesthetics (modular)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color coding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06475" marR="0" lvl="0" indent="0" algn="l" rtl="0">
                        <a:lnSpc>
                          <a:spcPct val="119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✔ </a:t>
                      </a:r>
                      <a:r>
                        <a:rPr lang="en-US" sz="16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Smooth operation &amp; long life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62875" marB="0"/>
                </a:tc>
              </a:tr>
            </a:tbl>
          </a:graphicData>
        </a:graphic>
      </p:graphicFrame>
      <p:sp>
        <p:nvSpPr>
          <p:cNvPr id="7" name="Google Shape;55;p1"/>
          <p:cNvSpPr txBox="1"/>
          <p:nvPr/>
        </p:nvSpPr>
        <p:spPr>
          <a:xfrm>
            <a:off x="2141034" y="6203130"/>
            <a:ext cx="914848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7727" y="6357410"/>
            <a:ext cx="2804160" cy="342900"/>
          </a:xfrm>
        </p:spPr>
        <p:txBody>
          <a:bodyPr/>
          <a:lstStyle/>
          <a:p>
            <a:fld id="{9EE8525A-77FA-4969-9137-6C8757A58B9B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/>
          </p:nvPr>
        </p:nvSpPr>
        <p:spPr>
          <a:xfrm>
            <a:off x="2106548" y="261366"/>
            <a:ext cx="8096818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WIRING AND ACCESSORIES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9053576" y="1059561"/>
            <a:ext cx="144208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DT-Define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22/25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95" name="Google Shape;295;p22"/>
          <p:cNvGraphicFramePr/>
          <p:nvPr/>
        </p:nvGraphicFramePr>
        <p:xfrm>
          <a:off x="2078735" y="2260599"/>
          <a:ext cx="9028425" cy="2263140"/>
        </p:xfrm>
        <a:graphic>
          <a:graphicData uri="http://schemas.openxmlformats.org/drawingml/2006/table">
            <a:tbl>
              <a:tblPr firstRow="1" bandRow="1">
                <a:noFill/>
                <a:tableStyleId>{49E22D4A-3043-4970-A543-F7D89A5F0132}</a:tableStyleId>
              </a:tblPr>
              <a:tblGrid>
                <a:gridCol w="1885325"/>
                <a:gridCol w="3229600"/>
                <a:gridCol w="3913500"/>
              </a:tblGrid>
              <a:tr h="189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7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22174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Definition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8070" marR="0" lvl="0" indent="0" algn="l" rtl="0">
                        <a:lnSpc>
                          <a:spcPct val="109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Wiring accessories are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2413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components used to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control, connect, protect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and </a:t>
                      </a:r>
                      <a:r>
                        <a:rPr lang="en-US" sz="18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</a:t>
                      </a: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electrical wiring system.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Examples: Switches, Sockets,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Plugs, MCB, RCCB,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068070" marR="0" lvl="0" indent="0" algn="l" rtl="0">
                        <a:lnSpc>
                          <a:spcPct val="11611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Connectors, Junction boxes.</a:t>
                      </a: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01443" y="6300113"/>
            <a:ext cx="2804160" cy="342900"/>
          </a:xfrm>
        </p:spPr>
        <p:txBody>
          <a:bodyPr/>
          <a:lstStyle/>
          <a:p>
            <a:fld id="{2975AA70-193C-4771-93C4-2FCAF5DF0C10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3"/>
          <p:cNvGrpSpPr/>
          <p:nvPr/>
        </p:nvGrpSpPr>
        <p:grpSpPr>
          <a:xfrm>
            <a:off x="0" y="1317179"/>
            <a:ext cx="1074216" cy="4707002"/>
            <a:chOff x="0" y="1317179"/>
            <a:chExt cx="1074216" cy="4707002"/>
          </a:xfrm>
        </p:grpSpPr>
        <p:pic>
          <p:nvPicPr>
            <p:cNvPr id="301" name="Google Shape;30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415" y="1317179"/>
              <a:ext cx="741253" cy="4438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737296"/>
              <a:ext cx="1074216" cy="4286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871" y="1350264"/>
              <a:ext cx="643128" cy="4340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23"/>
          <p:cNvSpPr txBox="1"/>
          <p:nvPr/>
        </p:nvSpPr>
        <p:spPr>
          <a:xfrm rot="-5400000">
            <a:off x="-1729931" y="3199065"/>
            <a:ext cx="4340860" cy="64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815" lvl="0" indent="0" algn="l" rtl="0">
              <a:lnSpc>
                <a:spcPct val="11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Let’s summarize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10834878" y="6434734"/>
            <a:ext cx="441959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23/25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01291" y="953367"/>
            <a:ext cx="6085529" cy="40703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5;p1"/>
          <p:cNvSpPr txBox="1"/>
          <p:nvPr/>
        </p:nvSpPr>
        <p:spPr>
          <a:xfrm>
            <a:off x="1773044" y="6203130"/>
            <a:ext cx="951647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7108" y="6379306"/>
            <a:ext cx="2804160" cy="342900"/>
          </a:xfrm>
        </p:spPr>
        <p:txBody>
          <a:bodyPr/>
          <a:lstStyle/>
          <a:p>
            <a:fld id="{5456B20E-50DC-4228-9192-43DF9F802659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/>
          <p:nvPr/>
        </p:nvSpPr>
        <p:spPr>
          <a:xfrm>
            <a:off x="11699493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4"/>
          <p:cNvSpPr txBox="1"/>
          <p:nvPr/>
        </p:nvSpPr>
        <p:spPr>
          <a:xfrm>
            <a:off x="1922145" y="2148586"/>
            <a:ext cx="5569585" cy="173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IS 732 – Electrical Wiring Installation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BIS Standards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Char char="•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NEC (National Electrical Code)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" lvl="0" indent="-171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Char char="•"/>
            </a:pPr>
            <a:r>
              <a:rPr lang="en-US" sz="2800" u="sng">
                <a:solidFill>
                  <a:srgbClr val="0462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www.howstuffworks.com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4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2400" rIns="0" bIns="0" anchor="t" anchorCtr="0">
            <a:spAutoFit/>
          </a:bodyPr>
          <a:lstStyle/>
          <a:p>
            <a:pPr marL="21259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201295" y="6532777"/>
            <a:ext cx="2804160" cy="342900"/>
          </a:xfrm>
        </p:spPr>
        <p:txBody>
          <a:bodyPr/>
          <a:lstStyle/>
          <a:p>
            <a:fld id="{43A3A44B-4308-4134-BFB4-24DA6087099D}" type="datetime1">
              <a:rPr lang="en-US" smtClean="0"/>
              <a:t>2026-03-11</a:t>
            </a:fld>
            <a:endParaRPr lang="en-US" dirty="0"/>
          </a:p>
        </p:txBody>
      </p:sp>
      <p:sp>
        <p:nvSpPr>
          <p:cNvPr id="9" name="Google Shape;55;p1"/>
          <p:cNvSpPr txBox="1"/>
          <p:nvPr/>
        </p:nvSpPr>
        <p:spPr>
          <a:xfrm>
            <a:off x="1773044" y="6203130"/>
            <a:ext cx="951647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/>
          <p:nvPr/>
        </p:nvSpPr>
        <p:spPr>
          <a:xfrm>
            <a:off x="10889742" y="6428638"/>
            <a:ext cx="38862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557783"/>
            <a:ext cx="883920" cy="60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7892" y="4182519"/>
            <a:ext cx="2517844" cy="176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985175"/>
            <a:ext cx="5145024" cy="2571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2364059" y="6203130"/>
            <a:ext cx="892545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53121" y="6357410"/>
            <a:ext cx="2804160" cy="342900"/>
          </a:xfrm>
        </p:spPr>
        <p:txBody>
          <a:bodyPr/>
          <a:lstStyle/>
          <a:p>
            <a:fld id="{55FC3145-D6F9-47E5-90DA-2B789F5F96E2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3775" rIns="0" bIns="0" anchor="t" anchorCtr="0">
            <a:spAutoFit/>
          </a:bodyPr>
          <a:lstStyle/>
          <a:p>
            <a:pPr marL="8756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TOPICS FOR DISCUSSION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10920221" y="6434734"/>
            <a:ext cx="35623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rPr>
              <a:t>3/25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1140267" y="1889865"/>
            <a:ext cx="9152307" cy="405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40665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Why Wiring Rules?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General Rules for Electrical Wiring Types of Wiring Systems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marR="5715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Common Wiring Terminologies Real-world Need for Proper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07340" lvl="0" indent="-294640" algn="l" rtl="0">
              <a:lnSpc>
                <a:spcPct val="117968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Materials used in electrical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Types of wiring accessories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Role of each accessory in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9880" y="679704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5;p1"/>
          <p:cNvSpPr txBox="1"/>
          <p:nvPr/>
        </p:nvSpPr>
        <p:spPr>
          <a:xfrm>
            <a:off x="1895707" y="6203130"/>
            <a:ext cx="9393811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93627" y="6327208"/>
            <a:ext cx="2804160" cy="342900"/>
          </a:xfrm>
        </p:spPr>
        <p:txBody>
          <a:bodyPr/>
          <a:lstStyle/>
          <a:p>
            <a:fld id="{37DB61B5-21B2-47D1-87AA-D030184FA612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5311" y="429768"/>
            <a:ext cx="1146048" cy="679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2060575" y="192055"/>
            <a:ext cx="8597899" cy="121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6500" rIns="0" bIns="0" anchor="t" anchorCtr="0">
            <a:spAutoFit/>
          </a:bodyPr>
          <a:lstStyle/>
          <a:p>
            <a:pPr marL="1231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ELECTRICAL WIRING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080508" y="1564335"/>
            <a:ext cx="6530975" cy="199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5875" rIns="0" bIns="0" anchor="t" anchorCtr="0">
            <a:spAutoFit/>
          </a:bodyPr>
          <a:lstStyle/>
          <a:p>
            <a:pPr marL="240029" marR="5080" lvl="0" indent="-227965" algn="just" rtl="0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Electrical wiring is process of connecting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cables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and wires to the related devices such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as 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Fuse,  sockets,  fans,  lights 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etc.. 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to  the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main 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distribution  boards  is  a  specific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structure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for continues supply.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27" y="1584960"/>
            <a:ext cx="4547616" cy="37155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914399" y="6203130"/>
            <a:ext cx="1037511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38327" y="6294017"/>
            <a:ext cx="2804160" cy="342900"/>
          </a:xfrm>
        </p:spPr>
        <p:txBody>
          <a:bodyPr/>
          <a:lstStyle/>
          <a:p>
            <a:fld id="{847AC6FE-5ED1-47C4-80E7-6F4A0CD8C500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1673377" y="285114"/>
            <a:ext cx="7347960" cy="59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67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RULES OF </a:t>
            </a: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ELECTRICAL WIRING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1093419" y="1421586"/>
            <a:ext cx="9922510" cy="206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total lighting load in a sub circuit should not be more than 100W.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175" lvl="0" indent="-371475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Every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fitting or appliance must be controlled by switch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5275" lvl="0" indent="-295275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Every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socket outlet must be controlled by switch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95275" lvl="0" indent="-295275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800"/>
              <a:buFont typeface="Noto Sans Symbols"/>
              <a:buChar char="⮚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switch should be on the line conductor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734568"/>
            <a:ext cx="883920" cy="6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8725" y="3078429"/>
            <a:ext cx="2523744" cy="2389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673377" y="6182400"/>
            <a:ext cx="9622644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5257" y="6320283"/>
            <a:ext cx="2804160" cy="342900"/>
          </a:xfrm>
        </p:spPr>
        <p:txBody>
          <a:bodyPr/>
          <a:lstStyle/>
          <a:p>
            <a:fld id="{B5702B3C-DAC4-495B-A71F-726A1B755B6C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401444" y="60656"/>
            <a:ext cx="10281424" cy="74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50" rIns="0" bIns="0" anchor="t" anchorCtr="0">
            <a:sp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/>
                <a:ea typeface="Times New Roman"/>
                <a:cs typeface="Times New Roman"/>
                <a:sym typeface="Times New Roman"/>
              </a:rPr>
              <a:t>WIRING ACCESSORIES AND MATERIALS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984375" y="1421586"/>
            <a:ext cx="2757805" cy="462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0" rIns="0" bIns="0" anchor="t" anchorCtr="0">
            <a:spAutoFit/>
          </a:bodyPr>
          <a:lstStyle/>
          <a:p>
            <a:pPr marL="29591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Cables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175" lvl="0" indent="-371475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Flexible wires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Switches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Fuses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Ceiling rose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6032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Lamp holders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Plugs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Socket outlets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15950" lvl="0" indent="-60325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SzPts val="2700"/>
              <a:buFont typeface="Noto Sans Symbols"/>
              <a:buChar char="⮚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Junction boxes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676400"/>
            <a:ext cx="36576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5942" y="333643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2207941" y="6203130"/>
            <a:ext cx="9081577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01444" y="6294017"/>
            <a:ext cx="2804160" cy="342900"/>
          </a:xfrm>
        </p:spPr>
        <p:txBody>
          <a:bodyPr/>
          <a:lstStyle/>
          <a:p>
            <a:fld id="{C2663555-D25F-4D5A-8A27-27DBA609A25E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206248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CABLES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7"/>
          <p:cNvSpPr txBox="1"/>
          <p:nvPr/>
        </p:nvSpPr>
        <p:spPr>
          <a:xfrm>
            <a:off x="1984375" y="1087958"/>
            <a:ext cx="5479415" cy="181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241300" marR="5080" lvl="0" indent="-228600" algn="just" rtl="0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cable is made of some conducting material such as copper or </a:t>
            </a:r>
            <a:r>
              <a:rPr lang="en-US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aluminium</a:t>
            </a: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. It  is  surrounded  by  insulation  and  a sheath for mechanical protection.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665" lvl="0" indent="-227965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The  cables  are  generally  classified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828669" y="2799080"/>
            <a:ext cx="3632200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Times New Roman"/>
                <a:ea typeface="Times New Roman"/>
                <a:cs typeface="Times New Roman"/>
                <a:sym typeface="Times New Roman"/>
              </a:rPr>
              <a:t>to	the	insulation	used.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3728084" y="3115767"/>
            <a:ext cx="3739515" cy="4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	of	cables	are	as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2212975" y="2799080"/>
            <a:ext cx="1323340" cy="105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800" rIns="0" bIns="0" anchor="t" anchorCtr="0">
            <a:spAutoFit/>
          </a:bodyPr>
          <a:lstStyle/>
          <a:p>
            <a:pPr marL="12700" marR="508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according 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follows</a:t>
            </a: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984375" y="3828019"/>
            <a:ext cx="5480050" cy="2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575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Weather- proof cables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marR="5080" lvl="0" indent="-515619" algn="l" rtl="0">
              <a:lnSpc>
                <a:spcPct val="96153"/>
              </a:lnSpc>
              <a:spcBef>
                <a:spcPts val="99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Polyvinyl	chloride	insulated	cables (PVC)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Lead sheathed cables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2600"/>
              <a:buFont typeface="Noto Sans Symbols"/>
              <a:buChar char="⮚"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Cab </a:t>
            </a:r>
            <a:r>
              <a:rPr lang="en-US" sz="2600" dirty="0" err="1">
                <a:latin typeface="Times New Roman"/>
                <a:ea typeface="Times New Roman"/>
                <a:cs typeface="Times New Roman"/>
                <a:sym typeface="Times New Roman"/>
              </a:rPr>
              <a:t>tyre</a:t>
            </a: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 sheathed cables (CTS)</a:t>
            </a:r>
            <a:endParaRPr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0938509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7959" y="2564045"/>
            <a:ext cx="2631440" cy="22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5480" y="411480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5;p1"/>
          <p:cNvSpPr txBox="1"/>
          <p:nvPr/>
        </p:nvSpPr>
        <p:spPr>
          <a:xfrm>
            <a:off x="2107580" y="6203130"/>
            <a:ext cx="9181938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462859" y="6294017"/>
            <a:ext cx="2804160" cy="342900"/>
          </a:xfrm>
        </p:spPr>
        <p:txBody>
          <a:bodyPr/>
          <a:lstStyle/>
          <a:p>
            <a:fld id="{D38049F0-DD12-4AC0-A37B-2E86D8A4C5D3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4218305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FLEXIBLE CORD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1984375" y="1121486"/>
            <a:ext cx="8308975" cy="249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6500" rIns="0" bIns="0" anchor="t" anchorCtr="0">
            <a:spAutoFit/>
          </a:bodyPr>
          <a:lstStyle/>
          <a:p>
            <a:pPr marL="240029" marR="5080" lvl="0" indent="-22732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In the flexible cord,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large number of fine wires are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 form  the  conductor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  These  are  insulated  by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plastic 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insulation.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0029" marR="9525" lvl="0" indent="-227329" algn="just" rtl="0">
              <a:lnSpc>
                <a:spcPct val="90000"/>
              </a:lnSpc>
              <a:spcBef>
                <a:spcPts val="985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The  flexible  cords  are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 as  connecting  wires  to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portable  domestic  appliances  and  light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fittings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962400"/>
            <a:ext cx="609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400" y="304800"/>
            <a:ext cx="883920" cy="600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895707" y="6203130"/>
            <a:ext cx="9393811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396240" y="6294017"/>
            <a:ext cx="2804160" cy="342900"/>
          </a:xfrm>
        </p:spPr>
        <p:txBody>
          <a:bodyPr/>
          <a:lstStyle/>
          <a:p>
            <a:fld id="{6CC140A1-00DB-4E19-BD36-2CA909D7CA3B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3356228" y="215595"/>
            <a:ext cx="2741930" cy="63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SWITCHES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763675" y="1052146"/>
            <a:ext cx="277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4600" rIns="0" bIns="0" anchor="t" anchorCtr="0">
            <a:spAutoFit/>
          </a:bodyPr>
          <a:lstStyle/>
          <a:p>
            <a:pPr marL="527685" lvl="0" indent="-514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Tumbler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27685" lvl="0" indent="-514983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Flush switch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10965942" y="6428638"/>
            <a:ext cx="31305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9/25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0" y="1600200"/>
            <a:ext cx="31242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1200" y="402336"/>
            <a:ext cx="883920" cy="600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5;p1"/>
          <p:cNvSpPr txBox="1"/>
          <p:nvPr/>
        </p:nvSpPr>
        <p:spPr>
          <a:xfrm>
            <a:off x="1906859" y="6203130"/>
            <a:ext cx="9382659" cy="6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42720" lvl="0">
              <a:spcBef>
                <a:spcPts val="2235"/>
              </a:spcBef>
            </a:pPr>
            <a:r>
              <a:rPr lang="en-US" sz="1200" b="1" i="0" u="none" strike="noStrike" cap="none" dirty="0">
                <a:solidFill>
                  <a:srgbClr val="86868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dirty="0">
                <a:latin typeface="Cambria"/>
                <a:ea typeface="Cambria"/>
                <a:cs typeface="Cambria"/>
                <a:sym typeface="Cambria"/>
              </a:rPr>
              <a:t>Wiring: General Rules , Materials </a:t>
            </a:r>
            <a:r>
              <a:rPr lang="en-US" sz="1200" b="1" dirty="0" smtClean="0">
                <a:latin typeface="Cambria"/>
                <a:ea typeface="Cambria"/>
                <a:cs typeface="Cambria"/>
                <a:sym typeface="Cambria"/>
              </a:rPr>
              <a:t>and Accessories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\23EET103\ECED\</a:t>
            </a:r>
            <a:r>
              <a:rPr lang="en-US" sz="12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Ms.RANJANI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 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\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AP\IOT\SNSCT</a:t>
            </a:r>
            <a:endParaRPr sz="1200" b="1" i="0" u="none" strike="noStrike" cap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dirty="0">
              <a:solidFill>
                <a:srgbClr val="86868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52068" y="6294017"/>
            <a:ext cx="2804160" cy="342900"/>
          </a:xfrm>
        </p:spPr>
        <p:txBody>
          <a:bodyPr/>
          <a:lstStyle/>
          <a:p>
            <a:fld id="{BE55CBF9-722C-413C-B146-A52D7106C38B}" type="datetime1">
              <a:rPr lang="en-US" smtClean="0"/>
              <a:t>2026-03-11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1080</Words>
  <Application>Microsoft Office PowerPoint</Application>
  <PresentationFormat>Widescreen</PresentationFormat>
  <Paragraphs>252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Cambria</vt:lpstr>
      <vt:lpstr>Calibri</vt:lpstr>
      <vt:lpstr>Noto Sans Symbols</vt:lpstr>
      <vt:lpstr>Times New Roman</vt:lpstr>
      <vt:lpstr>Arial</vt:lpstr>
      <vt:lpstr>Quattrocento Sans</vt:lpstr>
      <vt:lpstr>Office Theme</vt:lpstr>
      <vt:lpstr>SNS COLLEGE OF TECHNOLOGY</vt:lpstr>
      <vt:lpstr>Let’s Recall !!</vt:lpstr>
      <vt:lpstr>TOPICS FOR DISCUSSION</vt:lpstr>
      <vt:lpstr>ELECTRICAL WIRING</vt:lpstr>
      <vt:lpstr>RULES OF ELECTRICAL WIRING</vt:lpstr>
      <vt:lpstr>WIRING ACCESSORIES AND MATERIALS</vt:lpstr>
      <vt:lpstr>CABLES</vt:lpstr>
      <vt:lpstr>FLEXIBLE CORD</vt:lpstr>
      <vt:lpstr>SWITCHES</vt:lpstr>
      <vt:lpstr>SURFACE OR TUMBLER SWITCH</vt:lpstr>
      <vt:lpstr>PULL SWITCHES OR CEILING SWITCHES</vt:lpstr>
      <vt:lpstr>ROTARY SNAP SWITCH</vt:lpstr>
      <vt:lpstr>PUSH BUTTON SWITCH</vt:lpstr>
      <vt:lpstr>FUSES</vt:lpstr>
      <vt:lpstr>SOCKET OUTLETS</vt:lpstr>
      <vt:lpstr>PLUGS</vt:lpstr>
      <vt:lpstr>LAMP HOLDER</vt:lpstr>
      <vt:lpstr>CEILING ROSE</vt:lpstr>
      <vt:lpstr>SYMBOLS USED IN ELECTRICAL WIRING</vt:lpstr>
      <vt:lpstr>SYMBOLS USED IN ELECTRICAL WIRING</vt:lpstr>
      <vt:lpstr>WIRING AND ACCESSORIES DT-Empathize</vt:lpstr>
      <vt:lpstr>WIRING AND ACCESSORIES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creator>ADMIN</dc:creator>
  <cp:lastModifiedBy>ADMIN</cp:lastModifiedBy>
  <cp:revision>3</cp:revision>
  <dcterms:created xsi:type="dcterms:W3CDTF">2026-01-21T04:33:33Z</dcterms:created>
  <dcterms:modified xsi:type="dcterms:W3CDTF">2026-03-11T10:58:41Z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2026-01-21T00:00:00Z</vt:filetime>
  </property>
  <property fmtid="{D5CDD505-2E9C-101B-9397-08002B2CF9AE}" pid="5" name="Producer">
    <vt:lpwstr>www.ilovepdf.com</vt:lpwstr>
  </property>
</Properties>
</file>