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embeddedFontLst>
    <p:embeddedFont>
      <p:font typeface="Cambria" pitchFamily="18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Quattrocento Sans" charset="0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mk6kIwiN6F04C6wyjHWZj5p3m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696DBDB-83E3-4FBD-952B-3944CA5715FB}">
  <a:tblStyle styleId="{0696DBDB-83E3-4FBD-952B-3944CA5715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2040635" y="2260599"/>
            <a:ext cx="9105900" cy="189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2040635" y="2260599"/>
            <a:ext cx="9105900" cy="189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owstuffwork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2785403" y="925144"/>
            <a:ext cx="6281253" cy="52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SNS COLLEGE </a:t>
            </a:r>
            <a:r>
              <a:rPr lang="en-US" sz="3300" b="1" dirty="0" smtClean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OF TECHNOLOGY</a:t>
            </a:r>
            <a:endParaRPr sz="3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249926" y="1434846"/>
            <a:ext cx="1700530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925" rIns="0" bIns="0" anchor="t" anchorCtr="0">
            <a:spAutoFit/>
          </a:bodyPr>
          <a:lstStyle/>
          <a:p>
            <a:pPr marL="384810" marR="5080" lvl="0" indent="-372744" algn="l" rtl="0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An Autonomous Institution Coimbatore-35</a:t>
            </a:r>
            <a:endParaRPr sz="10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787790" y="1800665"/>
            <a:ext cx="11197883" cy="278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DEPARTMENT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ARTIFICIAL INTELLIGENCE AND DATA SCIENCE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772795" marR="11322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Cambria"/>
                <a:ea typeface="Cambria"/>
                <a:cs typeface="Cambria"/>
                <a:sym typeface="Cambria"/>
              </a:rPr>
              <a:t>23EET103-Electrical Circuits and Electron Devices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marR="361950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I </a:t>
            </a:r>
            <a:r>
              <a:rPr lang="en-US" sz="2000" dirty="0" smtClean="0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B.TECH CSE-IOT </a:t>
            </a:r>
            <a:r>
              <a:rPr lang="en-US" sz="2000" dirty="0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/ </a:t>
            </a:r>
            <a:r>
              <a:rPr lang="en-US" sz="2000" dirty="0" smtClean="0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II </a:t>
            </a:r>
            <a:r>
              <a:rPr lang="en-US" sz="2000" dirty="0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SEMESTER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1099185" marR="1394460" lvl="0" indent="0" algn="ctr" rtl="0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UNIT III :WIRING, GROUNDING AND SAFETY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marL="1442720" lvl="0" indent="0" algn="l" rtl="0">
              <a:lnSpc>
                <a:spcPct val="100000"/>
              </a:lnSpc>
              <a:spcBef>
                <a:spcPts val="223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1 : </a:t>
            </a:r>
            <a:r>
              <a:rPr lang="en-US" sz="2100" b="1" dirty="0">
                <a:latin typeface="Cambria"/>
                <a:ea typeface="Cambria"/>
                <a:cs typeface="Cambria"/>
                <a:sym typeface="Cambria"/>
              </a:rPr>
              <a:t>Wiring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: General Rules , Materials </a:t>
            </a:r>
            <a:r>
              <a:rPr lang="en-US" sz="2100" dirty="0" smtClean="0"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 smtClean="0">
                <a:latin typeface="Cambria"/>
                <a:ea typeface="Cambria"/>
                <a:cs typeface="Cambria"/>
                <a:sym typeface="Cambria"/>
              </a:rPr>
              <a:t> Accessories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3016" y="880872"/>
            <a:ext cx="883920" cy="6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904" y="3601328"/>
            <a:ext cx="1594573" cy="161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5348" y="4248443"/>
            <a:ext cx="1461163" cy="13537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35569" y="5050302"/>
            <a:ext cx="54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Dr  INDU NAIR. V</a:t>
            </a:r>
          </a:p>
          <a:p>
            <a:pPr algn="ctr"/>
            <a:r>
              <a:rPr lang="en-US" sz="1800" dirty="0" smtClean="0"/>
              <a:t>ASP/AIDS,SNSCT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2060575" y="481330"/>
            <a:ext cx="6178550" cy="51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SURFACE OR TUMBLER SWITCH</a:t>
            </a:r>
            <a:endParaRPr sz="3200"/>
          </a:p>
        </p:txBody>
      </p:sp>
      <p:sp>
        <p:nvSpPr>
          <p:cNvPr id="144" name="Google Shape;144;p10"/>
          <p:cNvSpPr txBox="1"/>
          <p:nvPr/>
        </p:nvSpPr>
        <p:spPr>
          <a:xfrm>
            <a:off x="3526282" y="1299667"/>
            <a:ext cx="2915920" cy="120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3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•Single-way switch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•Two-way switc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637" y="3086450"/>
            <a:ext cx="1521886" cy="16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3222" y="3263507"/>
            <a:ext cx="1621426" cy="131666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/>
        </p:nvSpPr>
        <p:spPr>
          <a:xfrm>
            <a:off x="997102" y="6546595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3508628" y="6400800"/>
            <a:ext cx="496012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536448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375" rIns="0" bIns="0" anchor="t" anchorCtr="0">
            <a:spAutoFit/>
          </a:bodyPr>
          <a:lstStyle/>
          <a:p>
            <a:pPr marL="469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Times New Roman"/>
                <a:ea typeface="Times New Roman"/>
                <a:cs typeface="Times New Roman"/>
                <a:sym typeface="Times New Roman"/>
              </a:rPr>
              <a:t>PULL SWITCHES OR CEILING SWITCHES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2160192" y="1389355"/>
            <a:ext cx="7592695" cy="206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56870" marR="5080" lvl="0" indent="-344805" algn="l" rtl="0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The Pull switches are fixed on the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ceiling and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all live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parts are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out of reach of the operator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6870" marR="64769" lvl="0" indent="-344805" algn="l" rtl="0">
              <a:lnSpc>
                <a:spcPct val="106500"/>
              </a:lnSpc>
              <a:spcBef>
                <a:spcPts val="163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The switch has strong mechanical action. It is operated	with a single pull.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1721" y="3657600"/>
            <a:ext cx="1523729" cy="214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9040" y="3886200"/>
            <a:ext cx="2209800" cy="20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8080" y="0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917244" y="642863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4503165" y="6386732"/>
            <a:ext cx="451422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0700" rIns="0" bIns="0" anchor="t" anchorCtr="0">
            <a:spAutoFit/>
          </a:bodyPr>
          <a:lstStyle/>
          <a:p>
            <a:pPr marL="1003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ROTARY SNAP SWITCH</a:t>
            </a:r>
            <a:endParaRPr sz="4000"/>
          </a:p>
        </p:txBody>
      </p:sp>
      <p:sp>
        <p:nvSpPr>
          <p:cNvPr id="168" name="Google Shape;168;p12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076" y="1816607"/>
            <a:ext cx="2000945" cy="384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895029"/>
            <a:ext cx="2208671" cy="341831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 txBox="1"/>
          <p:nvPr/>
        </p:nvSpPr>
        <p:spPr>
          <a:xfrm>
            <a:off x="1023010" y="6394500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/>
        </p:nvSpPr>
        <p:spPr>
          <a:xfrm>
            <a:off x="4045711" y="6400800"/>
            <a:ext cx="4577784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3219704" y="375284"/>
            <a:ext cx="527367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PUSH BUTTON SWITCH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2244598" y="1310843"/>
            <a:ext cx="7654925" cy="206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400" rIns="0" bIns="0" anchor="t" anchorCtr="0">
            <a:spAutoFit/>
          </a:bodyPr>
          <a:lstStyle/>
          <a:p>
            <a:pPr marL="3556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This type of switch consists of one blade only.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4965" marR="299720" lvl="0" indent="-342900" algn="just" rtl="0">
              <a:lnSpc>
                <a:spcPct val="96800"/>
              </a:lnSpc>
              <a:spcBef>
                <a:spcPts val="152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blade is given a rocking action by press 	button and movement is controlled by a cam 	and spring.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5069" y="4315507"/>
            <a:ext cx="1837998" cy="15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271" y="4318634"/>
            <a:ext cx="1219200" cy="130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 txBox="1"/>
          <p:nvPr/>
        </p:nvSpPr>
        <p:spPr>
          <a:xfrm>
            <a:off x="1049527" y="651946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3777234" y="6372665"/>
            <a:ext cx="4607111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1610995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FUSES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1984375" y="1078814"/>
            <a:ext cx="4342130" cy="262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 any electrical installation, 	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fuse  is  used  for  protecting 	the appliances against over 	current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  Fuse  is  used  in 	different   stages   of   the 	wiring.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lvl="0" indent="-227329" algn="just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 fuse can be made of the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4719065" y="3594557"/>
            <a:ext cx="160210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conducting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1984375" y="3594557"/>
            <a:ext cx="1863089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875" rIns="0" bIns="0" anchor="t" anchorCtr="0">
            <a:spAutoFit/>
          </a:bodyPr>
          <a:lstStyle/>
          <a:p>
            <a:pPr marL="241300" marR="206375" lvl="0" indent="0" algn="l" rtl="0">
              <a:lnSpc>
                <a:spcPct val="96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following materials: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1.Copper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4383785" y="4364024"/>
            <a:ext cx="1533525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584835" algn="l" rtl="0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5.Zinc 6.Tin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984375" y="4836921"/>
            <a:ext cx="2398395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466090" lvl="0" indent="0" algn="l" rtl="0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2.Lead 3.Aluminium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965" lvl="0" indent="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4.Alloys of lead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524000"/>
            <a:ext cx="3886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 txBox="1"/>
          <p:nvPr/>
        </p:nvSpPr>
        <p:spPr>
          <a:xfrm>
            <a:off x="463397" y="6476187"/>
            <a:ext cx="75501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3562603" y="6428935"/>
            <a:ext cx="5876819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5057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SOCKET OUTLETS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1984375" y="1127582"/>
            <a:ext cx="4036695" cy="472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425" rIns="0" bIns="0" anchor="t" anchorCtr="0">
            <a:spAutoFit/>
          </a:bodyPr>
          <a:lstStyle/>
          <a:p>
            <a:pPr marL="241300" marR="508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  socket   outlets   are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provided   for   temporary electrical  connections  such as  table  lamps,  table  fans, radio, TV, mobile chargers etc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10160" lvl="0" indent="-228600" algn="just" rtl="0">
              <a:lnSpc>
                <a:spcPct val="108076"/>
              </a:lnSpc>
              <a:spcBef>
                <a:spcPts val="1025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socket outlet can be of the following two types: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6415" marR="7620" lvl="0" indent="-514350" algn="just" rtl="0">
              <a:lnSpc>
                <a:spcPct val="108076"/>
              </a:lnSpc>
              <a:spcBef>
                <a:spcPts val="101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Two   pin   type   (Live, 	Neutral)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6415" marR="7620" lvl="0" indent="-514350" algn="just" rtl="0">
              <a:lnSpc>
                <a:spcPct val="108076"/>
              </a:lnSpc>
              <a:spcBef>
                <a:spcPts val="1005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Three  pin  type  (Live, 	Neutral, Earth)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447800"/>
            <a:ext cx="3962400" cy="448360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/>
        </p:nvSpPr>
        <p:spPr>
          <a:xfrm>
            <a:off x="1080312" y="639693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3436111" y="6471138"/>
            <a:ext cx="7142794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6880" y="323088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1722120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PLUGS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1984375" y="1078814"/>
            <a:ext cx="80835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240029" lvl="0" indent="-227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112389" y="1078814"/>
            <a:ext cx="29051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plugs	along	with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1984375" y="1420749"/>
            <a:ext cx="4037329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spAutoFit/>
          </a:bodyPr>
          <a:lstStyle/>
          <a:p>
            <a:pPr marL="241300" marR="508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flexible cords are used for providing  the  electrical supply  to  the  portable appliances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like table fan, table lamps, radio etc.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5080" lvl="0" indent="-227329" algn="just" rtl="0">
              <a:lnSpc>
                <a:spcPct val="96071"/>
              </a:lnSpc>
              <a:spcBef>
                <a:spcPts val="9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plugs are available in 	two types, similar to the 	sockets: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Two pin 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Three pin 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11089640" y="6285687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447800"/>
            <a:ext cx="35052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 txBox="1"/>
          <p:nvPr/>
        </p:nvSpPr>
        <p:spPr>
          <a:xfrm>
            <a:off x="1149502" y="6329883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3661028" y="6316394"/>
            <a:ext cx="4751452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440" y="435863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983545" y="215595"/>
            <a:ext cx="5197923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LAMP HOLDER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984375" y="1087958"/>
            <a:ext cx="4034790" cy="213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241300" marR="8255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lamp holder supports the lamp and connects it to the supply system as well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just" rtl="0">
              <a:lnSpc>
                <a:spcPct val="80000"/>
              </a:lnSpc>
              <a:spcBef>
                <a:spcPts val="99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The   lamp   holders   are classified   into   following different types: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1984375" y="3193907"/>
            <a:ext cx="2619375" cy="25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527685" lvl="0" indent="-514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Batten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Angle holder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Pendant holder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marR="132715" lvl="0" indent="-515619" algn="l" rtl="0">
              <a:lnSpc>
                <a:spcPct val="96153"/>
              </a:lnSpc>
              <a:spcBef>
                <a:spcPts val="98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Water	tight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Bracket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5020817" y="4576394"/>
            <a:ext cx="997585" cy="4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bracket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371600"/>
            <a:ext cx="35814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1221130" y="642863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3675379" y="6457071"/>
            <a:ext cx="486371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440" y="435863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30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CEILING ROSE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1984375" y="1426844"/>
            <a:ext cx="4739982" cy="369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75" rIns="0" bIns="0" anchor="t" anchorCtr="0">
            <a:spAutoFit/>
          </a:bodyPr>
          <a:lstStyle/>
          <a:p>
            <a:pPr marL="240029" marR="8255" lvl="0" indent="-22732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 ceiling  rose  is 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connecting the ceiling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fans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pendant lamps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etc to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supply system.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5080" lvl="0" indent="-227329" algn="just" rtl="0">
              <a:lnSpc>
                <a:spcPct val="108214"/>
              </a:lnSpc>
              <a:spcBef>
                <a:spcPts val="103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Ceiling  rose  is  made  of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following two parts: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Cover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157" y="2250439"/>
            <a:ext cx="3484879" cy="248716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 txBox="1"/>
          <p:nvPr/>
        </p:nvSpPr>
        <p:spPr>
          <a:xfrm>
            <a:off x="844702" y="628263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3508628" y="6063175"/>
            <a:ext cx="510080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438912"/>
            <a:ext cx="88392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970670" y="285114"/>
            <a:ext cx="9762979" cy="59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SYMBOLS USED IN ELECTRICAL WIRING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843698" y="1215829"/>
            <a:ext cx="8242837" cy="1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325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Following are the conventional symbols to be used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wiring accessories in wiring plans and drawing of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electrical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installations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19"/>
          <p:cNvGraphicFramePr/>
          <p:nvPr/>
        </p:nvGraphicFramePr>
        <p:xfrm>
          <a:off x="2432050" y="2736850"/>
          <a:ext cx="7772400" cy="3408650"/>
        </p:xfrm>
        <a:graphic>
          <a:graphicData uri="http://schemas.openxmlformats.org/drawingml/2006/table">
            <a:tbl>
              <a:tblPr firstRow="1" bandRow="1">
                <a:noFill/>
                <a:tableStyleId>{0696DBDB-83E3-4FBD-952B-3944CA5715FB}</a:tableStyleId>
              </a:tblPr>
              <a:tblGrid>
                <a:gridCol w="874400"/>
                <a:gridCol w="4307200"/>
                <a:gridCol w="2590800"/>
              </a:tblGrid>
              <a:tr h="38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Sr. No.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Earthing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pole one way switch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pole double throw switch (S.P.D.T.)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 pole double throw switch (D.P.D.T.)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200400"/>
            <a:ext cx="772994" cy="47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4152900"/>
            <a:ext cx="990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0426" y="4927600"/>
            <a:ext cx="861729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09" y="5709825"/>
            <a:ext cx="1234079" cy="3374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 txBox="1"/>
          <p:nvPr/>
        </p:nvSpPr>
        <p:spPr>
          <a:xfrm>
            <a:off x="1149502" y="6525564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3813428" y="6471138"/>
            <a:ext cx="409261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15821" y="0"/>
            <a:ext cx="88392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9200" rIns="0" bIns="0" anchor="t" anchorCtr="0">
            <a:spAutoFit/>
          </a:bodyPr>
          <a:lstStyle/>
          <a:p>
            <a:pPr marL="22364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Let’s Recall !!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903177" y="642863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sz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3615397" y="6428638"/>
            <a:ext cx="6499274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</a:t>
            </a:r>
            <a:r>
              <a:rPr lang="en-US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\Wring Rules and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Accessories\Dr INDU NAIR. V\ASP\AIDS\SNSCT</a:t>
            </a:r>
            <a:endParaRPr sz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0920221" y="6434734"/>
            <a:ext cx="35623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1717548" y="1596389"/>
            <a:ext cx="7543165" cy="42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What is wiring?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414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Why do we need rules for safe wiring? Common household wiring components Difference between good and faulty wiring What are electrical materials?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6375" lvl="0" indent="-206375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Why are wiring accessories needed in installations?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3359" lvl="0" indent="-2133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Basic components used in home wiring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3359" lvl="0" indent="-2133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Conductors, insulators, and their importance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3359" lvl="0" indent="-213359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Safety devices used in wiring systems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823" y="262127"/>
            <a:ext cx="88392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50" rIns="0" bIns="0" anchor="t" anchorCtr="0">
            <a:spAutoFit/>
          </a:bodyPr>
          <a:lstStyle/>
          <a:p>
            <a:pPr marL="13081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SYMBOLS USED IN ELECTRICAL WIRING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0" name="Google Shape;270;p20"/>
          <p:cNvGraphicFramePr/>
          <p:nvPr/>
        </p:nvGraphicFramePr>
        <p:xfrm>
          <a:off x="1974850" y="2106041"/>
          <a:ext cx="8229600" cy="3621425"/>
        </p:xfrm>
        <a:graphic>
          <a:graphicData uri="http://schemas.openxmlformats.org/drawingml/2006/table">
            <a:tbl>
              <a:tblPr firstRow="1" bandRow="1">
                <a:noFill/>
                <a:tableStyleId>{0696DBDB-83E3-4FBD-952B-3944CA5715FB}</a:tableStyleId>
              </a:tblPr>
              <a:tblGrid>
                <a:gridCol w="914400"/>
                <a:gridCol w="4572000"/>
                <a:gridCol w="2743200"/>
              </a:tblGrid>
              <a:tr h="36575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Sr. No.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4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4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Fuse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Circuit breaker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Two way switch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0537" y="2758855"/>
            <a:ext cx="741855" cy="24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6246" y="3886200"/>
            <a:ext cx="466081" cy="1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4953000"/>
            <a:ext cx="1143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 txBox="1"/>
          <p:nvPr/>
        </p:nvSpPr>
        <p:spPr>
          <a:xfrm>
            <a:off x="1466469" y="6428638"/>
            <a:ext cx="967242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3627031" y="6274191"/>
            <a:ext cx="4912058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2304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0" rIns="0" bIns="0" anchor="t" anchorCtr="0">
            <a:spAutoFit/>
          </a:bodyPr>
          <a:lstStyle/>
          <a:p>
            <a:pPr marL="17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WIRING AND ACCESSORIES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" marR="5080" lvl="0" indent="0" algn="r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DT-Empathize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917244" y="642863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3319975" y="6499274"/>
            <a:ext cx="4811151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21/25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85" name="Google Shape;285;p21"/>
          <p:cNvGraphicFramePr/>
          <p:nvPr/>
        </p:nvGraphicFramePr>
        <p:xfrm>
          <a:off x="1004874" y="1639454"/>
          <a:ext cx="10216500" cy="4706254"/>
        </p:xfrm>
        <a:graphic>
          <a:graphicData uri="http://schemas.openxmlformats.org/drawingml/2006/table">
            <a:tbl>
              <a:tblPr firstRow="1" bandRow="1">
                <a:noFill/>
                <a:tableStyleId>{0696DBDB-83E3-4FBD-952B-3944CA5715FB}</a:tableStyleId>
              </a:tblPr>
              <a:tblGrid>
                <a:gridCol w="2254875"/>
                <a:gridCol w="3782700"/>
                <a:gridCol w="4178925"/>
              </a:tblGrid>
              <a:tr h="267325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DT Phase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0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Area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6475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 Points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8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Empathize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8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Home users → safety &amp; ease of use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39878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Electricians → easy installation, standard sizes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Industries → durability, fire safety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36703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→ clarity &amp; learning of wiring components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20325" marB="0"/>
                </a:tc>
              </a:tr>
              <a:tr h="15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47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Pain Points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Loose connections causing sparks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Poor-quality accessories overheating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Difficulty identifying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phase/neutral/earth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Switchboards not user-friendly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Non-ISI accessories creating hazards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3825" marB="0"/>
                </a:tc>
              </a:tr>
              <a:tr h="129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Expectations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Safe &amp; reliable operation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Shockproof design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Good aesthetics (modular)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color coding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19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operation &amp; long life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6287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2106548" y="261366"/>
            <a:ext cx="6949440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WIRING AND ACCESSORIES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2"/>
          <p:cNvSpPr txBox="1"/>
          <p:nvPr/>
        </p:nvSpPr>
        <p:spPr>
          <a:xfrm>
            <a:off x="642619" y="6417665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3502855" y="6443003"/>
            <a:ext cx="4649909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2"/>
          <p:cNvSpPr txBox="1"/>
          <p:nvPr/>
        </p:nvSpPr>
        <p:spPr>
          <a:xfrm>
            <a:off x="9053576" y="1059561"/>
            <a:ext cx="144208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22/25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95" name="Google Shape;295;p22"/>
          <p:cNvGraphicFramePr/>
          <p:nvPr/>
        </p:nvGraphicFramePr>
        <p:xfrm>
          <a:off x="2078735" y="2260599"/>
          <a:ext cx="9028425" cy="2263140"/>
        </p:xfrm>
        <a:graphic>
          <a:graphicData uri="http://schemas.openxmlformats.org/drawingml/2006/table">
            <a:tbl>
              <a:tblPr firstRow="1" bandRow="1">
                <a:noFill/>
                <a:tableStyleId>{0696DBDB-83E3-4FBD-952B-3944CA5715FB}</a:tableStyleId>
              </a:tblPr>
              <a:tblGrid>
                <a:gridCol w="1885325"/>
                <a:gridCol w="3229600"/>
                <a:gridCol w="3913500"/>
              </a:tblGrid>
              <a:tr h="189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217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Definition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8070" marR="0" lvl="0" indent="0" algn="l" rtl="0">
                        <a:lnSpc>
                          <a:spcPct val="109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Wiring accessories are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2413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components used to </a:t>
                      </a: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control, connect, protect</a:t>
                      </a: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and </a:t>
                      </a: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</a:t>
                      </a: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electrical wiring system.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Examples: Switches, Sockets,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Plugs, MCB, RCCB,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16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Connectors, Junction boxes.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3"/>
          <p:cNvGrpSpPr/>
          <p:nvPr/>
        </p:nvGrpSpPr>
        <p:grpSpPr>
          <a:xfrm>
            <a:off x="0" y="1317179"/>
            <a:ext cx="1074216" cy="4707002"/>
            <a:chOff x="0" y="1317179"/>
            <a:chExt cx="1074216" cy="4707002"/>
          </a:xfrm>
        </p:grpSpPr>
        <p:pic>
          <p:nvPicPr>
            <p:cNvPr id="301" name="Google Shape;30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415" y="1317179"/>
              <a:ext cx="741253" cy="443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737296"/>
              <a:ext cx="1074216" cy="4286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8871" y="1350264"/>
              <a:ext cx="643128" cy="4340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23"/>
          <p:cNvSpPr txBox="1"/>
          <p:nvPr/>
        </p:nvSpPr>
        <p:spPr>
          <a:xfrm rot="-5400000">
            <a:off x="-1729931" y="3199065"/>
            <a:ext cx="4340860" cy="64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815" lvl="0" indent="0" algn="l" rtl="0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Let’s summarize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773723" y="6428638"/>
            <a:ext cx="113948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en-US" sz="1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3418449" y="6316394"/>
            <a:ext cx="4273051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23/25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1291" y="953367"/>
            <a:ext cx="6085529" cy="407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/>
        </p:nvSpPr>
        <p:spPr>
          <a:xfrm>
            <a:off x="11296357" y="6428638"/>
            <a:ext cx="716191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1466469" y="6428638"/>
            <a:ext cx="1136054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584828" y="6457071"/>
            <a:ext cx="5559172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4"/>
          <p:cNvSpPr txBox="1"/>
          <p:nvPr/>
        </p:nvSpPr>
        <p:spPr>
          <a:xfrm>
            <a:off x="1922145" y="2148586"/>
            <a:ext cx="5569585" cy="173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IS 732 – Electrical Wiring Installation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BIS Standards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NEC (National Electrical Code)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Char char="•"/>
            </a:pPr>
            <a:r>
              <a:rPr lang="en-US" sz="2800" u="sng">
                <a:solidFill>
                  <a:srgbClr val="0462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www.howstuffworks.com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4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2400" rIns="0" bIns="0" anchor="t" anchorCtr="0">
            <a:spAutoFit/>
          </a:bodyPr>
          <a:lstStyle/>
          <a:p>
            <a:pPr marL="21259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8080" y="0"/>
            <a:ext cx="88392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7892" y="4182519"/>
            <a:ext cx="2517844" cy="176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985175"/>
            <a:ext cx="5145024" cy="2571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3775" rIns="0" bIns="0" anchor="t" anchorCtr="0">
            <a:spAutoFit/>
          </a:bodyPr>
          <a:lstStyle/>
          <a:p>
            <a:pPr marL="8756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TOPICS FOR DISCUSSION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917244" y="6428638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4503165" y="6428638"/>
            <a:ext cx="5259813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10920221" y="6434734"/>
            <a:ext cx="35623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917244" y="1847164"/>
            <a:ext cx="6027420" cy="392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40665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Why Wiring Rules?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General Rules for Electrical Wiring Types of Wiring Systems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71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Common Wiring Terminologies Real-world Need for Proper Wiring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7340" lvl="0" indent="-294640" algn="l" rtl="0">
              <a:lnSpc>
                <a:spcPct val="117968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Materials used in electrical wiring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lvl="0" indent="-227965" algn="l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Types of wiring accessories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Role of each accessory in wiring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8080" y="187335"/>
            <a:ext cx="88392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5952" y="176549"/>
            <a:ext cx="1146048" cy="6797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6500" rIns="0" bIns="0" anchor="t" anchorCtr="0">
            <a:spAutoFit/>
          </a:bodyPr>
          <a:lstStyle/>
          <a:p>
            <a:pPr marL="1231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ELECTRICAL WIRING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5080508" y="1564335"/>
            <a:ext cx="6539406" cy="315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75" rIns="0" bIns="0" anchor="t" anchorCtr="0">
            <a:spAutoFit/>
          </a:bodyPr>
          <a:lstStyle/>
          <a:p>
            <a:pPr marL="240029" marR="5080" lvl="0" indent="-227965" algn="just" rtl="0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Electrical wiring is process of connecting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cables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and wires to the related devices such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as 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Fuse,  sockets,  fans,  lights  </a:t>
            </a:r>
            <a:r>
              <a:rPr lang="en-US"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ect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..  to  the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main 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distribution  boards  is  a  specific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structure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for continues supply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327" y="1584960"/>
            <a:ext cx="4547616" cy="371551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/>
          <p:nvPr/>
        </p:nvSpPr>
        <p:spPr>
          <a:xfrm>
            <a:off x="600862" y="6272580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3448303" y="6481978"/>
            <a:ext cx="5934848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1477108" y="285114"/>
            <a:ext cx="7976381" cy="59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RULES OF 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ELECTRICAL WIRING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1093419" y="1421586"/>
            <a:ext cx="9922510" cy="206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total lighting load in a sub circuit should not be more than 100W.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175" lvl="0" indent="-371475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Every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fitting or appliance must be controlled by switch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5275" lvl="0" indent="-295275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Every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socket outlet must be controlled by switch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5275" lvl="0" indent="-29527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switch should be on the line conductor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773723" y="6291178"/>
            <a:ext cx="1124737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3432428" y="6297269"/>
            <a:ext cx="6822920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375" y="0"/>
            <a:ext cx="883920" cy="6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1630" y="3446585"/>
            <a:ext cx="2222696" cy="210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647113" y="218693"/>
            <a:ext cx="9889589" cy="68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50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WIRING ACCESSORIES AND MATERIALS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984375" y="1421586"/>
            <a:ext cx="2757805" cy="462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spAutoFit/>
          </a:bodyPr>
          <a:lstStyle/>
          <a:p>
            <a:pPr marL="29591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Cables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175" lvl="0" indent="-371475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Flexible wires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Switches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Fuses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Ceiling rose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60325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Lamp holders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Socket outlets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60325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Junction boxes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676400"/>
            <a:ext cx="36576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1149502" y="6473444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3626865" y="6541477"/>
            <a:ext cx="5109172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6994" y="0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2062480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CABLES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1984375" y="1087958"/>
            <a:ext cx="5479415" cy="181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241300" marR="5080" lvl="0" indent="-228600" algn="just" rtl="0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cable is made of some conducting material such as copper or aluminium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. It  is  surrounded  by  insulation  and  a sheath for mechanical protection.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lvl="0" indent="-227965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 cables  are  generally  classified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3828669" y="2799080"/>
            <a:ext cx="3632200" cy="4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to	the	insulation	used.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3728084" y="3115767"/>
            <a:ext cx="3739515" cy="4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	of	cables	are	as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2212975" y="2799080"/>
            <a:ext cx="1323340" cy="105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12700" marR="508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according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follows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984375" y="3828019"/>
            <a:ext cx="5480050" cy="2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527685" lvl="0" indent="-514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Weather- proof cables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marR="5080" lvl="0" indent="-515619" algn="l" rtl="0">
              <a:lnSpc>
                <a:spcPct val="96153"/>
              </a:lnSpc>
              <a:spcBef>
                <a:spcPts val="99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Polyvinyl	chloride	insulated	cables (PVC)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Lead sheathed cables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Cab tyre sheathed cables (CTS)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10938509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59" y="2564045"/>
            <a:ext cx="2631440" cy="224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844702" y="6463080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3661028" y="6485205"/>
            <a:ext cx="5089077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5480" y="411480"/>
            <a:ext cx="88392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4218305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FLEXIBLE CORD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1984375" y="1121486"/>
            <a:ext cx="8308975" cy="249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6500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 the flexible cord,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large number of fine wires are 	used  to  form  the  conductor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  These  are  insulated  by 	plastic insulation.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9525" lvl="0" indent="-227329" algn="just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 flexible  cords  are 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 as  connecting  wires  to 	connect  the  portable  domestic  appliances  and  light 	fittings etc.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962400"/>
            <a:ext cx="609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868172" y="6442964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3845178" y="6428934"/>
            <a:ext cx="3962391" cy="38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400" y="304800"/>
            <a:ext cx="883920" cy="6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2741930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SWITCHES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984375" y="1040521"/>
            <a:ext cx="2775585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/>
          <a:p>
            <a:pPr marL="527685" lvl="0" indent="-514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Tumbler switch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Flush switch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600200"/>
            <a:ext cx="31242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844702" y="6472834"/>
            <a:ext cx="752475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27.01.2026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3705605" y="6428934"/>
            <a:ext cx="4425521" cy="38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23EET103\ECED \WRING RULES AND ACCESSORIES\DR INDU NAIR. V\ASP\AIDS\SNSCT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402336"/>
            <a:ext cx="883920" cy="60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1051</Words>
  <PresentationFormat>Custom</PresentationFormat>
  <Paragraphs>248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</vt:lpstr>
      <vt:lpstr>Calibri</vt:lpstr>
      <vt:lpstr>Times New Roman</vt:lpstr>
      <vt:lpstr>Noto Sans Symbols</vt:lpstr>
      <vt:lpstr>Quattrocento Sans</vt:lpstr>
      <vt:lpstr>Office Theme</vt:lpstr>
      <vt:lpstr>SNS COLLEGE OF TECHNOLOGY</vt:lpstr>
      <vt:lpstr>Let’s Recall !!</vt:lpstr>
      <vt:lpstr>TOPICS FOR DISCUSSION</vt:lpstr>
      <vt:lpstr>ELECTRICAL WIRING</vt:lpstr>
      <vt:lpstr>RULES OF ELECTRICAL WIRING</vt:lpstr>
      <vt:lpstr>WIRING ACCESSORIES AND MATERIALS</vt:lpstr>
      <vt:lpstr>CABLES</vt:lpstr>
      <vt:lpstr>FLEXIBLE CORD</vt:lpstr>
      <vt:lpstr>SWITCHES</vt:lpstr>
      <vt:lpstr>SURFACE OR TUMBLER SWITCH</vt:lpstr>
      <vt:lpstr>PULL SWITCHES OR CEILING SWITCHES</vt:lpstr>
      <vt:lpstr>ROTARY SNAP SWITCH</vt:lpstr>
      <vt:lpstr>PUSH BUTTON SWITCH</vt:lpstr>
      <vt:lpstr>FUSES</vt:lpstr>
      <vt:lpstr>SOCKET OUTLETS</vt:lpstr>
      <vt:lpstr>PLUGS</vt:lpstr>
      <vt:lpstr>LAMP HOLDER</vt:lpstr>
      <vt:lpstr>CEILING ROSE</vt:lpstr>
      <vt:lpstr>SYMBOLS USED IN ELECTRICAL WIRING</vt:lpstr>
      <vt:lpstr>SYMBOLS USED IN ELECTRICAL WIRING</vt:lpstr>
      <vt:lpstr>WIRING AND ACCESSORIES DT-Empathize</vt:lpstr>
      <vt:lpstr>WIRING AND ACCESSORIES</vt:lpstr>
      <vt:lpstr>Slide 23</vt:lpstr>
      <vt:lpstr>REFERENCES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Student</dc:creator>
  <cp:lastModifiedBy>Student</cp:lastModifiedBy>
  <cp:revision>5</cp:revision>
  <dcterms:created xsi:type="dcterms:W3CDTF">2026-01-21T04:33:33Z</dcterms:created>
  <dcterms:modified xsi:type="dcterms:W3CDTF">2026-03-07T05:36:15Z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2026-01-21T00:00:00Z</vt:filetime>
  </property>
  <property fmtid="{D5CDD505-2E9C-101B-9397-08002B2CF9AE}" pid="5" name="Producer">
    <vt:lpwstr>www.ilovepdf.com</vt:lpwstr>
  </property>
</Properties>
</file>