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12192000" cy="6858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Quattrocento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mk6kIwiN6F04C6wyjHWZj5p3m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E22D4A-3043-4970-A543-F7D89A5F0132}">
  <a:tblStyle styleId="{49E22D4A-3043-4970-A543-F7D89A5F013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014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2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971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3024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631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252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321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34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48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52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31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444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605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795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027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85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2040635" y="2260599"/>
            <a:ext cx="9105900" cy="189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ED9ED2-BEB5-463C-9571-36F356792188}" type="datetime1">
              <a:rPr lang="en-US" smtClean="0"/>
              <a:t>2026-03-24</a:t>
            </a:fld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1D8FAE9-CD7E-47CE-A2F8-4A3A37F0B957}" type="datetime1">
              <a:rPr lang="en-US" smtClean="0"/>
              <a:t>2026-03-24</a:t>
            </a:fld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8BD3D89-6C3F-4252-8990-1FA9E7B0760A}" type="datetime1">
              <a:rPr lang="en-US" smtClean="0"/>
              <a:t>2026-03-24</a:t>
            </a:fld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C6FB679-AA9E-4D1A-8462-E5FC2532E474}" type="datetime1">
              <a:rPr lang="en-US" smtClean="0"/>
              <a:t>2026-03-24</a:t>
            </a:fld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0CAA27-2388-4BBC-97A4-04BC664807B4}" type="datetime1">
              <a:rPr lang="en-US" smtClean="0"/>
              <a:t>2026-03-24</a:t>
            </a:fld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2040635" y="2260599"/>
            <a:ext cx="9105900" cy="189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fld id="{B1D1DBCD-FAF6-4AF7-91A5-058873662566}" type="datetime1">
              <a:rPr lang="en-US" smtClean="0"/>
              <a:t>2026-03-24</a:t>
            </a:fld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owstuffworks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>
            <a:spLocks noGrp="1"/>
          </p:cNvSpPr>
          <p:nvPr>
            <p:ph type="title"/>
          </p:nvPr>
        </p:nvSpPr>
        <p:spPr>
          <a:xfrm>
            <a:off x="3086706" y="768484"/>
            <a:ext cx="6391830" cy="53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001F5F"/>
                </a:solidFill>
                <a:latin typeface="Cambria"/>
                <a:ea typeface="Cambria"/>
                <a:cs typeface="Cambria"/>
                <a:sym typeface="Cambria"/>
              </a:rPr>
              <a:t>SNS COLLEGE OF TECHNOLOGY</a:t>
            </a:r>
            <a:endParaRPr sz="33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5249926" y="1434846"/>
            <a:ext cx="1700530" cy="32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925" rIns="0" bIns="0" anchor="t" anchorCtr="0">
            <a:spAutoFit/>
          </a:bodyPr>
          <a:lstStyle/>
          <a:p>
            <a:pPr marL="384810" marR="5080" lvl="0" indent="-372744" algn="l" rtl="0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10300"/>
                </a:solidFill>
                <a:latin typeface="Cambria"/>
                <a:ea typeface="Cambria"/>
                <a:cs typeface="Cambria"/>
                <a:sym typeface="Cambria"/>
              </a:rPr>
              <a:t>An Autonomous Institution Coimbatore-35</a:t>
            </a:r>
            <a:endParaRPr sz="10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2252217" y="1816684"/>
            <a:ext cx="7818755" cy="456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algn="ctr">
              <a:buClr>
                <a:srgbClr val="C00000"/>
              </a:buClr>
              <a:buSzPts val="4000"/>
            </a:pPr>
            <a:r>
              <a:rPr lang="en-US" sz="28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Department of Artificial Intelligence and Data Science</a:t>
            </a:r>
            <a:endParaRPr lang="en-US" sz="2800" dirty="0">
              <a:latin typeface="Cambria"/>
              <a:ea typeface="Cambria"/>
              <a:cs typeface="Cambria"/>
              <a:sym typeface="Cambria"/>
            </a:endParaRPr>
          </a:p>
          <a:p>
            <a:pPr marL="12700" lvl="0" algn="ctr">
              <a:spcBef>
                <a:spcPts val="1700"/>
              </a:spcBef>
              <a:buSzPts val="2800"/>
            </a:pPr>
            <a:r>
              <a:rPr lang="en-US" sz="1800" b="1" dirty="0">
                <a:latin typeface="Cambria"/>
                <a:ea typeface="Cambria"/>
                <a:cs typeface="Cambria"/>
                <a:sym typeface="Cambria"/>
              </a:rPr>
              <a:t>23EET103-Electric  Circuits and Electron Devices.</a:t>
            </a:r>
            <a:endParaRPr lang="en-US" sz="2800" dirty="0"/>
          </a:p>
          <a:p>
            <a:pPr marL="1099185" marR="1394460" lvl="0" indent="0" algn="ctr" rtl="0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001F5F"/>
                </a:solidFill>
                <a:latin typeface="Cambria"/>
                <a:ea typeface="Cambria"/>
                <a:cs typeface="Cambria"/>
                <a:sym typeface="Cambria"/>
              </a:rPr>
              <a:t>UNIT </a:t>
            </a:r>
            <a:r>
              <a:rPr lang="en-US" sz="3000" b="1" dirty="0">
                <a:solidFill>
                  <a:srgbClr val="001F5F"/>
                </a:solidFill>
                <a:latin typeface="Cambria"/>
                <a:ea typeface="Cambria"/>
                <a:cs typeface="Cambria"/>
                <a:sym typeface="Cambria"/>
              </a:rPr>
              <a:t>III :WIRING, GROUNDING AND </a:t>
            </a:r>
            <a:r>
              <a:rPr lang="en-US" sz="3000" b="1" dirty="0" smtClean="0">
                <a:solidFill>
                  <a:srgbClr val="001F5F"/>
                </a:solidFill>
                <a:latin typeface="Cambria"/>
                <a:ea typeface="Cambria"/>
                <a:cs typeface="Cambria"/>
                <a:sym typeface="Cambria"/>
              </a:rPr>
              <a:t>SAFETY</a:t>
            </a:r>
          </a:p>
          <a:p>
            <a:pPr marL="1099185" marR="1394460" algn="ctr">
              <a:spcBef>
                <a:spcPts val="985"/>
              </a:spcBef>
            </a:pPr>
            <a:r>
              <a:rPr lang="en-US" sz="3200" dirty="0">
                <a:solidFill>
                  <a:srgbClr val="000300"/>
                </a:solidFill>
                <a:latin typeface="Cambria"/>
                <a:ea typeface="Cambria"/>
                <a:cs typeface="Cambria"/>
                <a:sym typeface="Cambria"/>
              </a:rPr>
              <a:t>I B.TECH  </a:t>
            </a:r>
            <a:r>
              <a:rPr lang="en-US" sz="3200" dirty="0" smtClean="0">
                <a:solidFill>
                  <a:srgbClr val="000300"/>
                </a:solidFill>
                <a:latin typeface="Cambria"/>
                <a:ea typeface="Cambria"/>
                <a:cs typeface="Cambria"/>
                <a:sym typeface="Cambria"/>
              </a:rPr>
              <a:t>AIDS </a:t>
            </a:r>
            <a:r>
              <a:rPr lang="en-US" sz="3200" dirty="0">
                <a:solidFill>
                  <a:srgbClr val="000300"/>
                </a:solidFill>
                <a:latin typeface="Cambria"/>
                <a:ea typeface="Cambria"/>
                <a:cs typeface="Cambria"/>
                <a:sym typeface="Cambria"/>
              </a:rPr>
              <a:t>/ I SEMESTER</a:t>
            </a:r>
            <a:endParaRPr lang="en-US" sz="3200" dirty="0"/>
          </a:p>
          <a:p>
            <a:pPr marL="1099185" marR="1394460" lvl="0" indent="0" algn="ctr" rtl="0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None/>
            </a:pPr>
            <a:endParaRPr sz="3000" dirty="0">
              <a:latin typeface="Cambria"/>
              <a:ea typeface="Cambria"/>
              <a:cs typeface="Cambria"/>
              <a:sym typeface="Cambria"/>
            </a:endParaRPr>
          </a:p>
          <a:p>
            <a:pPr marL="1442720" lvl="0" indent="0" algn="l" rtl="0">
              <a:lnSpc>
                <a:spcPct val="100000"/>
              </a:lnSpc>
              <a:spcBef>
                <a:spcPts val="2235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 1 : </a:t>
            </a:r>
            <a:r>
              <a:rPr lang="en-US" sz="2100" b="1" dirty="0">
                <a:latin typeface="Cambria"/>
                <a:ea typeface="Cambria"/>
                <a:cs typeface="Cambria"/>
                <a:sym typeface="Cambria"/>
              </a:rPr>
              <a:t>Wiring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: General Rules , Materials and</a:t>
            </a:r>
            <a:endParaRPr sz="2100" dirty="0">
              <a:latin typeface="Cambria"/>
              <a:ea typeface="Cambria"/>
              <a:cs typeface="Cambria"/>
              <a:sym typeface="Cambria"/>
            </a:endParaRPr>
          </a:p>
          <a:p>
            <a:pPr marL="1442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Accessories</a:t>
            </a:r>
            <a:endParaRPr sz="210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5598" y="890346"/>
            <a:ext cx="883920" cy="60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904" y="3084576"/>
            <a:ext cx="1834895" cy="213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5064" y="3179138"/>
            <a:ext cx="2523744" cy="23896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E5B7E6-8AF9-4AE9-A4B8-B5D0E6A91D0C}" type="datetime1">
              <a:rPr lang="en-US" smtClean="0"/>
              <a:t>2026-03-24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111513" y="192055"/>
            <a:ext cx="10546962" cy="141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50" rIns="0" bIns="0" anchor="t" anchorCtr="0">
            <a:spAutoFit/>
          </a:bodyPr>
          <a:lstStyle/>
          <a:p>
            <a:pPr marL="13081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SYMBOLS USED IN ELECTRICAL WIRING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20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0" name="Google Shape;270;p20"/>
          <p:cNvGraphicFramePr/>
          <p:nvPr/>
        </p:nvGraphicFramePr>
        <p:xfrm>
          <a:off x="1974850" y="2106041"/>
          <a:ext cx="8229600" cy="3621425"/>
        </p:xfrm>
        <a:graphic>
          <a:graphicData uri="http://schemas.openxmlformats.org/drawingml/2006/table">
            <a:tbl>
              <a:tblPr firstRow="1" bandRow="1">
                <a:noFill/>
                <a:tableStyleId>{49E22D4A-3043-4970-A543-F7D89A5F0132}</a:tableStyleId>
              </a:tblPr>
              <a:tblGrid>
                <a:gridCol w="914400"/>
                <a:gridCol w="4572000"/>
                <a:gridCol w="2743200"/>
              </a:tblGrid>
              <a:tr h="365750"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Sr. No.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4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symbol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8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4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Fuse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8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Circuit breaker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8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Two way switch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0537" y="2758855"/>
            <a:ext cx="741855" cy="24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6246" y="3886200"/>
            <a:ext cx="466081" cy="11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9600" y="4953000"/>
            <a:ext cx="1143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2304" y="557783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111513" y="6428638"/>
            <a:ext cx="2804160" cy="342900"/>
          </a:xfrm>
        </p:spPr>
        <p:txBody>
          <a:bodyPr/>
          <a:lstStyle/>
          <a:p>
            <a:fld id="{70AE266F-0F37-459F-934F-2534F42CC5CB}" type="datetime1">
              <a:rPr lang="en-US" smtClean="0"/>
              <a:t>2026-03-24</a:t>
            </a:fld>
            <a:endParaRPr lang="en-US" dirty="0"/>
          </a:p>
        </p:txBody>
      </p:sp>
      <p:sp>
        <p:nvSpPr>
          <p:cNvPr id="12" name="Google Shape;55;p1"/>
          <p:cNvSpPr txBox="1"/>
          <p:nvPr/>
        </p:nvSpPr>
        <p:spPr>
          <a:xfrm>
            <a:off x="2062976" y="6203130"/>
            <a:ext cx="9226542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250" rIns="0" bIns="0" anchor="t" anchorCtr="0">
            <a:spAutoFit/>
          </a:bodyPr>
          <a:lstStyle/>
          <a:p>
            <a:pPr marL="177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WIRING AND ACCESSORIES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" marR="5080" lvl="0" indent="0" algn="r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r>
              <a:rPr lang="en-US" sz="2500" b="1" i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DT-Empathize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4" name="Google Shape;284;p21"/>
          <p:cNvSpPr txBox="1"/>
          <p:nvPr/>
        </p:nvSpPr>
        <p:spPr>
          <a:xfrm>
            <a:off x="10834878" y="6434734"/>
            <a:ext cx="441959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21/25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85" name="Google Shape;285;p21"/>
          <p:cNvGraphicFramePr/>
          <p:nvPr/>
        </p:nvGraphicFramePr>
        <p:xfrm>
          <a:off x="1004874" y="1639454"/>
          <a:ext cx="10216500" cy="4706254"/>
        </p:xfrm>
        <a:graphic>
          <a:graphicData uri="http://schemas.openxmlformats.org/drawingml/2006/table">
            <a:tbl>
              <a:tblPr firstRow="1" bandRow="1">
                <a:noFill/>
                <a:tableStyleId>{49E22D4A-3043-4970-A543-F7D89A5F0132}</a:tableStyleId>
              </a:tblPr>
              <a:tblGrid>
                <a:gridCol w="2254875"/>
                <a:gridCol w="3782700"/>
                <a:gridCol w="4178925"/>
              </a:tblGrid>
              <a:tr h="267325">
                <a:tc>
                  <a:txBody>
                    <a:bodyPr/>
                    <a:lstStyle/>
                    <a:p>
                      <a:pPr marL="31750" marR="0" lvl="0" indent="0" algn="l" rtl="0">
                        <a:lnSpc>
                          <a:spcPct val="1096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DT Phase</a:t>
                      </a: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0" marR="0" lvl="0" indent="0" algn="l" rtl="0">
                        <a:lnSpc>
                          <a:spcPct val="1096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Focus Area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6475" marR="0" lvl="0" indent="0" algn="l" rtl="0">
                        <a:lnSpc>
                          <a:spcPct val="1096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Key Points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</a:tr>
              <a:tr h="155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8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Empathize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8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82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7125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Home users → safety &amp; ease of use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760" marR="39878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Electricians → easy installation, standard sizes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125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Industries → durability, fire safety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760" marR="36703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Students → clarity &amp; learning of wiring components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20325" marB="0"/>
                </a:tc>
              </a:tr>
              <a:tr h="155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47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82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Pain Points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7760" marR="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Loose connections causing sparks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760" marR="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Poor-quality accessories overheating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125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Difficulty identifying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phase/neutral/earth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760" marR="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Switchboards not user-friendly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125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Non-ISI accessories creating hazards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43825" marB="0"/>
                </a:tc>
              </a:tr>
              <a:tr h="129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82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Expectations</a:t>
                      </a: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Safe &amp; reliable operation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Shockproof design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Good aesthetics (modular)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color coding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19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Smooth operation &amp; long life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62875" marB="0"/>
                </a:tc>
              </a:tr>
            </a:tbl>
          </a:graphicData>
        </a:graphic>
      </p:graphicFrame>
      <p:sp>
        <p:nvSpPr>
          <p:cNvPr id="7" name="Google Shape;55;p1"/>
          <p:cNvSpPr txBox="1"/>
          <p:nvPr/>
        </p:nvSpPr>
        <p:spPr>
          <a:xfrm>
            <a:off x="2141034" y="6203130"/>
            <a:ext cx="9148484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97727" y="6357410"/>
            <a:ext cx="2804160" cy="342900"/>
          </a:xfrm>
        </p:spPr>
        <p:txBody>
          <a:bodyPr/>
          <a:lstStyle/>
          <a:p>
            <a:fld id="{9EE8525A-77FA-4969-9137-6C8757A58B9B}" type="datetime1">
              <a:rPr lang="en-US" smtClean="0"/>
              <a:t>2026-03-24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/>
          </p:nvPr>
        </p:nvSpPr>
        <p:spPr>
          <a:xfrm>
            <a:off x="2106548" y="261366"/>
            <a:ext cx="8096818" cy="6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WIRING AND ACCESSORIES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22"/>
          <p:cNvSpPr txBox="1"/>
          <p:nvPr/>
        </p:nvSpPr>
        <p:spPr>
          <a:xfrm>
            <a:off x="9053576" y="1059561"/>
            <a:ext cx="1442085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DT-Define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4" name="Google Shape;294;p22"/>
          <p:cNvSpPr txBox="1"/>
          <p:nvPr/>
        </p:nvSpPr>
        <p:spPr>
          <a:xfrm>
            <a:off x="10834878" y="6434734"/>
            <a:ext cx="441959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22/25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95" name="Google Shape;295;p22"/>
          <p:cNvGraphicFramePr/>
          <p:nvPr/>
        </p:nvGraphicFramePr>
        <p:xfrm>
          <a:off x="2078735" y="2260599"/>
          <a:ext cx="9028425" cy="2263140"/>
        </p:xfrm>
        <a:graphic>
          <a:graphicData uri="http://schemas.openxmlformats.org/drawingml/2006/table">
            <a:tbl>
              <a:tblPr firstRow="1" bandRow="1">
                <a:noFill/>
                <a:tableStyleId>{49E22D4A-3043-4970-A543-F7D89A5F0132}</a:tableStyleId>
              </a:tblPr>
              <a:tblGrid>
                <a:gridCol w="1885325"/>
                <a:gridCol w="3229600"/>
                <a:gridCol w="3913500"/>
              </a:tblGrid>
              <a:tr h="189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Define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217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Definition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8070" marR="0" lvl="0" indent="0" algn="l" rtl="0">
                        <a:lnSpc>
                          <a:spcPct val="109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Wiring accessories are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68070" marR="2413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components used to </a:t>
                      </a: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control, connect, protect</a:t>
                      </a: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and </a:t>
                      </a: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 </a:t>
                      </a: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electrical wiring system.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680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Examples: Switches, Sockets,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6807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Plugs, MCB, RCCB,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68070" marR="0" lvl="0" indent="0" algn="l" rtl="0">
                        <a:lnSpc>
                          <a:spcPct val="116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Connectors, Junction boxes.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01443" y="6300113"/>
            <a:ext cx="2804160" cy="342900"/>
          </a:xfrm>
        </p:spPr>
        <p:txBody>
          <a:bodyPr/>
          <a:lstStyle/>
          <a:p>
            <a:fld id="{2975AA70-193C-4771-93C4-2FCAF5DF0C10}" type="datetime1">
              <a:rPr lang="en-US" smtClean="0"/>
              <a:t>2026-03-24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23"/>
          <p:cNvGrpSpPr/>
          <p:nvPr/>
        </p:nvGrpSpPr>
        <p:grpSpPr>
          <a:xfrm>
            <a:off x="0" y="1317179"/>
            <a:ext cx="1074216" cy="4707002"/>
            <a:chOff x="0" y="1317179"/>
            <a:chExt cx="1074216" cy="4707002"/>
          </a:xfrm>
        </p:grpSpPr>
        <p:pic>
          <p:nvPicPr>
            <p:cNvPr id="301" name="Google Shape;301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415" y="1317179"/>
              <a:ext cx="741253" cy="4438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737296"/>
              <a:ext cx="1074216" cy="4286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8871" y="1350264"/>
              <a:ext cx="643128" cy="4340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4" name="Google Shape;304;p23"/>
          <p:cNvSpPr txBox="1"/>
          <p:nvPr/>
        </p:nvSpPr>
        <p:spPr>
          <a:xfrm rot="-5400000">
            <a:off x="-1729931" y="3199065"/>
            <a:ext cx="4340860" cy="64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3815" lvl="0" indent="0" algn="l" rtl="0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Let’s summarize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7" name="Google Shape;307;p23"/>
          <p:cNvSpPr txBox="1"/>
          <p:nvPr/>
        </p:nvSpPr>
        <p:spPr>
          <a:xfrm>
            <a:off x="10834878" y="6434734"/>
            <a:ext cx="441959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23/25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8" name="Google Shape;30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01291" y="953367"/>
            <a:ext cx="6085529" cy="40703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5;p1"/>
          <p:cNvSpPr txBox="1"/>
          <p:nvPr/>
        </p:nvSpPr>
        <p:spPr>
          <a:xfrm>
            <a:off x="1773044" y="6203130"/>
            <a:ext cx="9516474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37108" y="6379306"/>
            <a:ext cx="2804160" cy="342900"/>
          </a:xfrm>
        </p:spPr>
        <p:txBody>
          <a:bodyPr/>
          <a:lstStyle/>
          <a:p>
            <a:fld id="{5456B20E-50DC-4228-9192-43DF9F802659}" type="datetime1">
              <a:rPr lang="en-US" smtClean="0"/>
              <a:t>2026-03-24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/>
          <p:nvPr/>
        </p:nvSpPr>
        <p:spPr>
          <a:xfrm>
            <a:off x="11699493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200" y="557783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4"/>
          <p:cNvSpPr txBox="1"/>
          <p:nvPr/>
        </p:nvSpPr>
        <p:spPr>
          <a:xfrm>
            <a:off x="1922145" y="2148586"/>
            <a:ext cx="5569585" cy="173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37160" lvl="0" indent="-171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IS 732 – Electrical Wiring Installation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0" indent="-171448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7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BIS Standards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0" indent="-171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NEC (National Electrical Code)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0" indent="-171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Char char="•"/>
            </a:pPr>
            <a:r>
              <a:rPr lang="en-US" sz="2800" u="sng">
                <a:solidFill>
                  <a:srgbClr val="0462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www.howstuffworks.com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24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2400" rIns="0" bIns="0" anchor="t" anchorCtr="0">
            <a:spAutoFit/>
          </a:bodyPr>
          <a:lstStyle/>
          <a:p>
            <a:pPr marL="21259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201295" y="6532777"/>
            <a:ext cx="2804160" cy="342900"/>
          </a:xfrm>
        </p:spPr>
        <p:txBody>
          <a:bodyPr/>
          <a:lstStyle/>
          <a:p>
            <a:fld id="{43A3A44B-4308-4134-BFB4-24DA6087099D}" type="datetime1">
              <a:rPr lang="en-US" smtClean="0"/>
              <a:t>2026-03-24</a:t>
            </a:fld>
            <a:endParaRPr lang="en-US" dirty="0"/>
          </a:p>
        </p:txBody>
      </p:sp>
      <p:sp>
        <p:nvSpPr>
          <p:cNvPr id="9" name="Google Shape;55;p1"/>
          <p:cNvSpPr txBox="1"/>
          <p:nvPr/>
        </p:nvSpPr>
        <p:spPr>
          <a:xfrm>
            <a:off x="1773044" y="6203130"/>
            <a:ext cx="9516474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"/>
          <p:cNvSpPr txBox="1"/>
          <p:nvPr/>
        </p:nvSpPr>
        <p:spPr>
          <a:xfrm>
            <a:off x="10889742" y="6428638"/>
            <a:ext cx="388620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200" y="557783"/>
            <a:ext cx="88392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7892" y="4182519"/>
            <a:ext cx="2517844" cy="176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985175"/>
            <a:ext cx="5145024" cy="25710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5;p1"/>
          <p:cNvSpPr txBox="1"/>
          <p:nvPr/>
        </p:nvSpPr>
        <p:spPr>
          <a:xfrm>
            <a:off x="2364059" y="6203130"/>
            <a:ext cx="892545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53121" y="6357410"/>
            <a:ext cx="2804160" cy="342900"/>
          </a:xfrm>
        </p:spPr>
        <p:txBody>
          <a:bodyPr/>
          <a:lstStyle/>
          <a:p>
            <a:fld id="{55FC3145-D6F9-47E5-90DA-2B789F5F96E2}" type="datetime1">
              <a:rPr lang="en-US" smtClean="0"/>
              <a:t>2026-03-24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9200" rIns="0" bIns="0" anchor="t" anchorCtr="0">
            <a:spAutoFit/>
          </a:bodyPr>
          <a:lstStyle/>
          <a:p>
            <a:pPr marL="22364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Let’s Recall !!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10920221" y="6434734"/>
            <a:ext cx="35623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1717548" y="1596389"/>
            <a:ext cx="7543165" cy="429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What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is wiring?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4147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Why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do we need rules for safe wiring? Common household wiring components Difference between good and faulty wiring What are electrical materials?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Why are wiring accessories needed in installations?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Basic components used in home wiring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Conductors, insulators, and their importance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Safety devices used in wiring systems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1823" y="262127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5;p1"/>
          <p:cNvSpPr txBox="1"/>
          <p:nvPr/>
        </p:nvSpPr>
        <p:spPr>
          <a:xfrm>
            <a:off x="2152185" y="6203130"/>
            <a:ext cx="9137333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91227" y="6350449"/>
            <a:ext cx="2804160" cy="342900"/>
          </a:xfrm>
        </p:spPr>
        <p:txBody>
          <a:bodyPr/>
          <a:lstStyle/>
          <a:p>
            <a:fld id="{58A59733-AB44-4AF0-993E-18F409544CD1}" type="datetime1">
              <a:rPr lang="en-US" smtClean="0"/>
              <a:t>2026-03-24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3219704" y="375284"/>
            <a:ext cx="527367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Times New Roman"/>
                <a:ea typeface="Times New Roman"/>
                <a:cs typeface="Times New Roman"/>
                <a:sym typeface="Times New Roman"/>
              </a:rPr>
              <a:t>PUSH BUTTON SWITCH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2244598" y="1310843"/>
            <a:ext cx="7654925" cy="206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400" rIns="0" bIns="0" anchor="t" anchorCtr="0">
            <a:spAutoFit/>
          </a:bodyPr>
          <a:lstStyle/>
          <a:p>
            <a:pPr marL="3556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This type of switch consists of one blade only.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54965" marR="299720" lvl="0" indent="-342900" algn="just" rtl="0">
              <a:lnSpc>
                <a:spcPct val="96800"/>
              </a:lnSpc>
              <a:spcBef>
                <a:spcPts val="1525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blade is given a rocking action by press 	button and movement is controlled by a cam 	and spring.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5069" y="4315507"/>
            <a:ext cx="1837998" cy="15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0271" y="4318634"/>
            <a:ext cx="1219200" cy="130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1200" y="734568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5;p1"/>
          <p:cNvSpPr txBox="1"/>
          <p:nvPr/>
        </p:nvSpPr>
        <p:spPr>
          <a:xfrm>
            <a:off x="1906859" y="6203130"/>
            <a:ext cx="938265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15544" y="6294017"/>
            <a:ext cx="2804160" cy="342900"/>
          </a:xfrm>
        </p:spPr>
        <p:txBody>
          <a:bodyPr/>
          <a:lstStyle/>
          <a:p>
            <a:fld id="{C20FEFC0-9B1B-49A8-92A6-D1DE33523A7A}" type="datetime1">
              <a:rPr lang="en-US" smtClean="0"/>
              <a:t>2026-03-24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1610995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FUSES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4"/>
          <p:cNvSpPr txBox="1"/>
          <p:nvPr/>
        </p:nvSpPr>
        <p:spPr>
          <a:xfrm>
            <a:off x="1984375" y="1078814"/>
            <a:ext cx="4342130" cy="262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050" rIns="0" bIns="0" anchor="t" anchorCtr="0">
            <a:spAutoFit/>
          </a:bodyPr>
          <a:lstStyle/>
          <a:p>
            <a:pPr marL="240029" marR="5080" lvl="0" indent="-227329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In any electrical installation, 	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fuse  is  used  for  protecting 	the appliances against over 	current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.  Fuse  is  used  in 	different   stages   of   the 	wiring.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029" lvl="0" indent="-227329" algn="just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A fuse can be made of the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4719065" y="3594557"/>
            <a:ext cx="160210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conducting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1984375" y="3594557"/>
            <a:ext cx="1863089" cy="92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875" rIns="0" bIns="0" anchor="t" anchorCtr="0">
            <a:spAutoFit/>
          </a:bodyPr>
          <a:lstStyle/>
          <a:p>
            <a:pPr marL="241300" marR="206375" lvl="0" indent="0" algn="l" rtl="0">
              <a:lnSpc>
                <a:spcPct val="96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following materials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3980985" y="4280573"/>
            <a:ext cx="1942547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584835" algn="l" rtl="0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5.Zinc 6.Tin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1984375" y="4360127"/>
            <a:ext cx="3713898" cy="189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466090">
              <a:lnSpc>
                <a:spcPct val="109400"/>
              </a:lnSpc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1.Copper</a:t>
            </a: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466090" lvl="0" indent="0" algn="l" rtl="0">
              <a:lnSpc>
                <a:spcPct val="10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2.Lead              3.Aluminium</a:t>
            </a:r>
          </a:p>
          <a:p>
            <a:pPr marL="12700" marR="466090" lvl="0" indent="0" algn="l" rtl="0">
              <a:lnSpc>
                <a:spcPct val="10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4.Alloys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of lead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1524000"/>
            <a:ext cx="38862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1200" y="734568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5339" y="6294017"/>
            <a:ext cx="2804160" cy="342900"/>
          </a:xfrm>
        </p:spPr>
        <p:txBody>
          <a:bodyPr/>
          <a:lstStyle/>
          <a:p>
            <a:fld id="{A3D0D7DA-39C1-4563-9A41-2469FC203DFD}" type="datetime1">
              <a:rPr lang="en-US" smtClean="0"/>
              <a:t>2026-03-24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50577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SOCKET OUTLETS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1984375" y="1127582"/>
            <a:ext cx="4036695" cy="472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1425" rIns="0" bIns="0" anchor="t" anchorCtr="0">
            <a:spAutoFit/>
          </a:bodyPr>
          <a:lstStyle/>
          <a:p>
            <a:pPr marL="241300" marR="508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The   socket   outlets   are </a:t>
            </a:r>
            <a:r>
              <a:rPr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provided   for   temporary electrical  connections  such as  table  lamps,  table  fans, radio, TV, mobile chargers etc</a:t>
            </a: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10160" lvl="0" indent="-228600" algn="just" rtl="0">
              <a:lnSpc>
                <a:spcPct val="108076"/>
              </a:lnSpc>
              <a:spcBef>
                <a:spcPts val="1025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The socket outlet can be of the following two types: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6415" marR="7620" lvl="0" indent="-514350" algn="just" rtl="0">
              <a:lnSpc>
                <a:spcPct val="108076"/>
              </a:lnSpc>
              <a:spcBef>
                <a:spcPts val="1010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Two   pin   type   (Live, 	Neutral)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6415" marR="7620" lvl="0" indent="-514350" algn="just" rtl="0">
              <a:lnSpc>
                <a:spcPct val="108076"/>
              </a:lnSpc>
              <a:spcBef>
                <a:spcPts val="1005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Three  pin  type  (Live, 	Neutral, Earth)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1447800"/>
            <a:ext cx="3962400" cy="448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6880" y="323088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5;p1"/>
          <p:cNvSpPr txBox="1"/>
          <p:nvPr/>
        </p:nvSpPr>
        <p:spPr>
          <a:xfrm>
            <a:off x="1832787" y="6203130"/>
            <a:ext cx="9456731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30707" y="6357410"/>
            <a:ext cx="2804160" cy="342900"/>
          </a:xfrm>
        </p:spPr>
        <p:txBody>
          <a:bodyPr/>
          <a:lstStyle/>
          <a:p>
            <a:fld id="{B1D18C9A-D12F-4799-A1ED-F0FD48AF1B7F}" type="datetime1">
              <a:rPr lang="en-US" smtClean="0"/>
              <a:t>2026-03-24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1722120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PLUGS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1984375" y="1078814"/>
            <a:ext cx="80835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240029" lvl="0" indent="-2273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3112389" y="1078814"/>
            <a:ext cx="29051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plugs	along	with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1984375" y="1420749"/>
            <a:ext cx="4037329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050" rIns="0" bIns="0" anchor="t" anchorCtr="0">
            <a:spAutoFit/>
          </a:bodyPr>
          <a:lstStyle/>
          <a:p>
            <a:pPr marL="241300" marR="508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flexible cords are used for providing  the  electrical supply  to  the  portable appliances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like table fan, table lamps, radio etc.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029" marR="5080" lvl="0" indent="-227329" algn="just" rtl="0">
              <a:lnSpc>
                <a:spcPct val="96071"/>
              </a:lnSpc>
              <a:spcBef>
                <a:spcPts val="9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plugs are available in 	two types, similar to the 	sockets: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lvl="0" indent="-514350" algn="just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Two pin plugs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lvl="0" indent="-514350" algn="just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Three pin plugs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11089640" y="6285687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14478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440" y="435863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5;p1"/>
          <p:cNvSpPr txBox="1"/>
          <p:nvPr/>
        </p:nvSpPr>
        <p:spPr>
          <a:xfrm>
            <a:off x="1984375" y="6203130"/>
            <a:ext cx="9305143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92918" y="6285687"/>
            <a:ext cx="2804160" cy="342900"/>
          </a:xfrm>
        </p:spPr>
        <p:txBody>
          <a:bodyPr/>
          <a:lstStyle/>
          <a:p>
            <a:fld id="{F6A7FEB8-1C73-49CD-A061-DE28DA94899D}" type="datetime1">
              <a:rPr lang="en-US" smtClean="0"/>
              <a:t>2026-03-24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3356227" y="215595"/>
            <a:ext cx="4795313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LAMP HOLDER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1984375" y="1087958"/>
            <a:ext cx="4034790" cy="213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800" rIns="0" bIns="0" anchor="t" anchorCtr="0">
            <a:spAutoFit/>
          </a:bodyPr>
          <a:lstStyle/>
          <a:p>
            <a:pPr marL="241300" marR="8255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lamp holder supports the lamp and connects it to the supply system as well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080" lvl="0" indent="-228600" algn="just" rtl="0">
              <a:lnSpc>
                <a:spcPct val="80000"/>
              </a:lnSpc>
              <a:spcBef>
                <a:spcPts val="99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The   lamp   holders   are classified   into   following different types: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1984375" y="3193907"/>
            <a:ext cx="2619375" cy="256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527685" lvl="0" indent="-5149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Batten holders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Angle holder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Pendant holder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marR="132715" lvl="0" indent="-515619" algn="l" rtl="0">
              <a:lnSpc>
                <a:spcPct val="96153"/>
              </a:lnSpc>
              <a:spcBef>
                <a:spcPts val="985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Water	tight holders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Bracket holders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5020817" y="4576394"/>
            <a:ext cx="997585" cy="42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bracket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371600"/>
            <a:ext cx="35814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 txBox="1"/>
          <p:nvPr/>
        </p:nvSpPr>
        <p:spPr>
          <a:xfrm>
            <a:off x="1221130" y="6428638"/>
            <a:ext cx="75247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11/22/2025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440" y="435863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733E6A4-840F-4A6E-822C-2475A7614A5B}" type="datetime1">
              <a:rPr lang="en-US" smtClean="0"/>
              <a:t>2026-03-24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30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CEILING ROSE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1984375" y="1426844"/>
            <a:ext cx="4039235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75" rIns="0" bIns="0" anchor="t" anchorCtr="0">
            <a:spAutoFit/>
          </a:bodyPr>
          <a:lstStyle/>
          <a:p>
            <a:pPr marL="240029" marR="8255" lvl="0" indent="-22732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 ceiling  rose  is 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	for connecting the ceiling 	fans, pendant lamps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etc to 	the supply system.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029" marR="5080" lvl="0" indent="-227329" algn="just" rtl="0">
              <a:lnSpc>
                <a:spcPct val="108214"/>
              </a:lnSpc>
              <a:spcBef>
                <a:spcPts val="103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Ceiling  rose  is  made  of 	the following two parts: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lvl="0" indent="-514350" algn="just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Base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lvl="0" indent="-514350" algn="just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Cover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157" y="2250439"/>
            <a:ext cx="3484879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1200" y="438912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5;p1"/>
          <p:cNvSpPr txBox="1"/>
          <p:nvPr/>
        </p:nvSpPr>
        <p:spPr>
          <a:xfrm>
            <a:off x="1862254" y="6203130"/>
            <a:ext cx="9427264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60174" y="6203130"/>
            <a:ext cx="2804160" cy="342900"/>
          </a:xfrm>
        </p:spPr>
        <p:txBody>
          <a:bodyPr/>
          <a:lstStyle/>
          <a:p>
            <a:fld id="{B242A484-9689-46FD-9960-93A4BD2256C6}" type="datetime1">
              <a:rPr lang="en-US" smtClean="0"/>
              <a:t>2026-03-24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>
            <a:spLocks noGrp="1"/>
          </p:cNvSpPr>
          <p:nvPr>
            <p:ph type="title"/>
          </p:nvPr>
        </p:nvSpPr>
        <p:spPr>
          <a:xfrm>
            <a:off x="446050" y="285114"/>
            <a:ext cx="8868638" cy="59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67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SYMBOLS USED IN ELECTRICAL WIRING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1984375" y="1426844"/>
            <a:ext cx="7922895" cy="121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325" rIns="0" bIns="0" anchor="t" anchorCtr="0">
            <a:spAutoFit/>
          </a:bodyPr>
          <a:lstStyle/>
          <a:p>
            <a:pPr marL="240029" marR="5080" lvl="0" indent="-227329" algn="just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Following are the conventional symbols to be used 	for wiring accessories in wiring plans and drawing of 	electrical installations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6" name="Google Shape;256;p19"/>
          <p:cNvGraphicFramePr/>
          <p:nvPr/>
        </p:nvGraphicFramePr>
        <p:xfrm>
          <a:off x="2432050" y="2736850"/>
          <a:ext cx="7772400" cy="3408650"/>
        </p:xfrm>
        <a:graphic>
          <a:graphicData uri="http://schemas.openxmlformats.org/drawingml/2006/table">
            <a:tbl>
              <a:tblPr firstRow="1" bandRow="1">
                <a:noFill/>
                <a:tableStyleId>{49E22D4A-3043-4970-A543-F7D89A5F0132}</a:tableStyleId>
              </a:tblPr>
              <a:tblGrid>
                <a:gridCol w="874400"/>
                <a:gridCol w="4307200"/>
                <a:gridCol w="2590800"/>
              </a:tblGrid>
              <a:tr h="383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Sr. No.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Symbol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6275"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Earthing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6275"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 pole one way switch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6275"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 pole double throw switch (S.P.D.T.)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6275"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Double pole double throw switch (D.P.D.T.)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57" name="Google Shape;25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3200400"/>
            <a:ext cx="772994" cy="47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4152900"/>
            <a:ext cx="990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30426" y="4927600"/>
            <a:ext cx="861729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09" y="5709825"/>
            <a:ext cx="1234079" cy="33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40240" y="292608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5;p1"/>
          <p:cNvSpPr txBox="1"/>
          <p:nvPr/>
        </p:nvSpPr>
        <p:spPr>
          <a:xfrm>
            <a:off x="2062976" y="6203130"/>
            <a:ext cx="9226542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82295" y="6273307"/>
            <a:ext cx="2804160" cy="342900"/>
          </a:xfrm>
        </p:spPr>
        <p:txBody>
          <a:bodyPr/>
          <a:lstStyle/>
          <a:p>
            <a:fld id="{C0001AD2-F784-4475-B030-1B5E83068912}" type="datetime1">
              <a:rPr lang="en-US" smtClean="0"/>
              <a:t>2026-03-24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677</Words>
  <Application>Microsoft Office PowerPoint</Application>
  <PresentationFormat>Widescreen</PresentationFormat>
  <Paragraphs>174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Cambria</vt:lpstr>
      <vt:lpstr>Quattrocento Sans</vt:lpstr>
      <vt:lpstr>Calibri</vt:lpstr>
      <vt:lpstr>Times New Roman</vt:lpstr>
      <vt:lpstr>Arial</vt:lpstr>
      <vt:lpstr>Noto Sans Symbols</vt:lpstr>
      <vt:lpstr>Office Theme</vt:lpstr>
      <vt:lpstr>SNS COLLEGE OF TECHNOLOGY</vt:lpstr>
      <vt:lpstr>Let’s Recall !!</vt:lpstr>
      <vt:lpstr>PUSH BUTTON SWITCH</vt:lpstr>
      <vt:lpstr>FUSES</vt:lpstr>
      <vt:lpstr>SOCKET OUTLETS</vt:lpstr>
      <vt:lpstr>PLUGS</vt:lpstr>
      <vt:lpstr>LAMP HOLDER</vt:lpstr>
      <vt:lpstr>CEILING ROSE</vt:lpstr>
      <vt:lpstr>SYMBOLS USED IN ELECTRICAL WIRING</vt:lpstr>
      <vt:lpstr>SYMBOLS USED IN ELECTRICAL WIRING</vt:lpstr>
      <vt:lpstr>WIRING AND ACCESSORIES DT-Empathize</vt:lpstr>
      <vt:lpstr>WIRING AND ACCESSORIES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ADMIN</dc:creator>
  <cp:lastModifiedBy>ADMIN</cp:lastModifiedBy>
  <cp:revision>4</cp:revision>
  <dcterms:created xsi:type="dcterms:W3CDTF">2026-01-21T04:33:33Z</dcterms:created>
  <dcterms:modified xsi:type="dcterms:W3CDTF">2026-03-24T09:43:40Z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2026-01-21T00:00:00Z</vt:filetime>
  </property>
  <property fmtid="{D5CDD505-2E9C-101B-9397-08002B2CF9AE}" pid="5" name="Producer">
    <vt:lpwstr>www.ilovepdf.com</vt:lpwstr>
  </property>
</Properties>
</file>