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708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175645-C7A1-4D87-8D64-031DB5557C3D}" type="datetimeFigureOut">
              <a:rPr lang="en-US" smtClean="0"/>
              <a:t>2026-03-24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D12D63-B3EC-4536-912F-46D6829F0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828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12D63-B3EC-4536-912F-46D6829F0F4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098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685159" y="300050"/>
            <a:ext cx="3714115" cy="6369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022350">
              <a:lnSpc>
                <a:spcPct val="100000"/>
              </a:lnSpc>
              <a:spcBef>
                <a:spcPts val="40"/>
              </a:spcBef>
            </a:pPr>
            <a:r>
              <a:rPr dirty="0"/>
              <a:t>FEEE</a:t>
            </a:r>
            <a:r>
              <a:rPr spc="-50" dirty="0"/>
              <a:t> </a:t>
            </a:r>
            <a:r>
              <a:rPr dirty="0"/>
              <a:t>\</a:t>
            </a:r>
            <a:r>
              <a:rPr spc="10" dirty="0"/>
              <a:t> </a:t>
            </a:r>
            <a:r>
              <a:rPr spc="-10" dirty="0"/>
              <a:t>Types</a:t>
            </a:r>
            <a:r>
              <a:rPr spc="-5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Wiring</a:t>
            </a:r>
            <a:r>
              <a:rPr spc="-25" dirty="0"/>
              <a:t> </a:t>
            </a:r>
            <a:r>
              <a:rPr dirty="0"/>
              <a:t>\</a:t>
            </a:r>
            <a:r>
              <a:rPr spc="10" dirty="0"/>
              <a:t> </a:t>
            </a:r>
            <a:r>
              <a:rPr spc="-10" dirty="0"/>
              <a:t>R.Revathi</a:t>
            </a:r>
            <a:r>
              <a:rPr spc="-45" dirty="0"/>
              <a:t> </a:t>
            </a:r>
            <a:r>
              <a:rPr dirty="0"/>
              <a:t>\</a:t>
            </a:r>
            <a:r>
              <a:rPr spc="5" dirty="0"/>
              <a:t> </a:t>
            </a:r>
            <a:r>
              <a:rPr spc="-20" dirty="0"/>
              <a:t>SNSCT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fld id="{7A008F4B-2481-4B7F-96BE-6D23B374C2D0}" type="datetime1">
              <a:rPr lang="en-US" spc="-20" smtClean="0"/>
              <a:t>2026-03-24</a:t>
            </a:fld>
            <a:endParaRPr spc="-2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/16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022350">
              <a:lnSpc>
                <a:spcPct val="100000"/>
              </a:lnSpc>
              <a:spcBef>
                <a:spcPts val="40"/>
              </a:spcBef>
            </a:pPr>
            <a:r>
              <a:rPr dirty="0"/>
              <a:t>FEEE</a:t>
            </a:r>
            <a:r>
              <a:rPr spc="-50" dirty="0"/>
              <a:t> </a:t>
            </a:r>
            <a:r>
              <a:rPr dirty="0"/>
              <a:t>\</a:t>
            </a:r>
            <a:r>
              <a:rPr spc="10" dirty="0"/>
              <a:t> </a:t>
            </a:r>
            <a:r>
              <a:rPr spc="-10" dirty="0"/>
              <a:t>Types</a:t>
            </a:r>
            <a:r>
              <a:rPr spc="-5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Wiring</a:t>
            </a:r>
            <a:r>
              <a:rPr spc="-25" dirty="0"/>
              <a:t> </a:t>
            </a:r>
            <a:r>
              <a:rPr dirty="0"/>
              <a:t>\</a:t>
            </a:r>
            <a:r>
              <a:rPr spc="10" dirty="0"/>
              <a:t> </a:t>
            </a:r>
            <a:r>
              <a:rPr spc="-10" dirty="0"/>
              <a:t>R.Revathi</a:t>
            </a:r>
            <a:r>
              <a:rPr spc="-45" dirty="0"/>
              <a:t> </a:t>
            </a:r>
            <a:r>
              <a:rPr dirty="0"/>
              <a:t>\</a:t>
            </a:r>
            <a:r>
              <a:rPr spc="5" dirty="0"/>
              <a:t> </a:t>
            </a:r>
            <a:r>
              <a:rPr spc="-20" dirty="0"/>
              <a:t>SNSCT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fld id="{4E9D0869-7809-4180-99EA-65D8707AE68B}" type="datetime1">
              <a:rPr lang="en-US" spc="-20" smtClean="0"/>
              <a:t>2026-03-24</a:t>
            </a:fld>
            <a:endParaRPr spc="-2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/16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022350">
              <a:lnSpc>
                <a:spcPct val="100000"/>
              </a:lnSpc>
              <a:spcBef>
                <a:spcPts val="40"/>
              </a:spcBef>
            </a:pPr>
            <a:r>
              <a:rPr dirty="0"/>
              <a:t>FEEE</a:t>
            </a:r>
            <a:r>
              <a:rPr spc="-50" dirty="0"/>
              <a:t> </a:t>
            </a:r>
            <a:r>
              <a:rPr dirty="0"/>
              <a:t>\</a:t>
            </a:r>
            <a:r>
              <a:rPr spc="10" dirty="0"/>
              <a:t> </a:t>
            </a:r>
            <a:r>
              <a:rPr spc="-10" dirty="0"/>
              <a:t>Types</a:t>
            </a:r>
            <a:r>
              <a:rPr spc="-5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Wiring</a:t>
            </a:r>
            <a:r>
              <a:rPr spc="-25" dirty="0"/>
              <a:t> </a:t>
            </a:r>
            <a:r>
              <a:rPr dirty="0"/>
              <a:t>\</a:t>
            </a:r>
            <a:r>
              <a:rPr spc="10" dirty="0"/>
              <a:t> </a:t>
            </a:r>
            <a:r>
              <a:rPr spc="-10" dirty="0"/>
              <a:t>R.Revathi</a:t>
            </a:r>
            <a:r>
              <a:rPr spc="-45" dirty="0"/>
              <a:t> </a:t>
            </a:r>
            <a:r>
              <a:rPr dirty="0"/>
              <a:t>\</a:t>
            </a:r>
            <a:r>
              <a:rPr spc="5" dirty="0"/>
              <a:t> </a:t>
            </a:r>
            <a:r>
              <a:rPr spc="-20" dirty="0"/>
              <a:t>SNSCT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fld id="{B23E6C26-0C41-49ED-BAEA-842457938C73}" type="datetime1">
              <a:rPr lang="en-US" spc="-20" smtClean="0"/>
              <a:t>2026-03-24</a:t>
            </a:fld>
            <a:endParaRPr spc="-20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/16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022350">
              <a:lnSpc>
                <a:spcPct val="100000"/>
              </a:lnSpc>
              <a:spcBef>
                <a:spcPts val="40"/>
              </a:spcBef>
            </a:pPr>
            <a:r>
              <a:rPr dirty="0"/>
              <a:t>FEEE</a:t>
            </a:r>
            <a:r>
              <a:rPr spc="-50" dirty="0"/>
              <a:t> </a:t>
            </a:r>
            <a:r>
              <a:rPr dirty="0"/>
              <a:t>\</a:t>
            </a:r>
            <a:r>
              <a:rPr spc="10" dirty="0"/>
              <a:t> </a:t>
            </a:r>
            <a:r>
              <a:rPr spc="-10" dirty="0"/>
              <a:t>Types</a:t>
            </a:r>
            <a:r>
              <a:rPr spc="-5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Wiring</a:t>
            </a:r>
            <a:r>
              <a:rPr spc="-25" dirty="0"/>
              <a:t> </a:t>
            </a:r>
            <a:r>
              <a:rPr dirty="0"/>
              <a:t>\</a:t>
            </a:r>
            <a:r>
              <a:rPr spc="10" dirty="0"/>
              <a:t> </a:t>
            </a:r>
            <a:r>
              <a:rPr spc="-10" dirty="0"/>
              <a:t>R.Revathi</a:t>
            </a:r>
            <a:r>
              <a:rPr spc="-45" dirty="0"/>
              <a:t> </a:t>
            </a:r>
            <a:r>
              <a:rPr dirty="0"/>
              <a:t>\</a:t>
            </a:r>
            <a:r>
              <a:rPr spc="5" dirty="0"/>
              <a:t> </a:t>
            </a:r>
            <a:r>
              <a:rPr spc="-20" dirty="0"/>
              <a:t>SNSCT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fld id="{9302BD99-0DED-43EC-8BDA-3F16778CCB53}" type="datetime1">
              <a:rPr lang="en-US" spc="-20" smtClean="0"/>
              <a:t>2026-03-24</a:t>
            </a:fld>
            <a:endParaRPr spc="-20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/16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022350">
              <a:lnSpc>
                <a:spcPct val="100000"/>
              </a:lnSpc>
              <a:spcBef>
                <a:spcPts val="40"/>
              </a:spcBef>
            </a:pPr>
            <a:r>
              <a:rPr dirty="0"/>
              <a:t>FEEE</a:t>
            </a:r>
            <a:r>
              <a:rPr spc="-50" dirty="0"/>
              <a:t> </a:t>
            </a:r>
            <a:r>
              <a:rPr dirty="0"/>
              <a:t>\</a:t>
            </a:r>
            <a:r>
              <a:rPr spc="10" dirty="0"/>
              <a:t> </a:t>
            </a:r>
            <a:r>
              <a:rPr spc="-10" dirty="0"/>
              <a:t>Types</a:t>
            </a:r>
            <a:r>
              <a:rPr spc="-5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Wiring</a:t>
            </a:r>
            <a:r>
              <a:rPr spc="-25" dirty="0"/>
              <a:t> </a:t>
            </a:r>
            <a:r>
              <a:rPr dirty="0"/>
              <a:t>\</a:t>
            </a:r>
            <a:r>
              <a:rPr spc="10" dirty="0"/>
              <a:t> </a:t>
            </a:r>
            <a:r>
              <a:rPr spc="-10" dirty="0"/>
              <a:t>R.Revathi</a:t>
            </a:r>
            <a:r>
              <a:rPr spc="-45" dirty="0"/>
              <a:t> </a:t>
            </a:r>
            <a:r>
              <a:rPr dirty="0"/>
              <a:t>\</a:t>
            </a:r>
            <a:r>
              <a:rPr spc="5" dirty="0"/>
              <a:t> </a:t>
            </a:r>
            <a:r>
              <a:rPr spc="-20" dirty="0"/>
              <a:t>SNSCT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fld id="{03713E40-78AF-4133-A4D5-5E571E32C546}" type="datetime1">
              <a:rPr lang="en-US" spc="-20" smtClean="0"/>
              <a:t>2026-03-24</a:t>
            </a:fld>
            <a:endParaRPr spc="-20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/16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890504" y="91439"/>
            <a:ext cx="1185672" cy="69799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0535" y="-132511"/>
            <a:ext cx="4906009" cy="1336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37809" y="1240358"/>
            <a:ext cx="6459855" cy="3271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61028" y="6435923"/>
            <a:ext cx="4031742" cy="3315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022350">
              <a:lnSpc>
                <a:spcPct val="100000"/>
              </a:lnSpc>
              <a:spcBef>
                <a:spcPts val="40"/>
              </a:spcBef>
            </a:pPr>
            <a:r>
              <a:rPr dirty="0"/>
              <a:t>FEEE</a:t>
            </a:r>
            <a:r>
              <a:rPr spc="-50" dirty="0"/>
              <a:t> </a:t>
            </a:r>
            <a:r>
              <a:rPr dirty="0"/>
              <a:t>\</a:t>
            </a:r>
            <a:r>
              <a:rPr spc="10" dirty="0"/>
              <a:t> </a:t>
            </a:r>
            <a:r>
              <a:rPr spc="-10" dirty="0"/>
              <a:t>Types</a:t>
            </a:r>
            <a:r>
              <a:rPr spc="-5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Wiring</a:t>
            </a:r>
            <a:r>
              <a:rPr spc="-25" dirty="0"/>
              <a:t> </a:t>
            </a:r>
            <a:r>
              <a:rPr dirty="0"/>
              <a:t>\</a:t>
            </a:r>
            <a:r>
              <a:rPr spc="10" dirty="0"/>
              <a:t> </a:t>
            </a:r>
            <a:r>
              <a:rPr spc="-10" dirty="0"/>
              <a:t>R.Revathi</a:t>
            </a:r>
            <a:r>
              <a:rPr spc="-45" dirty="0"/>
              <a:t> </a:t>
            </a:r>
            <a:r>
              <a:rPr dirty="0"/>
              <a:t>\</a:t>
            </a:r>
            <a:r>
              <a:rPr spc="5" dirty="0"/>
              <a:t> </a:t>
            </a:r>
            <a:r>
              <a:rPr spc="-20" dirty="0"/>
              <a:t>SNSCT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88644" y="6442324"/>
            <a:ext cx="861060" cy="204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fld id="{A08F8EA7-0938-4823-8324-FBC447857DE2}" type="datetime1">
              <a:rPr lang="en-US" spc="-20" smtClean="0"/>
              <a:t>2026-03-24</a:t>
            </a:fld>
            <a:endParaRPr spc="-2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162030" y="6442324"/>
            <a:ext cx="491490" cy="204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ft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jpg"/><Relationship Id="rId4" Type="http://schemas.openxmlformats.org/officeDocument/2006/relationships/image" Target="../media/image24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lectrical4u.com/system-of-wiring/?utm_source=chatgpt.com" TargetMode="External"/><Relationship Id="rId2" Type="http://schemas.openxmlformats.org/officeDocument/2006/relationships/hyperlink" Target="https://www.electricaltechnology.org/2015/09/types-of-wiring-systems-electrical-wiring-methods.html?utm_source=chatgpt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zimmermanelectrician.com/blog/understanding-the-various-types-of-electrical-house-wiring-systems?utm_source=chatgpt.com" TargetMode="External"/><Relationship Id="rId5" Type="http://schemas.openxmlformats.org/officeDocument/2006/relationships/hyperlink" Target="https://byjus.com/physics/types-of-wiring/?utm_source=chatgpt.com" TargetMode="External"/><Relationship Id="rId4" Type="http://schemas.openxmlformats.org/officeDocument/2006/relationships/hyperlink" Target="https://www.dfliq.net/blog/types-of-electrical-wiring/?utm_source=chatgpt.com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9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49601" y="113741"/>
            <a:ext cx="7890509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dirty="0">
                <a:solidFill>
                  <a:srgbClr val="001F5F"/>
                </a:solidFill>
                <a:latin typeface="Cambria"/>
                <a:cs typeface="Cambria"/>
              </a:rPr>
              <a:t>SNS</a:t>
            </a:r>
            <a:r>
              <a:rPr b="1" spc="-10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b="1" spc="-10" dirty="0">
                <a:solidFill>
                  <a:srgbClr val="001F5F"/>
                </a:solidFill>
                <a:latin typeface="Cambria"/>
                <a:cs typeface="Cambria"/>
              </a:rPr>
              <a:t>COLLEGE</a:t>
            </a:r>
            <a:r>
              <a:rPr b="1" spc="-9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b="1" dirty="0">
                <a:solidFill>
                  <a:srgbClr val="001F5F"/>
                </a:solidFill>
                <a:latin typeface="Cambria"/>
                <a:cs typeface="Cambria"/>
              </a:rPr>
              <a:t>OF</a:t>
            </a:r>
            <a:r>
              <a:rPr b="1" spc="-1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b="1" spc="-10" dirty="0">
                <a:solidFill>
                  <a:srgbClr val="001F5F"/>
                </a:solidFill>
                <a:latin typeface="Cambria"/>
                <a:cs typeface="Cambria"/>
              </a:rPr>
              <a:t>TECHNOLOGY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78653" y="791082"/>
            <a:ext cx="2233930" cy="42354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509905" marR="5080" indent="-497205">
              <a:lnSpc>
                <a:spcPts val="1460"/>
              </a:lnSpc>
              <a:spcBef>
                <a:spcPts val="325"/>
              </a:spcBef>
            </a:pPr>
            <a:r>
              <a:rPr sz="1400" b="1" dirty="0">
                <a:solidFill>
                  <a:srgbClr val="010300"/>
                </a:solidFill>
                <a:latin typeface="Cambria"/>
                <a:cs typeface="Cambria"/>
              </a:rPr>
              <a:t>An</a:t>
            </a:r>
            <a:r>
              <a:rPr sz="1400" b="1" spc="-30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1400" b="1" spc="-10" dirty="0">
                <a:solidFill>
                  <a:srgbClr val="010300"/>
                </a:solidFill>
                <a:latin typeface="Cambria"/>
                <a:cs typeface="Cambria"/>
              </a:rPr>
              <a:t>Autonomous</a:t>
            </a:r>
            <a:r>
              <a:rPr sz="1400" b="1" spc="25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1400" b="1" spc="-10" dirty="0">
                <a:solidFill>
                  <a:srgbClr val="010300"/>
                </a:solidFill>
                <a:latin typeface="Cambria"/>
                <a:cs typeface="Cambria"/>
              </a:rPr>
              <a:t>Institution </a:t>
            </a:r>
            <a:r>
              <a:rPr sz="1400" b="1" spc="-25" dirty="0">
                <a:solidFill>
                  <a:srgbClr val="010300"/>
                </a:solidFill>
                <a:latin typeface="Cambria"/>
                <a:cs typeface="Cambria"/>
              </a:rPr>
              <a:t>Coimbatore-35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23161" y="1386662"/>
            <a:ext cx="9507855" cy="460254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10"/>
              </a:spcBef>
            </a:pP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Department</a:t>
            </a:r>
            <a:r>
              <a:rPr sz="4000" b="1" spc="-12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of</a:t>
            </a:r>
            <a:r>
              <a:rPr sz="4000" b="1" spc="-4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Cambria"/>
                <a:cs typeface="Cambria"/>
              </a:rPr>
              <a:t>Artifical</a:t>
            </a:r>
            <a:r>
              <a:rPr lang="en-US" sz="4000" b="1" dirty="0" smtClean="0">
                <a:solidFill>
                  <a:srgbClr val="C00000"/>
                </a:solidFill>
                <a:latin typeface="Cambria"/>
                <a:cs typeface="Cambria"/>
              </a:rPr>
              <a:t> intelligence and Data science</a:t>
            </a:r>
            <a:endParaRPr sz="4000" dirty="0">
              <a:latin typeface="Cambria"/>
              <a:cs typeface="Cambria"/>
            </a:endParaRPr>
          </a:p>
          <a:p>
            <a:pPr marL="2259965" marR="2244090" algn="ctr">
              <a:lnSpc>
                <a:spcPct val="100000"/>
              </a:lnSpc>
              <a:spcBef>
                <a:spcPts val="1689"/>
              </a:spcBef>
            </a:pPr>
            <a:r>
              <a:rPr sz="2800" b="1" spc="-10" dirty="0">
                <a:latin typeface="Cambria"/>
                <a:cs typeface="Cambria"/>
              </a:rPr>
              <a:t>23EET101-</a:t>
            </a:r>
            <a:r>
              <a:rPr sz="2800" b="1" dirty="0">
                <a:latin typeface="Cambria"/>
                <a:cs typeface="Cambria"/>
              </a:rPr>
              <a:t>Basic</a:t>
            </a:r>
            <a:r>
              <a:rPr sz="2800" b="1" spc="-35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Electrical</a:t>
            </a:r>
            <a:r>
              <a:rPr sz="2800" b="1" spc="-65" dirty="0">
                <a:latin typeface="Cambria"/>
                <a:cs typeface="Cambria"/>
              </a:rPr>
              <a:t> </a:t>
            </a:r>
            <a:r>
              <a:rPr sz="2800" b="1" spc="-25" dirty="0">
                <a:latin typeface="Cambria"/>
                <a:cs typeface="Cambria"/>
              </a:rPr>
              <a:t>and </a:t>
            </a:r>
            <a:r>
              <a:rPr sz="2800" b="1" dirty="0">
                <a:latin typeface="Cambria"/>
                <a:cs typeface="Cambria"/>
              </a:rPr>
              <a:t>Electronics</a:t>
            </a:r>
            <a:r>
              <a:rPr sz="2800" b="1" spc="-150" dirty="0">
                <a:latin typeface="Cambria"/>
                <a:cs typeface="Cambria"/>
              </a:rPr>
              <a:t> </a:t>
            </a:r>
            <a:r>
              <a:rPr sz="2800" b="1" spc="-20" dirty="0">
                <a:latin typeface="Cambria"/>
                <a:cs typeface="Cambria"/>
              </a:rPr>
              <a:t>Engg.</a:t>
            </a:r>
            <a:endParaRPr sz="2800" dirty="0">
              <a:latin typeface="Cambria"/>
              <a:cs typeface="Cambria"/>
            </a:endParaRPr>
          </a:p>
          <a:p>
            <a:pPr marL="635" algn="ctr">
              <a:lnSpc>
                <a:spcPts val="2835"/>
              </a:lnSpc>
              <a:spcBef>
                <a:spcPts val="15"/>
              </a:spcBef>
            </a:pPr>
            <a:r>
              <a:rPr sz="2500" dirty="0">
                <a:solidFill>
                  <a:srgbClr val="010300"/>
                </a:solidFill>
                <a:latin typeface="Cambria"/>
                <a:cs typeface="Cambria"/>
              </a:rPr>
              <a:t>I</a:t>
            </a:r>
            <a:r>
              <a:rPr sz="2500" spc="-15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>
                <a:solidFill>
                  <a:srgbClr val="010300"/>
                </a:solidFill>
                <a:latin typeface="Cambria"/>
                <a:cs typeface="Cambria"/>
              </a:rPr>
              <a:t>B.E</a:t>
            </a:r>
            <a:r>
              <a:rPr sz="2500" spc="-4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lang="en-US" sz="2500" spc="-35" smtClean="0">
                <a:solidFill>
                  <a:srgbClr val="010300"/>
                </a:solidFill>
                <a:latin typeface="Cambria"/>
                <a:cs typeface="Cambria"/>
              </a:rPr>
              <a:t>AIDS</a:t>
            </a:r>
            <a:r>
              <a:rPr sz="2500" spc="-15" smtClean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dirty="0">
                <a:solidFill>
                  <a:srgbClr val="010300"/>
                </a:solidFill>
                <a:latin typeface="Cambria"/>
                <a:cs typeface="Cambria"/>
              </a:rPr>
              <a:t>/</a:t>
            </a:r>
            <a:r>
              <a:rPr sz="2500" spc="-25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dirty="0">
                <a:solidFill>
                  <a:srgbClr val="010300"/>
                </a:solidFill>
                <a:latin typeface="Cambria"/>
                <a:cs typeface="Cambria"/>
              </a:rPr>
              <a:t>I</a:t>
            </a:r>
            <a:r>
              <a:rPr sz="2500" spc="-15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spc="-10" dirty="0">
                <a:solidFill>
                  <a:srgbClr val="010300"/>
                </a:solidFill>
                <a:latin typeface="Cambria"/>
                <a:cs typeface="Cambria"/>
              </a:rPr>
              <a:t>SEMESTER</a:t>
            </a:r>
            <a:endParaRPr sz="2500" dirty="0">
              <a:latin typeface="Cambria"/>
              <a:cs typeface="Cambria"/>
            </a:endParaRPr>
          </a:p>
          <a:p>
            <a:pPr marL="89535" algn="ctr">
              <a:lnSpc>
                <a:spcPts val="4635"/>
              </a:lnSpc>
            </a:pPr>
            <a:r>
              <a:rPr sz="4000" b="1" dirty="0">
                <a:solidFill>
                  <a:srgbClr val="001F5F"/>
                </a:solidFill>
                <a:latin typeface="Cambria"/>
                <a:cs typeface="Cambria"/>
              </a:rPr>
              <a:t>UNIT</a:t>
            </a:r>
            <a:r>
              <a:rPr sz="40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mbria"/>
                <a:cs typeface="Cambria"/>
              </a:rPr>
              <a:t>III</a:t>
            </a:r>
            <a:r>
              <a:rPr sz="40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4000" b="1" spc="-10" dirty="0">
                <a:solidFill>
                  <a:srgbClr val="001F5F"/>
                </a:solidFill>
                <a:latin typeface="Cambria"/>
                <a:cs typeface="Cambria"/>
              </a:rPr>
              <a:t>:WIRING,</a:t>
            </a:r>
            <a:endParaRPr sz="4000" dirty="0">
              <a:latin typeface="Cambria"/>
              <a:cs typeface="Cambria"/>
            </a:endParaRPr>
          </a:p>
          <a:p>
            <a:pPr marL="93345" algn="ctr">
              <a:lnSpc>
                <a:spcPct val="100000"/>
              </a:lnSpc>
              <a:spcBef>
                <a:spcPts val="5"/>
              </a:spcBef>
            </a:pPr>
            <a:r>
              <a:rPr sz="4000" b="1" dirty="0">
                <a:solidFill>
                  <a:srgbClr val="001F5F"/>
                </a:solidFill>
                <a:latin typeface="Cambria"/>
                <a:cs typeface="Cambria"/>
              </a:rPr>
              <a:t>GROUNDING</a:t>
            </a:r>
            <a:r>
              <a:rPr sz="4000" b="1" spc="-10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mbria"/>
                <a:cs typeface="Cambria"/>
              </a:rPr>
              <a:t>AND</a:t>
            </a:r>
            <a:r>
              <a:rPr sz="4000" b="1" spc="-1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4000" b="1" spc="-10" dirty="0">
                <a:solidFill>
                  <a:srgbClr val="001F5F"/>
                </a:solidFill>
                <a:latin typeface="Cambria"/>
                <a:cs typeface="Cambria"/>
              </a:rPr>
              <a:t>SAFETY</a:t>
            </a:r>
            <a:endParaRPr sz="4000" dirty="0">
              <a:latin typeface="Cambria"/>
              <a:cs typeface="Cambria"/>
            </a:endParaRPr>
          </a:p>
          <a:p>
            <a:pPr marL="1932939">
              <a:lnSpc>
                <a:spcPct val="100000"/>
              </a:lnSpc>
              <a:spcBef>
                <a:spcPts val="2185"/>
              </a:spcBef>
            </a:pPr>
            <a:r>
              <a:rPr sz="2000" b="1" spc="-25" dirty="0">
                <a:solidFill>
                  <a:srgbClr val="C00000"/>
                </a:solidFill>
                <a:latin typeface="Times New Roman"/>
                <a:cs typeface="Times New Roman"/>
              </a:rPr>
              <a:t>Topic</a:t>
            </a:r>
            <a:r>
              <a:rPr sz="2000" b="1" spc="-1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imes New Roman"/>
                <a:cs typeface="Times New Roman"/>
              </a:rPr>
              <a:t>3</a:t>
            </a:r>
            <a:r>
              <a:rPr sz="2000" b="1" spc="-5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imes New Roman"/>
                <a:cs typeface="Times New Roman"/>
              </a:rPr>
              <a:t>:</a:t>
            </a:r>
            <a:r>
              <a:rPr sz="2000" b="1" spc="-2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latin typeface="Cambria"/>
                <a:cs typeface="Cambria"/>
              </a:rPr>
              <a:t>Types</a:t>
            </a:r>
            <a:r>
              <a:rPr sz="2800" b="1" spc="-85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of</a:t>
            </a:r>
            <a:r>
              <a:rPr sz="2800" b="1" spc="-45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wiring</a:t>
            </a:r>
            <a:endParaRPr sz="2800" dirty="0">
              <a:latin typeface="Cambria"/>
              <a:cs typeface="Cambri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38688" y="33528"/>
            <a:ext cx="1179576" cy="69494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2711" y="3261359"/>
            <a:ext cx="2444496" cy="284378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357359" y="3261359"/>
            <a:ext cx="2609568" cy="2167410"/>
          </a:xfrm>
          <a:prstGeom prst="rect">
            <a:avLst/>
          </a:prstGeom>
        </p:spPr>
      </p:pic>
      <p:sp>
        <p:nvSpPr>
          <p:cNvPr id="8" name="Google Shape;55;p1"/>
          <p:cNvSpPr txBox="1"/>
          <p:nvPr/>
        </p:nvSpPr>
        <p:spPr>
          <a:xfrm>
            <a:off x="1984375" y="6203130"/>
            <a:ext cx="9305143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D9F5D2BC-B7B0-4797-B331-0508155DC871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97710" y="157429"/>
            <a:ext cx="7611109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METALIC</a:t>
            </a:r>
            <a:r>
              <a:rPr sz="4300" b="1" spc="-11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CONDUIT</a:t>
            </a:r>
            <a:r>
              <a:rPr sz="4300" b="1" spc="-2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WIRING</a:t>
            </a:r>
            <a:endParaRPr sz="4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marR="160655" indent="-344805">
              <a:lnSpc>
                <a:spcPct val="100000"/>
              </a:lnSpc>
              <a:spcBef>
                <a:spcPts val="110"/>
              </a:spcBef>
              <a:buFont typeface="Arial MT"/>
              <a:buChar char="•"/>
              <a:tabLst>
                <a:tab pos="356870" algn="l"/>
              </a:tabLst>
            </a:pPr>
            <a:r>
              <a:rPr dirty="0"/>
              <a:t>Metallic</a:t>
            </a:r>
            <a:r>
              <a:rPr spc="-90" dirty="0"/>
              <a:t> </a:t>
            </a:r>
            <a:r>
              <a:rPr dirty="0"/>
              <a:t>conduits</a:t>
            </a:r>
            <a:r>
              <a:rPr spc="-25" dirty="0"/>
              <a:t> </a:t>
            </a:r>
            <a:r>
              <a:rPr dirty="0"/>
              <a:t>are</a:t>
            </a:r>
            <a:r>
              <a:rPr spc="-90" dirty="0"/>
              <a:t> </a:t>
            </a:r>
            <a:r>
              <a:rPr dirty="0"/>
              <a:t>made</a:t>
            </a:r>
            <a:r>
              <a:rPr spc="-10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dirty="0"/>
              <a:t>steel</a:t>
            </a:r>
            <a:r>
              <a:rPr spc="-75" dirty="0"/>
              <a:t> </a:t>
            </a:r>
            <a:r>
              <a:rPr spc="-10" dirty="0"/>
              <a:t>which </a:t>
            </a:r>
            <a:r>
              <a:rPr dirty="0"/>
              <a:t>are</a:t>
            </a:r>
            <a:r>
              <a:rPr spc="-35" dirty="0"/>
              <a:t> </a:t>
            </a:r>
            <a:r>
              <a:rPr dirty="0"/>
              <a:t>very</a:t>
            </a:r>
            <a:r>
              <a:rPr spc="-15" dirty="0"/>
              <a:t> </a:t>
            </a:r>
            <a:r>
              <a:rPr dirty="0"/>
              <a:t>strong</a:t>
            </a:r>
            <a:r>
              <a:rPr spc="-10" dirty="0"/>
              <a:t> </a:t>
            </a:r>
            <a:r>
              <a:rPr dirty="0"/>
              <a:t>but</a:t>
            </a:r>
            <a:r>
              <a:rPr spc="-65" dirty="0"/>
              <a:t> </a:t>
            </a:r>
            <a:r>
              <a:rPr dirty="0"/>
              <a:t>costly</a:t>
            </a:r>
            <a:r>
              <a:rPr spc="-85" dirty="0"/>
              <a:t> </a:t>
            </a:r>
            <a:r>
              <a:rPr dirty="0"/>
              <a:t>as</a:t>
            </a:r>
            <a:r>
              <a:rPr spc="-10" dirty="0"/>
              <a:t> well.</a:t>
            </a:r>
          </a:p>
          <a:p>
            <a:pPr marL="356870" indent="-34417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6870" algn="l"/>
              </a:tabLst>
            </a:pPr>
            <a:r>
              <a:rPr dirty="0"/>
              <a:t>There</a:t>
            </a:r>
            <a:r>
              <a:rPr spc="-40" dirty="0"/>
              <a:t> </a:t>
            </a:r>
            <a:r>
              <a:rPr dirty="0"/>
              <a:t>are</a:t>
            </a:r>
            <a:r>
              <a:rPr spc="-40" dirty="0"/>
              <a:t> </a:t>
            </a:r>
            <a:r>
              <a:rPr dirty="0"/>
              <a:t>two</a:t>
            </a:r>
            <a:r>
              <a:rPr spc="-5" dirty="0"/>
              <a:t> </a:t>
            </a:r>
            <a:r>
              <a:rPr dirty="0"/>
              <a:t>types</a:t>
            </a:r>
            <a:r>
              <a:rPr spc="-3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dirty="0"/>
              <a:t>metallic</a:t>
            </a:r>
            <a:r>
              <a:rPr spc="-65" dirty="0"/>
              <a:t> </a:t>
            </a:r>
            <a:r>
              <a:rPr spc="-10" dirty="0"/>
              <a:t>conduits.</a:t>
            </a:r>
          </a:p>
          <a:p>
            <a:pPr marL="356870" marR="5080" indent="-344805">
              <a:lnSpc>
                <a:spcPct val="100000"/>
              </a:lnSpc>
              <a:spcBef>
                <a:spcPts val="675"/>
              </a:spcBef>
              <a:buFont typeface="Wingdings"/>
              <a:buChar char=""/>
              <a:tabLst>
                <a:tab pos="356870" algn="l"/>
                <a:tab pos="1396365" algn="l"/>
                <a:tab pos="1859914" algn="l"/>
                <a:tab pos="3430270" algn="l"/>
                <a:tab pos="4307840" algn="l"/>
                <a:tab pos="5384165" algn="l"/>
              </a:tabLst>
            </a:pPr>
            <a:r>
              <a:rPr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Class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b="1" spc="-5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Conduit</a:t>
            </a:r>
            <a:r>
              <a:rPr spc="-10" dirty="0"/>
              <a:t>:</a:t>
            </a:r>
            <a:r>
              <a:rPr dirty="0"/>
              <a:t>	</a:t>
            </a:r>
            <a:r>
              <a:rPr spc="-25" dirty="0"/>
              <a:t>Low</a:t>
            </a:r>
            <a:r>
              <a:rPr dirty="0"/>
              <a:t>	</a:t>
            </a:r>
            <a:r>
              <a:rPr spc="-10" dirty="0"/>
              <a:t>gauge</a:t>
            </a:r>
            <a:r>
              <a:rPr dirty="0"/>
              <a:t>	</a:t>
            </a:r>
            <a:r>
              <a:rPr spc="-10" dirty="0"/>
              <a:t>conduit </a:t>
            </a:r>
            <a:r>
              <a:rPr dirty="0"/>
              <a:t>(Thin</a:t>
            </a:r>
            <a:r>
              <a:rPr spc="-25" dirty="0"/>
              <a:t> </a:t>
            </a:r>
            <a:r>
              <a:rPr dirty="0"/>
              <a:t>layer</a:t>
            </a:r>
            <a:r>
              <a:rPr spc="-5" dirty="0"/>
              <a:t> </a:t>
            </a:r>
            <a:r>
              <a:rPr dirty="0"/>
              <a:t>steel</a:t>
            </a:r>
            <a:r>
              <a:rPr spc="-65" dirty="0"/>
              <a:t> </a:t>
            </a:r>
            <a:r>
              <a:rPr dirty="0"/>
              <a:t>sheet</a:t>
            </a:r>
            <a:r>
              <a:rPr spc="-60" dirty="0"/>
              <a:t> </a:t>
            </a:r>
            <a:r>
              <a:rPr spc="-10" dirty="0"/>
              <a:t>conduit)</a:t>
            </a:r>
          </a:p>
          <a:p>
            <a:pPr marL="356870" marR="5080" indent="-344805">
              <a:lnSpc>
                <a:spcPct val="100000"/>
              </a:lnSpc>
              <a:spcBef>
                <a:spcPts val="675"/>
              </a:spcBef>
              <a:buFont typeface="Wingdings"/>
              <a:buChar char=""/>
              <a:tabLst>
                <a:tab pos="356870" algn="l"/>
                <a:tab pos="1384300" algn="l"/>
                <a:tab pos="1835785" algn="l"/>
                <a:tab pos="3393440" algn="l"/>
                <a:tab pos="4320540" algn="l"/>
                <a:tab pos="5384165" algn="l"/>
              </a:tabLst>
            </a:pPr>
            <a:r>
              <a:rPr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Class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b="1" spc="-50" dirty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Conduit</a:t>
            </a:r>
            <a:r>
              <a:rPr spc="-10" dirty="0"/>
              <a:t>:</a:t>
            </a:r>
            <a:r>
              <a:rPr dirty="0"/>
              <a:t>	</a:t>
            </a:r>
            <a:r>
              <a:rPr spc="-20" dirty="0"/>
              <a:t>High</a:t>
            </a:r>
            <a:r>
              <a:rPr dirty="0"/>
              <a:t>	</a:t>
            </a:r>
            <a:r>
              <a:rPr spc="-10" dirty="0"/>
              <a:t>gauge</a:t>
            </a:r>
            <a:r>
              <a:rPr dirty="0"/>
              <a:t>	</a:t>
            </a:r>
            <a:r>
              <a:rPr spc="-10" dirty="0"/>
              <a:t>conduit </a:t>
            </a:r>
            <a:r>
              <a:rPr dirty="0"/>
              <a:t>(Thick</a:t>
            </a:r>
            <a:r>
              <a:rPr spc="-35" dirty="0"/>
              <a:t> </a:t>
            </a:r>
            <a:r>
              <a:rPr dirty="0"/>
              <a:t>sheet</a:t>
            </a:r>
            <a:r>
              <a:rPr spc="-50" dirty="0"/>
              <a:t> </a:t>
            </a:r>
            <a:r>
              <a:rPr dirty="0"/>
              <a:t>of</a:t>
            </a:r>
            <a:r>
              <a:rPr spc="5" dirty="0"/>
              <a:t> </a:t>
            </a:r>
            <a:r>
              <a:rPr dirty="0"/>
              <a:t>steel</a:t>
            </a:r>
            <a:r>
              <a:rPr spc="-45" dirty="0"/>
              <a:t> </a:t>
            </a:r>
            <a:r>
              <a:rPr spc="-10" dirty="0"/>
              <a:t>conduit)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3063" y="3611879"/>
            <a:ext cx="3962400" cy="19964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93063" y="1374647"/>
            <a:ext cx="3962400" cy="1932431"/>
          </a:xfrm>
          <a:prstGeom prst="rect">
            <a:avLst/>
          </a:prstGeom>
        </p:spPr>
      </p:pic>
      <p:sp>
        <p:nvSpPr>
          <p:cNvPr id="9" name="Google Shape;55;p1"/>
          <p:cNvSpPr txBox="1"/>
          <p:nvPr/>
        </p:nvSpPr>
        <p:spPr>
          <a:xfrm>
            <a:off x="1984375" y="6203130"/>
            <a:ext cx="9305143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B0F007A2-A98F-4926-86AE-5EB24F82EC8B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23215">
              <a:lnSpc>
                <a:spcPct val="100000"/>
              </a:lnSpc>
              <a:spcBef>
                <a:spcPts val="95"/>
              </a:spcBef>
            </a:pP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NON -</a:t>
            </a:r>
            <a:r>
              <a:rPr sz="4300" b="1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METALIC 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CONDUIT</a:t>
            </a:r>
            <a:r>
              <a:rPr sz="4300" b="1" spc="-1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WIRING</a:t>
            </a:r>
            <a:endParaRPr sz="4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47866" y="1643837"/>
            <a:ext cx="4999355" cy="1976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6870" algn="l"/>
              </a:tabLst>
            </a:pP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3200" spc="-2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solid</a:t>
            </a:r>
            <a:r>
              <a:rPr sz="32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PVC</a:t>
            </a:r>
            <a:r>
              <a:rPr sz="32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conduit</a:t>
            </a:r>
            <a:r>
              <a:rPr sz="3200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is</a:t>
            </a:r>
            <a:r>
              <a:rPr sz="32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20" dirty="0">
                <a:solidFill>
                  <a:srgbClr val="FF0000"/>
                </a:solidFill>
                <a:latin typeface="Times New Roman"/>
                <a:cs typeface="Times New Roman"/>
              </a:rPr>
              <a:t>used 	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as</a:t>
            </a:r>
            <a:r>
              <a:rPr sz="32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0000"/>
                </a:solidFill>
                <a:latin typeface="Times New Roman"/>
                <a:cs typeface="Times New Roman"/>
              </a:rPr>
              <a:t>non-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metallic</a:t>
            </a:r>
            <a:r>
              <a:rPr sz="32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conduit</a:t>
            </a:r>
            <a:r>
              <a:rPr sz="3200" spc="-9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now 	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days,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which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is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flexible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and 	</a:t>
            </a:r>
            <a:r>
              <a:rPr sz="3200" dirty="0">
                <a:latin typeface="Times New Roman"/>
                <a:cs typeface="Times New Roman"/>
              </a:rPr>
              <a:t>easy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bend.</a:t>
            </a:r>
            <a:endParaRPr sz="3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2144" y="1621536"/>
            <a:ext cx="5038344" cy="2743200"/>
          </a:xfrm>
          <a:prstGeom prst="rect">
            <a:avLst/>
          </a:prstGeom>
        </p:spPr>
      </p:pic>
      <p:sp>
        <p:nvSpPr>
          <p:cNvPr id="8" name="Google Shape;55;p1"/>
          <p:cNvSpPr txBox="1"/>
          <p:nvPr/>
        </p:nvSpPr>
        <p:spPr>
          <a:xfrm>
            <a:off x="1984375" y="6203130"/>
            <a:ext cx="9305143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48E386F2-EF04-41F9-8BF1-EB976E80E125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69053" y="147015"/>
            <a:ext cx="372999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3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300" b="1" spc="-560" dirty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3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300" b="1" spc="-32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3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endParaRPr sz="4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26693" y="1106932"/>
            <a:ext cx="10456545" cy="419735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675"/>
              </a:spcBef>
              <a:buFont typeface="Wingdings"/>
              <a:buChar char=""/>
              <a:tabLst>
                <a:tab pos="356870" algn="l"/>
              </a:tabLst>
            </a:pPr>
            <a:r>
              <a:rPr sz="2400" dirty="0">
                <a:latin typeface="Times New Roman"/>
                <a:cs typeface="Times New Roman"/>
              </a:rPr>
              <a:t>It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safest</a:t>
            </a:r>
            <a:r>
              <a:rPr sz="24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wiring</a:t>
            </a:r>
            <a:r>
              <a:rPr sz="24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system</a:t>
            </a:r>
            <a:r>
              <a:rPr sz="2400" spc="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(Concealed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conduit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wring)</a:t>
            </a:r>
            <a:endParaRPr sz="2400">
              <a:latin typeface="Times New Roman"/>
              <a:cs typeface="Times New Roman"/>
            </a:endParaRPr>
          </a:p>
          <a:p>
            <a:pPr marL="356870" indent="-344170">
              <a:lnSpc>
                <a:spcPct val="100000"/>
              </a:lnSpc>
              <a:spcBef>
                <a:spcPts val="580"/>
              </a:spcBef>
              <a:buFont typeface="Wingdings"/>
              <a:buChar char=""/>
              <a:tabLst>
                <a:tab pos="356870" algn="l"/>
              </a:tabLst>
            </a:pP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Appearance</a:t>
            </a:r>
            <a:r>
              <a:rPr sz="24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is</a:t>
            </a: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very</a:t>
            </a:r>
            <a:r>
              <a:rPr sz="24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beautiful</a:t>
            </a:r>
            <a:r>
              <a:rPr sz="24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(in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case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concealed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conduit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wiring)</a:t>
            </a:r>
            <a:endParaRPr sz="2400">
              <a:latin typeface="Times New Roman"/>
              <a:cs typeface="Times New Roman"/>
            </a:endParaRPr>
          </a:p>
          <a:p>
            <a:pPr marL="356235" indent="-343535">
              <a:lnSpc>
                <a:spcPct val="100000"/>
              </a:lnSpc>
              <a:spcBef>
                <a:spcPts val="575"/>
              </a:spcBef>
              <a:buFont typeface="Wingdings"/>
              <a:buChar char=""/>
              <a:tabLst>
                <a:tab pos="356235" algn="l"/>
              </a:tabLst>
            </a:pP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No</a:t>
            </a:r>
            <a:r>
              <a:rPr sz="24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risk</a:t>
            </a:r>
            <a:r>
              <a:rPr sz="24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of mechanical</a:t>
            </a: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wear</a:t>
            </a:r>
            <a:r>
              <a:rPr sz="24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&amp;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tear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fire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case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metallic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pipes.</a:t>
            </a:r>
            <a:endParaRPr sz="2400">
              <a:latin typeface="Times New Roman"/>
              <a:cs typeface="Times New Roman"/>
            </a:endParaRPr>
          </a:p>
          <a:p>
            <a:pPr marL="356870" indent="-344170">
              <a:lnSpc>
                <a:spcPct val="100000"/>
              </a:lnSpc>
              <a:spcBef>
                <a:spcPts val="580"/>
              </a:spcBef>
              <a:buFont typeface="Wingdings"/>
              <a:buChar char=""/>
              <a:tabLst>
                <a:tab pos="356870" algn="l"/>
              </a:tabLst>
            </a:pP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Customization</a:t>
            </a:r>
            <a:r>
              <a:rPr sz="24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can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easily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done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according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future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needs.</a:t>
            </a:r>
            <a:endParaRPr sz="2400">
              <a:latin typeface="Times New Roman"/>
              <a:cs typeface="Times New Roman"/>
            </a:endParaRPr>
          </a:p>
          <a:p>
            <a:pPr marL="356870" marR="5715" indent="-344805">
              <a:lnSpc>
                <a:spcPct val="100000"/>
              </a:lnSpc>
              <a:spcBef>
                <a:spcPts val="575"/>
              </a:spcBef>
              <a:buFont typeface="Wingdings"/>
              <a:buChar char=""/>
              <a:tabLst>
                <a:tab pos="356870" algn="l"/>
                <a:tab pos="1746885" algn="l"/>
                <a:tab pos="2378075" algn="l"/>
                <a:tab pos="4106545" algn="l"/>
                <a:tab pos="4503420" algn="l"/>
                <a:tab pos="6000115" algn="l"/>
                <a:tab pos="6393180" algn="l"/>
                <a:tab pos="6890384" algn="l"/>
                <a:tab pos="7539355" algn="l"/>
                <a:tab pos="7984490" algn="l"/>
                <a:tab pos="9118600" algn="l"/>
                <a:tab pos="9683115" algn="l"/>
              </a:tabLst>
            </a:pPr>
            <a:r>
              <a:rPr sz="2400" spc="-10" dirty="0">
                <a:latin typeface="Times New Roman"/>
                <a:cs typeface="Times New Roman"/>
              </a:rPr>
              <a:t>Repairing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and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maintenance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is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easy</a:t>
            </a:r>
            <a:r>
              <a:rPr sz="2400" spc="-10" dirty="0">
                <a:latin typeface="Times New Roman"/>
                <a:cs typeface="Times New Roman"/>
              </a:rPr>
              <a:t>.There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is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no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spc="-20" dirty="0">
                <a:solidFill>
                  <a:srgbClr val="FF0000"/>
                </a:solidFill>
                <a:latin typeface="Times New Roman"/>
                <a:cs typeface="Times New Roman"/>
              </a:rPr>
              <a:t>risk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damage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the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cables </a:t>
            </a:r>
            <a:r>
              <a:rPr sz="2400" dirty="0">
                <a:latin typeface="Times New Roman"/>
                <a:cs typeface="Times New Roman"/>
              </a:rPr>
              <a:t>insulation.It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safe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from</a:t>
            </a:r>
            <a:r>
              <a:rPr sz="24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corrosion</a:t>
            </a:r>
            <a:r>
              <a:rPr sz="24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(in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case of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PVC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conduit)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risk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fire.</a:t>
            </a:r>
            <a:endParaRPr sz="2400">
              <a:latin typeface="Times New Roman"/>
              <a:cs typeface="Times New Roman"/>
            </a:endParaRPr>
          </a:p>
          <a:p>
            <a:pPr marL="356870" indent="-344170">
              <a:lnSpc>
                <a:spcPct val="100000"/>
              </a:lnSpc>
              <a:spcBef>
                <a:spcPts val="580"/>
              </a:spcBef>
              <a:buFont typeface="Wingdings"/>
              <a:buChar char=""/>
              <a:tabLst>
                <a:tab pos="356870" algn="l"/>
              </a:tabLst>
            </a:pPr>
            <a:r>
              <a:rPr sz="2400" dirty="0">
                <a:latin typeface="Times New Roman"/>
                <a:cs typeface="Times New Roman"/>
              </a:rPr>
              <a:t>It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used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even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humidity</a:t>
            </a:r>
            <a:r>
              <a:rPr sz="24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,</a:t>
            </a:r>
            <a:r>
              <a:rPr sz="24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chemical</a:t>
            </a:r>
            <a:r>
              <a:rPr sz="24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effect</a:t>
            </a:r>
            <a:r>
              <a:rPr sz="24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smoky</a:t>
            </a:r>
            <a:r>
              <a:rPr sz="24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areas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575"/>
              </a:spcBef>
              <a:buFont typeface="Wingdings"/>
              <a:buChar char=""/>
              <a:tabLst>
                <a:tab pos="356870" algn="l"/>
              </a:tabLst>
            </a:pP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No</a:t>
            </a:r>
            <a:r>
              <a:rPr sz="2400" spc="3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risk</a:t>
            </a:r>
            <a:r>
              <a:rPr sz="2400" spc="3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2400" spc="3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electric</a:t>
            </a:r>
            <a:r>
              <a:rPr sz="2400" spc="30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shock</a:t>
            </a:r>
            <a:r>
              <a:rPr sz="2400" spc="3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(In</a:t>
            </a:r>
            <a:r>
              <a:rPr sz="2400" spc="3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case</a:t>
            </a:r>
            <a:r>
              <a:rPr sz="2400" spc="3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3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proper</a:t>
            </a:r>
            <a:r>
              <a:rPr sz="2400" spc="3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earthing</a:t>
            </a:r>
            <a:r>
              <a:rPr sz="2400" spc="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3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grounding</a:t>
            </a:r>
            <a:r>
              <a:rPr sz="2400" spc="3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3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metallic 	</a:t>
            </a:r>
            <a:r>
              <a:rPr sz="2400" dirty="0">
                <a:latin typeface="Times New Roman"/>
                <a:cs typeface="Times New Roman"/>
              </a:rPr>
              <a:t>pipes).It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65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reliable</a:t>
            </a:r>
            <a:r>
              <a:rPr sz="2400" spc="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sz="2400" spc="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popular</a:t>
            </a:r>
            <a:r>
              <a:rPr sz="2400" spc="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wiring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system.Sustainable</a:t>
            </a:r>
            <a:r>
              <a:rPr sz="2400" spc="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7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long-</a:t>
            </a:r>
            <a:r>
              <a:rPr sz="2400" dirty="0">
                <a:latin typeface="Times New Roman"/>
                <a:cs typeface="Times New Roman"/>
              </a:rPr>
              <a:t>lasting</a:t>
            </a:r>
            <a:r>
              <a:rPr sz="2400" spc="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wiring 	system.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Google Shape;55;p1"/>
          <p:cNvSpPr txBox="1"/>
          <p:nvPr/>
        </p:nvSpPr>
        <p:spPr>
          <a:xfrm>
            <a:off x="1984375" y="6203130"/>
            <a:ext cx="9305143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B3368DCC-9A3D-4B03-A157-E3345413FDAB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1600" y="147015"/>
            <a:ext cx="464248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DI</a:t>
            </a:r>
            <a:r>
              <a:rPr sz="43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AD</a:t>
            </a:r>
            <a:r>
              <a:rPr sz="4300" b="1" spc="-570" dirty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AN</a:t>
            </a:r>
            <a:r>
              <a:rPr sz="4300" b="1" spc="-33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AG</a:t>
            </a:r>
            <a:r>
              <a:rPr sz="4300" b="1" spc="-3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sz="4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9566" y="1110183"/>
            <a:ext cx="10536555" cy="4806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marR="9525" indent="-344805" algn="just">
              <a:lnSpc>
                <a:spcPct val="100000"/>
              </a:lnSpc>
              <a:spcBef>
                <a:spcPts val="95"/>
              </a:spcBef>
              <a:buFont typeface="Wingdings"/>
              <a:buChar char=""/>
              <a:tabLst>
                <a:tab pos="356870" algn="l"/>
              </a:tabLst>
            </a:pP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It</a:t>
            </a:r>
            <a:r>
              <a:rPr sz="3200" spc="2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is</a:t>
            </a:r>
            <a:r>
              <a:rPr sz="3200" spc="4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expensive</a:t>
            </a:r>
            <a:r>
              <a:rPr sz="3200" spc="3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wiring</a:t>
            </a:r>
            <a:r>
              <a:rPr sz="3200" spc="4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system</a:t>
            </a:r>
            <a:r>
              <a:rPr sz="3200" spc="2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(Due</a:t>
            </a:r>
            <a:r>
              <a:rPr sz="3200" spc="3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PVC</a:t>
            </a:r>
            <a:r>
              <a:rPr sz="3200" spc="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40" dirty="0">
                <a:latin typeface="Times New Roman"/>
                <a:cs typeface="Times New Roman"/>
              </a:rPr>
              <a:t>  </a:t>
            </a:r>
            <a:r>
              <a:rPr sz="3200" spc="-10" dirty="0">
                <a:latin typeface="Times New Roman"/>
                <a:cs typeface="Times New Roman"/>
              </a:rPr>
              <a:t>Metallic </a:t>
            </a:r>
            <a:r>
              <a:rPr sz="3200" dirty="0">
                <a:latin typeface="Times New Roman"/>
                <a:cs typeface="Times New Roman"/>
              </a:rPr>
              <a:t>pipes,</a:t>
            </a:r>
            <a:r>
              <a:rPr sz="3200" spc="21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Additional</a:t>
            </a:r>
            <a:r>
              <a:rPr sz="3200" spc="21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earthing</a:t>
            </a:r>
            <a:r>
              <a:rPr sz="3200" spc="21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for</a:t>
            </a:r>
            <a:r>
              <a:rPr sz="3200" spc="22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metallic</a:t>
            </a:r>
            <a:r>
              <a:rPr sz="3200" spc="21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pipes</a:t>
            </a:r>
            <a:r>
              <a:rPr sz="3200" spc="22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Tee(s)</a:t>
            </a:r>
            <a:r>
              <a:rPr sz="3200" spc="200" dirty="0">
                <a:latin typeface="Times New Roman"/>
                <a:cs typeface="Times New Roman"/>
              </a:rPr>
              <a:t>  </a:t>
            </a:r>
            <a:r>
              <a:rPr sz="3200" spc="-25" dirty="0">
                <a:latin typeface="Times New Roman"/>
                <a:cs typeface="Times New Roman"/>
              </a:rPr>
              <a:t>and </a:t>
            </a:r>
            <a:r>
              <a:rPr sz="3200" dirty="0">
                <a:latin typeface="Times New Roman"/>
                <a:cs typeface="Times New Roman"/>
              </a:rPr>
              <a:t>elbows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etc.</a:t>
            </a:r>
            <a:endParaRPr sz="3200">
              <a:latin typeface="Times New Roman"/>
              <a:cs typeface="Times New Roman"/>
            </a:endParaRPr>
          </a:p>
          <a:p>
            <a:pPr marL="356870" indent="-344170" algn="just">
              <a:lnSpc>
                <a:spcPct val="100000"/>
              </a:lnSpc>
              <a:spcBef>
                <a:spcPts val="775"/>
              </a:spcBef>
              <a:buFont typeface="Wingdings"/>
              <a:buChar char=""/>
              <a:tabLst>
                <a:tab pos="356870" algn="l"/>
              </a:tabLst>
            </a:pPr>
            <a:r>
              <a:rPr sz="3200" spc="-70" dirty="0">
                <a:solidFill>
                  <a:srgbClr val="FF0000"/>
                </a:solidFill>
                <a:latin typeface="Times New Roman"/>
                <a:cs typeface="Times New Roman"/>
              </a:rPr>
              <a:t>Very</a:t>
            </a:r>
            <a:r>
              <a:rPr sz="32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hard</a:t>
            </a:r>
            <a:r>
              <a:rPr sz="32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to</a:t>
            </a:r>
            <a:r>
              <a:rPr sz="32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find</a:t>
            </a:r>
            <a:r>
              <a:rPr sz="3200" spc="-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r>
              <a:rPr sz="32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defects</a:t>
            </a:r>
            <a:r>
              <a:rPr sz="32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wiring.</a:t>
            </a:r>
            <a:endParaRPr sz="3200">
              <a:latin typeface="Times New Roman"/>
              <a:cs typeface="Times New Roman"/>
            </a:endParaRPr>
          </a:p>
          <a:p>
            <a:pPr marL="356870" indent="-344170" algn="just">
              <a:lnSpc>
                <a:spcPct val="100000"/>
              </a:lnSpc>
              <a:spcBef>
                <a:spcPts val="765"/>
              </a:spcBef>
              <a:buFont typeface="Wingdings"/>
              <a:buChar char=""/>
              <a:tabLst>
                <a:tab pos="356870" algn="l"/>
              </a:tabLst>
            </a:pP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Installation</a:t>
            </a:r>
            <a:r>
              <a:rPr sz="32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is</a:t>
            </a:r>
            <a:r>
              <a:rPr sz="32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not</a:t>
            </a:r>
            <a:r>
              <a:rPr sz="3200" spc="-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easy</a:t>
            </a:r>
            <a:r>
              <a:rPr sz="32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simple.</a:t>
            </a:r>
            <a:endParaRPr sz="3200">
              <a:latin typeface="Times New Roman"/>
              <a:cs typeface="Times New Roman"/>
            </a:endParaRPr>
          </a:p>
          <a:p>
            <a:pPr marL="356870" marR="5080" indent="-344805" algn="just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6870" algn="l"/>
              </a:tabLst>
            </a:pP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Risk</a:t>
            </a:r>
            <a:r>
              <a:rPr sz="3200" spc="3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3200" spc="1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Electric</a:t>
            </a:r>
            <a:r>
              <a:rPr sz="3200" spc="3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shock</a:t>
            </a:r>
            <a:r>
              <a:rPr sz="3200" spc="3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(In</a:t>
            </a:r>
            <a:r>
              <a:rPr sz="3200" spc="2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case</a:t>
            </a:r>
            <a:r>
              <a:rPr sz="3200" spc="2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3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metallic</a:t>
            </a:r>
            <a:r>
              <a:rPr sz="3200" spc="3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pipes</a:t>
            </a:r>
            <a:r>
              <a:rPr sz="3200" spc="25" dirty="0">
                <a:latin typeface="Times New Roman"/>
                <a:cs typeface="Times New Roman"/>
              </a:rPr>
              <a:t>  </a:t>
            </a:r>
            <a:r>
              <a:rPr sz="3200" spc="-10" dirty="0">
                <a:latin typeface="Times New Roman"/>
                <a:cs typeface="Times New Roman"/>
              </a:rPr>
              <a:t>without </a:t>
            </a:r>
            <a:r>
              <a:rPr sz="3200" dirty="0">
                <a:latin typeface="Times New Roman"/>
                <a:cs typeface="Times New Roman"/>
              </a:rPr>
              <a:t>proper</a:t>
            </a:r>
            <a:r>
              <a:rPr sz="3200" spc="-1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earthing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system)</a:t>
            </a:r>
            <a:endParaRPr sz="3200">
              <a:latin typeface="Times New Roman"/>
              <a:cs typeface="Times New Roman"/>
            </a:endParaRPr>
          </a:p>
          <a:p>
            <a:pPr marL="356870" marR="6985" indent="-344805" algn="just">
              <a:lnSpc>
                <a:spcPct val="100000"/>
              </a:lnSpc>
              <a:spcBef>
                <a:spcPts val="775"/>
              </a:spcBef>
              <a:buFont typeface="Wingdings"/>
              <a:buChar char=""/>
              <a:tabLst>
                <a:tab pos="356870" algn="l"/>
              </a:tabLst>
            </a:pPr>
            <a:r>
              <a:rPr sz="3200" dirty="0">
                <a:latin typeface="Times New Roman"/>
                <a:cs typeface="Times New Roman"/>
              </a:rPr>
              <a:t>Very</a:t>
            </a:r>
            <a:r>
              <a:rPr sz="3200" spc="2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complicated</a:t>
            </a:r>
            <a:r>
              <a:rPr sz="3200" spc="4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5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manage</a:t>
            </a:r>
            <a:r>
              <a:rPr sz="3200" spc="5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additional</a:t>
            </a:r>
            <a:r>
              <a:rPr sz="3200" spc="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connection</a:t>
            </a:r>
            <a:r>
              <a:rPr sz="3200" spc="3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40" dirty="0">
                <a:latin typeface="Times New Roman"/>
                <a:cs typeface="Times New Roman"/>
              </a:rPr>
              <a:t>  </a:t>
            </a:r>
            <a:r>
              <a:rPr sz="3200" spc="-25" dirty="0">
                <a:latin typeface="Times New Roman"/>
                <a:cs typeface="Times New Roman"/>
              </a:rPr>
              <a:t>the </a:t>
            </a:r>
            <a:r>
              <a:rPr sz="3200" spc="-10" dirty="0">
                <a:latin typeface="Times New Roman"/>
                <a:cs typeface="Times New Roman"/>
              </a:rPr>
              <a:t>future.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Google Shape;55;p1"/>
          <p:cNvSpPr txBox="1"/>
          <p:nvPr/>
        </p:nvSpPr>
        <p:spPr>
          <a:xfrm>
            <a:off x="1984375" y="6203130"/>
            <a:ext cx="9305143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800455AF-B18B-4FC1-A361-C4545CD7E258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000" b="1" dirty="0">
                <a:solidFill>
                  <a:srgbClr val="FF0000"/>
                </a:solidFill>
                <a:latin typeface="Cambria"/>
                <a:cs typeface="Cambria"/>
              </a:rPr>
              <a:t>Types</a:t>
            </a:r>
            <a:r>
              <a:rPr sz="4000" b="1" spc="-11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FF0000"/>
                </a:solidFill>
                <a:latin typeface="Cambria"/>
                <a:cs typeface="Cambria"/>
              </a:rPr>
              <a:t>of</a:t>
            </a:r>
            <a:r>
              <a:rPr sz="4000" b="1" spc="-45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4000" b="1" spc="-10" dirty="0">
                <a:solidFill>
                  <a:srgbClr val="FF0000"/>
                </a:solidFill>
                <a:latin typeface="Cambria"/>
                <a:cs typeface="Cambria"/>
              </a:rPr>
              <a:t>Wiring</a:t>
            </a:r>
            <a:endParaRPr sz="40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19870" y="924255"/>
            <a:ext cx="203835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b="1" i="1" spc="-40" dirty="0">
                <a:solidFill>
                  <a:srgbClr val="C00000"/>
                </a:solidFill>
                <a:latin typeface="Cambria"/>
                <a:cs typeface="Cambria"/>
              </a:rPr>
              <a:t>DT-</a:t>
            </a:r>
            <a:r>
              <a:rPr sz="2500" b="1" i="1" spc="-10" dirty="0">
                <a:solidFill>
                  <a:srgbClr val="C00000"/>
                </a:solidFill>
                <a:latin typeface="Cambria"/>
                <a:cs typeface="Cambria"/>
              </a:rPr>
              <a:t>Empathize</a:t>
            </a:r>
            <a:endParaRPr sz="250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70249" y="1835604"/>
            <a:ext cx="6556094" cy="3281675"/>
          </a:xfrm>
          <a:prstGeom prst="rect">
            <a:avLst/>
          </a:prstGeom>
        </p:spPr>
      </p:pic>
      <p:sp>
        <p:nvSpPr>
          <p:cNvPr id="8" name="Google Shape;55;p1"/>
          <p:cNvSpPr txBox="1"/>
          <p:nvPr/>
        </p:nvSpPr>
        <p:spPr>
          <a:xfrm>
            <a:off x="1984375" y="6203130"/>
            <a:ext cx="9305143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C614E3CC-153C-49BC-860C-D9B9997BA89E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52265" y="272034"/>
            <a:ext cx="398081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b="1" dirty="0">
                <a:solidFill>
                  <a:srgbClr val="FF0000"/>
                </a:solidFill>
                <a:latin typeface="Cambria"/>
                <a:cs typeface="Cambria"/>
              </a:rPr>
              <a:t>Types</a:t>
            </a:r>
            <a:r>
              <a:rPr sz="4300" b="1" spc="-12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4300" b="1" dirty="0">
                <a:solidFill>
                  <a:srgbClr val="FF0000"/>
                </a:solidFill>
                <a:latin typeface="Cambria"/>
                <a:cs typeface="Cambria"/>
              </a:rPr>
              <a:t>of</a:t>
            </a:r>
            <a:r>
              <a:rPr sz="4300" b="1" spc="-14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4300" b="1" spc="-10" dirty="0">
                <a:solidFill>
                  <a:srgbClr val="FF0000"/>
                </a:solidFill>
                <a:latin typeface="Cambria"/>
                <a:cs typeface="Cambria"/>
              </a:rPr>
              <a:t>Wiring</a:t>
            </a:r>
            <a:endParaRPr sz="43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596376" y="716102"/>
            <a:ext cx="144272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b="1" i="1" spc="-40" dirty="0">
                <a:solidFill>
                  <a:srgbClr val="C00000"/>
                </a:solidFill>
                <a:latin typeface="Cambria"/>
                <a:cs typeface="Cambria"/>
              </a:rPr>
              <a:t>DT-</a:t>
            </a:r>
            <a:r>
              <a:rPr sz="2500" b="1" i="1" spc="-10" dirty="0">
                <a:solidFill>
                  <a:srgbClr val="C00000"/>
                </a:solidFill>
                <a:latin typeface="Cambria"/>
                <a:cs typeface="Cambria"/>
              </a:rPr>
              <a:t>Define</a:t>
            </a:r>
            <a:endParaRPr sz="250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76188" y="1700960"/>
            <a:ext cx="6553844" cy="3582583"/>
          </a:xfrm>
          <a:prstGeom prst="rect">
            <a:avLst/>
          </a:prstGeom>
        </p:spPr>
      </p:pic>
      <p:sp>
        <p:nvSpPr>
          <p:cNvPr id="8" name="Google Shape;55;p1"/>
          <p:cNvSpPr txBox="1"/>
          <p:nvPr/>
        </p:nvSpPr>
        <p:spPr>
          <a:xfrm>
            <a:off x="1984375" y="6203130"/>
            <a:ext cx="9305143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4C8F69C3-2E56-42EE-AA5D-50934364BAE2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0648" y="453974"/>
            <a:ext cx="9746615" cy="636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6856730" algn="l"/>
              </a:tabLst>
            </a:pPr>
            <a:r>
              <a:rPr sz="4000" dirty="0"/>
              <a:t>Application</a:t>
            </a:r>
            <a:r>
              <a:rPr sz="4000" spc="-85" dirty="0"/>
              <a:t> </a:t>
            </a:r>
            <a:r>
              <a:rPr sz="4000" dirty="0"/>
              <a:t>of</a:t>
            </a:r>
            <a:r>
              <a:rPr sz="4000" spc="-10" dirty="0"/>
              <a:t> </a:t>
            </a:r>
            <a:r>
              <a:rPr sz="4000" dirty="0"/>
              <a:t>DC</a:t>
            </a:r>
            <a:r>
              <a:rPr sz="4000" spc="-25" dirty="0"/>
              <a:t> </a:t>
            </a:r>
            <a:r>
              <a:rPr sz="4000" spc="-10" dirty="0"/>
              <a:t>Components</a:t>
            </a:r>
            <a:r>
              <a:rPr sz="4000" dirty="0"/>
              <a:t>	in</a:t>
            </a:r>
            <a:r>
              <a:rPr sz="4000" spc="-70" dirty="0"/>
              <a:t> </a:t>
            </a:r>
            <a:r>
              <a:rPr sz="4000" dirty="0"/>
              <a:t>Real</a:t>
            </a:r>
            <a:r>
              <a:rPr sz="4000" spc="-60" dirty="0"/>
              <a:t> </a:t>
            </a:r>
            <a:r>
              <a:rPr sz="4000" spc="-10" dirty="0"/>
              <a:t>world</a:t>
            </a:r>
            <a:endParaRPr sz="4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77824" y="1926335"/>
            <a:ext cx="2456688" cy="185928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81855" y="2161032"/>
            <a:ext cx="3611879" cy="1267968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49680" y="4099559"/>
            <a:ext cx="2932175" cy="156057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614671" y="4099559"/>
            <a:ext cx="2962655" cy="1542287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8305545" y="2237308"/>
            <a:ext cx="3322320" cy="21615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37160" indent="-133350">
              <a:lnSpc>
                <a:spcPct val="100000"/>
              </a:lnSpc>
              <a:spcBef>
                <a:spcPts val="110"/>
              </a:spcBef>
              <a:buSzPct val="96428"/>
              <a:buChar char="•"/>
              <a:tabLst>
                <a:tab pos="137160" algn="l"/>
              </a:tabLst>
            </a:pPr>
            <a:r>
              <a:rPr sz="2800" spc="-10" dirty="0">
                <a:latin typeface="Times New Roman"/>
                <a:cs typeface="Times New Roman"/>
              </a:rPr>
              <a:t>Homes</a:t>
            </a:r>
            <a:endParaRPr sz="2800">
              <a:latin typeface="Times New Roman"/>
              <a:cs typeface="Times New Roman"/>
            </a:endParaRPr>
          </a:p>
          <a:p>
            <a:pPr marL="137160" indent="-133350">
              <a:lnSpc>
                <a:spcPct val="100000"/>
              </a:lnSpc>
              <a:buSzPct val="96428"/>
              <a:buChar char="•"/>
              <a:tabLst>
                <a:tab pos="137160" algn="l"/>
              </a:tabLst>
            </a:pPr>
            <a:r>
              <a:rPr sz="2800" spc="-10" dirty="0">
                <a:latin typeface="Times New Roman"/>
                <a:cs typeface="Times New Roman"/>
              </a:rPr>
              <a:t>Offices</a:t>
            </a:r>
            <a:endParaRPr sz="2800">
              <a:latin typeface="Times New Roman"/>
              <a:cs typeface="Times New Roman"/>
            </a:endParaRPr>
          </a:p>
          <a:p>
            <a:pPr marL="137160" indent="-133350">
              <a:lnSpc>
                <a:spcPct val="100000"/>
              </a:lnSpc>
              <a:spcBef>
                <a:spcPts val="5"/>
              </a:spcBef>
              <a:buSzPct val="96428"/>
              <a:buChar char="•"/>
              <a:tabLst>
                <a:tab pos="137160" algn="l"/>
              </a:tabLst>
            </a:pPr>
            <a:r>
              <a:rPr sz="2800" dirty="0">
                <a:latin typeface="Times New Roman"/>
                <a:cs typeface="Times New Roman"/>
              </a:rPr>
              <a:t>Commercial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buildings</a:t>
            </a:r>
            <a:endParaRPr sz="2800">
              <a:latin typeface="Times New Roman"/>
              <a:cs typeface="Times New Roman"/>
            </a:endParaRPr>
          </a:p>
          <a:p>
            <a:pPr marL="137160" indent="-133350">
              <a:lnSpc>
                <a:spcPct val="100000"/>
              </a:lnSpc>
              <a:buSzPct val="96428"/>
              <a:buChar char="•"/>
              <a:tabLst>
                <a:tab pos="137160" algn="l"/>
              </a:tabLst>
            </a:pPr>
            <a:r>
              <a:rPr sz="2800" dirty="0">
                <a:latin typeface="Times New Roman"/>
                <a:cs typeface="Times New Roman"/>
              </a:rPr>
              <a:t>Service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Building</a:t>
            </a:r>
            <a:endParaRPr sz="2800">
              <a:latin typeface="Times New Roman"/>
              <a:cs typeface="Times New Roman"/>
            </a:endParaRPr>
          </a:p>
          <a:p>
            <a:pPr marL="137160" indent="-133350">
              <a:lnSpc>
                <a:spcPct val="100000"/>
              </a:lnSpc>
              <a:buSzPct val="96428"/>
              <a:buChar char="•"/>
              <a:tabLst>
                <a:tab pos="137160" algn="l"/>
              </a:tabLst>
            </a:pPr>
            <a:r>
              <a:rPr sz="2800" spc="-10" dirty="0">
                <a:latin typeface="Times New Roman"/>
                <a:cs typeface="Times New Roman"/>
              </a:rPr>
              <a:t>Workshops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 rot="10860000">
            <a:off x="10865262" y="68748"/>
            <a:ext cx="1251798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4295" indent="-74295">
              <a:lnSpc>
                <a:spcPts val="1800"/>
              </a:lnSpc>
              <a:buSzPct val="75000"/>
              <a:buChar char="•"/>
              <a:tabLst>
                <a:tab pos="74295" algn="l"/>
              </a:tabLst>
            </a:pPr>
            <a:r>
              <a:rPr sz="1800" spc="-10" dirty="0">
                <a:latin typeface="Arial MT"/>
                <a:cs typeface="Arial MT"/>
              </a:rPr>
              <a:t>W</a:t>
            </a:r>
            <a:r>
              <a:rPr sz="2700" spc="-15" baseline="1543" dirty="0">
                <a:latin typeface="Arial MT"/>
                <a:cs typeface="Arial MT"/>
              </a:rPr>
              <a:t>ork</a:t>
            </a:r>
            <a:r>
              <a:rPr sz="2700" spc="-15" baseline="3086" dirty="0">
                <a:latin typeface="Arial MT"/>
                <a:cs typeface="Arial MT"/>
              </a:rPr>
              <a:t>sho</a:t>
            </a:r>
            <a:r>
              <a:rPr sz="2700" spc="-15" baseline="4629" dirty="0">
                <a:latin typeface="Arial MT"/>
                <a:cs typeface="Arial MT"/>
              </a:rPr>
              <a:t>ps</a:t>
            </a:r>
            <a:endParaRPr sz="2700" baseline="4629">
              <a:latin typeface="Arial MT"/>
              <a:cs typeface="Arial MT"/>
            </a:endParaRPr>
          </a:p>
        </p:txBody>
      </p:sp>
      <p:sp>
        <p:nvSpPr>
          <p:cNvPr id="12" name="Google Shape;55;p1"/>
          <p:cNvSpPr txBox="1"/>
          <p:nvPr/>
        </p:nvSpPr>
        <p:spPr>
          <a:xfrm>
            <a:off x="1984375" y="6203130"/>
            <a:ext cx="9305143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0D2DAC9B-6ADD-42B9-8091-73C095A6B3DE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367" y="1344232"/>
            <a:ext cx="711398" cy="4396383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12008" y="1598464"/>
            <a:ext cx="665480" cy="385064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5040"/>
              </a:lnSpc>
            </a:pPr>
            <a:r>
              <a:rPr sz="4300" dirty="0">
                <a:solidFill>
                  <a:srgbClr val="FFFFFF"/>
                </a:solidFill>
                <a:latin typeface="Cambria"/>
                <a:cs typeface="Cambria"/>
              </a:rPr>
              <a:t>Let’s</a:t>
            </a:r>
            <a:r>
              <a:rPr sz="4300" spc="-7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4300" spc="-10" dirty="0">
                <a:solidFill>
                  <a:srgbClr val="FFFFFF"/>
                </a:solidFill>
                <a:latin typeface="Cambria"/>
                <a:cs typeface="Cambria"/>
              </a:rPr>
              <a:t>summarize</a:t>
            </a:r>
            <a:endParaRPr sz="430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82152" y="680696"/>
            <a:ext cx="6458301" cy="4811787"/>
          </a:xfrm>
          <a:prstGeom prst="rect">
            <a:avLst/>
          </a:prstGeom>
        </p:spPr>
      </p:pic>
      <p:sp>
        <p:nvSpPr>
          <p:cNvPr id="8" name="Google Shape;55;p1"/>
          <p:cNvSpPr txBox="1"/>
          <p:nvPr/>
        </p:nvSpPr>
        <p:spPr>
          <a:xfrm>
            <a:off x="1984375" y="6203130"/>
            <a:ext cx="9305143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9369334A-1970-4E51-9975-30D54C97C920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27430" rIns="0" bIns="0" rtlCol="0">
            <a:spAutoFit/>
          </a:bodyPr>
          <a:lstStyle/>
          <a:p>
            <a:pPr marL="1012190">
              <a:lnSpc>
                <a:spcPct val="100000"/>
              </a:lnSpc>
              <a:spcBef>
                <a:spcPts val="90"/>
              </a:spcBef>
            </a:pPr>
            <a:r>
              <a:rPr spc="-25" dirty="0"/>
              <a:t>References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03147" y="1469593"/>
            <a:ext cx="7924800" cy="3319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1440" indent="-88900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SzPct val="94444"/>
              <a:buChar char="•"/>
              <a:tabLst>
                <a:tab pos="91440" algn="l"/>
              </a:tabLst>
            </a:pPr>
            <a:r>
              <a:rPr sz="18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2"/>
              </a:rPr>
              <a:t>https://www.electricaltechnology.org/2015/09/types-of-wiring-systems-electrical-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2"/>
              </a:rPr>
              <a:t>wiring-</a:t>
            </a:r>
            <a:r>
              <a:rPr sz="18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2"/>
              </a:rPr>
              <a:t>methods.html</a:t>
            </a:r>
            <a:r>
              <a:rPr sz="1800" spc="-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2"/>
              </a:rPr>
              <a:t>ELECTRICAL</a:t>
            </a:r>
            <a:r>
              <a:rPr sz="1800" u="sng" spc="-7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18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2"/>
              </a:rPr>
              <a:t>TECHNOLOGY</a:t>
            </a:r>
            <a:endParaRPr sz="1800">
              <a:latin typeface="Times New Roman"/>
              <a:cs typeface="Times New Roman"/>
            </a:endParaRPr>
          </a:p>
          <a:p>
            <a:pPr marL="12700" marR="5080" indent="-10160">
              <a:lnSpc>
                <a:spcPct val="100000"/>
              </a:lnSpc>
              <a:buSzPct val="94444"/>
              <a:buChar char="•"/>
              <a:tabLst>
                <a:tab pos="91440" algn="l"/>
              </a:tabLst>
            </a:pPr>
            <a:r>
              <a:rPr sz="1800" dirty="0">
                <a:latin typeface="Times New Roman"/>
                <a:cs typeface="Times New Roman"/>
                <a:hlinkClick r:id="rId3"/>
              </a:rPr>
              <a:t>	“System</a:t>
            </a:r>
            <a:r>
              <a:rPr sz="1800" spc="-35" dirty="0">
                <a:latin typeface="Times New Roman"/>
                <a:cs typeface="Times New Roman"/>
                <a:hlinkClick r:id="rId3"/>
              </a:rPr>
              <a:t> </a:t>
            </a:r>
            <a:r>
              <a:rPr sz="1800" dirty="0">
                <a:latin typeface="Times New Roman"/>
                <a:cs typeface="Times New Roman"/>
                <a:hlinkClick r:id="rId3"/>
              </a:rPr>
              <a:t>of</a:t>
            </a:r>
            <a:r>
              <a:rPr sz="1800" spc="-80" dirty="0">
                <a:latin typeface="Times New Roman"/>
                <a:cs typeface="Times New Roman"/>
                <a:hlinkClick r:id="rId3"/>
              </a:rPr>
              <a:t> </a:t>
            </a:r>
            <a:r>
              <a:rPr sz="1800" dirty="0">
                <a:latin typeface="Times New Roman"/>
                <a:cs typeface="Times New Roman"/>
                <a:hlinkClick r:id="rId3"/>
              </a:rPr>
              <a:t>Electrical</a:t>
            </a:r>
            <a:r>
              <a:rPr sz="1800" spc="-75" dirty="0">
                <a:latin typeface="Times New Roman"/>
                <a:cs typeface="Times New Roman"/>
                <a:hlinkClick r:id="rId3"/>
              </a:rPr>
              <a:t> </a:t>
            </a:r>
            <a:r>
              <a:rPr sz="1800" dirty="0">
                <a:latin typeface="Times New Roman"/>
                <a:cs typeface="Times New Roman"/>
                <a:hlinkClick r:id="rId3"/>
              </a:rPr>
              <a:t>Wiring”</a:t>
            </a:r>
            <a:r>
              <a:rPr sz="1800" spc="-30" dirty="0">
                <a:latin typeface="Times New Roman"/>
                <a:cs typeface="Times New Roman"/>
                <a:hlinkClick r:id="rId3"/>
              </a:rPr>
              <a:t> </a:t>
            </a:r>
            <a:r>
              <a:rPr sz="1800" dirty="0">
                <a:latin typeface="Times New Roman"/>
                <a:cs typeface="Times New Roman"/>
                <a:hlinkClick r:id="rId3"/>
              </a:rPr>
              <a:t>—</a:t>
            </a:r>
            <a:r>
              <a:rPr sz="1800" spc="-85" dirty="0">
                <a:latin typeface="Times New Roman"/>
                <a:cs typeface="Times New Roman"/>
                <a:hlinkClick r:id="rId3"/>
              </a:rPr>
              <a:t> </a:t>
            </a:r>
            <a:r>
              <a:rPr sz="1800" dirty="0">
                <a:latin typeface="Times New Roman"/>
                <a:cs typeface="Times New Roman"/>
                <a:hlinkClick r:id="rId3"/>
              </a:rPr>
              <a:t>Electrical4U:</a:t>
            </a:r>
            <a:r>
              <a:rPr sz="1800" spc="-50" dirty="0">
                <a:latin typeface="Times New Roman"/>
                <a:cs typeface="Times New Roman"/>
                <a:hlinkClick r:id="rId3"/>
              </a:rPr>
              <a:t> </a:t>
            </a:r>
            <a:r>
              <a:rPr sz="18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3"/>
              </a:rPr>
              <a:t>https://www.electrical4u.com/system-</a:t>
            </a:r>
            <a:r>
              <a:rPr sz="1800" spc="-10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1800" u="sng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3"/>
              </a:rPr>
              <a:t>of-</a:t>
            </a:r>
            <a:r>
              <a:rPr sz="18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3"/>
              </a:rPr>
              <a:t>wiring/</a:t>
            </a:r>
            <a:r>
              <a:rPr sz="1800" spc="-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3"/>
              </a:rPr>
              <a:t>Electrical4U</a:t>
            </a:r>
            <a:endParaRPr sz="1800">
              <a:latin typeface="Times New Roman"/>
              <a:cs typeface="Times New Roman"/>
            </a:endParaRPr>
          </a:p>
          <a:p>
            <a:pPr marL="91440" indent="-88900">
              <a:lnSpc>
                <a:spcPct val="100000"/>
              </a:lnSpc>
              <a:buSzPct val="94444"/>
              <a:buChar char="•"/>
              <a:tabLst>
                <a:tab pos="91440" algn="l"/>
              </a:tabLst>
            </a:pPr>
            <a:r>
              <a:rPr sz="1800" spc="-20" dirty="0">
                <a:latin typeface="Times New Roman"/>
                <a:cs typeface="Times New Roman"/>
              </a:rPr>
              <a:t>“Types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Electrical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Wiring –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Everything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spc="-60" dirty="0">
                <a:latin typeface="Times New Roman"/>
                <a:cs typeface="Times New Roman"/>
              </a:rPr>
              <a:t>You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Need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Know”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—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dfliq.net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Blog: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4"/>
              </a:rPr>
              <a:t>https://www.dfliq.net/blog/types-of-electrical-</a:t>
            </a:r>
            <a:r>
              <a:rPr sz="18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4"/>
              </a:rPr>
              <a:t>wiring/</a:t>
            </a:r>
            <a:r>
              <a:rPr sz="1800" spc="17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4"/>
              </a:rPr>
              <a:t>dfliq.net</a:t>
            </a:r>
            <a:endParaRPr sz="1800">
              <a:latin typeface="Times New Roman"/>
              <a:cs typeface="Times New Roman"/>
            </a:endParaRPr>
          </a:p>
          <a:p>
            <a:pPr marL="91440" indent="-88900">
              <a:lnSpc>
                <a:spcPct val="100000"/>
              </a:lnSpc>
              <a:spcBef>
                <a:spcPts val="5"/>
              </a:spcBef>
              <a:buSzPct val="94444"/>
              <a:buChar char="•"/>
              <a:tabLst>
                <a:tab pos="91440" algn="l"/>
              </a:tabLst>
            </a:pPr>
            <a:r>
              <a:rPr sz="1800" spc="-20" dirty="0">
                <a:latin typeface="Times New Roman"/>
                <a:cs typeface="Times New Roman"/>
                <a:hlinkClick r:id="rId5"/>
              </a:rPr>
              <a:t>“Types</a:t>
            </a:r>
            <a:r>
              <a:rPr sz="1800" spc="-10" dirty="0">
                <a:latin typeface="Times New Roman"/>
                <a:cs typeface="Times New Roman"/>
                <a:hlinkClick r:id="rId5"/>
              </a:rPr>
              <a:t> </a:t>
            </a:r>
            <a:r>
              <a:rPr sz="1800" dirty="0">
                <a:latin typeface="Times New Roman"/>
                <a:cs typeface="Times New Roman"/>
                <a:hlinkClick r:id="rId5"/>
              </a:rPr>
              <a:t>of</a:t>
            </a:r>
            <a:r>
              <a:rPr sz="1800" spc="-60" dirty="0">
                <a:latin typeface="Times New Roman"/>
                <a:cs typeface="Times New Roman"/>
                <a:hlinkClick r:id="rId5"/>
              </a:rPr>
              <a:t> </a:t>
            </a:r>
            <a:r>
              <a:rPr sz="1800" dirty="0">
                <a:latin typeface="Times New Roman"/>
                <a:cs typeface="Times New Roman"/>
                <a:hlinkClick r:id="rId5"/>
              </a:rPr>
              <a:t>Electrical</a:t>
            </a:r>
            <a:r>
              <a:rPr sz="1800" spc="-60" dirty="0">
                <a:latin typeface="Times New Roman"/>
                <a:cs typeface="Times New Roman"/>
                <a:hlinkClick r:id="rId5"/>
              </a:rPr>
              <a:t> </a:t>
            </a:r>
            <a:r>
              <a:rPr sz="1800" spc="-10" dirty="0">
                <a:latin typeface="Times New Roman"/>
                <a:cs typeface="Times New Roman"/>
                <a:hlinkClick r:id="rId5"/>
              </a:rPr>
              <a:t>Wiring:</a:t>
            </a:r>
            <a:r>
              <a:rPr sz="1800" spc="-40" dirty="0">
                <a:latin typeface="Times New Roman"/>
                <a:cs typeface="Times New Roman"/>
                <a:hlinkClick r:id="rId5"/>
              </a:rPr>
              <a:t> </a:t>
            </a:r>
            <a:r>
              <a:rPr sz="1800" dirty="0">
                <a:latin typeface="Times New Roman"/>
                <a:cs typeface="Times New Roman"/>
                <a:hlinkClick r:id="rId5"/>
              </a:rPr>
              <a:t>BYJU’S”</a:t>
            </a:r>
            <a:r>
              <a:rPr sz="1800" spc="-5" dirty="0">
                <a:latin typeface="Times New Roman"/>
                <a:cs typeface="Times New Roman"/>
                <a:hlinkClick r:id="rId5"/>
              </a:rPr>
              <a:t> </a:t>
            </a:r>
            <a:r>
              <a:rPr sz="1800" dirty="0">
                <a:latin typeface="Times New Roman"/>
                <a:cs typeface="Times New Roman"/>
                <a:hlinkClick r:id="rId5"/>
              </a:rPr>
              <a:t>—</a:t>
            </a:r>
            <a:r>
              <a:rPr sz="1800" spc="-60" dirty="0">
                <a:latin typeface="Times New Roman"/>
                <a:cs typeface="Times New Roman"/>
                <a:hlinkClick r:id="rId5"/>
              </a:rPr>
              <a:t> </a:t>
            </a:r>
            <a:r>
              <a:rPr sz="1800" dirty="0">
                <a:latin typeface="Times New Roman"/>
                <a:cs typeface="Times New Roman"/>
                <a:hlinkClick r:id="rId5"/>
              </a:rPr>
              <a:t>BYJU’S:</a:t>
            </a:r>
            <a:r>
              <a:rPr sz="1800" spc="-35" dirty="0">
                <a:latin typeface="Times New Roman"/>
                <a:cs typeface="Times New Roman"/>
                <a:hlinkClick r:id="rId5"/>
              </a:rPr>
              <a:t> </a:t>
            </a:r>
            <a:r>
              <a:rPr sz="18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5"/>
              </a:rPr>
              <a:t>https://byjus.com/physics/types-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5"/>
              </a:rPr>
              <a:t>of-</a:t>
            </a:r>
            <a:r>
              <a:rPr sz="18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5"/>
              </a:rPr>
              <a:t>wiring/</a:t>
            </a:r>
            <a:r>
              <a:rPr sz="1800" spc="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5"/>
              </a:rPr>
              <a:t>BYJU'S</a:t>
            </a:r>
            <a:endParaRPr sz="1800">
              <a:latin typeface="Times New Roman"/>
              <a:cs typeface="Times New Roman"/>
            </a:endParaRPr>
          </a:p>
          <a:p>
            <a:pPr marL="12700" marR="410209" indent="-10160">
              <a:lnSpc>
                <a:spcPct val="100000"/>
              </a:lnSpc>
              <a:buSzPct val="94444"/>
              <a:buChar char="•"/>
              <a:tabLst>
                <a:tab pos="91440" algn="l"/>
              </a:tabLst>
            </a:pPr>
            <a:r>
              <a:rPr sz="1800" dirty="0">
                <a:latin typeface="Times New Roman"/>
                <a:cs typeface="Times New Roman"/>
              </a:rPr>
              <a:t>	“Understanding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spc="-35" dirty="0">
                <a:latin typeface="Times New Roman"/>
                <a:cs typeface="Times New Roman"/>
              </a:rPr>
              <a:t>Various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Types</a:t>
            </a:r>
            <a:r>
              <a:rPr sz="1800" dirty="0">
                <a:latin typeface="Times New Roman"/>
                <a:cs typeface="Times New Roman"/>
              </a:rPr>
              <a:t> of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Electrical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House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Wiring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Systems”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— </a:t>
            </a:r>
            <a:r>
              <a:rPr sz="1800" dirty="0">
                <a:latin typeface="Times New Roman"/>
                <a:cs typeface="Times New Roman"/>
              </a:rPr>
              <a:t>Zimmerman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Electrician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Blog: </a:t>
            </a:r>
            <a:r>
              <a:rPr sz="18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6"/>
              </a:rPr>
              <a:t>https://www.zimmermanelectrician.com/blog/understanding-the-various-types-</a:t>
            </a:r>
            <a:r>
              <a:rPr sz="1800" u="sng" spc="-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6"/>
              </a:rPr>
              <a:t>of-</a:t>
            </a:r>
            <a:r>
              <a:rPr sz="1800" spc="-25" dirty="0">
                <a:solidFill>
                  <a:srgbClr val="0000FF"/>
                </a:solidFill>
                <a:latin typeface="Times New Roman"/>
                <a:cs typeface="Times New Roman"/>
                <a:hlinkClick r:id="rId6"/>
              </a:rPr>
              <a:t> </a:t>
            </a:r>
            <a:r>
              <a:rPr sz="18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6"/>
              </a:rPr>
              <a:t>electrical-house-wiring-systems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187430" y="6434734"/>
            <a:ext cx="4660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888888"/>
                </a:solidFill>
                <a:latin typeface="Cambria"/>
                <a:cs typeface="Cambria"/>
              </a:rPr>
              <a:t>18/16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7" name="Google Shape;55;p1"/>
          <p:cNvSpPr txBox="1"/>
          <p:nvPr/>
        </p:nvSpPr>
        <p:spPr>
          <a:xfrm>
            <a:off x="1984375" y="6203130"/>
            <a:ext cx="9305143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0079AACF-8756-4739-94D6-F074AE38552C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21864" y="451104"/>
            <a:ext cx="6748272" cy="392582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789292" y="4627528"/>
            <a:ext cx="2517844" cy="1760235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1187430" y="6434734"/>
            <a:ext cx="4660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888888"/>
                </a:solidFill>
                <a:latin typeface="Cambria"/>
                <a:cs typeface="Cambria"/>
              </a:rPr>
              <a:t>19/16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7" name="Google Shape;55;p1"/>
          <p:cNvSpPr txBox="1"/>
          <p:nvPr/>
        </p:nvSpPr>
        <p:spPr>
          <a:xfrm>
            <a:off x="1984375" y="6203130"/>
            <a:ext cx="9305143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55359EB0-05EA-4461-833C-08C432431984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8993" rIns="0" bIns="0" rtlCol="0">
            <a:spAutoFit/>
          </a:bodyPr>
          <a:lstStyle/>
          <a:p>
            <a:pPr marL="28575">
              <a:lnSpc>
                <a:spcPct val="100000"/>
              </a:lnSpc>
              <a:spcBef>
                <a:spcPts val="100"/>
              </a:spcBef>
            </a:pPr>
            <a:r>
              <a:rPr sz="4800" b="1" dirty="0">
                <a:solidFill>
                  <a:srgbClr val="FF0000"/>
                </a:solidFill>
                <a:latin typeface="Times New Roman"/>
                <a:cs typeface="Times New Roman"/>
              </a:rPr>
              <a:t>Let’s</a:t>
            </a:r>
            <a:r>
              <a:rPr sz="4800" b="1" spc="-1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800" b="1" dirty="0">
                <a:solidFill>
                  <a:srgbClr val="FF0000"/>
                </a:solidFill>
                <a:latin typeface="Times New Roman"/>
                <a:cs typeface="Times New Roman"/>
              </a:rPr>
              <a:t>Recall</a:t>
            </a:r>
            <a:r>
              <a:rPr sz="4800" b="1" spc="-10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8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!!ti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60322" y="1594180"/>
            <a:ext cx="7406640" cy="2464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4940" indent="-150495">
              <a:lnSpc>
                <a:spcPct val="100000"/>
              </a:lnSpc>
              <a:spcBef>
                <a:spcPts val="95"/>
              </a:spcBef>
              <a:buSzPct val="96875"/>
              <a:buChar char="•"/>
              <a:tabLst>
                <a:tab pos="154940" algn="l"/>
              </a:tabLst>
            </a:pPr>
            <a:r>
              <a:rPr sz="3200" dirty="0">
                <a:latin typeface="Times New Roman"/>
                <a:cs typeface="Times New Roman"/>
              </a:rPr>
              <a:t>What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is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wiring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system?</a:t>
            </a:r>
            <a:endParaRPr sz="3200">
              <a:latin typeface="Times New Roman"/>
              <a:cs typeface="Times New Roman"/>
            </a:endParaRPr>
          </a:p>
          <a:p>
            <a:pPr marL="154940" marR="5080" indent="-150495">
              <a:lnSpc>
                <a:spcPct val="100000"/>
              </a:lnSpc>
              <a:buSzPct val="96875"/>
              <a:buChar char="•"/>
              <a:tabLst>
                <a:tab pos="216535" algn="l"/>
              </a:tabLst>
            </a:pPr>
            <a:r>
              <a:rPr sz="3200" dirty="0">
                <a:latin typeface="Times New Roman"/>
                <a:cs typeface="Times New Roman"/>
              </a:rPr>
              <a:t>Why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do</a:t>
            </a:r>
            <a:r>
              <a:rPr sz="3200" spc="-1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houses/offices</a:t>
            </a:r>
            <a:r>
              <a:rPr sz="3200" spc="-11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need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different</a:t>
            </a:r>
            <a:r>
              <a:rPr sz="3200" spc="-114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wiring 	methods?</a:t>
            </a:r>
            <a:endParaRPr sz="3200">
              <a:latin typeface="Times New Roman"/>
              <a:cs typeface="Times New Roman"/>
            </a:endParaRPr>
          </a:p>
          <a:p>
            <a:pPr marL="154940" indent="-150495">
              <a:lnSpc>
                <a:spcPct val="100000"/>
              </a:lnSpc>
              <a:spcBef>
                <a:spcPts val="5"/>
              </a:spcBef>
              <a:buSzPct val="96875"/>
              <a:buChar char="•"/>
              <a:tabLst>
                <a:tab pos="154940" algn="l"/>
              </a:tabLst>
            </a:pPr>
            <a:r>
              <a:rPr sz="3200" dirty="0">
                <a:latin typeface="Times New Roman"/>
                <a:cs typeface="Times New Roman"/>
              </a:rPr>
              <a:t>Factors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affecting</a:t>
            </a:r>
            <a:r>
              <a:rPr sz="3200" spc="-11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selection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-11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wiring</a:t>
            </a:r>
            <a:endParaRPr sz="3200">
              <a:latin typeface="Times New Roman"/>
              <a:cs typeface="Times New Roman"/>
            </a:endParaRPr>
          </a:p>
          <a:p>
            <a:pPr marL="154940" indent="-150495">
              <a:lnSpc>
                <a:spcPct val="100000"/>
              </a:lnSpc>
              <a:buSzPct val="96875"/>
              <a:buChar char="•"/>
              <a:tabLst>
                <a:tab pos="154940" algn="l"/>
              </a:tabLst>
            </a:pPr>
            <a:r>
              <a:rPr sz="3200" dirty="0">
                <a:latin typeface="Times New Roman"/>
                <a:cs typeface="Times New Roman"/>
              </a:rPr>
              <a:t>Good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vs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Poor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wiring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method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Google Shape;55;p1"/>
          <p:cNvSpPr txBox="1"/>
          <p:nvPr/>
        </p:nvSpPr>
        <p:spPr>
          <a:xfrm>
            <a:off x="1984375" y="6203130"/>
            <a:ext cx="9305143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7BCCCF6F-A538-47F0-B0D6-EF315FA468F7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6010" y="224739"/>
            <a:ext cx="745617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b="1" dirty="0">
                <a:solidFill>
                  <a:srgbClr val="FF0000"/>
                </a:solidFill>
                <a:latin typeface="Cambria"/>
                <a:cs typeface="Cambria"/>
              </a:rPr>
              <a:t>TOPICS</a:t>
            </a:r>
            <a:r>
              <a:rPr sz="4300" b="1" spc="-19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4300" b="1" dirty="0">
                <a:solidFill>
                  <a:srgbClr val="FF0000"/>
                </a:solidFill>
                <a:latin typeface="Cambria"/>
                <a:cs typeface="Cambria"/>
              </a:rPr>
              <a:t>FOR</a:t>
            </a:r>
            <a:r>
              <a:rPr sz="4300" b="1" spc="-19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4300" b="1" spc="-10" dirty="0">
                <a:solidFill>
                  <a:srgbClr val="FF0000"/>
                </a:solidFill>
                <a:latin typeface="Cambria"/>
                <a:cs typeface="Cambria"/>
              </a:rPr>
              <a:t>DISCUSSIONTION</a:t>
            </a:r>
            <a:endParaRPr sz="43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99717" y="1724405"/>
            <a:ext cx="5566410" cy="30149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7160" indent="-133350">
              <a:lnSpc>
                <a:spcPct val="100000"/>
              </a:lnSpc>
              <a:spcBef>
                <a:spcPts val="105"/>
              </a:spcBef>
              <a:buSzPct val="96428"/>
              <a:buChar char="•"/>
              <a:tabLst>
                <a:tab pos="137160" algn="l"/>
              </a:tabLst>
            </a:pPr>
            <a:r>
              <a:rPr sz="2800" dirty="0">
                <a:latin typeface="Times New Roman"/>
                <a:cs typeface="Times New Roman"/>
              </a:rPr>
              <a:t>Classification</a:t>
            </a:r>
            <a:r>
              <a:rPr sz="2800" spc="-1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Wiring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Systems</a:t>
            </a:r>
            <a:endParaRPr sz="2800">
              <a:latin typeface="Times New Roman"/>
              <a:cs typeface="Times New Roman"/>
            </a:endParaRPr>
          </a:p>
          <a:p>
            <a:pPr marL="137160" indent="-133350">
              <a:lnSpc>
                <a:spcPct val="100000"/>
              </a:lnSpc>
              <a:buSzPct val="96428"/>
              <a:buChar char="•"/>
              <a:tabLst>
                <a:tab pos="137160" algn="l"/>
              </a:tabLst>
            </a:pPr>
            <a:r>
              <a:rPr sz="2800" spc="-10" dirty="0">
                <a:latin typeface="Times New Roman"/>
                <a:cs typeface="Times New Roman"/>
              </a:rPr>
              <a:t>Types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15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Wiring</a:t>
            </a:r>
            <a:endParaRPr sz="2800">
              <a:latin typeface="Times New Roman"/>
              <a:cs typeface="Times New Roman"/>
            </a:endParaRPr>
          </a:p>
          <a:p>
            <a:pPr marL="137160" indent="-133350">
              <a:lnSpc>
                <a:spcPct val="100000"/>
              </a:lnSpc>
              <a:spcBef>
                <a:spcPts val="5"/>
              </a:spcBef>
              <a:buSzPct val="96428"/>
              <a:buChar char="•"/>
              <a:tabLst>
                <a:tab pos="137160" algn="l"/>
              </a:tabLst>
            </a:pPr>
            <a:r>
              <a:rPr sz="2800" dirty="0">
                <a:latin typeface="Times New Roman"/>
                <a:cs typeface="Times New Roman"/>
              </a:rPr>
              <a:t>Cleat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Wiring</a:t>
            </a:r>
            <a:endParaRPr sz="2800">
              <a:latin typeface="Times New Roman"/>
              <a:cs typeface="Times New Roman"/>
            </a:endParaRPr>
          </a:p>
          <a:p>
            <a:pPr marL="137160" indent="-133350">
              <a:lnSpc>
                <a:spcPct val="100000"/>
              </a:lnSpc>
              <a:buSzPct val="96428"/>
              <a:buChar char="•"/>
              <a:tabLst>
                <a:tab pos="137160" algn="l"/>
              </a:tabLst>
            </a:pPr>
            <a:r>
              <a:rPr sz="2800" spc="-20" dirty="0">
                <a:latin typeface="Times New Roman"/>
                <a:cs typeface="Times New Roman"/>
              </a:rPr>
              <a:t>Wooden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Casing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&amp;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Capping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Wiring</a:t>
            </a:r>
            <a:endParaRPr sz="2800">
              <a:latin typeface="Times New Roman"/>
              <a:cs typeface="Times New Roman"/>
            </a:endParaRPr>
          </a:p>
          <a:p>
            <a:pPr marL="137160" indent="-133350">
              <a:lnSpc>
                <a:spcPct val="100000"/>
              </a:lnSpc>
              <a:buSzPct val="96428"/>
              <a:buChar char="•"/>
              <a:tabLst>
                <a:tab pos="137160" algn="l"/>
              </a:tabLst>
            </a:pPr>
            <a:r>
              <a:rPr sz="2800" dirty="0">
                <a:latin typeface="Times New Roman"/>
                <a:cs typeface="Times New Roman"/>
              </a:rPr>
              <a:t>CTS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/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TRS /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Lead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Sheathed</a:t>
            </a:r>
            <a:r>
              <a:rPr sz="2800" spc="-13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Wiring</a:t>
            </a:r>
            <a:endParaRPr sz="2800">
              <a:latin typeface="Times New Roman"/>
              <a:cs typeface="Times New Roman"/>
            </a:endParaRPr>
          </a:p>
          <a:p>
            <a:pPr marL="137160" indent="-133350">
              <a:lnSpc>
                <a:spcPct val="100000"/>
              </a:lnSpc>
              <a:spcBef>
                <a:spcPts val="5"/>
              </a:spcBef>
              <a:buSzPct val="96428"/>
              <a:buChar char="•"/>
              <a:tabLst>
                <a:tab pos="137160" algn="l"/>
              </a:tabLst>
            </a:pPr>
            <a:r>
              <a:rPr sz="2800" dirty="0">
                <a:latin typeface="Times New Roman"/>
                <a:cs typeface="Times New Roman"/>
              </a:rPr>
              <a:t>Conduit</a:t>
            </a:r>
            <a:r>
              <a:rPr sz="2800" spc="-1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Wiring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(Surface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/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Concealed)</a:t>
            </a:r>
            <a:endParaRPr sz="2800">
              <a:latin typeface="Times New Roman"/>
              <a:cs typeface="Times New Roman"/>
            </a:endParaRPr>
          </a:p>
          <a:p>
            <a:pPr marL="137160" indent="-133350">
              <a:lnSpc>
                <a:spcPct val="100000"/>
              </a:lnSpc>
              <a:buSzPct val="96428"/>
              <a:buChar char="•"/>
              <a:tabLst>
                <a:tab pos="137160" algn="l"/>
              </a:tabLst>
            </a:pPr>
            <a:r>
              <a:rPr sz="2800" dirty="0">
                <a:latin typeface="Times New Roman"/>
                <a:cs typeface="Times New Roman"/>
              </a:rPr>
              <a:t>Advantages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&amp;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Limitations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Google Shape;55;p1"/>
          <p:cNvSpPr txBox="1"/>
          <p:nvPr/>
        </p:nvSpPr>
        <p:spPr>
          <a:xfrm>
            <a:off x="1984375" y="6203130"/>
            <a:ext cx="9305143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7DC45B2A-1008-4E34-A2E6-40A43B3D601E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91820" rIns="0" bIns="0" rtlCol="0">
            <a:spAutoFit/>
          </a:bodyPr>
          <a:lstStyle/>
          <a:p>
            <a:pPr marL="356870">
              <a:lnSpc>
                <a:spcPct val="100000"/>
              </a:lnSpc>
              <a:spcBef>
                <a:spcPts val="100"/>
              </a:spcBef>
            </a:pPr>
            <a:r>
              <a:rPr sz="4800" b="1" dirty="0">
                <a:solidFill>
                  <a:srgbClr val="FF0000"/>
                </a:solidFill>
                <a:latin typeface="Times New Roman"/>
                <a:cs typeface="Times New Roman"/>
              </a:rPr>
              <a:t>Let's</a:t>
            </a:r>
            <a:r>
              <a:rPr sz="4800" b="1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800" b="1" dirty="0">
                <a:solidFill>
                  <a:srgbClr val="FF0000"/>
                </a:solidFill>
                <a:latin typeface="Times New Roman"/>
                <a:cs typeface="Times New Roman"/>
              </a:rPr>
              <a:t>explore</a:t>
            </a:r>
            <a:r>
              <a:rPr sz="4800" b="1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8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!!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63842" y="1680718"/>
            <a:ext cx="3880485" cy="34423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10" dirty="0">
                <a:latin typeface="Times New Roman"/>
                <a:cs typeface="Times New Roman"/>
              </a:rPr>
              <a:t>Definition: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Wiring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system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refers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layout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and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method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used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distribute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electrical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power </a:t>
            </a:r>
            <a:r>
              <a:rPr sz="2800" dirty="0">
                <a:latin typeface="Times New Roman"/>
                <a:cs typeface="Times New Roman"/>
              </a:rPr>
              <a:t>safely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within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building.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2800" b="1" spc="-10" dirty="0">
                <a:latin typeface="Times New Roman"/>
                <a:cs typeface="Times New Roman"/>
              </a:rPr>
              <a:t>Classification:</a:t>
            </a:r>
            <a:endParaRPr sz="2800">
              <a:latin typeface="Times New Roman"/>
              <a:cs typeface="Times New Roman"/>
            </a:endParaRPr>
          </a:p>
          <a:p>
            <a:pPr marL="280035" indent="-269875">
              <a:lnSpc>
                <a:spcPct val="100000"/>
              </a:lnSpc>
              <a:buSzPct val="96428"/>
              <a:buAutoNum type="arabicPeriod"/>
              <a:tabLst>
                <a:tab pos="280035" algn="l"/>
              </a:tabLst>
            </a:pPr>
            <a:r>
              <a:rPr sz="2800" b="1" spc="-30" dirty="0">
                <a:latin typeface="Times New Roman"/>
                <a:cs typeface="Times New Roman"/>
              </a:rPr>
              <a:t>Temporary</a:t>
            </a:r>
            <a:r>
              <a:rPr sz="2800" b="1" spc="-10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Wiring</a:t>
            </a:r>
            <a:endParaRPr sz="2800">
              <a:latin typeface="Times New Roman"/>
              <a:cs typeface="Times New Roman"/>
            </a:endParaRPr>
          </a:p>
          <a:p>
            <a:pPr marL="280035" indent="-269875">
              <a:lnSpc>
                <a:spcPct val="100000"/>
              </a:lnSpc>
              <a:buSzPct val="96428"/>
              <a:buAutoNum type="arabicPeriod"/>
              <a:tabLst>
                <a:tab pos="280035" algn="l"/>
              </a:tabLst>
            </a:pPr>
            <a:r>
              <a:rPr sz="2800" b="1" dirty="0">
                <a:latin typeface="Times New Roman"/>
                <a:cs typeface="Times New Roman"/>
              </a:rPr>
              <a:t>Permanent</a:t>
            </a:r>
            <a:r>
              <a:rPr sz="2800" b="1" spc="-11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Wiring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1417319"/>
            <a:ext cx="2465832" cy="1847088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29000" y="1435608"/>
            <a:ext cx="2496312" cy="18288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57200" y="3870959"/>
            <a:ext cx="2667000" cy="171602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63111" y="3611879"/>
            <a:ext cx="2532888" cy="1810512"/>
          </a:xfrm>
          <a:prstGeom prst="rect">
            <a:avLst/>
          </a:prstGeom>
        </p:spPr>
      </p:pic>
      <p:sp>
        <p:nvSpPr>
          <p:cNvPr id="11" name="Google Shape;55;p1"/>
          <p:cNvSpPr txBox="1"/>
          <p:nvPr/>
        </p:nvSpPr>
        <p:spPr>
          <a:xfrm>
            <a:off x="1984375" y="6203130"/>
            <a:ext cx="9305143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C9E68B68-38B7-443F-97D5-08522BDBB3B9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50055" y="223215"/>
            <a:ext cx="496951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TYPES</a:t>
            </a:r>
            <a:r>
              <a:rPr sz="43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4300" b="1" spc="-2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WIRING</a:t>
            </a:r>
            <a:endParaRPr sz="4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84375" y="1469517"/>
            <a:ext cx="7773670" cy="47224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 algn="just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6870" algn="l"/>
              </a:tabLst>
            </a:pP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43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type</a:t>
            </a:r>
            <a:r>
              <a:rPr sz="2800" spc="4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4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wiring</a:t>
            </a:r>
            <a:r>
              <a:rPr sz="2800" spc="43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4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</a:t>
            </a:r>
            <a:r>
              <a:rPr sz="2800" spc="4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selected</a:t>
            </a:r>
            <a:r>
              <a:rPr sz="2800" spc="4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for</a:t>
            </a:r>
            <a:r>
              <a:rPr sz="2800" spc="43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409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particular 	</a:t>
            </a:r>
            <a:r>
              <a:rPr sz="2800" dirty="0">
                <a:latin typeface="Times New Roman"/>
                <a:cs typeface="Times New Roman"/>
              </a:rPr>
              <a:t>place</a:t>
            </a:r>
            <a:r>
              <a:rPr sz="2800" spc="6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6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use</a:t>
            </a:r>
            <a:r>
              <a:rPr sz="2800" spc="6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is</a:t>
            </a:r>
            <a:r>
              <a:rPr sz="2800" spc="6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based</a:t>
            </a:r>
            <a:r>
              <a:rPr sz="2800" spc="6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on</a:t>
            </a:r>
            <a:r>
              <a:rPr sz="2800" spc="6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several</a:t>
            </a:r>
            <a:r>
              <a:rPr sz="2800" spc="6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factors</a:t>
            </a:r>
            <a:r>
              <a:rPr sz="2800" spc="6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such</a:t>
            </a:r>
            <a:r>
              <a:rPr sz="2800" spc="63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as 	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durability</a:t>
            </a:r>
            <a:r>
              <a:rPr sz="2800" spc="6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,  mechanical  protection</a:t>
            </a:r>
            <a:r>
              <a:rPr sz="2800" spc="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,</a:t>
            </a:r>
            <a:r>
              <a:rPr sz="2800" spc="6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appearance</a:t>
            </a:r>
            <a:r>
              <a:rPr sz="2800" spc="6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spc="-50" dirty="0">
                <a:solidFill>
                  <a:srgbClr val="FF0000"/>
                </a:solidFill>
                <a:latin typeface="Times New Roman"/>
                <a:cs typeface="Times New Roman"/>
              </a:rPr>
              <a:t>, 	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environmental</a:t>
            </a:r>
            <a:r>
              <a:rPr sz="2800" spc="5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condition</a:t>
            </a:r>
            <a:r>
              <a:rPr sz="2800" spc="5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etc</a:t>
            </a:r>
            <a:r>
              <a:rPr sz="2800" dirty="0">
                <a:latin typeface="Times New Roman"/>
                <a:cs typeface="Times New Roman"/>
              </a:rPr>
              <a:t>.</a:t>
            </a:r>
            <a:r>
              <a:rPr sz="2800" spc="5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5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various</a:t>
            </a:r>
            <a:r>
              <a:rPr sz="2800" spc="5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type</a:t>
            </a:r>
            <a:r>
              <a:rPr sz="2800" spc="56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of 	</a:t>
            </a:r>
            <a:r>
              <a:rPr sz="2800" dirty="0">
                <a:latin typeface="Times New Roman"/>
                <a:cs typeface="Times New Roman"/>
              </a:rPr>
              <a:t>wiring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practice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are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as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follows:</a:t>
            </a:r>
            <a:endParaRPr sz="2800">
              <a:latin typeface="Times New Roman"/>
              <a:cs typeface="Times New Roman"/>
            </a:endParaRPr>
          </a:p>
          <a:p>
            <a:pPr marL="356235" indent="-343535" algn="just">
              <a:lnSpc>
                <a:spcPct val="100000"/>
              </a:lnSpc>
              <a:spcBef>
                <a:spcPts val="680"/>
              </a:spcBef>
              <a:buFont typeface="Wingdings"/>
              <a:buChar char=""/>
              <a:tabLst>
                <a:tab pos="356235" algn="l"/>
              </a:tabLst>
            </a:pPr>
            <a:r>
              <a:rPr sz="2800" dirty="0">
                <a:latin typeface="Times New Roman"/>
                <a:cs typeface="Times New Roman"/>
              </a:rPr>
              <a:t>Cleat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wiring</a:t>
            </a:r>
            <a:endParaRPr sz="2800">
              <a:latin typeface="Times New Roman"/>
              <a:cs typeface="Times New Roman"/>
            </a:endParaRPr>
          </a:p>
          <a:p>
            <a:pPr marL="356870" indent="-344170" algn="just">
              <a:lnSpc>
                <a:spcPct val="100000"/>
              </a:lnSpc>
              <a:spcBef>
                <a:spcPts val="675"/>
              </a:spcBef>
              <a:buFont typeface="Wingdings"/>
              <a:buChar char=""/>
              <a:tabLst>
                <a:tab pos="356870" algn="l"/>
              </a:tabLst>
            </a:pPr>
            <a:r>
              <a:rPr sz="2800" spc="-25" dirty="0">
                <a:latin typeface="Times New Roman"/>
                <a:cs typeface="Times New Roman"/>
              </a:rPr>
              <a:t>Wooden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casing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and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capping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wiring.</a:t>
            </a:r>
            <a:endParaRPr sz="2800">
              <a:latin typeface="Times New Roman"/>
              <a:cs typeface="Times New Roman"/>
            </a:endParaRPr>
          </a:p>
          <a:p>
            <a:pPr marL="356870" indent="-344170" algn="just">
              <a:lnSpc>
                <a:spcPct val="100000"/>
              </a:lnSpc>
              <a:spcBef>
                <a:spcPts val="675"/>
              </a:spcBef>
              <a:buFont typeface="Wingdings"/>
              <a:buChar char=""/>
              <a:tabLst>
                <a:tab pos="356870" algn="l"/>
              </a:tabLst>
            </a:pPr>
            <a:r>
              <a:rPr sz="2800" dirty="0">
                <a:latin typeface="Times New Roman"/>
                <a:cs typeface="Times New Roman"/>
              </a:rPr>
              <a:t>Batten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wiring</a:t>
            </a:r>
            <a:endParaRPr sz="2800">
              <a:latin typeface="Times New Roman"/>
              <a:cs typeface="Times New Roman"/>
            </a:endParaRPr>
          </a:p>
          <a:p>
            <a:pPr marL="356235" indent="-343535" algn="just">
              <a:lnSpc>
                <a:spcPct val="100000"/>
              </a:lnSpc>
              <a:spcBef>
                <a:spcPts val="670"/>
              </a:spcBef>
              <a:buFont typeface="Wingdings"/>
              <a:buChar char=""/>
              <a:tabLst>
                <a:tab pos="356235" algn="l"/>
              </a:tabLst>
            </a:pPr>
            <a:r>
              <a:rPr sz="2800" dirty="0">
                <a:latin typeface="Times New Roman"/>
                <a:cs typeface="Times New Roman"/>
              </a:rPr>
              <a:t>Conduit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wiring.</a:t>
            </a:r>
            <a:endParaRPr sz="2800">
              <a:latin typeface="Times New Roman"/>
              <a:cs typeface="Times New Roman"/>
            </a:endParaRPr>
          </a:p>
          <a:p>
            <a:pPr marL="356235" indent="-343535" algn="just">
              <a:lnSpc>
                <a:spcPct val="100000"/>
              </a:lnSpc>
              <a:spcBef>
                <a:spcPts val="675"/>
              </a:spcBef>
              <a:buFont typeface="Wingdings"/>
              <a:buChar char=""/>
              <a:tabLst>
                <a:tab pos="356235" algn="l"/>
              </a:tabLst>
            </a:pPr>
            <a:r>
              <a:rPr sz="2800" dirty="0">
                <a:latin typeface="Times New Roman"/>
                <a:cs typeface="Times New Roman"/>
              </a:rPr>
              <a:t>Lead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sheathed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wiring.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Google Shape;55;p1"/>
          <p:cNvSpPr txBox="1"/>
          <p:nvPr/>
        </p:nvSpPr>
        <p:spPr>
          <a:xfrm>
            <a:off x="1984375" y="6203130"/>
            <a:ext cx="9305143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ECB5E412-AC0B-4265-99D3-DCBBE347931A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50055" y="223215"/>
            <a:ext cx="496951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TYPES</a:t>
            </a:r>
            <a:r>
              <a:rPr sz="43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4300" b="1" spc="-2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WIRING</a:t>
            </a:r>
            <a:endParaRPr sz="4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60414" y="1456385"/>
            <a:ext cx="5452745" cy="361315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4965" marR="5080" indent="-342900" algn="just">
              <a:lnSpc>
                <a:spcPct val="100000"/>
              </a:lnSpc>
              <a:spcBef>
                <a:spcPts val="110"/>
              </a:spcBef>
              <a:buFont typeface="Arial MT"/>
              <a:buChar char="•"/>
              <a:tabLst>
                <a:tab pos="356870" algn="l"/>
              </a:tabLst>
            </a:pPr>
            <a:r>
              <a:rPr sz="2800" dirty="0">
                <a:latin typeface="Times New Roman"/>
                <a:cs typeface="Times New Roman"/>
              </a:rPr>
              <a:t>There</a:t>
            </a:r>
            <a:r>
              <a:rPr sz="2800" spc="60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are</a:t>
            </a:r>
            <a:r>
              <a:rPr sz="2800" spc="61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additional</a:t>
            </a:r>
            <a:r>
              <a:rPr sz="2800" spc="61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types</a:t>
            </a:r>
            <a:r>
              <a:rPr sz="2800" spc="615" dirty="0">
                <a:latin typeface="Times New Roman"/>
                <a:cs typeface="Times New Roman"/>
              </a:rPr>
              <a:t>  </a:t>
            </a:r>
            <a:r>
              <a:rPr sz="2800" spc="-25" dirty="0">
                <a:latin typeface="Times New Roman"/>
                <a:cs typeface="Times New Roman"/>
              </a:rPr>
              <a:t>of 	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conduit</a:t>
            </a:r>
            <a:r>
              <a:rPr sz="2800" spc="50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wiring</a:t>
            </a:r>
            <a:r>
              <a:rPr sz="2800" spc="5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according</a:t>
            </a:r>
            <a:r>
              <a:rPr sz="2800" spc="5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to</a:t>
            </a:r>
            <a:r>
              <a:rPr sz="2800" spc="5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Times New Roman"/>
                <a:cs typeface="Times New Roman"/>
              </a:rPr>
              <a:t>Pipes 	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installation</a:t>
            </a:r>
            <a:r>
              <a:rPr sz="2800" spc="4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(Where</a:t>
            </a:r>
            <a:r>
              <a:rPr sz="2800" spc="3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steel</a:t>
            </a:r>
            <a:r>
              <a:rPr sz="2800" spc="3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and</a:t>
            </a:r>
            <a:r>
              <a:rPr sz="2800" spc="41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PVC 	</a:t>
            </a:r>
            <a:r>
              <a:rPr sz="2800" dirty="0">
                <a:latin typeface="Times New Roman"/>
                <a:cs typeface="Times New Roman"/>
              </a:rPr>
              <a:t>pipes</a:t>
            </a:r>
            <a:r>
              <a:rPr sz="2800" spc="540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are</a:t>
            </a:r>
            <a:r>
              <a:rPr sz="2800" spc="535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used</a:t>
            </a:r>
            <a:r>
              <a:rPr sz="2800" spc="540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for</a:t>
            </a:r>
            <a:r>
              <a:rPr sz="2800" spc="545" dirty="0">
                <a:latin typeface="Times New Roman"/>
                <a:cs typeface="Times New Roman"/>
              </a:rPr>
              <a:t>   </a:t>
            </a:r>
            <a:r>
              <a:rPr sz="2800" spc="-10" dirty="0">
                <a:latin typeface="Times New Roman"/>
                <a:cs typeface="Times New Roman"/>
              </a:rPr>
              <a:t>wiring 	</a:t>
            </a:r>
            <a:r>
              <a:rPr sz="2800" dirty="0">
                <a:latin typeface="Times New Roman"/>
                <a:cs typeface="Times New Roman"/>
              </a:rPr>
              <a:t>connection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and</a:t>
            </a:r>
            <a:r>
              <a:rPr sz="2800" spc="-10" dirty="0">
                <a:latin typeface="Times New Roman"/>
                <a:cs typeface="Times New Roman"/>
              </a:rPr>
              <a:t> installation).</a:t>
            </a:r>
            <a:endParaRPr sz="2800">
              <a:latin typeface="Times New Roman"/>
              <a:cs typeface="Times New Roman"/>
            </a:endParaRPr>
          </a:p>
          <a:p>
            <a:pPr marL="356870" indent="-344170" algn="just">
              <a:lnSpc>
                <a:spcPct val="100000"/>
              </a:lnSpc>
              <a:spcBef>
                <a:spcPts val="680"/>
              </a:spcBef>
              <a:buFont typeface="Wingdings"/>
              <a:buChar char=""/>
              <a:tabLst>
                <a:tab pos="356870" algn="l"/>
              </a:tabLst>
            </a:pP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Surface</a:t>
            </a:r>
            <a:r>
              <a:rPr sz="28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or open</a:t>
            </a:r>
            <a:r>
              <a:rPr sz="2800" spc="6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Conduit </a:t>
            </a:r>
            <a:r>
              <a:rPr sz="2800" spc="-20" dirty="0">
                <a:solidFill>
                  <a:srgbClr val="FF0000"/>
                </a:solidFill>
                <a:latin typeface="Times New Roman"/>
                <a:cs typeface="Times New Roman"/>
              </a:rPr>
              <a:t>type</a:t>
            </a:r>
            <a:endParaRPr sz="2800">
              <a:latin typeface="Times New Roman"/>
              <a:cs typeface="Times New Roman"/>
            </a:endParaRPr>
          </a:p>
          <a:p>
            <a:pPr marL="356870" marR="6350" indent="-344805" algn="just">
              <a:lnSpc>
                <a:spcPct val="100000"/>
              </a:lnSpc>
              <a:spcBef>
                <a:spcPts val="675"/>
              </a:spcBef>
              <a:buFont typeface="Wingdings"/>
              <a:buChar char=""/>
              <a:tabLst>
                <a:tab pos="356870" algn="l"/>
              </a:tabLst>
            </a:pP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Recessed</a:t>
            </a:r>
            <a:r>
              <a:rPr sz="2800" spc="430" dirty="0">
                <a:solidFill>
                  <a:srgbClr val="FF0000"/>
                </a:solidFill>
                <a:latin typeface="Times New Roman"/>
                <a:cs typeface="Times New Roman"/>
              </a:rPr>
              <a:t>   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or</a:t>
            </a:r>
            <a:r>
              <a:rPr sz="2800" spc="434" dirty="0">
                <a:solidFill>
                  <a:srgbClr val="FF0000"/>
                </a:solidFill>
                <a:latin typeface="Times New Roman"/>
                <a:cs typeface="Times New Roman"/>
              </a:rPr>
              <a:t>   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concealed</a:t>
            </a:r>
            <a:r>
              <a:rPr sz="2800" spc="440" dirty="0">
                <a:solidFill>
                  <a:srgbClr val="FF0000"/>
                </a:solidFill>
                <a:latin typeface="Times New Roman"/>
                <a:cs typeface="Times New Roman"/>
              </a:rPr>
              <a:t>    </a:t>
            </a:r>
            <a:r>
              <a:rPr sz="2800" spc="-25" dirty="0">
                <a:solidFill>
                  <a:srgbClr val="FF0000"/>
                </a:solidFill>
                <a:latin typeface="Times New Roman"/>
                <a:cs typeface="Times New Roman"/>
              </a:rPr>
              <a:t>or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underground</a:t>
            </a:r>
            <a:r>
              <a:rPr sz="2800" spc="-1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type</a:t>
            </a:r>
            <a:r>
              <a:rPr sz="28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Times New Roman"/>
                <a:cs typeface="Times New Roman"/>
              </a:rPr>
              <a:t>Conduit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3463" y="3429000"/>
            <a:ext cx="2734056" cy="16764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3463" y="1435608"/>
            <a:ext cx="2798064" cy="162763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74720" y="1450847"/>
            <a:ext cx="2414016" cy="1572767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383279" y="3429000"/>
            <a:ext cx="2505455" cy="1609344"/>
          </a:xfrm>
          <a:prstGeom prst="rect">
            <a:avLst/>
          </a:prstGeom>
        </p:spPr>
      </p:pic>
      <p:sp>
        <p:nvSpPr>
          <p:cNvPr id="11" name="Google Shape;55;p1"/>
          <p:cNvSpPr txBox="1"/>
          <p:nvPr/>
        </p:nvSpPr>
        <p:spPr>
          <a:xfrm>
            <a:off x="1984375" y="6203130"/>
            <a:ext cx="9305143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4EA4B6B6-454E-47DF-A390-DA2043802C84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5359" y="172669"/>
            <a:ext cx="5438775" cy="13366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76580" marR="5080" indent="-564515">
              <a:lnSpc>
                <a:spcPct val="100000"/>
              </a:lnSpc>
              <a:spcBef>
                <a:spcPts val="95"/>
              </a:spcBef>
              <a:tabLst>
                <a:tab pos="2820035" algn="l"/>
                <a:tab pos="3404870" algn="l"/>
                <a:tab pos="3910965" algn="l"/>
              </a:tabLst>
            </a:pPr>
            <a:r>
              <a:rPr sz="4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SURFACE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43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OR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43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OPEN </a:t>
            </a:r>
            <a:r>
              <a:rPr sz="4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CONDUIT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43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TYPE</a:t>
            </a:r>
            <a:endParaRPr sz="4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17868" y="1469517"/>
            <a:ext cx="453707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6870" algn="l"/>
                <a:tab pos="737870" algn="l"/>
                <a:tab pos="2085339" algn="l"/>
                <a:tab pos="3429635" algn="l"/>
                <a:tab pos="3933190" algn="l"/>
              </a:tabLst>
            </a:pPr>
            <a:r>
              <a:rPr sz="2800" spc="-25" dirty="0">
                <a:latin typeface="Times New Roman"/>
                <a:cs typeface="Times New Roman"/>
              </a:rPr>
              <a:t>If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conduits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solidFill>
                  <a:srgbClr val="FF0000"/>
                </a:solidFill>
                <a:latin typeface="Times New Roman"/>
                <a:cs typeface="Times New Roman"/>
              </a:rPr>
              <a:t>installed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800" spc="-25" dirty="0">
                <a:solidFill>
                  <a:srgbClr val="FF0000"/>
                </a:solidFill>
                <a:latin typeface="Times New Roman"/>
                <a:cs typeface="Times New Roman"/>
              </a:rPr>
              <a:t>on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800" spc="-20" dirty="0">
                <a:solidFill>
                  <a:srgbClr val="FF0000"/>
                </a:solidFill>
                <a:latin typeface="Times New Roman"/>
                <a:cs typeface="Times New Roman"/>
              </a:rPr>
              <a:t>roof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62292" y="1895932"/>
            <a:ext cx="235204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600710" algn="l"/>
                <a:tab pos="1591310" algn="l"/>
                <a:tab pos="2098040" algn="l"/>
              </a:tabLst>
            </a:pPr>
            <a:r>
              <a:rPr sz="2800" spc="-25" dirty="0">
                <a:solidFill>
                  <a:srgbClr val="FF0000"/>
                </a:solidFill>
                <a:latin typeface="Times New Roman"/>
                <a:cs typeface="Times New Roman"/>
              </a:rPr>
              <a:t>or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800" spc="-10" dirty="0">
                <a:solidFill>
                  <a:srgbClr val="FF0000"/>
                </a:solidFill>
                <a:latin typeface="Times New Roman"/>
                <a:cs typeface="Times New Roman"/>
              </a:rPr>
              <a:t>wall,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800" spc="-25" dirty="0">
                <a:solidFill>
                  <a:srgbClr val="FF0000"/>
                </a:solidFill>
                <a:latin typeface="Times New Roman"/>
                <a:cs typeface="Times New Roman"/>
              </a:rPr>
              <a:t>It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800" spc="-25" dirty="0">
                <a:solidFill>
                  <a:srgbClr val="FF0000"/>
                </a:solidFill>
                <a:latin typeface="Times New Roman"/>
                <a:cs typeface="Times New Roman"/>
              </a:rPr>
              <a:t>is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62292" y="2323033"/>
            <a:ext cx="237680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298575" algn="l"/>
              </a:tabLst>
            </a:pPr>
            <a:r>
              <a:rPr sz="2800" spc="-10" dirty="0">
                <a:solidFill>
                  <a:srgbClr val="FF0000"/>
                </a:solidFill>
                <a:latin typeface="Times New Roman"/>
                <a:cs typeface="Times New Roman"/>
              </a:rPr>
              <a:t>surface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800" spc="-10" dirty="0">
                <a:solidFill>
                  <a:srgbClr val="FF0000"/>
                </a:solidFill>
                <a:latin typeface="Times New Roman"/>
                <a:cs typeface="Times New Roman"/>
              </a:rPr>
              <a:t>conduit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775063" y="1895932"/>
            <a:ext cx="1577340" cy="8813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10"/>
              </a:spcBef>
              <a:tabLst>
                <a:tab pos="1271270" algn="l"/>
              </a:tabLst>
            </a:pPr>
            <a:r>
              <a:rPr sz="2800" spc="-10" dirty="0">
                <a:solidFill>
                  <a:srgbClr val="FF0000"/>
                </a:solidFill>
                <a:latin typeface="Times New Roman"/>
                <a:cs typeface="Times New Roman"/>
              </a:rPr>
              <a:t>known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800" spc="-35" dirty="0">
                <a:solidFill>
                  <a:srgbClr val="FF0000"/>
                </a:solidFill>
                <a:latin typeface="Times New Roman"/>
                <a:cs typeface="Times New Roman"/>
              </a:rPr>
              <a:t>as </a:t>
            </a:r>
            <a:r>
              <a:rPr sz="2800" spc="-10" dirty="0">
                <a:solidFill>
                  <a:srgbClr val="FF0000"/>
                </a:solidFill>
                <a:latin typeface="Times New Roman"/>
                <a:cs typeface="Times New Roman"/>
              </a:rPr>
              <a:t>wiring</a:t>
            </a:r>
            <a:r>
              <a:rPr sz="2800" spc="-10" dirty="0">
                <a:latin typeface="Times New Roman"/>
                <a:cs typeface="Times New Roman"/>
              </a:rPr>
              <a:t>.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6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in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62292" y="2750312"/>
            <a:ext cx="4197350" cy="21615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800" dirty="0">
                <a:latin typeface="Times New Roman"/>
                <a:cs typeface="Times New Roman"/>
              </a:rPr>
              <a:t>this</a:t>
            </a:r>
            <a:r>
              <a:rPr sz="2800" spc="54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wiring</a:t>
            </a:r>
            <a:r>
              <a:rPr sz="2800" spc="54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method,</a:t>
            </a:r>
            <a:r>
              <a:rPr sz="2800" spc="535" dirty="0">
                <a:latin typeface="Times New Roman"/>
                <a:cs typeface="Times New Roman"/>
              </a:rPr>
              <a:t>  </a:t>
            </a:r>
            <a:r>
              <a:rPr sz="2800" spc="-20" dirty="0">
                <a:latin typeface="Times New Roman"/>
                <a:cs typeface="Times New Roman"/>
              </a:rPr>
              <a:t>they </a:t>
            </a:r>
            <a:r>
              <a:rPr sz="2800" dirty="0">
                <a:latin typeface="Times New Roman"/>
                <a:cs typeface="Times New Roman"/>
              </a:rPr>
              <a:t>make</a:t>
            </a:r>
            <a:r>
              <a:rPr sz="2800" spc="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holes</a:t>
            </a:r>
            <a:r>
              <a:rPr sz="2800" spc="1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on</a:t>
            </a:r>
            <a:r>
              <a:rPr sz="2800" spc="1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surface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of </a:t>
            </a:r>
            <a:r>
              <a:rPr sz="2800" dirty="0">
                <a:latin typeface="Times New Roman"/>
                <a:cs typeface="Times New Roman"/>
              </a:rPr>
              <a:t>wall</a:t>
            </a:r>
            <a:r>
              <a:rPr sz="2800" spc="4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on</a:t>
            </a:r>
            <a:r>
              <a:rPr sz="2800" spc="4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equal</a:t>
            </a:r>
            <a:r>
              <a:rPr sz="2800" spc="4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distances</a:t>
            </a:r>
            <a:r>
              <a:rPr sz="2800" spc="50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conduit</a:t>
            </a:r>
            <a:r>
              <a:rPr sz="2800" spc="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is</a:t>
            </a:r>
            <a:r>
              <a:rPr sz="2800" spc="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installed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then</a:t>
            </a:r>
            <a:r>
              <a:rPr sz="2800" spc="8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with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help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rowel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plugs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0" y="1905000"/>
            <a:ext cx="5013986" cy="2923032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11278869" y="6442324"/>
            <a:ext cx="374650" cy="20447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7/16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12" name="Google Shape;55;p1"/>
          <p:cNvSpPr txBox="1"/>
          <p:nvPr/>
        </p:nvSpPr>
        <p:spPr>
          <a:xfrm>
            <a:off x="1984375" y="6203130"/>
            <a:ext cx="9305143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293E2EB9-C1DB-43BB-8438-77102DF31465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4794" y="332054"/>
            <a:ext cx="806704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769995" algn="l"/>
                <a:tab pos="6599555" algn="l"/>
              </a:tabLst>
            </a:pPr>
            <a:r>
              <a:rPr sz="4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CONCEALED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4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CONDUIT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43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TYPE</a:t>
            </a:r>
            <a:endParaRPr sz="4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820536" y="1266189"/>
            <a:ext cx="5837555" cy="30149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 algn="just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6870" algn="l"/>
              </a:tabLst>
            </a:pPr>
            <a:r>
              <a:rPr sz="2800" dirty="0">
                <a:latin typeface="Times New Roman"/>
                <a:cs typeface="Times New Roman"/>
              </a:rPr>
              <a:t>If  the</a:t>
            </a:r>
            <a:r>
              <a:rPr sz="2800" spc="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conduits</a:t>
            </a:r>
            <a:r>
              <a:rPr sz="2800" spc="1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is</a:t>
            </a:r>
            <a:r>
              <a:rPr sz="2800" spc="5" dirty="0"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hidden</a:t>
            </a:r>
            <a:r>
              <a:rPr sz="2800" spc="1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inside</a:t>
            </a:r>
            <a:r>
              <a:rPr sz="2800" spc="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800" spc="-25" dirty="0">
                <a:solidFill>
                  <a:srgbClr val="FF0000"/>
                </a:solidFill>
                <a:latin typeface="Times New Roman"/>
                <a:cs typeface="Times New Roman"/>
              </a:rPr>
              <a:t>the 	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wall</a:t>
            </a:r>
            <a:r>
              <a:rPr sz="2800" spc="2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slots</a:t>
            </a:r>
            <a:r>
              <a:rPr sz="2800" spc="2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with</a:t>
            </a:r>
            <a:r>
              <a:rPr sz="2800" spc="2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r>
              <a:rPr sz="2800" spc="2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help</a:t>
            </a:r>
            <a:r>
              <a:rPr sz="2800" spc="2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2800" spc="2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Times New Roman"/>
                <a:cs typeface="Times New Roman"/>
              </a:rPr>
              <a:t>plastering, 	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it</a:t>
            </a:r>
            <a:r>
              <a:rPr sz="2800" spc="3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is</a:t>
            </a:r>
            <a:r>
              <a:rPr sz="2800" spc="3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called</a:t>
            </a:r>
            <a:r>
              <a:rPr sz="2800" spc="3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concealed</a:t>
            </a:r>
            <a:r>
              <a:rPr sz="2800" spc="3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conduit</a:t>
            </a:r>
            <a:r>
              <a:rPr sz="2800" spc="3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Times New Roman"/>
                <a:cs typeface="Times New Roman"/>
              </a:rPr>
              <a:t>wiring</a:t>
            </a:r>
            <a:r>
              <a:rPr sz="2800" spc="-10" dirty="0">
                <a:latin typeface="Times New Roman"/>
                <a:cs typeface="Times New Roman"/>
              </a:rPr>
              <a:t>. 	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5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other</a:t>
            </a:r>
            <a:r>
              <a:rPr sz="2800" spc="5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words,</a:t>
            </a:r>
            <a:r>
              <a:rPr sz="2800" spc="5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5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electrical</a:t>
            </a:r>
            <a:r>
              <a:rPr sz="2800" spc="5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wiring 	</a:t>
            </a:r>
            <a:r>
              <a:rPr sz="2800" dirty="0">
                <a:latin typeface="Times New Roman"/>
                <a:cs typeface="Times New Roman"/>
              </a:rPr>
              <a:t>system</a:t>
            </a:r>
            <a:r>
              <a:rPr sz="2800" spc="1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inside</a:t>
            </a:r>
            <a:r>
              <a:rPr sz="2800" spc="2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wall,</a:t>
            </a:r>
            <a:r>
              <a:rPr sz="2800" spc="2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roof</a:t>
            </a:r>
            <a:r>
              <a:rPr sz="2800" spc="1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or</a:t>
            </a:r>
            <a:r>
              <a:rPr sz="2800" spc="2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floor</a:t>
            </a:r>
            <a:r>
              <a:rPr sz="2800" spc="22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with 	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3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help</a:t>
            </a:r>
            <a:r>
              <a:rPr sz="2800" spc="3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3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plastic</a:t>
            </a:r>
            <a:r>
              <a:rPr sz="2800" spc="3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or</a:t>
            </a:r>
            <a:r>
              <a:rPr sz="2800" spc="3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metallic</a:t>
            </a:r>
            <a:r>
              <a:rPr sz="2800" spc="3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piping 	</a:t>
            </a:r>
            <a:r>
              <a:rPr sz="2800" dirty="0">
                <a:latin typeface="Times New Roman"/>
                <a:cs typeface="Times New Roman"/>
              </a:rPr>
              <a:t>is</a:t>
            </a:r>
            <a:r>
              <a:rPr sz="2800" spc="12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called</a:t>
            </a:r>
            <a:r>
              <a:rPr sz="2800" spc="15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concealed</a:t>
            </a:r>
            <a:r>
              <a:rPr sz="2800" spc="14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conduit</a:t>
            </a:r>
            <a:r>
              <a:rPr sz="2800" spc="155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wiring.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64960" y="4254195"/>
            <a:ext cx="316738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793239" algn="l"/>
                <a:tab pos="2247265" algn="l"/>
                <a:tab pos="2722880" algn="l"/>
              </a:tabLst>
            </a:pPr>
            <a:r>
              <a:rPr sz="2800" spc="-10" dirty="0">
                <a:latin typeface="Times New Roman"/>
                <a:cs typeface="Times New Roman"/>
              </a:rPr>
              <a:t>Obviously</a:t>
            </a:r>
            <a:r>
              <a:rPr sz="2800" spc="-10" dirty="0">
                <a:solidFill>
                  <a:srgbClr val="FF0000"/>
                </a:solidFill>
                <a:latin typeface="Times New Roman"/>
                <a:cs typeface="Times New Roman"/>
              </a:rPr>
              <a:t>,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800" spc="-25" dirty="0">
                <a:solidFill>
                  <a:srgbClr val="FF0000"/>
                </a:solidFill>
                <a:latin typeface="Times New Roman"/>
                <a:cs typeface="Times New Roman"/>
              </a:rPr>
              <a:t>It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800" spc="-25" dirty="0">
                <a:solidFill>
                  <a:srgbClr val="FF0000"/>
                </a:solidFill>
                <a:latin typeface="Times New Roman"/>
                <a:cs typeface="Times New Roman"/>
              </a:rPr>
              <a:t>is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800" spc="-25" dirty="0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64960" y="4254195"/>
            <a:ext cx="5491480" cy="8807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3380740">
              <a:lnSpc>
                <a:spcPct val="100000"/>
              </a:lnSpc>
              <a:spcBef>
                <a:spcPts val="110"/>
              </a:spcBef>
              <a:tabLst>
                <a:tab pos="1762760" algn="l"/>
                <a:tab pos="3323590" algn="l"/>
                <a:tab pos="4237990" algn="l"/>
                <a:tab pos="4317365" algn="l"/>
              </a:tabLst>
            </a:pPr>
            <a:r>
              <a:rPr sz="2800" spc="-20" dirty="0">
                <a:solidFill>
                  <a:srgbClr val="FF0000"/>
                </a:solidFill>
                <a:latin typeface="Times New Roman"/>
                <a:cs typeface="Times New Roman"/>
              </a:rPr>
              <a:t>most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		</a:t>
            </a:r>
            <a:r>
              <a:rPr sz="2800" spc="-25" dirty="0">
                <a:solidFill>
                  <a:srgbClr val="FF0000"/>
                </a:solidFill>
                <a:latin typeface="Times New Roman"/>
                <a:cs typeface="Times New Roman"/>
              </a:rPr>
              <a:t>popular, </a:t>
            </a:r>
            <a:r>
              <a:rPr sz="2800" spc="-10" dirty="0">
                <a:solidFill>
                  <a:srgbClr val="FF0000"/>
                </a:solidFill>
                <a:latin typeface="Times New Roman"/>
                <a:cs typeface="Times New Roman"/>
              </a:rPr>
              <a:t>beautiful,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800" spc="-10" dirty="0">
                <a:solidFill>
                  <a:srgbClr val="FF0000"/>
                </a:solidFill>
                <a:latin typeface="Times New Roman"/>
                <a:cs typeface="Times New Roman"/>
              </a:rPr>
              <a:t>stronger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800" spc="-25" dirty="0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800" spc="-10" dirty="0">
                <a:solidFill>
                  <a:srgbClr val="FF0000"/>
                </a:solidFill>
                <a:latin typeface="Times New Roman"/>
                <a:cs typeface="Times New Roman"/>
              </a:rPr>
              <a:t>common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64960" y="5108575"/>
            <a:ext cx="502348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dirty="0">
                <a:latin typeface="Times New Roman"/>
                <a:cs typeface="Times New Roman"/>
              </a:rPr>
              <a:t>electrical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wiring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system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nowadays.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" y="1572767"/>
            <a:ext cx="4572000" cy="2100072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9600" y="3776471"/>
            <a:ext cx="4572000" cy="2100072"/>
          </a:xfrm>
          <a:prstGeom prst="rect">
            <a:avLst/>
          </a:prstGeom>
        </p:spPr>
      </p:pic>
      <p:sp>
        <p:nvSpPr>
          <p:cNvPr id="12" name="Google Shape;55;p1"/>
          <p:cNvSpPr txBox="1"/>
          <p:nvPr/>
        </p:nvSpPr>
        <p:spPr>
          <a:xfrm>
            <a:off x="1984375" y="6203130"/>
            <a:ext cx="9305143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E2308800-81B7-4CFD-9B57-B23051184ADB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79494" y="172669"/>
            <a:ext cx="4307840" cy="13366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401955">
              <a:lnSpc>
                <a:spcPct val="100000"/>
              </a:lnSpc>
              <a:spcBef>
                <a:spcPts val="95"/>
              </a:spcBef>
              <a:tabLst>
                <a:tab pos="2840990" algn="l"/>
              </a:tabLst>
            </a:pPr>
            <a:r>
              <a:rPr sz="4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CONCEALED CONDUIT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43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TYPE</a:t>
            </a:r>
            <a:endParaRPr sz="4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33084" y="1975815"/>
            <a:ext cx="4750435" cy="19056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110"/>
              </a:spcBef>
              <a:buFont typeface="Arial MT"/>
              <a:buChar char="•"/>
              <a:tabLst>
                <a:tab pos="356870" algn="l"/>
              </a:tabLst>
            </a:pPr>
            <a:r>
              <a:rPr sz="2800" dirty="0">
                <a:latin typeface="Times New Roman"/>
                <a:cs typeface="Times New Roman"/>
              </a:rPr>
              <a:t>Following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conduits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are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used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conduit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wiring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systems</a:t>
            </a:r>
            <a:endParaRPr sz="2800">
              <a:latin typeface="Times New Roman"/>
              <a:cs typeface="Times New Roman"/>
            </a:endParaRPr>
          </a:p>
          <a:p>
            <a:pPr marL="356870" indent="-344170">
              <a:lnSpc>
                <a:spcPct val="100000"/>
              </a:lnSpc>
              <a:spcBef>
                <a:spcPts val="675"/>
              </a:spcBef>
              <a:buFont typeface="Wingdings"/>
              <a:buChar char=""/>
              <a:tabLst>
                <a:tab pos="356870" algn="l"/>
              </a:tabLst>
            </a:pPr>
            <a:r>
              <a:rPr sz="2800" dirty="0">
                <a:latin typeface="Times New Roman"/>
                <a:cs typeface="Times New Roman"/>
              </a:rPr>
              <a:t>Metallic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Conduit</a:t>
            </a:r>
            <a:endParaRPr sz="2800">
              <a:latin typeface="Times New Roman"/>
              <a:cs typeface="Times New Roman"/>
            </a:endParaRPr>
          </a:p>
          <a:p>
            <a:pPr marL="356870" indent="-344170">
              <a:lnSpc>
                <a:spcPct val="100000"/>
              </a:lnSpc>
              <a:spcBef>
                <a:spcPts val="675"/>
              </a:spcBef>
              <a:buFont typeface="Wingdings"/>
              <a:buChar char=""/>
              <a:tabLst>
                <a:tab pos="356870" algn="l"/>
              </a:tabLst>
            </a:pPr>
            <a:r>
              <a:rPr sz="2800" spc="-10" dirty="0">
                <a:latin typeface="Times New Roman"/>
                <a:cs typeface="Times New Roman"/>
              </a:rPr>
              <a:t>Non-</a:t>
            </a:r>
            <a:r>
              <a:rPr sz="2800" dirty="0">
                <a:latin typeface="Times New Roman"/>
                <a:cs typeface="Times New Roman"/>
              </a:rPr>
              <a:t>metallic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conduit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0791" y="1670304"/>
            <a:ext cx="4876800" cy="3157728"/>
          </a:xfrm>
          <a:prstGeom prst="rect">
            <a:avLst/>
          </a:prstGeom>
        </p:spPr>
      </p:pic>
      <p:sp>
        <p:nvSpPr>
          <p:cNvPr id="8" name="Google Shape;55;p1"/>
          <p:cNvSpPr txBox="1"/>
          <p:nvPr/>
        </p:nvSpPr>
        <p:spPr>
          <a:xfrm>
            <a:off x="1984375" y="6203130"/>
            <a:ext cx="9305143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ACE1DB31-1A64-4C92-B1E3-5D30C4AA49D0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639</Words>
  <Application>Microsoft Office PowerPoint</Application>
  <PresentationFormat>Widescreen</PresentationFormat>
  <Paragraphs>137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 MT</vt:lpstr>
      <vt:lpstr>Calibri</vt:lpstr>
      <vt:lpstr>Cambria</vt:lpstr>
      <vt:lpstr>Times New Roman</vt:lpstr>
      <vt:lpstr>Wingdings</vt:lpstr>
      <vt:lpstr>Office Theme</vt:lpstr>
      <vt:lpstr>SNS COLLEGE OF TECHNOLOGY</vt:lpstr>
      <vt:lpstr>Let’s Recall !!ti</vt:lpstr>
      <vt:lpstr>TOPICS FOR DISCUSSIONTION</vt:lpstr>
      <vt:lpstr>Let's explore !!</vt:lpstr>
      <vt:lpstr>TYPES OF WIRING</vt:lpstr>
      <vt:lpstr>TYPES OF WIRING</vt:lpstr>
      <vt:lpstr>SURFACE OR OPEN CONDUIT TYPE</vt:lpstr>
      <vt:lpstr>CONCEALED CONDUIT TYPE</vt:lpstr>
      <vt:lpstr>CONCEALED CONDUIT TYPE</vt:lpstr>
      <vt:lpstr>METALIC CONDUIT WIRING</vt:lpstr>
      <vt:lpstr>NON - METALIC CONDUIT WIRING</vt:lpstr>
      <vt:lpstr>ADVANTAGES</vt:lpstr>
      <vt:lpstr>DISADVANTAGES</vt:lpstr>
      <vt:lpstr>Types of Wiring</vt:lpstr>
      <vt:lpstr>Types of Wiring</vt:lpstr>
      <vt:lpstr>Application of DC Components in Real world</vt:lpstr>
      <vt:lpstr>PowerPoint Presentation</vt:lpstr>
      <vt:lpstr>References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SNS COLLEGE OF TECHNOLOGY</dc:title>
  <dc:creator>ADMIN</dc:creator>
  <cp:lastModifiedBy>ADMIN</cp:lastModifiedBy>
  <cp:revision>2</cp:revision>
  <dcterms:created xsi:type="dcterms:W3CDTF">2026-01-21T04:31:46Z</dcterms:created>
  <dcterms:modified xsi:type="dcterms:W3CDTF">2026-03-24T09:50:10Z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2025-11-22T00:00:00Z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2026-01-21T00:00:00Z</vt:filetime>
  </property>
  <property fmtid="{D5CDD505-2E9C-101B-9397-08002B2CF9AE}" pid="5" name="Producer">
    <vt:lpwstr>www.ilovepdf.com</vt:lpwstr>
  </property>
</Properties>
</file>