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99B71-5D85-4833-A2C5-261BB60C8379}" type="datetimeFigureOut">
              <a:rPr lang="en-US" smtClean="0"/>
              <a:t>2026-03-24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4398E-C7FD-447B-9C74-FDF936E74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68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4398E-C7FD-447B-9C74-FDF936E74C1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00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4398E-C7FD-447B-9C74-FDF936E74C1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99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20" dirty="0"/>
              <a:t>22-</a:t>
            </a:r>
            <a:r>
              <a:rPr spc="-10" dirty="0"/>
              <a:t>Nov-</a:t>
            </a:r>
            <a:r>
              <a:rPr spc="-25" dirty="0"/>
              <a:t>25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fld id="{E29FE1F2-0089-4443-A8B7-80DFB5F90DF5}" type="datetime1">
              <a:rPr lang="en-US" spc="-10" smtClean="0"/>
              <a:t>2026-03-24</a:t>
            </a:fld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4300">
              <a:lnSpc>
                <a:spcPts val="1240"/>
              </a:lnSpc>
            </a:pPr>
            <a:fld id="{81D60167-4931-47E6-BA6A-407CBD079E47}" type="slidenum">
              <a:rPr spc="-20" dirty="0"/>
              <a:t>‹#›</a:t>
            </a:fld>
            <a:r>
              <a:rPr spc="-20" dirty="0"/>
              <a:t>/26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20" dirty="0"/>
              <a:t>22-</a:t>
            </a:r>
            <a:r>
              <a:rPr spc="-10" dirty="0"/>
              <a:t>Nov-</a:t>
            </a:r>
            <a:r>
              <a:rPr spc="-25" dirty="0"/>
              <a:t>25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fld id="{EF56ED31-515A-48DB-AC86-AD8C14099FAF}" type="datetime1">
              <a:rPr lang="en-US" spc="-10" smtClean="0"/>
              <a:t>2026-03-24</a:t>
            </a:fld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4300">
              <a:lnSpc>
                <a:spcPts val="1240"/>
              </a:lnSpc>
            </a:pPr>
            <a:fld id="{81D60167-4931-47E6-BA6A-407CBD079E47}" type="slidenum">
              <a:rPr spc="-20" dirty="0"/>
              <a:t>‹#›</a:t>
            </a:fld>
            <a:r>
              <a:rPr spc="-20" dirty="0"/>
              <a:t>/26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5343" y="1713356"/>
            <a:ext cx="5459730" cy="4110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8360" y="2191003"/>
            <a:ext cx="4954270" cy="3935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20" dirty="0"/>
              <a:t>22-</a:t>
            </a:r>
            <a:r>
              <a:rPr spc="-10" dirty="0"/>
              <a:t>Nov-</a:t>
            </a:r>
            <a:r>
              <a:rPr spc="-25" dirty="0"/>
              <a:t>25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fld id="{9DC5BF98-52B2-4DB7-BC0E-90B0C382B597}" type="datetime1">
              <a:rPr lang="en-US" spc="-10" smtClean="0"/>
              <a:t>2026-03-24</a:t>
            </a:fld>
            <a:endParaRPr spc="-10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4300">
              <a:lnSpc>
                <a:spcPts val="1240"/>
              </a:lnSpc>
            </a:pPr>
            <a:fld id="{81D60167-4931-47E6-BA6A-407CBD079E47}" type="slidenum">
              <a:rPr spc="-20" dirty="0"/>
              <a:t>‹#›</a:t>
            </a:fld>
            <a:r>
              <a:rPr spc="-20" dirty="0"/>
              <a:t>/26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20" dirty="0"/>
              <a:t>22-</a:t>
            </a:r>
            <a:r>
              <a:rPr spc="-10" dirty="0"/>
              <a:t>Nov-</a:t>
            </a:r>
            <a:r>
              <a:rPr spc="-25" dirty="0"/>
              <a:t>25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fld id="{E0BAD52A-5CDB-41CF-8064-577CC4E76DE2}" type="datetime1">
              <a:rPr lang="en-US" spc="-10" smtClean="0"/>
              <a:t>2026-03-24</a:t>
            </a:fld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4300">
              <a:lnSpc>
                <a:spcPts val="1240"/>
              </a:lnSpc>
            </a:pPr>
            <a:fld id="{81D60167-4931-47E6-BA6A-407CBD079E47}" type="slidenum">
              <a:rPr spc="-20" dirty="0"/>
              <a:t>‹#›</a:t>
            </a:fld>
            <a:r>
              <a:rPr spc="-20" dirty="0"/>
              <a:t>/26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20" dirty="0"/>
              <a:t>22-</a:t>
            </a:r>
            <a:r>
              <a:rPr spc="-10" dirty="0"/>
              <a:t>Nov-</a:t>
            </a:r>
            <a:r>
              <a:rPr spc="-25" dirty="0"/>
              <a:t>25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fld id="{A8CAC3F9-4F86-4856-9EE6-F1519E2AD997}" type="datetime1">
              <a:rPr lang="en-US" spc="-10" smtClean="0"/>
              <a:t>2026-03-24</a:t>
            </a:fld>
            <a:endParaRPr spc="-10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4300">
              <a:lnSpc>
                <a:spcPts val="1240"/>
              </a:lnSpc>
            </a:pPr>
            <a:fld id="{81D60167-4931-47E6-BA6A-407CBD079E47}" type="slidenum">
              <a:rPr spc="-20" dirty="0"/>
              <a:t>‹#›</a:t>
            </a:fld>
            <a:r>
              <a:rPr spc="-20" dirty="0"/>
              <a:t>/26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176272" y="1600199"/>
            <a:ext cx="10015855" cy="5038090"/>
          </a:xfrm>
          <a:custGeom>
            <a:avLst/>
            <a:gdLst/>
            <a:ahLst/>
            <a:cxnLst/>
            <a:rect l="l" t="t" r="r" b="b"/>
            <a:pathLst>
              <a:path w="10015855" h="5038090">
                <a:moveTo>
                  <a:pt x="10015728" y="4615180"/>
                </a:moveTo>
                <a:lnTo>
                  <a:pt x="9758934" y="4615180"/>
                </a:lnTo>
                <a:lnTo>
                  <a:pt x="9758934" y="0"/>
                </a:lnTo>
                <a:lnTo>
                  <a:pt x="9680702" y="0"/>
                </a:lnTo>
                <a:lnTo>
                  <a:pt x="9680702" y="4615180"/>
                </a:lnTo>
                <a:lnTo>
                  <a:pt x="0" y="4615180"/>
                </a:lnTo>
                <a:lnTo>
                  <a:pt x="0" y="4712970"/>
                </a:lnTo>
                <a:lnTo>
                  <a:pt x="9680702" y="4712970"/>
                </a:lnTo>
                <a:lnTo>
                  <a:pt x="9680702" y="5038090"/>
                </a:lnTo>
                <a:lnTo>
                  <a:pt x="9758934" y="5038090"/>
                </a:lnTo>
                <a:lnTo>
                  <a:pt x="9758934" y="4712970"/>
                </a:lnTo>
                <a:lnTo>
                  <a:pt x="10015728" y="4712970"/>
                </a:lnTo>
                <a:lnTo>
                  <a:pt x="10015728" y="461518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5824412"/>
            <a:ext cx="280670" cy="668655"/>
          </a:xfrm>
          <a:custGeom>
            <a:avLst/>
            <a:gdLst/>
            <a:ahLst/>
            <a:cxnLst/>
            <a:rect l="l" t="t" r="r" b="b"/>
            <a:pathLst>
              <a:path w="280670" h="668654">
                <a:moveTo>
                  <a:pt x="0" y="0"/>
                </a:moveTo>
                <a:lnTo>
                  <a:pt x="0" y="668143"/>
                </a:lnTo>
                <a:lnTo>
                  <a:pt x="32113" y="661452"/>
                </a:lnTo>
                <a:lnTo>
                  <a:pt x="73883" y="646780"/>
                </a:lnTo>
                <a:lnTo>
                  <a:pt x="112956" y="627021"/>
                </a:lnTo>
                <a:lnTo>
                  <a:pt x="148933" y="602576"/>
                </a:lnTo>
                <a:lnTo>
                  <a:pt x="181413" y="573849"/>
                </a:lnTo>
                <a:lnTo>
                  <a:pt x="209994" y="541241"/>
                </a:lnTo>
                <a:lnTo>
                  <a:pt x="234278" y="505154"/>
                </a:lnTo>
                <a:lnTo>
                  <a:pt x="253862" y="465992"/>
                </a:lnTo>
                <a:lnTo>
                  <a:pt x="268347" y="424156"/>
                </a:lnTo>
                <a:lnTo>
                  <a:pt x="277332" y="380048"/>
                </a:lnTo>
                <a:lnTo>
                  <a:pt x="280416" y="334071"/>
                </a:lnTo>
                <a:lnTo>
                  <a:pt x="277332" y="288095"/>
                </a:lnTo>
                <a:lnTo>
                  <a:pt x="268347" y="243987"/>
                </a:lnTo>
                <a:lnTo>
                  <a:pt x="253862" y="202151"/>
                </a:lnTo>
                <a:lnTo>
                  <a:pt x="234278" y="162988"/>
                </a:lnTo>
                <a:lnTo>
                  <a:pt x="209994" y="126902"/>
                </a:lnTo>
                <a:lnTo>
                  <a:pt x="181413" y="94294"/>
                </a:lnTo>
                <a:lnTo>
                  <a:pt x="148933" y="65566"/>
                </a:lnTo>
                <a:lnTo>
                  <a:pt x="112956" y="41122"/>
                </a:lnTo>
                <a:lnTo>
                  <a:pt x="73883" y="21363"/>
                </a:lnTo>
                <a:lnTo>
                  <a:pt x="32113" y="6691"/>
                </a:lnTo>
                <a:lnTo>
                  <a:pt x="0" y="0"/>
                </a:lnTo>
                <a:close/>
              </a:path>
            </a:pathLst>
          </a:custGeom>
          <a:solidFill>
            <a:srgbClr val="FF9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4827729"/>
            <a:ext cx="280670" cy="668655"/>
          </a:xfrm>
          <a:custGeom>
            <a:avLst/>
            <a:gdLst/>
            <a:ahLst/>
            <a:cxnLst/>
            <a:rect l="l" t="t" r="r" b="b"/>
            <a:pathLst>
              <a:path w="280670" h="668654">
                <a:moveTo>
                  <a:pt x="0" y="0"/>
                </a:moveTo>
                <a:lnTo>
                  <a:pt x="0" y="668116"/>
                </a:lnTo>
                <a:lnTo>
                  <a:pt x="32113" y="661418"/>
                </a:lnTo>
                <a:lnTo>
                  <a:pt x="73883" y="646740"/>
                </a:lnTo>
                <a:lnTo>
                  <a:pt x="112956" y="626976"/>
                </a:lnTo>
                <a:lnTo>
                  <a:pt x="148933" y="602529"/>
                </a:lnTo>
                <a:lnTo>
                  <a:pt x="181413" y="573802"/>
                </a:lnTo>
                <a:lnTo>
                  <a:pt x="209994" y="541195"/>
                </a:lnTo>
                <a:lnTo>
                  <a:pt x="234278" y="505112"/>
                </a:lnTo>
                <a:lnTo>
                  <a:pt x="253862" y="465955"/>
                </a:lnTo>
                <a:lnTo>
                  <a:pt x="268347" y="424125"/>
                </a:lnTo>
                <a:lnTo>
                  <a:pt x="277332" y="380025"/>
                </a:lnTo>
                <a:lnTo>
                  <a:pt x="280416" y="334058"/>
                </a:lnTo>
                <a:lnTo>
                  <a:pt x="277332" y="288090"/>
                </a:lnTo>
                <a:lnTo>
                  <a:pt x="268347" y="243990"/>
                </a:lnTo>
                <a:lnTo>
                  <a:pt x="253862" y="202160"/>
                </a:lnTo>
                <a:lnTo>
                  <a:pt x="234278" y="163003"/>
                </a:lnTo>
                <a:lnTo>
                  <a:pt x="209994" y="126920"/>
                </a:lnTo>
                <a:lnTo>
                  <a:pt x="181413" y="94313"/>
                </a:lnTo>
                <a:lnTo>
                  <a:pt x="148933" y="65586"/>
                </a:lnTo>
                <a:lnTo>
                  <a:pt x="112956" y="41139"/>
                </a:lnTo>
                <a:lnTo>
                  <a:pt x="73883" y="21376"/>
                </a:lnTo>
                <a:lnTo>
                  <a:pt x="32113" y="6697"/>
                </a:lnTo>
                <a:lnTo>
                  <a:pt x="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3879801"/>
            <a:ext cx="280670" cy="668655"/>
          </a:xfrm>
          <a:custGeom>
            <a:avLst/>
            <a:gdLst/>
            <a:ahLst/>
            <a:cxnLst/>
            <a:rect l="l" t="t" r="r" b="b"/>
            <a:pathLst>
              <a:path w="280670" h="668654">
                <a:moveTo>
                  <a:pt x="0" y="0"/>
                </a:moveTo>
                <a:lnTo>
                  <a:pt x="0" y="668116"/>
                </a:lnTo>
                <a:lnTo>
                  <a:pt x="32113" y="661418"/>
                </a:lnTo>
                <a:lnTo>
                  <a:pt x="73883" y="646740"/>
                </a:lnTo>
                <a:lnTo>
                  <a:pt x="112956" y="626976"/>
                </a:lnTo>
                <a:lnTo>
                  <a:pt x="148933" y="602529"/>
                </a:lnTo>
                <a:lnTo>
                  <a:pt x="181413" y="573802"/>
                </a:lnTo>
                <a:lnTo>
                  <a:pt x="209994" y="541195"/>
                </a:lnTo>
                <a:lnTo>
                  <a:pt x="234278" y="505112"/>
                </a:lnTo>
                <a:lnTo>
                  <a:pt x="253862" y="465955"/>
                </a:lnTo>
                <a:lnTo>
                  <a:pt x="268347" y="424125"/>
                </a:lnTo>
                <a:lnTo>
                  <a:pt x="277332" y="380025"/>
                </a:lnTo>
                <a:lnTo>
                  <a:pt x="280416" y="334058"/>
                </a:lnTo>
                <a:lnTo>
                  <a:pt x="277332" y="288090"/>
                </a:lnTo>
                <a:lnTo>
                  <a:pt x="268347" y="243990"/>
                </a:lnTo>
                <a:lnTo>
                  <a:pt x="253862" y="202160"/>
                </a:lnTo>
                <a:lnTo>
                  <a:pt x="234278" y="163003"/>
                </a:lnTo>
                <a:lnTo>
                  <a:pt x="209994" y="126920"/>
                </a:lnTo>
                <a:lnTo>
                  <a:pt x="181413" y="94313"/>
                </a:lnTo>
                <a:lnTo>
                  <a:pt x="148933" y="65586"/>
                </a:lnTo>
                <a:lnTo>
                  <a:pt x="112956" y="41139"/>
                </a:lnTo>
                <a:lnTo>
                  <a:pt x="73883" y="21376"/>
                </a:lnTo>
                <a:lnTo>
                  <a:pt x="32113" y="6697"/>
                </a:lnTo>
                <a:lnTo>
                  <a:pt x="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253471" y="185928"/>
            <a:ext cx="1368552" cy="80467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37586" y="168605"/>
            <a:ext cx="6151245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05687" y="2966669"/>
            <a:ext cx="9980625" cy="290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17244" y="6466738"/>
            <a:ext cx="66865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20" dirty="0"/>
              <a:t>22-</a:t>
            </a:r>
            <a:r>
              <a:rPr spc="-10" dirty="0"/>
              <a:t>Nov-</a:t>
            </a:r>
            <a:r>
              <a:rPr spc="-25" dirty="0"/>
              <a:t>25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94352" y="6466738"/>
            <a:ext cx="329184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fld id="{3D03B5C1-FFBE-46E2-B81B-97C8934883BF}" type="datetime1">
              <a:rPr lang="en-US" spc="-10" smtClean="0"/>
              <a:t>2026-03-24</a:t>
            </a:fld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917681" y="6375298"/>
            <a:ext cx="415290" cy="269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4300">
              <a:lnSpc>
                <a:spcPts val="1240"/>
              </a:lnSpc>
            </a:pPr>
            <a:fld id="{81D60167-4931-47E6-BA6A-407CBD079E47}" type="slidenum">
              <a:rPr spc="-20" dirty="0"/>
              <a:t>‹#›</a:t>
            </a:fld>
            <a:r>
              <a:rPr spc="-20" dirty="0"/>
              <a:t>/26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shorts/lDVHe3TgMnw" TargetMode="External"/><Relationship Id="rId7" Type="http://schemas.openxmlformats.org/officeDocument/2006/relationships/hyperlink" Target="http://www.slideshare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youtu.be/bkD6VRTtwCc?si=a3o1zVtq_oo3D8Yp" TargetMode="External"/><Relationship Id="rId5" Type="http://schemas.openxmlformats.org/officeDocument/2006/relationships/hyperlink" Target="https://youtu.be/N3ccRS9DWW8?si=Y-Xc18jkashJbitc" TargetMode="External"/><Relationship Id="rId4" Type="http://schemas.openxmlformats.org/officeDocument/2006/relationships/hyperlink" Target="https://www.youtube.com/shorts/i7K4umx6my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9850" y="64465"/>
            <a:ext cx="69811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000000"/>
                </a:solidFill>
                <a:latin typeface="Times New Roman"/>
                <a:cs typeface="Times New Roman"/>
              </a:rPr>
              <a:t>SNS</a:t>
            </a:r>
            <a:r>
              <a:rPr sz="3600" b="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0" dirty="0">
                <a:solidFill>
                  <a:srgbClr val="000000"/>
                </a:solidFill>
                <a:latin typeface="Times New Roman"/>
                <a:cs typeface="Times New Roman"/>
              </a:rPr>
              <a:t>COLLEGE</a:t>
            </a:r>
            <a:r>
              <a:rPr sz="3600" b="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3600" b="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TECHNOLOGY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58492" y="592328"/>
            <a:ext cx="8802370" cy="21313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" algn="ctr">
              <a:lnSpc>
                <a:spcPts val="2050"/>
              </a:lnSpc>
              <a:spcBef>
                <a:spcPts val="100"/>
              </a:spcBef>
            </a:pPr>
            <a:r>
              <a:rPr sz="1800" b="1" dirty="0">
                <a:solidFill>
                  <a:srgbClr val="010300"/>
                </a:solidFill>
                <a:latin typeface="Times New Roman"/>
                <a:cs typeface="Times New Roman"/>
              </a:rPr>
              <a:t>An</a:t>
            </a:r>
            <a:r>
              <a:rPr sz="1800" b="1" spc="-114" dirty="0">
                <a:solidFill>
                  <a:srgbClr val="0103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10300"/>
                </a:solidFill>
                <a:latin typeface="Times New Roman"/>
                <a:cs typeface="Times New Roman"/>
              </a:rPr>
              <a:t>Autonomous</a:t>
            </a:r>
            <a:r>
              <a:rPr sz="1800" b="1" spc="-25" dirty="0">
                <a:solidFill>
                  <a:srgbClr val="0103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10300"/>
                </a:solidFill>
                <a:latin typeface="Times New Roman"/>
                <a:cs typeface="Times New Roman"/>
              </a:rPr>
              <a:t>Institution</a:t>
            </a:r>
            <a:endParaRPr sz="1800" dirty="0">
              <a:latin typeface="Times New Roman"/>
              <a:cs typeface="Times New Roman"/>
            </a:endParaRPr>
          </a:p>
          <a:p>
            <a:pPr marL="76835" algn="ctr">
              <a:lnSpc>
                <a:spcPts val="1955"/>
              </a:lnSpc>
            </a:pPr>
            <a:r>
              <a:rPr sz="1800" b="1" spc="-10" dirty="0">
                <a:solidFill>
                  <a:srgbClr val="010300"/>
                </a:solidFill>
                <a:latin typeface="Times New Roman"/>
                <a:cs typeface="Times New Roman"/>
              </a:rPr>
              <a:t>Accredited</a:t>
            </a:r>
            <a:r>
              <a:rPr sz="1800" b="1" spc="-15" dirty="0">
                <a:solidFill>
                  <a:srgbClr val="0103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10300"/>
                </a:solidFill>
                <a:latin typeface="Times New Roman"/>
                <a:cs typeface="Times New Roman"/>
              </a:rPr>
              <a:t>by</a:t>
            </a:r>
            <a:r>
              <a:rPr sz="1800" b="1" spc="-5" dirty="0">
                <a:solidFill>
                  <a:srgbClr val="0103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10300"/>
                </a:solidFill>
                <a:latin typeface="Times New Roman"/>
                <a:cs typeface="Times New Roman"/>
              </a:rPr>
              <a:t>NBA</a:t>
            </a:r>
            <a:r>
              <a:rPr sz="1800" b="1" spc="-120" dirty="0">
                <a:solidFill>
                  <a:srgbClr val="0103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10300"/>
                </a:solidFill>
                <a:latin typeface="Times New Roman"/>
                <a:cs typeface="Times New Roman"/>
              </a:rPr>
              <a:t>–</a:t>
            </a:r>
            <a:r>
              <a:rPr sz="1800" b="1" spc="-105" dirty="0">
                <a:solidFill>
                  <a:srgbClr val="0103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10300"/>
                </a:solidFill>
                <a:latin typeface="Times New Roman"/>
                <a:cs typeface="Times New Roman"/>
              </a:rPr>
              <a:t>AICTE</a:t>
            </a:r>
            <a:r>
              <a:rPr sz="1800" b="1" spc="5" dirty="0">
                <a:solidFill>
                  <a:srgbClr val="0103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10300"/>
                </a:solidFill>
                <a:latin typeface="Times New Roman"/>
                <a:cs typeface="Times New Roman"/>
              </a:rPr>
              <a:t>and</a:t>
            </a:r>
            <a:r>
              <a:rPr sz="1800" b="1" spc="-95" dirty="0">
                <a:solidFill>
                  <a:srgbClr val="0103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10300"/>
                </a:solidFill>
                <a:latin typeface="Times New Roman"/>
                <a:cs typeface="Times New Roman"/>
              </a:rPr>
              <a:t>Accredited</a:t>
            </a:r>
            <a:r>
              <a:rPr sz="1800" b="1" spc="15" dirty="0">
                <a:solidFill>
                  <a:srgbClr val="0103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10300"/>
                </a:solidFill>
                <a:latin typeface="Times New Roman"/>
                <a:cs typeface="Times New Roman"/>
              </a:rPr>
              <a:t>by</a:t>
            </a:r>
            <a:r>
              <a:rPr sz="1800" b="1" spc="-5" dirty="0">
                <a:solidFill>
                  <a:srgbClr val="0103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10300"/>
                </a:solidFill>
                <a:latin typeface="Times New Roman"/>
                <a:cs typeface="Times New Roman"/>
              </a:rPr>
              <a:t>NAAC</a:t>
            </a:r>
            <a:r>
              <a:rPr sz="1800" b="1" spc="20" dirty="0">
                <a:solidFill>
                  <a:srgbClr val="0103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10300"/>
                </a:solidFill>
                <a:latin typeface="Times New Roman"/>
                <a:cs typeface="Times New Roman"/>
              </a:rPr>
              <a:t>–</a:t>
            </a:r>
            <a:r>
              <a:rPr sz="1800" b="1" spc="-25" dirty="0">
                <a:solidFill>
                  <a:srgbClr val="0103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10300"/>
                </a:solidFill>
                <a:latin typeface="Times New Roman"/>
                <a:cs typeface="Times New Roman"/>
              </a:rPr>
              <a:t>UGC</a:t>
            </a:r>
            <a:r>
              <a:rPr sz="1800" b="1" spc="-20" dirty="0">
                <a:solidFill>
                  <a:srgbClr val="0103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10300"/>
                </a:solidFill>
                <a:latin typeface="Times New Roman"/>
                <a:cs typeface="Times New Roman"/>
              </a:rPr>
              <a:t>with</a:t>
            </a:r>
            <a:r>
              <a:rPr sz="1800" b="1" spc="-45" dirty="0">
                <a:solidFill>
                  <a:srgbClr val="0103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10300"/>
                </a:solidFill>
                <a:latin typeface="Times New Roman"/>
                <a:cs typeface="Times New Roman"/>
              </a:rPr>
              <a:t>‘A++’</a:t>
            </a:r>
            <a:r>
              <a:rPr sz="1800" b="1" spc="270" dirty="0">
                <a:solidFill>
                  <a:srgbClr val="0103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10300"/>
                </a:solidFill>
                <a:latin typeface="Times New Roman"/>
                <a:cs typeface="Times New Roman"/>
              </a:rPr>
              <a:t>Grade</a:t>
            </a:r>
            <a:endParaRPr sz="1800" dirty="0">
              <a:latin typeface="Times New Roman"/>
              <a:cs typeface="Times New Roman"/>
            </a:endParaRPr>
          </a:p>
          <a:p>
            <a:pPr marL="70485" algn="ctr">
              <a:lnSpc>
                <a:spcPts val="2065"/>
              </a:lnSpc>
            </a:pPr>
            <a:r>
              <a:rPr sz="1800" b="1" dirty="0">
                <a:solidFill>
                  <a:srgbClr val="010300"/>
                </a:solidFill>
                <a:latin typeface="Times New Roman"/>
                <a:cs typeface="Times New Roman"/>
              </a:rPr>
              <a:t>Approved</a:t>
            </a:r>
            <a:r>
              <a:rPr sz="1800" b="1" spc="-60" dirty="0">
                <a:solidFill>
                  <a:srgbClr val="0103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10300"/>
                </a:solidFill>
                <a:latin typeface="Times New Roman"/>
                <a:cs typeface="Times New Roman"/>
              </a:rPr>
              <a:t>by</a:t>
            </a:r>
            <a:r>
              <a:rPr sz="1800" b="1" spc="-110" dirty="0">
                <a:solidFill>
                  <a:srgbClr val="0103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10300"/>
                </a:solidFill>
                <a:latin typeface="Times New Roman"/>
                <a:cs typeface="Times New Roman"/>
              </a:rPr>
              <a:t>AICTE,</a:t>
            </a:r>
            <a:r>
              <a:rPr sz="1800" b="1" spc="-40" dirty="0">
                <a:solidFill>
                  <a:srgbClr val="0103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10300"/>
                </a:solidFill>
                <a:latin typeface="Times New Roman"/>
                <a:cs typeface="Times New Roman"/>
              </a:rPr>
              <a:t>New</a:t>
            </a:r>
            <a:r>
              <a:rPr sz="1800" b="1" spc="-50" dirty="0">
                <a:solidFill>
                  <a:srgbClr val="0103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10300"/>
                </a:solidFill>
                <a:latin typeface="Times New Roman"/>
                <a:cs typeface="Times New Roman"/>
              </a:rPr>
              <a:t>Delhi</a:t>
            </a:r>
            <a:r>
              <a:rPr sz="1800" b="1" spc="-15" dirty="0">
                <a:solidFill>
                  <a:srgbClr val="0103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10300"/>
                </a:solidFill>
                <a:latin typeface="Times New Roman"/>
                <a:cs typeface="Times New Roman"/>
              </a:rPr>
              <a:t>&amp;</a:t>
            </a:r>
            <a:r>
              <a:rPr sz="1800" b="1" spc="-114" dirty="0">
                <a:solidFill>
                  <a:srgbClr val="0103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10300"/>
                </a:solidFill>
                <a:latin typeface="Times New Roman"/>
                <a:cs typeface="Times New Roman"/>
              </a:rPr>
              <a:t>Affiliated</a:t>
            </a:r>
            <a:r>
              <a:rPr sz="1800" b="1" spc="-40" dirty="0">
                <a:solidFill>
                  <a:srgbClr val="0103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10300"/>
                </a:solidFill>
                <a:latin typeface="Times New Roman"/>
                <a:cs typeface="Times New Roman"/>
              </a:rPr>
              <a:t>to</a:t>
            </a:r>
            <a:r>
              <a:rPr sz="1800" b="1" spc="-110" dirty="0">
                <a:solidFill>
                  <a:srgbClr val="0103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10300"/>
                </a:solidFill>
                <a:latin typeface="Times New Roman"/>
                <a:cs typeface="Times New Roman"/>
              </a:rPr>
              <a:t>Anna</a:t>
            </a:r>
            <a:r>
              <a:rPr sz="1800" b="1" spc="-10" dirty="0">
                <a:solidFill>
                  <a:srgbClr val="0103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10300"/>
                </a:solidFill>
                <a:latin typeface="Times New Roman"/>
                <a:cs typeface="Times New Roman"/>
              </a:rPr>
              <a:t>University,</a:t>
            </a:r>
            <a:r>
              <a:rPr sz="1800" b="1" spc="375" dirty="0">
                <a:solidFill>
                  <a:srgbClr val="0103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10300"/>
                </a:solidFill>
                <a:latin typeface="Times New Roman"/>
                <a:cs typeface="Times New Roman"/>
              </a:rPr>
              <a:t>Chennai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8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3213100" marR="5080" indent="-3201035">
              <a:lnSpc>
                <a:spcPts val="2500"/>
              </a:lnSpc>
            </a:pPr>
            <a:r>
              <a:rPr sz="2600" b="1" spc="-40" dirty="0">
                <a:solidFill>
                  <a:srgbClr val="010300"/>
                </a:solidFill>
                <a:latin typeface="Times New Roman"/>
                <a:cs typeface="Times New Roman"/>
              </a:rPr>
              <a:t>DEPARTMENT</a:t>
            </a:r>
            <a:r>
              <a:rPr sz="2600" b="1" spc="-95" dirty="0">
                <a:solidFill>
                  <a:srgbClr val="0103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10300"/>
                </a:solidFill>
                <a:latin typeface="Times New Roman"/>
                <a:cs typeface="Times New Roman"/>
              </a:rPr>
              <a:t>OF</a:t>
            </a:r>
            <a:r>
              <a:rPr sz="2600" b="1" spc="-160" dirty="0">
                <a:solidFill>
                  <a:srgbClr val="010300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smtClean="0">
                <a:solidFill>
                  <a:srgbClr val="010300"/>
                </a:solidFill>
                <a:latin typeface="Times New Roman"/>
                <a:cs typeface="Times New Roman"/>
              </a:rPr>
              <a:t>ARITIFICIAL INTELLIGENCE AND DATA SCIENCE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105687" y="2966669"/>
            <a:ext cx="9980625" cy="181780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893820" marR="100965" indent="-3869054">
              <a:lnSpc>
                <a:spcPts val="3070"/>
              </a:lnSpc>
              <a:spcBef>
                <a:spcPts val="835"/>
              </a:spcBef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23EET103-Electric  Circuits and Electron Devices </a:t>
            </a:r>
            <a:endParaRPr lang="en-US" dirty="0" smtClean="0">
              <a:latin typeface="Cambria"/>
              <a:ea typeface="Cambria"/>
              <a:cs typeface="Cambria"/>
              <a:sym typeface="Cambria"/>
            </a:endParaRPr>
          </a:p>
          <a:p>
            <a:pPr marL="3893820" marR="100965" indent="-3869054">
              <a:lnSpc>
                <a:spcPts val="3070"/>
              </a:lnSpc>
              <a:spcBef>
                <a:spcPts val="835"/>
              </a:spcBef>
            </a:pPr>
            <a:r>
              <a:rPr dirty="0" smtClean="0">
                <a:solidFill>
                  <a:srgbClr val="00AF50"/>
                </a:solidFill>
              </a:rPr>
              <a:t>UNIT</a:t>
            </a:r>
            <a:r>
              <a:rPr spc="-120" dirty="0" smtClean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3</a:t>
            </a:r>
            <a:r>
              <a:rPr spc="-110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WIRING,</a:t>
            </a:r>
            <a:r>
              <a:rPr spc="-20" dirty="0">
                <a:solidFill>
                  <a:srgbClr val="00AF50"/>
                </a:solidFill>
              </a:rPr>
              <a:t> </a:t>
            </a:r>
            <a:r>
              <a:rPr spc="-25" dirty="0">
                <a:solidFill>
                  <a:srgbClr val="00AF50"/>
                </a:solidFill>
              </a:rPr>
              <a:t>GROUNDING</a:t>
            </a:r>
            <a:r>
              <a:rPr spc="-175" dirty="0">
                <a:solidFill>
                  <a:srgbClr val="00AF50"/>
                </a:solidFill>
              </a:rPr>
              <a:t> </a:t>
            </a:r>
            <a:r>
              <a:rPr spc="-25" dirty="0">
                <a:solidFill>
                  <a:srgbClr val="00AF50"/>
                </a:solidFill>
              </a:rPr>
              <a:t>AND </a:t>
            </a:r>
            <a:r>
              <a:rPr spc="-10" dirty="0">
                <a:solidFill>
                  <a:srgbClr val="00AF50"/>
                </a:solidFill>
              </a:rPr>
              <a:t>SAFETY</a:t>
            </a:r>
          </a:p>
          <a:p>
            <a:pPr marL="3479165">
              <a:lnSpc>
                <a:spcPct val="100000"/>
              </a:lnSpc>
              <a:spcBef>
                <a:spcPts val="2530"/>
              </a:spcBef>
            </a:pPr>
            <a:r>
              <a:rPr dirty="0">
                <a:solidFill>
                  <a:srgbClr val="6F2F9F"/>
                </a:solidFill>
              </a:rPr>
              <a:t>4.</a:t>
            </a:r>
            <a:r>
              <a:rPr spc="-40" dirty="0">
                <a:solidFill>
                  <a:srgbClr val="6F2F9F"/>
                </a:solidFill>
              </a:rPr>
              <a:t> </a:t>
            </a:r>
            <a:r>
              <a:rPr dirty="0">
                <a:solidFill>
                  <a:srgbClr val="6F2F9F"/>
                </a:solidFill>
              </a:rPr>
              <a:t>Conduit</a:t>
            </a:r>
            <a:r>
              <a:rPr spc="-85" dirty="0">
                <a:solidFill>
                  <a:srgbClr val="6F2F9F"/>
                </a:solidFill>
              </a:rPr>
              <a:t> </a:t>
            </a:r>
            <a:r>
              <a:rPr spc="-10" dirty="0">
                <a:solidFill>
                  <a:srgbClr val="6F2F9F"/>
                </a:solidFill>
              </a:rPr>
              <a:t>Wiring</a:t>
            </a:r>
          </a:p>
        </p:txBody>
      </p:sp>
      <p:sp>
        <p:nvSpPr>
          <p:cNvPr id="5" name="object 5"/>
          <p:cNvSpPr/>
          <p:nvPr/>
        </p:nvSpPr>
        <p:spPr>
          <a:xfrm>
            <a:off x="7739253" y="5383072"/>
            <a:ext cx="91440" cy="497205"/>
          </a:xfrm>
          <a:custGeom>
            <a:avLst/>
            <a:gdLst/>
            <a:ahLst/>
            <a:cxnLst/>
            <a:rect l="l" t="t" r="r" b="b"/>
            <a:pathLst>
              <a:path w="91440" h="497204">
                <a:moveTo>
                  <a:pt x="91440" y="0"/>
                </a:moveTo>
                <a:lnTo>
                  <a:pt x="0" y="0"/>
                </a:lnTo>
                <a:lnTo>
                  <a:pt x="0" y="496823"/>
                </a:lnTo>
                <a:lnTo>
                  <a:pt x="91440" y="496823"/>
                </a:lnTo>
                <a:lnTo>
                  <a:pt x="9144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9674" y="4428453"/>
            <a:ext cx="2170176" cy="131064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4300">
              <a:lnSpc>
                <a:spcPts val="1240"/>
              </a:lnSpc>
            </a:pPr>
            <a:fld id="{81D60167-4931-47E6-BA6A-407CBD079E47}" type="slidenum">
              <a:rPr lang="en-US" spc="-20" smtClean="0"/>
              <a:t>1</a:t>
            </a:fld>
            <a:r>
              <a:rPr lang="en-US" spc="-20" smtClean="0"/>
              <a:t>/26</a:t>
            </a:r>
            <a:endParaRPr lang="en-US" spc="-20" dirty="0"/>
          </a:p>
        </p:txBody>
      </p:sp>
      <p:sp>
        <p:nvSpPr>
          <p:cNvPr id="10" name="Google Shape;55;p1"/>
          <p:cNvSpPr txBox="1"/>
          <p:nvPr/>
        </p:nvSpPr>
        <p:spPr>
          <a:xfrm>
            <a:off x="914399" y="6203130"/>
            <a:ext cx="10375119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38015" algn="l"/>
              </a:tabLst>
            </a:pPr>
            <a:r>
              <a:rPr b="0" dirty="0">
                <a:solidFill>
                  <a:srgbClr val="006FC0"/>
                </a:solidFill>
                <a:latin typeface="Times New Roman"/>
                <a:cs typeface="Times New Roman"/>
              </a:rPr>
              <a:t>General</a:t>
            </a:r>
            <a:r>
              <a:rPr b="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6FC0"/>
                </a:solidFill>
                <a:latin typeface="Times New Roman"/>
                <a:cs typeface="Times New Roman"/>
              </a:rPr>
              <a:t>Rules</a:t>
            </a:r>
            <a:r>
              <a:rPr b="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0" spc="-25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b="0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b="0" spc="-35" dirty="0">
                <a:solidFill>
                  <a:srgbClr val="006FC0"/>
                </a:solidFill>
                <a:latin typeface="Times New Roman"/>
                <a:cs typeface="Times New Roman"/>
              </a:rPr>
              <a:t>Wiring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4328" y="1121664"/>
            <a:ext cx="5327903" cy="502310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8744" y="1245331"/>
            <a:ext cx="5617245" cy="491772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1439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10" dirty="0"/>
              <a:t>10</a:t>
            </a:fld>
            <a:r>
              <a:rPr spc="-10" dirty="0"/>
              <a:t>/26</a:t>
            </a:r>
          </a:p>
        </p:txBody>
      </p:sp>
      <p:sp>
        <p:nvSpPr>
          <p:cNvPr id="9" name="Google Shape;55;p1"/>
          <p:cNvSpPr txBox="1"/>
          <p:nvPr/>
        </p:nvSpPr>
        <p:spPr>
          <a:xfrm>
            <a:off x="914399" y="6203130"/>
            <a:ext cx="10375119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38015" algn="l"/>
              </a:tabLst>
            </a:pPr>
            <a:r>
              <a:rPr b="0" dirty="0">
                <a:solidFill>
                  <a:srgbClr val="006FC0"/>
                </a:solidFill>
                <a:latin typeface="Times New Roman"/>
                <a:cs typeface="Times New Roman"/>
              </a:rPr>
              <a:t>General</a:t>
            </a:r>
            <a:r>
              <a:rPr b="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6FC0"/>
                </a:solidFill>
                <a:latin typeface="Times New Roman"/>
                <a:cs typeface="Times New Roman"/>
              </a:rPr>
              <a:t>Rules</a:t>
            </a:r>
            <a:r>
              <a:rPr b="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0" spc="-25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b="0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b="0" spc="-35" dirty="0">
                <a:solidFill>
                  <a:srgbClr val="006FC0"/>
                </a:solidFill>
                <a:latin typeface="Times New Roman"/>
                <a:cs typeface="Times New Roman"/>
              </a:rPr>
              <a:t>Wiring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4014" y="1361694"/>
            <a:ext cx="6236147" cy="445617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84135" y="1426463"/>
            <a:ext cx="4870704" cy="435254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1439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10" dirty="0"/>
              <a:t>11</a:t>
            </a:fld>
            <a:r>
              <a:rPr spc="-10" dirty="0"/>
              <a:t>/26</a:t>
            </a:r>
          </a:p>
        </p:txBody>
      </p:sp>
      <p:sp>
        <p:nvSpPr>
          <p:cNvPr id="9" name="Google Shape;55;p1"/>
          <p:cNvSpPr txBox="1"/>
          <p:nvPr/>
        </p:nvSpPr>
        <p:spPr>
          <a:xfrm>
            <a:off x="914399" y="6203130"/>
            <a:ext cx="10375119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38015" algn="l"/>
              </a:tabLst>
            </a:pPr>
            <a:r>
              <a:rPr b="0" dirty="0">
                <a:solidFill>
                  <a:srgbClr val="006FC0"/>
                </a:solidFill>
                <a:latin typeface="Times New Roman"/>
                <a:cs typeface="Times New Roman"/>
              </a:rPr>
              <a:t>General</a:t>
            </a:r>
            <a:r>
              <a:rPr b="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6FC0"/>
                </a:solidFill>
                <a:latin typeface="Times New Roman"/>
                <a:cs typeface="Times New Roman"/>
              </a:rPr>
              <a:t>Rules</a:t>
            </a:r>
            <a:r>
              <a:rPr b="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0" spc="-25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b="0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b="0" spc="-35" dirty="0">
                <a:solidFill>
                  <a:srgbClr val="006FC0"/>
                </a:solidFill>
                <a:latin typeface="Times New Roman"/>
                <a:cs typeface="Times New Roman"/>
              </a:rPr>
              <a:t>Wiring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194" y="1509028"/>
            <a:ext cx="5973928" cy="42553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47104" y="1374647"/>
            <a:ext cx="5105400" cy="435254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1439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10" dirty="0"/>
              <a:t>12</a:t>
            </a:fld>
            <a:r>
              <a:rPr spc="-10" dirty="0"/>
              <a:t>/26</a:t>
            </a:r>
          </a:p>
        </p:txBody>
      </p:sp>
      <p:sp>
        <p:nvSpPr>
          <p:cNvPr id="9" name="Google Shape;55;p1"/>
          <p:cNvSpPr txBox="1"/>
          <p:nvPr/>
        </p:nvSpPr>
        <p:spPr>
          <a:xfrm>
            <a:off x="914399" y="6203130"/>
            <a:ext cx="10375119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38015" algn="l"/>
              </a:tabLst>
            </a:pPr>
            <a:r>
              <a:rPr b="0" dirty="0">
                <a:solidFill>
                  <a:srgbClr val="006FC0"/>
                </a:solidFill>
                <a:latin typeface="Times New Roman"/>
                <a:cs typeface="Times New Roman"/>
              </a:rPr>
              <a:t>General</a:t>
            </a:r>
            <a:r>
              <a:rPr b="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6FC0"/>
                </a:solidFill>
                <a:latin typeface="Times New Roman"/>
                <a:cs typeface="Times New Roman"/>
              </a:rPr>
              <a:t>Rules</a:t>
            </a:r>
            <a:r>
              <a:rPr b="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0" spc="-25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b="0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b="0" spc="-35" dirty="0">
                <a:solidFill>
                  <a:srgbClr val="006FC0"/>
                </a:solidFill>
                <a:latin typeface="Times New Roman"/>
                <a:cs typeface="Times New Roman"/>
              </a:rPr>
              <a:t>Wiring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072" y="1758574"/>
            <a:ext cx="5422479" cy="414567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2303" y="1328927"/>
            <a:ext cx="5355336" cy="480974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1439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10" dirty="0"/>
              <a:t>13</a:t>
            </a:fld>
            <a:r>
              <a:rPr spc="-10" dirty="0"/>
              <a:t>/26</a:t>
            </a:r>
          </a:p>
        </p:txBody>
      </p:sp>
      <p:sp>
        <p:nvSpPr>
          <p:cNvPr id="9" name="Google Shape;55;p1"/>
          <p:cNvSpPr txBox="1"/>
          <p:nvPr/>
        </p:nvSpPr>
        <p:spPr>
          <a:xfrm>
            <a:off x="914399" y="6203130"/>
            <a:ext cx="10375119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38015" algn="l"/>
              </a:tabLst>
            </a:pPr>
            <a:r>
              <a:rPr b="0" dirty="0">
                <a:solidFill>
                  <a:srgbClr val="006FC0"/>
                </a:solidFill>
                <a:latin typeface="Times New Roman"/>
                <a:cs typeface="Times New Roman"/>
              </a:rPr>
              <a:t>General</a:t>
            </a:r>
            <a:r>
              <a:rPr b="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6FC0"/>
                </a:solidFill>
                <a:latin typeface="Times New Roman"/>
                <a:cs typeface="Times New Roman"/>
              </a:rPr>
              <a:t>Rules</a:t>
            </a:r>
            <a:r>
              <a:rPr b="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0" spc="-25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b="0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b="0" spc="-35" dirty="0">
                <a:solidFill>
                  <a:srgbClr val="006FC0"/>
                </a:solidFill>
                <a:latin typeface="Times New Roman"/>
                <a:cs typeface="Times New Roman"/>
              </a:rPr>
              <a:t>Wiring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0188" y="1877328"/>
            <a:ext cx="4016470" cy="40832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80759" y="1539239"/>
            <a:ext cx="4776216" cy="435254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1439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10" dirty="0"/>
              <a:t>14</a:t>
            </a:fld>
            <a:r>
              <a:rPr spc="-10" dirty="0"/>
              <a:t>/26</a:t>
            </a:r>
          </a:p>
        </p:txBody>
      </p:sp>
      <p:sp>
        <p:nvSpPr>
          <p:cNvPr id="9" name="Google Shape;55;p1"/>
          <p:cNvSpPr txBox="1"/>
          <p:nvPr/>
        </p:nvSpPr>
        <p:spPr>
          <a:xfrm>
            <a:off x="914399" y="6203130"/>
            <a:ext cx="10375119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5314" y="92151"/>
            <a:ext cx="7452359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dirty="0"/>
              <a:t>Activity:</a:t>
            </a:r>
            <a:r>
              <a:rPr sz="3200" spc="-200" dirty="0"/>
              <a:t> </a:t>
            </a:r>
            <a:r>
              <a:rPr sz="3200" dirty="0"/>
              <a:t>Wiring</a:t>
            </a:r>
            <a:r>
              <a:rPr sz="3200" spc="-140" dirty="0"/>
              <a:t> </a:t>
            </a:r>
            <a:r>
              <a:rPr sz="3200" dirty="0"/>
              <a:t>Materials</a:t>
            </a:r>
            <a:r>
              <a:rPr sz="3200" spc="-90" dirty="0"/>
              <a:t> </a:t>
            </a:r>
            <a:r>
              <a:rPr sz="3200" spc="-10" dirty="0"/>
              <a:t>and</a:t>
            </a:r>
            <a:r>
              <a:rPr sz="3200" spc="-200" dirty="0"/>
              <a:t> </a:t>
            </a:r>
            <a:r>
              <a:rPr sz="3200" spc="-10" dirty="0"/>
              <a:t>Accessories</a:t>
            </a:r>
            <a:endParaRPr sz="32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1439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10" dirty="0"/>
              <a:t>15</a:t>
            </a:fld>
            <a:r>
              <a:rPr spc="-10" dirty="0"/>
              <a:t>/26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5343" y="1316339"/>
            <a:ext cx="5189220" cy="450151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800" b="1" dirty="0">
                <a:solidFill>
                  <a:srgbClr val="6F2F9F"/>
                </a:solidFill>
                <a:latin typeface="Times New Roman"/>
                <a:cs typeface="Times New Roman"/>
              </a:rPr>
              <a:t>Ideate</a:t>
            </a:r>
            <a:r>
              <a:rPr sz="18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F2F9F"/>
                </a:solidFill>
                <a:latin typeface="Times New Roman"/>
                <a:cs typeface="Times New Roman"/>
              </a:rPr>
              <a:t>–</a:t>
            </a:r>
            <a:r>
              <a:rPr sz="1800" b="1" spc="-6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F2F9F"/>
                </a:solidFill>
                <a:latin typeface="Times New Roman"/>
                <a:cs typeface="Times New Roman"/>
              </a:rPr>
              <a:t>Generating</a:t>
            </a:r>
            <a:r>
              <a:rPr sz="1800" b="1" spc="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Solutions</a:t>
            </a:r>
            <a:endParaRPr sz="18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360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b="1" dirty="0">
                <a:latin typeface="Times New Roman"/>
                <a:cs typeface="Times New Roman"/>
              </a:rPr>
              <a:t>Goal: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Explore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different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conduit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wiring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options.</a:t>
            </a:r>
            <a:endParaRPr sz="18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365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Activities:</a:t>
            </a:r>
            <a:endParaRPr sz="1800">
              <a:latin typeface="Times New Roman"/>
              <a:cs typeface="Times New Roman"/>
            </a:endParaRPr>
          </a:p>
          <a:p>
            <a:pPr marL="240665" indent="-227965">
              <a:lnSpc>
                <a:spcPts val="1835"/>
              </a:lnSpc>
              <a:spcBef>
                <a:spcPts val="335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b="1" dirty="0">
                <a:latin typeface="Times New Roman"/>
                <a:cs typeface="Times New Roman"/>
              </a:rPr>
              <a:t>Group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brainstorming:</a:t>
            </a:r>
            <a:endParaRPr sz="1800">
              <a:latin typeface="Times New Roman"/>
              <a:cs typeface="Times New Roman"/>
            </a:endParaRPr>
          </a:p>
          <a:p>
            <a:pPr marL="241300" marR="269240">
              <a:lnSpc>
                <a:spcPct val="70000"/>
              </a:lnSpc>
              <a:spcBef>
                <a:spcPts val="325"/>
              </a:spcBef>
            </a:pPr>
            <a:r>
              <a:rPr sz="1800" dirty="0">
                <a:latin typeface="Times New Roman"/>
                <a:cs typeface="Times New Roman"/>
              </a:rPr>
              <a:t>Students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discuss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list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different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types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conduit wiring</a:t>
            </a:r>
            <a:r>
              <a:rPr sz="1800" spc="-10" dirty="0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 marL="697865" lvl="1" indent="-228600">
              <a:lnSpc>
                <a:spcPts val="1755"/>
              </a:lnSpc>
              <a:buFont typeface="Arial MT"/>
              <a:buChar char="•"/>
              <a:tabLst>
                <a:tab pos="697865" algn="l"/>
              </a:tabLst>
            </a:pPr>
            <a:r>
              <a:rPr sz="1500" dirty="0">
                <a:latin typeface="Times New Roman"/>
                <a:cs typeface="Times New Roman"/>
              </a:rPr>
              <a:t>Surface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conduit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wiring</a:t>
            </a:r>
            <a:endParaRPr sz="1500">
              <a:latin typeface="Times New Roman"/>
              <a:cs typeface="Times New Roman"/>
            </a:endParaRPr>
          </a:p>
          <a:p>
            <a:pPr marL="697865" lvl="1" indent="-228600">
              <a:lnSpc>
                <a:spcPts val="1764"/>
              </a:lnSpc>
              <a:buFont typeface="Arial MT"/>
              <a:buChar char="•"/>
              <a:tabLst>
                <a:tab pos="697865" algn="l"/>
              </a:tabLst>
            </a:pPr>
            <a:r>
              <a:rPr sz="1500" dirty="0">
                <a:latin typeface="Times New Roman"/>
                <a:cs typeface="Times New Roman"/>
              </a:rPr>
              <a:t>Concealed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conduit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wiring</a:t>
            </a:r>
            <a:endParaRPr sz="1500">
              <a:latin typeface="Times New Roman"/>
              <a:cs typeface="Times New Roman"/>
            </a:endParaRPr>
          </a:p>
          <a:p>
            <a:pPr marL="697865" lvl="1" indent="-228600">
              <a:lnSpc>
                <a:spcPts val="1750"/>
              </a:lnSpc>
              <a:buFont typeface="Arial MT"/>
              <a:buChar char="•"/>
              <a:tabLst>
                <a:tab pos="697865" algn="l"/>
              </a:tabLst>
            </a:pPr>
            <a:r>
              <a:rPr sz="1500" dirty="0">
                <a:latin typeface="Times New Roman"/>
                <a:cs typeface="Times New Roman"/>
              </a:rPr>
              <a:t>PVC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conduit</a:t>
            </a:r>
            <a:r>
              <a:rPr sz="1500" spc="-7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wiring</a:t>
            </a:r>
            <a:endParaRPr sz="1500">
              <a:latin typeface="Times New Roman"/>
              <a:cs typeface="Times New Roman"/>
            </a:endParaRPr>
          </a:p>
          <a:p>
            <a:pPr marL="697865" lvl="1" indent="-228600">
              <a:lnSpc>
                <a:spcPts val="1775"/>
              </a:lnSpc>
              <a:buFont typeface="Arial MT"/>
              <a:buChar char="•"/>
              <a:tabLst>
                <a:tab pos="697865" algn="l"/>
              </a:tabLst>
            </a:pPr>
            <a:r>
              <a:rPr sz="1500" dirty="0">
                <a:latin typeface="Times New Roman"/>
                <a:cs typeface="Times New Roman"/>
              </a:rPr>
              <a:t>Metal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conduit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wiring</a:t>
            </a:r>
            <a:endParaRPr sz="1500">
              <a:latin typeface="Times New Roman"/>
              <a:cs typeface="Times New Roman"/>
            </a:endParaRPr>
          </a:p>
          <a:p>
            <a:pPr marL="240665" indent="-227965">
              <a:lnSpc>
                <a:spcPts val="1835"/>
              </a:lnSpc>
              <a:spcBef>
                <a:spcPts val="350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b="1" spc="-20" dirty="0">
                <a:latin typeface="Times New Roman"/>
                <a:cs typeface="Times New Roman"/>
              </a:rPr>
              <a:t>Think-</a:t>
            </a:r>
            <a:r>
              <a:rPr sz="1800" b="1" spc="-30" dirty="0">
                <a:latin typeface="Times New Roman"/>
                <a:cs typeface="Times New Roman"/>
              </a:rPr>
              <a:t>Pair-</a:t>
            </a:r>
            <a:r>
              <a:rPr sz="1800" b="1" spc="-10" dirty="0">
                <a:latin typeface="Times New Roman"/>
                <a:cs typeface="Times New Roman"/>
              </a:rPr>
              <a:t>Share: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1510"/>
              </a:lnSpc>
            </a:pPr>
            <a:r>
              <a:rPr sz="1800" dirty="0">
                <a:latin typeface="Times New Roman"/>
                <a:cs typeface="Times New Roman"/>
              </a:rPr>
              <a:t>Each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group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suggests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where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each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type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would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most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1835"/>
              </a:lnSpc>
            </a:pPr>
            <a:r>
              <a:rPr sz="1800" dirty="0">
                <a:latin typeface="Times New Roman"/>
                <a:cs typeface="Times New Roman"/>
              </a:rPr>
              <a:t>effective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(home,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factory,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lab,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hospital,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etc.).</a:t>
            </a:r>
            <a:endParaRPr sz="1800">
              <a:latin typeface="Times New Roman"/>
              <a:cs typeface="Times New Roman"/>
            </a:endParaRPr>
          </a:p>
          <a:p>
            <a:pPr marL="240665" indent="-227965">
              <a:lnSpc>
                <a:spcPts val="1835"/>
              </a:lnSpc>
              <a:spcBef>
                <a:spcPts val="360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b="1" dirty="0">
                <a:latin typeface="Times New Roman"/>
                <a:cs typeface="Times New Roman"/>
              </a:rPr>
              <a:t>Sketching</a:t>
            </a:r>
            <a:r>
              <a:rPr sz="1800" b="1" spc="-8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Task: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1510"/>
              </a:lnSpc>
            </a:pPr>
            <a:r>
              <a:rPr sz="1800" dirty="0">
                <a:latin typeface="Times New Roman"/>
                <a:cs typeface="Times New Roman"/>
              </a:rPr>
              <a:t>Groups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draw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layout diagrams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showing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conduit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wiring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1835"/>
              </a:lnSpc>
            </a:pPr>
            <a:r>
              <a:rPr sz="1800" dirty="0">
                <a:latin typeface="Times New Roman"/>
                <a:cs typeface="Times New Roman"/>
              </a:rPr>
              <a:t>paths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classroom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lab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setup.</a:t>
            </a:r>
            <a:endParaRPr sz="1800">
              <a:latin typeface="Times New Roman"/>
              <a:cs typeface="Times New Roman"/>
            </a:endParaRPr>
          </a:p>
          <a:p>
            <a:pPr marL="241300" marR="179705" indent="-228600">
              <a:lnSpc>
                <a:spcPct val="7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1800" b="1" dirty="0">
                <a:latin typeface="Times New Roman"/>
                <a:cs typeface="Times New Roman"/>
              </a:rPr>
              <a:t>Encourage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creative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ideas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—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color-</a:t>
            </a:r>
            <a:r>
              <a:rPr sz="1800" dirty="0">
                <a:latin typeface="Times New Roman"/>
                <a:cs typeface="Times New Roman"/>
              </a:rPr>
              <a:t>coded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conduits, </a:t>
            </a:r>
            <a:r>
              <a:rPr sz="1800" dirty="0">
                <a:latin typeface="Times New Roman"/>
                <a:cs typeface="Times New Roman"/>
              </a:rPr>
              <a:t>modular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junction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boxes,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flexible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bends,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etc.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2464" y="1155319"/>
            <a:ext cx="4969510" cy="418147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800" b="1" dirty="0">
                <a:solidFill>
                  <a:srgbClr val="6F2F9F"/>
                </a:solidFill>
                <a:latin typeface="Times New Roman"/>
                <a:cs typeface="Times New Roman"/>
              </a:rPr>
              <a:t>Prototype</a:t>
            </a:r>
            <a:r>
              <a:rPr sz="1800" b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F2F9F"/>
                </a:solidFill>
                <a:latin typeface="Times New Roman"/>
                <a:cs typeface="Times New Roman"/>
              </a:rPr>
              <a:t>–</a:t>
            </a:r>
            <a:r>
              <a:rPr sz="1800" b="1" spc="-7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F2F9F"/>
                </a:solidFill>
                <a:latin typeface="Times New Roman"/>
                <a:cs typeface="Times New Roman"/>
              </a:rPr>
              <a:t>Designing</a:t>
            </a:r>
            <a:r>
              <a:rPr sz="18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F2F9F"/>
                </a:solidFill>
                <a:latin typeface="Times New Roman"/>
                <a:cs typeface="Times New Roman"/>
              </a:rPr>
              <a:t>the</a:t>
            </a:r>
            <a:r>
              <a:rPr sz="1800" b="1" spc="-8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F2F9F"/>
                </a:solidFill>
                <a:latin typeface="Times New Roman"/>
                <a:cs typeface="Times New Roman"/>
              </a:rPr>
              <a:t>Wiring</a:t>
            </a:r>
            <a:r>
              <a:rPr sz="1800" b="1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System</a:t>
            </a:r>
            <a:endParaRPr sz="1800">
              <a:latin typeface="Times New Roman"/>
              <a:cs typeface="Times New Roman"/>
            </a:endParaRPr>
          </a:p>
          <a:p>
            <a:pPr marL="240665" indent="-227965">
              <a:lnSpc>
                <a:spcPts val="1835"/>
              </a:lnSpc>
              <a:spcBef>
                <a:spcPts val="359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b="1" dirty="0">
                <a:latin typeface="Times New Roman"/>
                <a:cs typeface="Times New Roman"/>
              </a:rPr>
              <a:t>Goal:</a:t>
            </a:r>
            <a:r>
              <a:rPr sz="1800" b="1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Apply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knowledge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through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small-scale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1835"/>
              </a:lnSpc>
            </a:pPr>
            <a:r>
              <a:rPr sz="1800" dirty="0">
                <a:latin typeface="Times New Roman"/>
                <a:cs typeface="Times New Roman"/>
              </a:rPr>
              <a:t>models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simulations.</a:t>
            </a:r>
            <a:endParaRPr sz="18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360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Activities:</a:t>
            </a:r>
            <a:endParaRPr sz="1800">
              <a:latin typeface="Times New Roman"/>
              <a:cs typeface="Times New Roman"/>
            </a:endParaRPr>
          </a:p>
          <a:p>
            <a:pPr marL="240665" indent="-227965">
              <a:lnSpc>
                <a:spcPts val="1835"/>
              </a:lnSpc>
              <a:spcBef>
                <a:spcPts val="335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b="1" dirty="0">
                <a:latin typeface="Times New Roman"/>
                <a:cs typeface="Times New Roman"/>
              </a:rPr>
              <a:t>Mini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Project /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Lab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Model: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1515"/>
              </a:lnSpc>
            </a:pPr>
            <a:r>
              <a:rPr sz="1800" dirty="0">
                <a:latin typeface="Times New Roman"/>
                <a:cs typeface="Times New Roman"/>
              </a:rPr>
              <a:t>Students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create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prototype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using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PVC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conduits,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1510"/>
              </a:lnSpc>
            </a:pPr>
            <a:r>
              <a:rPr sz="1800" dirty="0">
                <a:latin typeface="Times New Roman"/>
                <a:cs typeface="Times New Roman"/>
              </a:rPr>
              <a:t>junction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boxes,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elbows,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wiring cables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1835"/>
              </a:lnSpc>
            </a:pPr>
            <a:r>
              <a:rPr sz="1800" dirty="0">
                <a:latin typeface="Times New Roman"/>
                <a:cs typeface="Times New Roman"/>
              </a:rPr>
              <a:t>plywood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board.</a:t>
            </a:r>
            <a:endParaRPr sz="1800">
              <a:latin typeface="Times New Roman"/>
              <a:cs typeface="Times New Roman"/>
            </a:endParaRPr>
          </a:p>
          <a:p>
            <a:pPr marL="240665" indent="-227965">
              <a:lnSpc>
                <a:spcPts val="1835"/>
              </a:lnSpc>
              <a:spcBef>
                <a:spcPts val="365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b="1" dirty="0">
                <a:latin typeface="Times New Roman"/>
                <a:cs typeface="Times New Roman"/>
              </a:rPr>
              <a:t>CAD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or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Simulation: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1510"/>
              </a:lnSpc>
            </a:pPr>
            <a:r>
              <a:rPr sz="1800" spc="-10" dirty="0">
                <a:latin typeface="Times New Roman"/>
                <a:cs typeface="Times New Roman"/>
              </a:rPr>
              <a:t>Alternatively,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students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software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(like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AutoCAD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1835"/>
              </a:lnSpc>
            </a:pPr>
            <a:r>
              <a:rPr sz="1800" dirty="0">
                <a:latin typeface="Times New Roman"/>
                <a:cs typeface="Times New Roman"/>
              </a:rPr>
              <a:t>Electrical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Tinkercad)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design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conduit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layouts.</a:t>
            </a:r>
            <a:endParaRPr sz="1800">
              <a:latin typeface="Times New Roman"/>
              <a:cs typeface="Times New Roman"/>
            </a:endParaRPr>
          </a:p>
          <a:p>
            <a:pPr marL="240665" indent="-227965">
              <a:lnSpc>
                <a:spcPts val="1835"/>
              </a:lnSpc>
              <a:spcBef>
                <a:spcPts val="360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b="1" dirty="0">
                <a:latin typeface="Times New Roman"/>
                <a:cs typeface="Times New Roman"/>
              </a:rPr>
              <a:t>Labeling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Exercise: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1510"/>
              </a:lnSpc>
            </a:pPr>
            <a:r>
              <a:rPr sz="1800" dirty="0">
                <a:latin typeface="Times New Roman"/>
                <a:cs typeface="Times New Roman"/>
              </a:rPr>
              <a:t>Identify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switches,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sockets,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distribution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boards,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1835"/>
              </a:lnSpc>
            </a:pPr>
            <a:r>
              <a:rPr sz="1800" dirty="0">
                <a:latin typeface="Times New Roman"/>
                <a:cs typeface="Times New Roman"/>
              </a:rPr>
              <a:t>bends,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conduits.</a:t>
            </a:r>
            <a:endParaRPr sz="1800">
              <a:latin typeface="Times New Roman"/>
              <a:cs typeface="Times New Roman"/>
            </a:endParaRPr>
          </a:p>
          <a:p>
            <a:pPr marL="240665" indent="-227965">
              <a:lnSpc>
                <a:spcPts val="1835"/>
              </a:lnSpc>
              <a:spcBef>
                <a:spcPts val="340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b="1" dirty="0">
                <a:latin typeface="Times New Roman"/>
                <a:cs typeface="Times New Roman"/>
              </a:rPr>
              <a:t>Learning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Output: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1510"/>
              </a:lnSpc>
            </a:pPr>
            <a:r>
              <a:rPr sz="1800" dirty="0">
                <a:latin typeface="Times New Roman"/>
                <a:cs typeface="Times New Roman"/>
              </a:rPr>
              <a:t>Students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demonstrate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how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conduit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wiring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provides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1835"/>
              </a:lnSpc>
            </a:pPr>
            <a:r>
              <a:rPr sz="1800" dirty="0">
                <a:latin typeface="Times New Roman"/>
                <a:cs typeface="Times New Roman"/>
              </a:rPr>
              <a:t>mechanical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protection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neatness.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Google Shape;55;p1"/>
          <p:cNvSpPr txBox="1"/>
          <p:nvPr/>
        </p:nvSpPr>
        <p:spPr>
          <a:xfrm>
            <a:off x="914399" y="6203130"/>
            <a:ext cx="10375119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4640">
              <a:lnSpc>
                <a:spcPct val="100000"/>
              </a:lnSpc>
              <a:spcBef>
                <a:spcPts val="100"/>
              </a:spcBef>
            </a:pPr>
            <a:r>
              <a:rPr dirty="0"/>
              <a:t>DT</a:t>
            </a:r>
            <a:r>
              <a:rPr spc="-360" dirty="0"/>
              <a:t> </a:t>
            </a:r>
            <a:r>
              <a:rPr spc="-10" dirty="0"/>
              <a:t>Activity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1439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10" dirty="0"/>
              <a:t>16</a:t>
            </a:fld>
            <a:r>
              <a:rPr spc="-10" dirty="0"/>
              <a:t>/26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5343" y="1264664"/>
            <a:ext cx="5456555" cy="46583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b="1" dirty="0">
                <a:solidFill>
                  <a:srgbClr val="6F2F9F"/>
                </a:solidFill>
                <a:latin typeface="Times New Roman"/>
                <a:cs typeface="Times New Roman"/>
              </a:rPr>
              <a:t>Ideate</a:t>
            </a:r>
            <a:r>
              <a:rPr sz="2000" b="1" spc="-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6F2F9F"/>
                </a:solidFill>
                <a:latin typeface="Times New Roman"/>
                <a:cs typeface="Times New Roman"/>
              </a:rPr>
              <a:t>(Generate</a:t>
            </a:r>
            <a:r>
              <a:rPr sz="2000" b="1" spc="-6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6F2F9F"/>
                </a:solidFill>
                <a:latin typeface="Times New Roman"/>
                <a:cs typeface="Times New Roman"/>
              </a:rPr>
              <a:t>Possible</a:t>
            </a:r>
            <a:r>
              <a:rPr sz="20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Solutions)</a:t>
            </a:r>
            <a:endParaRPr sz="20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345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Activity:</a:t>
            </a:r>
            <a:endParaRPr sz="1800">
              <a:latin typeface="Times New Roman"/>
              <a:cs typeface="Times New Roman"/>
            </a:endParaRPr>
          </a:p>
          <a:p>
            <a:pPr marL="240665" indent="-227965">
              <a:lnSpc>
                <a:spcPts val="1835"/>
              </a:lnSpc>
              <a:spcBef>
                <a:spcPts val="360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dirty="0">
                <a:latin typeface="Times New Roman"/>
                <a:cs typeface="Times New Roman"/>
              </a:rPr>
              <a:t>Brainstorm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many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ideas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possible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address</a:t>
            </a:r>
            <a:r>
              <a:rPr sz="1800" spc="-25" dirty="0">
                <a:latin typeface="Times New Roman"/>
                <a:cs typeface="Times New Roman"/>
              </a:rPr>
              <a:t> the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1835"/>
              </a:lnSpc>
            </a:pPr>
            <a:r>
              <a:rPr sz="1800" dirty="0">
                <a:latin typeface="Times New Roman"/>
                <a:cs typeface="Times New Roman"/>
              </a:rPr>
              <a:t>defined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problem.</a:t>
            </a:r>
            <a:endParaRPr sz="1800">
              <a:latin typeface="Times New Roman"/>
              <a:cs typeface="Times New Roman"/>
            </a:endParaRPr>
          </a:p>
          <a:p>
            <a:pPr marL="240665" indent="-227965">
              <a:lnSpc>
                <a:spcPts val="1835"/>
              </a:lnSpc>
              <a:spcBef>
                <a:spcPts val="335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dirty="0">
                <a:latin typeface="Times New Roman"/>
                <a:cs typeface="Times New Roman"/>
              </a:rPr>
              <a:t>Encourage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creativity —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e.g.,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modular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wiring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boards,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1515"/>
              </a:lnSpc>
            </a:pPr>
            <a:r>
              <a:rPr sz="1800" dirty="0">
                <a:latin typeface="Times New Roman"/>
                <a:cs typeface="Times New Roman"/>
              </a:rPr>
              <a:t>coded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wiring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maps,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transparent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junction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boxes,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color-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1835"/>
              </a:lnSpc>
            </a:pPr>
            <a:r>
              <a:rPr sz="1800" dirty="0">
                <a:latin typeface="Times New Roman"/>
                <a:cs typeface="Times New Roman"/>
              </a:rPr>
              <a:t>coded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route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labels.</a:t>
            </a:r>
            <a:endParaRPr sz="18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360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Rules:</a:t>
            </a:r>
            <a:endParaRPr sz="1800">
              <a:latin typeface="Times New Roman"/>
              <a:cs typeface="Times New Roman"/>
            </a:endParaRPr>
          </a:p>
          <a:p>
            <a:pPr marL="241300" marR="675005" indent="-228600">
              <a:lnSpc>
                <a:spcPct val="7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1800" dirty="0">
                <a:latin typeface="Times New Roman"/>
                <a:cs typeface="Times New Roman"/>
              </a:rPr>
              <a:t>No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idea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too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wild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initially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—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quantity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first,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then </a:t>
            </a:r>
            <a:r>
              <a:rPr sz="1800" spc="-10" dirty="0">
                <a:latin typeface="Times New Roman"/>
                <a:cs typeface="Times New Roman"/>
              </a:rPr>
              <a:t>quality.</a:t>
            </a:r>
            <a:endParaRPr sz="1800">
              <a:latin typeface="Times New Roman"/>
              <a:cs typeface="Times New Roman"/>
            </a:endParaRPr>
          </a:p>
          <a:p>
            <a:pPr marL="240665" indent="-227965">
              <a:lnSpc>
                <a:spcPts val="2145"/>
              </a:lnSpc>
              <a:spcBef>
                <a:spcPts val="335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dirty="0">
                <a:latin typeface="Times New Roman"/>
                <a:cs typeface="Times New Roman"/>
              </a:rPr>
              <a:t>Relate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each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idea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wiring</a:t>
            </a:r>
            <a:r>
              <a:rPr sz="1800" i="1" spc="-4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rules</a:t>
            </a:r>
            <a:r>
              <a:rPr sz="1800" i="1" spc="-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like:</a:t>
            </a:r>
            <a:endParaRPr sz="1800">
              <a:latin typeface="Times New Roman"/>
              <a:cs typeface="Times New Roman"/>
            </a:endParaRPr>
          </a:p>
          <a:p>
            <a:pPr marL="697865" lvl="1" indent="-228600">
              <a:lnSpc>
                <a:spcPts val="1770"/>
              </a:lnSpc>
              <a:buFont typeface="Arial MT"/>
              <a:buChar char="•"/>
              <a:tabLst>
                <a:tab pos="697865" algn="l"/>
              </a:tabLst>
            </a:pPr>
            <a:r>
              <a:rPr sz="1500" dirty="0">
                <a:latin typeface="Times New Roman"/>
                <a:cs typeface="Times New Roman"/>
              </a:rPr>
              <a:t>Proper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wire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gauge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selection</a:t>
            </a:r>
            <a:endParaRPr sz="1500">
              <a:latin typeface="Times New Roman"/>
              <a:cs typeface="Times New Roman"/>
            </a:endParaRPr>
          </a:p>
          <a:p>
            <a:pPr marL="697865" lvl="1" indent="-228600">
              <a:lnSpc>
                <a:spcPts val="1764"/>
              </a:lnSpc>
              <a:buFont typeface="Arial MT"/>
              <a:buChar char="•"/>
              <a:tabLst>
                <a:tab pos="697865" algn="l"/>
              </a:tabLst>
            </a:pPr>
            <a:r>
              <a:rPr sz="1500" dirty="0">
                <a:latin typeface="Times New Roman"/>
                <a:cs typeface="Times New Roman"/>
              </a:rPr>
              <a:t>Neatness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and </a:t>
            </a:r>
            <a:r>
              <a:rPr sz="1500" spc="-10" dirty="0">
                <a:latin typeface="Times New Roman"/>
                <a:cs typeface="Times New Roman"/>
              </a:rPr>
              <a:t>accessibility</a:t>
            </a:r>
            <a:endParaRPr sz="1500">
              <a:latin typeface="Times New Roman"/>
              <a:cs typeface="Times New Roman"/>
            </a:endParaRPr>
          </a:p>
          <a:p>
            <a:pPr marL="697865" lvl="1" indent="-228600">
              <a:lnSpc>
                <a:spcPts val="1755"/>
              </a:lnSpc>
              <a:buFont typeface="Arial MT"/>
              <a:buChar char="•"/>
              <a:tabLst>
                <a:tab pos="697865" algn="l"/>
              </a:tabLst>
            </a:pPr>
            <a:r>
              <a:rPr sz="1500" dirty="0">
                <a:latin typeface="Times New Roman"/>
                <a:cs typeface="Times New Roman"/>
              </a:rPr>
              <a:t>Safe insulation</a:t>
            </a:r>
            <a:r>
              <a:rPr sz="1500" spc="-8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and</a:t>
            </a:r>
            <a:r>
              <a:rPr sz="1500" spc="-10" dirty="0">
                <a:latin typeface="Times New Roman"/>
                <a:cs typeface="Times New Roman"/>
              </a:rPr>
              <a:t> earthing</a:t>
            </a:r>
            <a:endParaRPr sz="1500">
              <a:latin typeface="Times New Roman"/>
              <a:cs typeface="Times New Roman"/>
            </a:endParaRPr>
          </a:p>
          <a:p>
            <a:pPr marL="697865" lvl="1" indent="-228600">
              <a:lnSpc>
                <a:spcPts val="1775"/>
              </a:lnSpc>
              <a:buFont typeface="Arial MT"/>
              <a:buChar char="•"/>
              <a:tabLst>
                <a:tab pos="697865" algn="l"/>
              </a:tabLst>
            </a:pPr>
            <a:r>
              <a:rPr sz="1500" spc="-20" dirty="0">
                <a:latin typeface="Times New Roman"/>
                <a:cs typeface="Times New Roman"/>
              </a:rPr>
              <a:t>Avoiding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sharp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bends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and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overloading</a:t>
            </a:r>
            <a:endParaRPr sz="1500">
              <a:latin typeface="Times New Roman"/>
              <a:cs typeface="Times New Roman"/>
            </a:endParaRPr>
          </a:p>
          <a:p>
            <a:pPr marL="2244090" lvl="2" indent="-228600">
              <a:lnSpc>
                <a:spcPts val="1835"/>
              </a:lnSpc>
              <a:spcBef>
                <a:spcPts val="350"/>
              </a:spcBef>
              <a:buFont typeface="Arial MT"/>
              <a:buChar char="•"/>
              <a:tabLst>
                <a:tab pos="2244090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Deliverable:</a:t>
            </a:r>
            <a:endParaRPr sz="1800">
              <a:latin typeface="Times New Roman"/>
              <a:cs typeface="Times New Roman"/>
            </a:endParaRPr>
          </a:p>
          <a:p>
            <a:pPr marL="241300" marR="5080">
              <a:lnSpc>
                <a:spcPct val="70000"/>
              </a:lnSpc>
              <a:spcBef>
                <a:spcPts val="325"/>
              </a:spcBef>
            </a:pPr>
            <a:r>
              <a:rPr sz="1800" b="1" dirty="0">
                <a:solidFill>
                  <a:srgbClr val="00AF50"/>
                </a:solidFill>
                <a:latin typeface="Times New Roman"/>
                <a:cs typeface="Times New Roman"/>
              </a:rPr>
              <a:t>Sketches</a:t>
            </a:r>
            <a:r>
              <a:rPr sz="1800" b="1" spc="17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AF50"/>
                </a:solidFill>
                <a:latin typeface="Times New Roman"/>
                <a:cs typeface="Times New Roman"/>
              </a:rPr>
              <a:t>or</a:t>
            </a:r>
            <a:r>
              <a:rPr sz="1800" b="1" spc="1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AF50"/>
                </a:solidFill>
                <a:latin typeface="Times New Roman"/>
                <a:cs typeface="Times New Roman"/>
              </a:rPr>
              <a:t>concept</a:t>
            </a:r>
            <a:r>
              <a:rPr sz="1800" b="1" spc="19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AF50"/>
                </a:solidFill>
                <a:latin typeface="Times New Roman"/>
                <a:cs typeface="Times New Roman"/>
              </a:rPr>
              <a:t>notes</a:t>
            </a:r>
            <a:r>
              <a:rPr sz="1800" b="1" spc="16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AF50"/>
                </a:solidFill>
                <a:latin typeface="Times New Roman"/>
                <a:cs typeface="Times New Roman"/>
              </a:rPr>
              <a:t>showing</a:t>
            </a:r>
            <a:r>
              <a:rPr sz="1800" b="1" spc="18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AF50"/>
                </a:solidFill>
                <a:latin typeface="Times New Roman"/>
                <a:cs typeface="Times New Roman"/>
              </a:rPr>
              <a:t>improved</a:t>
            </a:r>
            <a:r>
              <a:rPr sz="1800" b="1" spc="16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wiring </a:t>
            </a:r>
            <a:r>
              <a:rPr sz="1800" b="1" dirty="0">
                <a:solidFill>
                  <a:srgbClr val="00AF50"/>
                </a:solidFill>
                <a:latin typeface="Times New Roman"/>
                <a:cs typeface="Times New Roman"/>
              </a:rPr>
              <a:t>layouts</a:t>
            </a:r>
            <a:r>
              <a:rPr sz="18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AF50"/>
                </a:solidFill>
                <a:latin typeface="Times New Roman"/>
                <a:cs typeface="Times New Roman"/>
              </a:rPr>
              <a:t>following</a:t>
            </a:r>
            <a:r>
              <a:rPr sz="1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AF50"/>
                </a:solidFill>
                <a:latin typeface="Times New Roman"/>
                <a:cs typeface="Times New Roman"/>
              </a:rPr>
              <a:t>general</a:t>
            </a:r>
            <a:r>
              <a:rPr sz="1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AF50"/>
                </a:solidFill>
                <a:latin typeface="Times New Roman"/>
                <a:cs typeface="Times New Roman"/>
              </a:rPr>
              <a:t>wiring</a:t>
            </a:r>
            <a:r>
              <a:rPr sz="1800" b="1" spc="-6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rules.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2464" y="1146370"/>
            <a:ext cx="5276850" cy="379412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000" b="1" dirty="0">
                <a:solidFill>
                  <a:srgbClr val="6F2F9F"/>
                </a:solidFill>
                <a:latin typeface="Times New Roman"/>
                <a:cs typeface="Times New Roman"/>
              </a:rPr>
              <a:t>Prototype</a:t>
            </a:r>
            <a:r>
              <a:rPr sz="2000" b="1" spc="-6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6F2F9F"/>
                </a:solidFill>
                <a:latin typeface="Times New Roman"/>
                <a:cs typeface="Times New Roman"/>
              </a:rPr>
              <a:t>(Build</a:t>
            </a:r>
            <a:r>
              <a:rPr sz="2000" b="1" spc="-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6F2F9F"/>
                </a:solidFill>
                <a:latin typeface="Times New Roman"/>
                <a:cs typeface="Times New Roman"/>
              </a:rPr>
              <a:t>and</a:t>
            </a:r>
            <a:r>
              <a:rPr sz="2000" b="1" spc="-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Demonstrate)</a:t>
            </a:r>
            <a:endParaRPr sz="20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Activity:</a:t>
            </a:r>
            <a:endParaRPr sz="1800">
              <a:latin typeface="Times New Roman"/>
              <a:cs typeface="Times New Roman"/>
            </a:endParaRPr>
          </a:p>
          <a:p>
            <a:pPr marL="240665" indent="-227965">
              <a:lnSpc>
                <a:spcPts val="1835"/>
              </a:lnSpc>
              <a:spcBef>
                <a:spcPts val="365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dirty="0">
                <a:latin typeface="Times New Roman"/>
                <a:cs typeface="Times New Roman"/>
              </a:rPr>
              <a:t>Use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materials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(cardboard,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wires,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switches,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LED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lamps,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1510"/>
              </a:lnSpc>
            </a:pPr>
            <a:r>
              <a:rPr sz="1800" dirty="0">
                <a:latin typeface="Times New Roman"/>
                <a:cs typeface="Times New Roman"/>
              </a:rPr>
              <a:t>labels)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build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mini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wiring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model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(e.g.,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small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1835"/>
              </a:lnSpc>
            </a:pPr>
            <a:r>
              <a:rPr sz="1800" dirty="0">
                <a:latin typeface="Times New Roman"/>
                <a:cs typeface="Times New Roman"/>
              </a:rPr>
              <a:t>room,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control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board,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lab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setup).</a:t>
            </a:r>
            <a:endParaRPr sz="1800">
              <a:latin typeface="Times New Roman"/>
              <a:cs typeface="Times New Roman"/>
            </a:endParaRPr>
          </a:p>
          <a:p>
            <a:pPr marL="240665" indent="-227965">
              <a:lnSpc>
                <a:spcPts val="2140"/>
              </a:lnSpc>
              <a:spcBef>
                <a:spcPts val="340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dirty="0">
                <a:latin typeface="Times New Roman"/>
                <a:cs typeface="Times New Roman"/>
              </a:rPr>
              <a:t>Apply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all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wiring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rules:</a:t>
            </a:r>
            <a:endParaRPr sz="1800">
              <a:latin typeface="Times New Roman"/>
              <a:cs typeface="Times New Roman"/>
            </a:endParaRPr>
          </a:p>
          <a:p>
            <a:pPr marL="698500" lvl="1" indent="-228600">
              <a:lnSpc>
                <a:spcPts val="1520"/>
              </a:lnSpc>
              <a:buFont typeface="Arial MT"/>
              <a:buChar char="•"/>
              <a:tabLst>
                <a:tab pos="698500" algn="l"/>
              </a:tabLst>
            </a:pPr>
            <a:r>
              <a:rPr sz="1500" dirty="0">
                <a:latin typeface="Times New Roman"/>
                <a:cs typeface="Times New Roman"/>
              </a:rPr>
              <a:t>Proper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color</a:t>
            </a:r>
            <a:r>
              <a:rPr sz="1500" spc="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coding</a:t>
            </a:r>
            <a:r>
              <a:rPr sz="1500" spc="-7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(Red–Live,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Black–Neutral,</a:t>
            </a:r>
            <a:r>
              <a:rPr sz="1500" spc="-7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Green–</a:t>
            </a:r>
            <a:endParaRPr sz="1500">
              <a:latin typeface="Times New Roman"/>
              <a:cs typeface="Times New Roman"/>
            </a:endParaRPr>
          </a:p>
          <a:p>
            <a:pPr marL="698500">
              <a:lnSpc>
                <a:spcPts val="1515"/>
              </a:lnSpc>
            </a:pPr>
            <a:r>
              <a:rPr sz="1500" spc="-10" dirty="0">
                <a:latin typeface="Times New Roman"/>
                <a:cs typeface="Times New Roman"/>
              </a:rPr>
              <a:t>Earth)</a:t>
            </a:r>
            <a:endParaRPr sz="1500">
              <a:latin typeface="Times New Roman"/>
              <a:cs typeface="Times New Roman"/>
            </a:endParaRPr>
          </a:p>
          <a:p>
            <a:pPr marL="698500" lvl="1" indent="-228600">
              <a:lnSpc>
                <a:spcPts val="1755"/>
              </a:lnSpc>
              <a:buFont typeface="Arial MT"/>
              <a:buChar char="•"/>
              <a:tabLst>
                <a:tab pos="698500" algn="l"/>
              </a:tabLst>
            </a:pPr>
            <a:r>
              <a:rPr sz="1500" dirty="0">
                <a:latin typeface="Times New Roman"/>
                <a:cs typeface="Times New Roman"/>
              </a:rPr>
              <a:t>Right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routing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(horizontal/vertical)</a:t>
            </a:r>
            <a:endParaRPr sz="1500">
              <a:latin typeface="Times New Roman"/>
              <a:cs typeface="Times New Roman"/>
            </a:endParaRPr>
          </a:p>
          <a:p>
            <a:pPr marL="698500" lvl="1" indent="-228600">
              <a:lnSpc>
                <a:spcPts val="1764"/>
              </a:lnSpc>
              <a:buFont typeface="Arial MT"/>
              <a:buChar char="•"/>
              <a:tabLst>
                <a:tab pos="698500" algn="l"/>
              </a:tabLst>
            </a:pPr>
            <a:r>
              <a:rPr sz="1500" dirty="0">
                <a:latin typeface="Times New Roman"/>
                <a:cs typeface="Times New Roman"/>
              </a:rPr>
              <a:t>Accessibility</a:t>
            </a:r>
            <a:r>
              <a:rPr sz="1500" spc="-6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and</a:t>
            </a:r>
            <a:r>
              <a:rPr sz="1500" spc="-10" dirty="0">
                <a:latin typeface="Times New Roman"/>
                <a:cs typeface="Times New Roman"/>
              </a:rPr>
              <a:t> aesthetics</a:t>
            </a:r>
            <a:endParaRPr sz="1500">
              <a:latin typeface="Times New Roman"/>
              <a:cs typeface="Times New Roman"/>
            </a:endParaRPr>
          </a:p>
          <a:p>
            <a:pPr marL="698500" lvl="1" indent="-228600">
              <a:lnSpc>
                <a:spcPts val="1789"/>
              </a:lnSpc>
              <a:buFont typeface="Arial MT"/>
              <a:buChar char="•"/>
              <a:tabLst>
                <a:tab pos="698500" algn="l"/>
              </a:tabLst>
            </a:pPr>
            <a:r>
              <a:rPr sz="1500" dirty="0">
                <a:latin typeface="Times New Roman"/>
                <a:cs typeface="Times New Roman"/>
              </a:rPr>
              <a:t>Safe connections</a:t>
            </a:r>
            <a:r>
              <a:rPr sz="1500" spc="-8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and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insulation</a:t>
            </a:r>
            <a:endParaRPr sz="15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350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Deliverable: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839"/>
              </a:lnSpc>
              <a:spcBef>
                <a:spcPts val="1845"/>
              </a:spcBef>
            </a:pPr>
            <a:r>
              <a:rPr sz="1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1800" b="1" spc="-114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AF50"/>
                </a:solidFill>
                <a:latin typeface="Times New Roman"/>
                <a:cs typeface="Times New Roman"/>
              </a:rPr>
              <a:t>physical</a:t>
            </a:r>
            <a:r>
              <a:rPr sz="1800" b="1" spc="-8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AF50"/>
                </a:solidFill>
                <a:latin typeface="Times New Roman"/>
                <a:cs typeface="Times New Roman"/>
              </a:rPr>
              <a:t>or</a:t>
            </a:r>
            <a:r>
              <a:rPr sz="1800" b="1" spc="-9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AF50"/>
                </a:solidFill>
                <a:latin typeface="Times New Roman"/>
                <a:cs typeface="Times New Roman"/>
              </a:rPr>
              <a:t>digital</a:t>
            </a:r>
            <a:r>
              <a:rPr sz="1800" b="1" spc="-6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AF50"/>
                </a:solidFill>
                <a:latin typeface="Times New Roman"/>
                <a:cs typeface="Times New Roman"/>
              </a:rPr>
              <a:t>prototype</a:t>
            </a:r>
            <a:r>
              <a:rPr sz="1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AF50"/>
                </a:solidFill>
                <a:latin typeface="Times New Roman"/>
                <a:cs typeface="Times New Roman"/>
              </a:rPr>
              <a:t>demonstrating</a:t>
            </a:r>
            <a:r>
              <a:rPr sz="1800" b="1" spc="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safe,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839"/>
              </a:lnSpc>
            </a:pPr>
            <a:r>
              <a:rPr sz="18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rule-</a:t>
            </a:r>
            <a:r>
              <a:rPr sz="1800" b="1" dirty="0">
                <a:solidFill>
                  <a:srgbClr val="00AF50"/>
                </a:solidFill>
                <a:latin typeface="Times New Roman"/>
                <a:cs typeface="Times New Roman"/>
              </a:rPr>
              <a:t>based</a:t>
            </a:r>
            <a:r>
              <a:rPr sz="1800" b="1" spc="6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AF50"/>
                </a:solidFill>
                <a:latin typeface="Times New Roman"/>
                <a:cs typeface="Times New Roman"/>
              </a:rPr>
              <a:t>wiring</a:t>
            </a:r>
            <a:r>
              <a:rPr sz="18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design.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Google Shape;55;p1"/>
          <p:cNvSpPr txBox="1"/>
          <p:nvPr/>
        </p:nvSpPr>
        <p:spPr>
          <a:xfrm>
            <a:off x="914399" y="6203130"/>
            <a:ext cx="10375119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4640">
              <a:lnSpc>
                <a:spcPct val="100000"/>
              </a:lnSpc>
              <a:spcBef>
                <a:spcPts val="100"/>
              </a:spcBef>
            </a:pPr>
            <a:r>
              <a:rPr dirty="0"/>
              <a:t>DT</a:t>
            </a:r>
            <a:r>
              <a:rPr spc="-360" dirty="0"/>
              <a:t> </a:t>
            </a:r>
            <a:r>
              <a:rPr spc="-10" dirty="0"/>
              <a:t>Activity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1439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10" dirty="0"/>
              <a:t>17</a:t>
            </a:fld>
            <a:r>
              <a:rPr spc="-10" dirty="0"/>
              <a:t>/26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5343" y="1329130"/>
            <a:ext cx="5050155" cy="4276725"/>
          </a:xfrm>
          <a:prstGeom prst="rect">
            <a:avLst/>
          </a:prstGeom>
        </p:spPr>
        <p:txBody>
          <a:bodyPr vert="horz" wrap="square" lIns="0" tIns="5905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64"/>
              </a:spcBef>
            </a:pPr>
            <a:r>
              <a:rPr sz="1800" b="1" spc="-35" dirty="0">
                <a:solidFill>
                  <a:srgbClr val="6F2F9F"/>
                </a:solidFill>
                <a:latin typeface="Times New Roman"/>
                <a:cs typeface="Times New Roman"/>
              </a:rPr>
              <a:t>Test</a:t>
            </a:r>
            <a:r>
              <a:rPr sz="1800" b="1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F2F9F"/>
                </a:solidFill>
                <a:latin typeface="Times New Roman"/>
                <a:cs typeface="Times New Roman"/>
              </a:rPr>
              <a:t>–</a:t>
            </a:r>
            <a:r>
              <a:rPr sz="18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F2F9F"/>
                </a:solidFill>
                <a:latin typeface="Times New Roman"/>
                <a:cs typeface="Times New Roman"/>
              </a:rPr>
              <a:t>Evaluation</a:t>
            </a:r>
            <a:r>
              <a:rPr sz="18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F2F9F"/>
                </a:solidFill>
                <a:latin typeface="Times New Roman"/>
                <a:cs typeface="Times New Roman"/>
              </a:rPr>
              <a:t>and</a:t>
            </a:r>
            <a:r>
              <a:rPr sz="18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Reflection</a:t>
            </a:r>
            <a:endParaRPr sz="18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360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b="1" dirty="0">
                <a:latin typeface="Times New Roman"/>
                <a:cs typeface="Times New Roman"/>
              </a:rPr>
              <a:t>Goal: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Evaluate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their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conduit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design’s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performance.</a:t>
            </a:r>
            <a:endParaRPr sz="18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360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Activities:</a:t>
            </a:r>
            <a:endParaRPr sz="1800">
              <a:latin typeface="Times New Roman"/>
              <a:cs typeface="Times New Roman"/>
            </a:endParaRPr>
          </a:p>
          <a:p>
            <a:pPr marL="240665" indent="-227965">
              <a:lnSpc>
                <a:spcPts val="1835"/>
              </a:lnSpc>
              <a:spcBef>
                <a:spcPts val="340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b="1" dirty="0">
                <a:latin typeface="Times New Roman"/>
                <a:cs typeface="Times New Roman"/>
              </a:rPr>
              <a:t>Peer</a:t>
            </a:r>
            <a:r>
              <a:rPr sz="1800" b="1" spc="-8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Review: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1510"/>
              </a:lnSpc>
            </a:pPr>
            <a:r>
              <a:rPr sz="1800" dirty="0">
                <a:latin typeface="Times New Roman"/>
                <a:cs typeface="Times New Roman"/>
              </a:rPr>
              <a:t>Groups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present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their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models;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classmates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evaluate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on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1820"/>
              </a:lnSpc>
            </a:pPr>
            <a:r>
              <a:rPr sz="1800" spc="-10" dirty="0">
                <a:latin typeface="Times New Roman"/>
                <a:cs typeface="Times New Roman"/>
              </a:rPr>
              <a:t>parameters:</a:t>
            </a:r>
            <a:endParaRPr sz="1800">
              <a:latin typeface="Times New Roman"/>
              <a:cs typeface="Times New Roman"/>
            </a:endParaRPr>
          </a:p>
          <a:p>
            <a:pPr marL="697865" lvl="1" indent="-228600">
              <a:lnSpc>
                <a:spcPts val="1770"/>
              </a:lnSpc>
              <a:buFont typeface="Arial MT"/>
              <a:buChar char="•"/>
              <a:tabLst>
                <a:tab pos="697865" algn="l"/>
              </a:tabLst>
            </a:pPr>
            <a:r>
              <a:rPr sz="1500" spc="-10" dirty="0">
                <a:latin typeface="Times New Roman"/>
                <a:cs typeface="Times New Roman"/>
              </a:rPr>
              <a:t>Safety</a:t>
            </a:r>
            <a:endParaRPr sz="1500">
              <a:latin typeface="Times New Roman"/>
              <a:cs typeface="Times New Roman"/>
            </a:endParaRPr>
          </a:p>
          <a:p>
            <a:pPr marL="697865" lvl="1" indent="-228600">
              <a:lnSpc>
                <a:spcPts val="1764"/>
              </a:lnSpc>
              <a:buFont typeface="Arial MT"/>
              <a:buChar char="•"/>
              <a:tabLst>
                <a:tab pos="697865" algn="l"/>
              </a:tabLst>
            </a:pPr>
            <a:r>
              <a:rPr sz="1500" spc="-10" dirty="0">
                <a:latin typeface="Times New Roman"/>
                <a:cs typeface="Times New Roman"/>
              </a:rPr>
              <a:t>Aesthetics</a:t>
            </a:r>
            <a:endParaRPr sz="1500">
              <a:latin typeface="Times New Roman"/>
              <a:cs typeface="Times New Roman"/>
            </a:endParaRPr>
          </a:p>
          <a:p>
            <a:pPr marL="697865" lvl="1" indent="-228600">
              <a:lnSpc>
                <a:spcPts val="1755"/>
              </a:lnSpc>
              <a:buFont typeface="Arial MT"/>
              <a:buChar char="•"/>
              <a:tabLst>
                <a:tab pos="697865" algn="l"/>
              </a:tabLst>
            </a:pPr>
            <a:r>
              <a:rPr sz="1500" dirty="0">
                <a:latin typeface="Times New Roman"/>
                <a:cs typeface="Times New Roman"/>
              </a:rPr>
              <a:t>Ease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of </a:t>
            </a:r>
            <a:r>
              <a:rPr sz="1500" spc="-10" dirty="0">
                <a:latin typeface="Times New Roman"/>
                <a:cs typeface="Times New Roman"/>
              </a:rPr>
              <a:t>installation</a:t>
            </a:r>
            <a:endParaRPr sz="1500">
              <a:latin typeface="Times New Roman"/>
              <a:cs typeface="Times New Roman"/>
            </a:endParaRPr>
          </a:p>
          <a:p>
            <a:pPr marL="697865" lvl="1" indent="-228600">
              <a:lnSpc>
                <a:spcPts val="1775"/>
              </a:lnSpc>
              <a:buFont typeface="Arial MT"/>
              <a:buChar char="•"/>
              <a:tabLst>
                <a:tab pos="697865" algn="l"/>
              </a:tabLst>
            </a:pPr>
            <a:r>
              <a:rPr sz="1500" spc="-10" dirty="0">
                <a:latin typeface="Times New Roman"/>
                <a:cs typeface="Times New Roman"/>
              </a:rPr>
              <a:t>Cost-effectiveness</a:t>
            </a:r>
            <a:endParaRPr sz="1500">
              <a:latin typeface="Times New Roman"/>
              <a:cs typeface="Times New Roman"/>
            </a:endParaRPr>
          </a:p>
          <a:p>
            <a:pPr marL="240665" indent="-227965">
              <a:lnSpc>
                <a:spcPts val="2140"/>
              </a:lnSpc>
              <a:spcBef>
                <a:spcPts val="345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b="1" dirty="0">
                <a:latin typeface="Times New Roman"/>
                <a:cs typeface="Times New Roman"/>
              </a:rPr>
              <a:t>Reflection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Questions:</a:t>
            </a:r>
            <a:endParaRPr sz="1800">
              <a:latin typeface="Times New Roman"/>
              <a:cs typeface="Times New Roman"/>
            </a:endParaRPr>
          </a:p>
          <a:p>
            <a:pPr marL="697865" lvl="1" indent="-228600">
              <a:lnSpc>
                <a:spcPts val="1770"/>
              </a:lnSpc>
              <a:buFont typeface="Arial MT"/>
              <a:buChar char="•"/>
              <a:tabLst>
                <a:tab pos="697865" algn="l"/>
              </a:tabLst>
            </a:pPr>
            <a:r>
              <a:rPr sz="1500" dirty="0">
                <a:latin typeface="Times New Roman"/>
                <a:cs typeface="Times New Roman"/>
              </a:rPr>
              <a:t>What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worked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well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in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your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design?</a:t>
            </a:r>
            <a:endParaRPr sz="1500">
              <a:latin typeface="Times New Roman"/>
              <a:cs typeface="Times New Roman"/>
            </a:endParaRPr>
          </a:p>
          <a:p>
            <a:pPr marL="697865" lvl="1" indent="-228600">
              <a:lnSpc>
                <a:spcPts val="1764"/>
              </a:lnSpc>
              <a:buFont typeface="Arial MT"/>
              <a:buChar char="•"/>
              <a:tabLst>
                <a:tab pos="697865" algn="l"/>
              </a:tabLst>
            </a:pPr>
            <a:r>
              <a:rPr sz="1500" dirty="0">
                <a:latin typeface="Times New Roman"/>
                <a:cs typeface="Times New Roman"/>
              </a:rPr>
              <a:t>What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challenges</a:t>
            </a:r>
            <a:r>
              <a:rPr sz="1500" spc="-8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did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you</a:t>
            </a:r>
            <a:r>
              <a:rPr sz="1500" spc="4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face?</a:t>
            </a:r>
            <a:endParaRPr sz="1500">
              <a:latin typeface="Times New Roman"/>
              <a:cs typeface="Times New Roman"/>
            </a:endParaRPr>
          </a:p>
          <a:p>
            <a:pPr marL="697865" lvl="1" indent="-228600">
              <a:lnSpc>
                <a:spcPts val="1775"/>
              </a:lnSpc>
              <a:buFont typeface="Arial MT"/>
              <a:buChar char="•"/>
              <a:tabLst>
                <a:tab pos="697865" algn="l"/>
              </a:tabLst>
            </a:pPr>
            <a:r>
              <a:rPr sz="1500" dirty="0">
                <a:latin typeface="Times New Roman"/>
                <a:cs typeface="Times New Roman"/>
              </a:rPr>
              <a:t>How</a:t>
            </a:r>
            <a:r>
              <a:rPr sz="1500" spc="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could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the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system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be</a:t>
            </a:r>
            <a:r>
              <a:rPr sz="1500" spc="-10" dirty="0">
                <a:latin typeface="Times New Roman"/>
                <a:cs typeface="Times New Roman"/>
              </a:rPr>
              <a:t> improved?</a:t>
            </a:r>
            <a:endParaRPr sz="1500">
              <a:latin typeface="Times New Roman"/>
              <a:cs typeface="Times New Roman"/>
            </a:endParaRPr>
          </a:p>
          <a:p>
            <a:pPr marL="240665" indent="-227965">
              <a:lnSpc>
                <a:spcPts val="1835"/>
              </a:lnSpc>
              <a:spcBef>
                <a:spcPts val="350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Outcome: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1510"/>
              </a:lnSpc>
            </a:pPr>
            <a:r>
              <a:rPr sz="1800" dirty="0">
                <a:latin typeface="Times New Roman"/>
                <a:cs typeface="Times New Roman"/>
              </a:rPr>
              <a:t>Students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understand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practical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aspects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and</a:t>
            </a:r>
            <a:r>
              <a:rPr sz="1800" b="1" spc="-10" dirty="0">
                <a:latin typeface="Times New Roman"/>
                <a:cs typeface="Times New Roman"/>
              </a:rPr>
              <a:t> real-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1835"/>
              </a:lnSpc>
            </a:pPr>
            <a:r>
              <a:rPr sz="1800" b="1" dirty="0">
                <a:latin typeface="Times New Roman"/>
                <a:cs typeface="Times New Roman"/>
              </a:rPr>
              <a:t>world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constraints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conduit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wiring </a:t>
            </a:r>
            <a:r>
              <a:rPr sz="1800" spc="-10" dirty="0">
                <a:latin typeface="Times New Roman"/>
                <a:cs typeface="Times New Roman"/>
              </a:rPr>
              <a:t>design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Google Shape;55;p1"/>
          <p:cNvSpPr txBox="1"/>
          <p:nvPr/>
        </p:nvSpPr>
        <p:spPr>
          <a:xfrm>
            <a:off x="914399" y="6203130"/>
            <a:ext cx="10375119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1341" y="168605"/>
            <a:ext cx="19437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Puzzles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1439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10" dirty="0"/>
              <a:t>18</a:t>
            </a:fld>
            <a:r>
              <a:rPr spc="-10" dirty="0"/>
              <a:t>/26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70"/>
              </a:lnSpc>
              <a:spcBef>
                <a:spcPts val="95"/>
              </a:spcBef>
            </a:pPr>
            <a:r>
              <a:rPr dirty="0"/>
              <a:t>According</a:t>
            </a:r>
            <a:r>
              <a:rPr spc="310" dirty="0"/>
              <a:t> </a:t>
            </a:r>
            <a:r>
              <a:rPr dirty="0"/>
              <a:t>to</a:t>
            </a:r>
            <a:r>
              <a:rPr spc="305" dirty="0"/>
              <a:t> </a:t>
            </a:r>
            <a:r>
              <a:rPr dirty="0"/>
              <a:t>the</a:t>
            </a:r>
            <a:r>
              <a:rPr spc="290" dirty="0"/>
              <a:t> </a:t>
            </a:r>
            <a:r>
              <a:rPr dirty="0"/>
              <a:t>general</a:t>
            </a:r>
            <a:r>
              <a:rPr spc="295" dirty="0"/>
              <a:t> </a:t>
            </a:r>
            <a:r>
              <a:rPr dirty="0"/>
              <a:t>rules</a:t>
            </a:r>
            <a:r>
              <a:rPr spc="300" dirty="0"/>
              <a:t> </a:t>
            </a:r>
            <a:r>
              <a:rPr spc="-25" dirty="0"/>
              <a:t>of</a:t>
            </a:r>
          </a:p>
          <a:p>
            <a:pPr marL="12700" marR="10795">
              <a:lnSpc>
                <a:spcPct val="69800"/>
              </a:lnSpc>
              <a:spcBef>
                <a:spcPts val="570"/>
              </a:spcBef>
              <a:tabLst>
                <a:tab pos="1365885" algn="l"/>
                <a:tab pos="2552065" algn="l"/>
                <a:tab pos="3832225" algn="l"/>
                <a:tab pos="4231640" algn="l"/>
                <a:tab pos="5109845" algn="l"/>
              </a:tabLst>
            </a:pPr>
            <a:r>
              <a:rPr spc="-10" dirty="0"/>
              <a:t>wiring,</a:t>
            </a:r>
            <a:r>
              <a:rPr dirty="0"/>
              <a:t>	</a:t>
            </a:r>
            <a:r>
              <a:rPr spc="-10" dirty="0"/>
              <a:t>where</a:t>
            </a:r>
            <a:r>
              <a:rPr dirty="0"/>
              <a:t>	</a:t>
            </a:r>
            <a:r>
              <a:rPr spc="-10" dirty="0"/>
              <a:t>should</a:t>
            </a:r>
            <a:r>
              <a:rPr dirty="0"/>
              <a:t>	</a:t>
            </a:r>
            <a:r>
              <a:rPr spc="-50" dirty="0"/>
              <a:t>a</a:t>
            </a:r>
            <a:r>
              <a:rPr dirty="0"/>
              <a:t>	</a:t>
            </a:r>
            <a:r>
              <a:rPr spc="-20" dirty="0"/>
              <a:t>fuse</a:t>
            </a:r>
            <a:r>
              <a:rPr dirty="0"/>
              <a:t>	</a:t>
            </a:r>
            <a:r>
              <a:rPr spc="-25" dirty="0"/>
              <a:t>or </a:t>
            </a:r>
            <a:r>
              <a:rPr dirty="0"/>
              <a:t>circuit</a:t>
            </a:r>
            <a:r>
              <a:rPr spc="-40" dirty="0"/>
              <a:t> </a:t>
            </a:r>
            <a:r>
              <a:rPr dirty="0"/>
              <a:t>breaker</a:t>
            </a:r>
            <a:r>
              <a:rPr spc="-70" dirty="0"/>
              <a:t> </a:t>
            </a:r>
            <a:r>
              <a:rPr dirty="0"/>
              <a:t>never</a:t>
            </a:r>
            <a:r>
              <a:rPr spc="-45" dirty="0"/>
              <a:t> </a:t>
            </a:r>
            <a:r>
              <a:rPr dirty="0"/>
              <a:t>be</a:t>
            </a:r>
            <a:r>
              <a:rPr spc="-80" dirty="0"/>
              <a:t> </a:t>
            </a:r>
            <a:r>
              <a:rPr spc="-10" dirty="0"/>
              <a:t>placed?</a:t>
            </a:r>
          </a:p>
          <a:p>
            <a:pPr>
              <a:lnSpc>
                <a:spcPct val="100000"/>
              </a:lnSpc>
              <a:spcBef>
                <a:spcPts val="1070"/>
              </a:spcBef>
            </a:pPr>
            <a:endParaRPr spc="-10" dirty="0"/>
          </a:p>
          <a:p>
            <a:pPr marL="241300" marR="8890" indent="-228600">
              <a:lnSpc>
                <a:spcPct val="69700"/>
              </a:lnSpc>
              <a:buFont typeface="Arial MT"/>
              <a:buChar char="•"/>
              <a:tabLst>
                <a:tab pos="241300" algn="l"/>
              </a:tabLst>
            </a:pPr>
            <a:r>
              <a:rPr dirty="0">
                <a:solidFill>
                  <a:srgbClr val="000000"/>
                </a:solidFill>
              </a:rPr>
              <a:t>A.Near</a:t>
            </a:r>
            <a:r>
              <a:rPr spc="7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the</a:t>
            </a:r>
            <a:r>
              <a:rPr spc="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point</a:t>
            </a:r>
            <a:r>
              <a:rPr spc="8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spc="7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entry</a:t>
            </a:r>
            <a:r>
              <a:rPr spc="9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for</a:t>
            </a:r>
            <a:r>
              <a:rPr spc="100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the </a:t>
            </a:r>
            <a:r>
              <a:rPr dirty="0">
                <a:solidFill>
                  <a:srgbClr val="000000"/>
                </a:solidFill>
              </a:rPr>
              <a:t>supply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cables.</a:t>
            </a:r>
          </a:p>
          <a:p>
            <a:pPr marL="241300" marR="14604" indent="-228600">
              <a:lnSpc>
                <a:spcPct val="70400"/>
              </a:lnSpc>
              <a:spcBef>
                <a:spcPts val="98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>
                <a:solidFill>
                  <a:srgbClr val="000000"/>
                </a:solidFill>
              </a:rPr>
              <a:t>B.On</a:t>
            </a:r>
            <a:r>
              <a:rPr spc="21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the</a:t>
            </a:r>
            <a:r>
              <a:rPr spc="20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live</a:t>
            </a:r>
            <a:r>
              <a:rPr spc="229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conductor</a:t>
            </a:r>
            <a:r>
              <a:rPr spc="2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spc="204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each </a:t>
            </a:r>
            <a:r>
              <a:rPr spc="-10" dirty="0">
                <a:solidFill>
                  <a:srgbClr val="000000"/>
                </a:solidFill>
              </a:rPr>
              <a:t>sub-circuit.</a:t>
            </a:r>
          </a:p>
          <a:p>
            <a:pPr marL="240665" indent="-227965">
              <a:lnSpc>
                <a:spcPts val="3540"/>
              </a:lnSpc>
              <a:buFont typeface="Arial MT"/>
              <a:buChar char="•"/>
              <a:tabLst>
                <a:tab pos="240665" algn="l"/>
              </a:tabLst>
            </a:pPr>
            <a:r>
              <a:rPr dirty="0">
                <a:solidFill>
                  <a:srgbClr val="000000"/>
                </a:solidFill>
              </a:rPr>
              <a:t>C.On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distribution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fuse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board.</a:t>
            </a:r>
          </a:p>
          <a:p>
            <a:pPr marL="240665" indent="-227965">
              <a:lnSpc>
                <a:spcPts val="3660"/>
              </a:lnSpc>
              <a:buFont typeface="Arial MT"/>
              <a:buChar char="•"/>
              <a:tabLst>
                <a:tab pos="240665" algn="l"/>
              </a:tabLst>
            </a:pPr>
            <a:r>
              <a:rPr dirty="0">
                <a:solidFill>
                  <a:srgbClr val="000000"/>
                </a:solidFill>
              </a:rPr>
              <a:t>D.In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the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neutral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or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earth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wire.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52464" y="1719453"/>
            <a:ext cx="5419090" cy="80327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1180"/>
              </a:spcBef>
              <a:tabLst>
                <a:tab pos="579755" algn="l"/>
                <a:tab pos="1292860" algn="l"/>
                <a:tab pos="1405255" algn="l"/>
                <a:tab pos="1972945" algn="l"/>
                <a:tab pos="2618740" algn="l"/>
                <a:tab pos="3332479" algn="l"/>
                <a:tab pos="4265295" algn="l"/>
                <a:tab pos="4533900" algn="l"/>
              </a:tabLst>
            </a:pPr>
            <a:r>
              <a:rPr sz="3000" spc="-25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3000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sz="3000" spc="-25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3000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sz="3000" spc="-10" dirty="0">
                <a:solidFill>
                  <a:srgbClr val="006FC0"/>
                </a:solidFill>
                <a:latin typeface="Times New Roman"/>
                <a:cs typeface="Times New Roman"/>
              </a:rPr>
              <a:t>Design</a:t>
            </a:r>
            <a:r>
              <a:rPr sz="3000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sz="3000" spc="-10" dirty="0">
                <a:solidFill>
                  <a:srgbClr val="006FC0"/>
                </a:solidFill>
                <a:latin typeface="Times New Roman"/>
                <a:cs typeface="Times New Roman"/>
              </a:rPr>
              <a:t>Thinking</a:t>
            </a:r>
            <a:r>
              <a:rPr sz="3000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sz="3000" spc="-10" dirty="0">
                <a:solidFill>
                  <a:srgbClr val="006FC0"/>
                </a:solidFill>
                <a:latin typeface="Times New Roman"/>
                <a:cs typeface="Times New Roman"/>
              </a:rPr>
              <a:t>process applied</a:t>
            </a:r>
            <a:r>
              <a:rPr sz="3000" dirty="0">
                <a:solidFill>
                  <a:srgbClr val="006FC0"/>
                </a:solidFill>
                <a:latin typeface="Times New Roman"/>
                <a:cs typeface="Times New Roman"/>
              </a:rPr>
              <a:t>		</a:t>
            </a:r>
            <a:r>
              <a:rPr sz="3000" spc="-25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3000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sz="3000" spc="-10" dirty="0">
                <a:solidFill>
                  <a:srgbClr val="006FC0"/>
                </a:solidFill>
                <a:latin typeface="Times New Roman"/>
                <a:cs typeface="Times New Roman"/>
              </a:rPr>
              <a:t>wiring,</a:t>
            </a:r>
            <a:r>
              <a:rPr sz="3000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sz="3000" spc="-10" dirty="0">
                <a:solidFill>
                  <a:srgbClr val="006FC0"/>
                </a:solidFill>
                <a:latin typeface="Times New Roman"/>
                <a:cs typeface="Times New Roman"/>
              </a:rPr>
              <a:t>which</a:t>
            </a:r>
            <a:r>
              <a:rPr sz="3000" dirty="0">
                <a:solidFill>
                  <a:srgbClr val="006FC0"/>
                </a:solidFill>
                <a:latin typeface="Times New Roman"/>
                <a:cs typeface="Times New Roman"/>
              </a:rPr>
              <a:t>		</a:t>
            </a:r>
            <a:r>
              <a:rPr sz="3000" spc="-10" dirty="0">
                <a:solidFill>
                  <a:srgbClr val="006FC0"/>
                </a:solidFill>
                <a:latin typeface="Times New Roman"/>
                <a:cs typeface="Times New Roman"/>
              </a:rPr>
              <a:t>phase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52464" y="2359914"/>
            <a:ext cx="54209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97989" algn="l"/>
                <a:tab pos="2618740" algn="l"/>
                <a:tab pos="4771390" algn="l"/>
              </a:tabLst>
            </a:pPr>
            <a:r>
              <a:rPr sz="3000" spc="-10" dirty="0">
                <a:solidFill>
                  <a:srgbClr val="006FC0"/>
                </a:solidFill>
                <a:latin typeface="Times New Roman"/>
                <a:cs typeface="Times New Roman"/>
              </a:rPr>
              <a:t>focuses</a:t>
            </a:r>
            <a:r>
              <a:rPr sz="3000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sz="3000" spc="-25" dirty="0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r>
              <a:rPr sz="3000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sz="3000" spc="-10" dirty="0">
                <a:solidFill>
                  <a:srgbClr val="006FC0"/>
                </a:solidFill>
                <a:latin typeface="Times New Roman"/>
                <a:cs typeface="Times New Roman"/>
              </a:rPr>
              <a:t>translating</a:t>
            </a:r>
            <a:r>
              <a:rPr sz="3000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sz="3000" spc="-20" dirty="0">
                <a:solidFill>
                  <a:srgbClr val="006FC0"/>
                </a:solidFill>
                <a:latin typeface="Times New Roman"/>
                <a:cs typeface="Times New Roman"/>
              </a:rPr>
              <a:t>user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52464" y="2679649"/>
            <a:ext cx="5422900" cy="803275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 marR="5080">
              <a:lnSpc>
                <a:spcPct val="70100"/>
              </a:lnSpc>
              <a:spcBef>
                <a:spcPts val="1175"/>
              </a:spcBef>
              <a:tabLst>
                <a:tab pos="2113280" algn="l"/>
                <a:tab pos="2877820" algn="l"/>
                <a:tab pos="3219450" algn="l"/>
                <a:tab pos="4133850" algn="l"/>
              </a:tabLst>
            </a:pPr>
            <a:r>
              <a:rPr sz="3000" spc="-10" dirty="0">
                <a:solidFill>
                  <a:srgbClr val="006FC0"/>
                </a:solidFill>
                <a:latin typeface="Times New Roman"/>
                <a:cs typeface="Times New Roman"/>
              </a:rPr>
              <a:t>observations</a:t>
            </a:r>
            <a:r>
              <a:rPr sz="3000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sz="3000" spc="-20" dirty="0">
                <a:solidFill>
                  <a:srgbClr val="006FC0"/>
                </a:solidFill>
                <a:latin typeface="Times New Roman"/>
                <a:cs typeface="Times New Roman"/>
              </a:rPr>
              <a:t>into</a:t>
            </a:r>
            <a:r>
              <a:rPr sz="3000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sz="3000" spc="-5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3000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sz="3000" spc="-10" dirty="0">
                <a:solidFill>
                  <a:srgbClr val="006FC0"/>
                </a:solidFill>
                <a:latin typeface="Times New Roman"/>
                <a:cs typeface="Times New Roman"/>
              </a:rPr>
              <a:t>clear</a:t>
            </a:r>
            <a:r>
              <a:rPr sz="3000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sz="3000" spc="-10" dirty="0">
                <a:solidFill>
                  <a:srgbClr val="006FC0"/>
                </a:solidFill>
                <a:latin typeface="Times New Roman"/>
                <a:cs typeface="Times New Roman"/>
              </a:rPr>
              <a:t>problem statement?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52464" y="3893261"/>
            <a:ext cx="2228215" cy="1824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3565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3000" spc="-10" dirty="0">
                <a:latin typeface="Times New Roman"/>
                <a:cs typeface="Times New Roman"/>
              </a:rPr>
              <a:t>A.Prototype</a:t>
            </a:r>
            <a:endParaRPr sz="3000">
              <a:latin typeface="Times New Roman"/>
              <a:cs typeface="Times New Roman"/>
            </a:endParaRPr>
          </a:p>
          <a:p>
            <a:pPr marL="241300" indent="-228600">
              <a:lnSpc>
                <a:spcPts val="3515"/>
              </a:lnSpc>
              <a:buFont typeface="Arial MT"/>
              <a:buChar char="•"/>
              <a:tabLst>
                <a:tab pos="241300" algn="l"/>
              </a:tabLst>
            </a:pPr>
            <a:r>
              <a:rPr sz="3000" spc="-10" dirty="0">
                <a:latin typeface="Times New Roman"/>
                <a:cs typeface="Times New Roman"/>
              </a:rPr>
              <a:t>B.Define</a:t>
            </a:r>
            <a:endParaRPr sz="3000">
              <a:latin typeface="Times New Roman"/>
              <a:cs typeface="Times New Roman"/>
            </a:endParaRPr>
          </a:p>
          <a:p>
            <a:pPr marL="241300" indent="-228600">
              <a:lnSpc>
                <a:spcPts val="3515"/>
              </a:lnSpc>
              <a:buFont typeface="Arial MT"/>
              <a:buChar char="•"/>
              <a:tabLst>
                <a:tab pos="241300" algn="l"/>
              </a:tabLst>
            </a:pPr>
            <a:r>
              <a:rPr sz="3000" spc="-10" dirty="0">
                <a:latin typeface="Times New Roman"/>
                <a:cs typeface="Times New Roman"/>
              </a:rPr>
              <a:t>C.Empathize</a:t>
            </a:r>
            <a:endParaRPr sz="3000">
              <a:latin typeface="Times New Roman"/>
              <a:cs typeface="Times New Roman"/>
            </a:endParaRPr>
          </a:p>
          <a:p>
            <a:pPr marL="241300" indent="-228600">
              <a:lnSpc>
                <a:spcPts val="3565"/>
              </a:lnSpc>
              <a:buFont typeface="Arial MT"/>
              <a:buChar char="•"/>
              <a:tabLst>
                <a:tab pos="241300" algn="l"/>
              </a:tabLst>
            </a:pPr>
            <a:r>
              <a:rPr sz="3000" spc="-10" dirty="0">
                <a:latin typeface="Times New Roman"/>
                <a:cs typeface="Times New Roman"/>
              </a:rPr>
              <a:t>D.Ideate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2" name="Google Shape;55;p1"/>
          <p:cNvSpPr txBox="1"/>
          <p:nvPr/>
        </p:nvSpPr>
        <p:spPr>
          <a:xfrm>
            <a:off x="914399" y="6203130"/>
            <a:ext cx="10375119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1341" y="168605"/>
            <a:ext cx="19437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Puzzles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1439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10" dirty="0"/>
              <a:t>19</a:t>
            </a:fld>
            <a:r>
              <a:rPr spc="-10" dirty="0"/>
              <a:t>/26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5343" y="1746884"/>
            <a:ext cx="5458460" cy="9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50"/>
              </a:lnSpc>
              <a:spcBef>
                <a:spcPts val="100"/>
              </a:spcBef>
            </a:pP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According</a:t>
            </a:r>
            <a:r>
              <a:rPr sz="24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24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24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provided</a:t>
            </a:r>
            <a:r>
              <a:rPr sz="24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material,</a:t>
            </a:r>
            <a:r>
              <a:rPr sz="24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what</a:t>
            </a:r>
            <a:r>
              <a:rPr sz="24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endParaRPr sz="2400">
              <a:latin typeface="Times New Roman"/>
              <a:cs typeface="Times New Roman"/>
            </a:endParaRPr>
          </a:p>
          <a:p>
            <a:pPr marL="12700" marR="8255">
              <a:lnSpc>
                <a:spcPct val="70000"/>
              </a:lnSpc>
              <a:spcBef>
                <a:spcPts val="430"/>
              </a:spcBef>
            </a:pP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2400" spc="3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correct</a:t>
            </a:r>
            <a:r>
              <a:rPr sz="2400" spc="3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6FC0"/>
                </a:solidFill>
                <a:latin typeface="Times New Roman"/>
                <a:cs typeface="Times New Roman"/>
              </a:rPr>
              <a:t>color-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coding</a:t>
            </a:r>
            <a:r>
              <a:rPr sz="2400" spc="3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scheme</a:t>
            </a:r>
            <a:r>
              <a:rPr sz="2400" spc="3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2400" spc="3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Times New Roman"/>
                <a:cs typeface="Times New Roman"/>
              </a:rPr>
              <a:t>wiring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in a</a:t>
            </a:r>
            <a:r>
              <a:rPr sz="24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Times New Roman"/>
                <a:cs typeface="Times New Roman"/>
              </a:rPr>
              <a:t>single-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phase</a:t>
            </a:r>
            <a:r>
              <a:rPr sz="24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Times New Roman"/>
                <a:cs typeface="Times New Roman"/>
              </a:rPr>
              <a:t>installation?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5343" y="3572967"/>
            <a:ext cx="4231005" cy="20580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9079" indent="-246379">
              <a:lnSpc>
                <a:spcPct val="100000"/>
              </a:lnSpc>
              <a:spcBef>
                <a:spcPts val="110"/>
              </a:spcBef>
              <a:buAutoNum type="alphaUcPeriod"/>
              <a:tabLst>
                <a:tab pos="259079" algn="l"/>
              </a:tabLst>
            </a:pPr>
            <a:r>
              <a:rPr sz="1600" dirty="0">
                <a:latin typeface="Times New Roman"/>
                <a:cs typeface="Times New Roman"/>
              </a:rPr>
              <a:t>Green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phase,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Black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neutral,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Red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earth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19"/>
              </a:spcBef>
              <a:buFont typeface="Times New Roman"/>
              <a:buAutoNum type="alphaUcPeriod"/>
            </a:pPr>
            <a:endParaRPr sz="1600">
              <a:latin typeface="Times New Roman"/>
              <a:cs typeface="Times New Roman"/>
            </a:endParaRPr>
          </a:p>
          <a:p>
            <a:pPr marL="201295" indent="-198755">
              <a:lnSpc>
                <a:spcPct val="100000"/>
              </a:lnSpc>
              <a:buAutoNum type="alphaUcPeriod"/>
              <a:tabLst>
                <a:tab pos="201295" algn="l"/>
              </a:tabLst>
            </a:pPr>
            <a:r>
              <a:rPr sz="1600" dirty="0">
                <a:latin typeface="Times New Roman"/>
                <a:cs typeface="Times New Roman"/>
              </a:rPr>
              <a:t>Red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phase,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Green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neutral,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Black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-10" dirty="0">
                <a:latin typeface="Times New Roman"/>
                <a:cs typeface="Times New Roman"/>
              </a:rPr>
              <a:t> earth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25"/>
              </a:spcBef>
              <a:buFont typeface="Times New Roman"/>
              <a:buAutoNum type="alphaUcPeriod"/>
            </a:pPr>
            <a:endParaRPr sz="1600">
              <a:latin typeface="Times New Roman"/>
              <a:cs typeface="Times New Roman"/>
            </a:endParaRPr>
          </a:p>
          <a:p>
            <a:pPr marL="200660" indent="-198120">
              <a:lnSpc>
                <a:spcPct val="100000"/>
              </a:lnSpc>
              <a:buAutoNum type="alphaUcPeriod"/>
              <a:tabLst>
                <a:tab pos="200660" algn="l"/>
              </a:tabLst>
            </a:pPr>
            <a:r>
              <a:rPr sz="1600" dirty="0">
                <a:latin typeface="Times New Roman"/>
                <a:cs typeface="Times New Roman"/>
              </a:rPr>
              <a:t>Black</a:t>
            </a:r>
            <a:r>
              <a:rPr sz="1600" spc="-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phase,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Red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neutral,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Green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earth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44"/>
              </a:spcBef>
              <a:buFont typeface="Times New Roman"/>
              <a:buAutoNum type="alphaUcPeriod"/>
            </a:pPr>
            <a:endParaRPr sz="1600">
              <a:latin typeface="Times New Roman"/>
              <a:cs typeface="Times New Roman"/>
            </a:endParaRPr>
          </a:p>
          <a:p>
            <a:pPr marL="210185" indent="-209550">
              <a:lnSpc>
                <a:spcPct val="100000"/>
              </a:lnSpc>
              <a:buAutoNum type="alphaUcPeriod"/>
              <a:tabLst>
                <a:tab pos="210185" algn="l"/>
              </a:tabLst>
            </a:pPr>
            <a:r>
              <a:rPr sz="1600" dirty="0">
                <a:latin typeface="Times New Roman"/>
                <a:cs typeface="Times New Roman"/>
              </a:rPr>
              <a:t>Red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phase,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Black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neutral,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Green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earth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52464" y="1813940"/>
            <a:ext cx="542099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What</a:t>
            </a:r>
            <a:r>
              <a:rPr sz="2400" spc="25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2400" spc="2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2400" spc="2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standard</a:t>
            </a:r>
            <a:r>
              <a:rPr sz="2400" spc="2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installation</a:t>
            </a:r>
            <a:r>
              <a:rPr sz="2400" spc="25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height</a:t>
            </a:r>
            <a:r>
              <a:rPr sz="2400" spc="2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6FC0"/>
                </a:solidFill>
                <a:latin typeface="Times New Roman"/>
                <a:cs typeface="Times New Roman"/>
              </a:rPr>
              <a:t>for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24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switchboard</a:t>
            </a:r>
            <a:r>
              <a:rPr sz="24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from</a:t>
            </a:r>
            <a:r>
              <a:rPr sz="24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floor</a:t>
            </a:r>
            <a:r>
              <a:rPr sz="24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Times New Roman"/>
                <a:cs typeface="Times New Roman"/>
              </a:rPr>
              <a:t>level?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52464" y="3712938"/>
            <a:ext cx="1452245" cy="163195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2000" dirty="0">
                <a:latin typeface="Times New Roman"/>
                <a:cs typeface="Times New Roman"/>
              </a:rPr>
              <a:t>A.2.75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metres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000" dirty="0">
                <a:latin typeface="Times New Roman"/>
                <a:cs typeface="Times New Roman"/>
              </a:rPr>
              <a:t>B.1.30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metres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2000" dirty="0">
                <a:latin typeface="Times New Roman"/>
                <a:cs typeface="Times New Roman"/>
              </a:rPr>
              <a:t>C.2.5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metres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000" dirty="0">
                <a:latin typeface="Times New Roman"/>
                <a:cs typeface="Times New Roman"/>
              </a:rPr>
              <a:t>D.1.25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metres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Google Shape;55;p1"/>
          <p:cNvSpPr txBox="1"/>
          <p:nvPr/>
        </p:nvSpPr>
        <p:spPr>
          <a:xfrm>
            <a:off x="914399" y="6203130"/>
            <a:ext cx="10375119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6660" y="1642313"/>
            <a:ext cx="10650855" cy="386905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10"/>
              </a:spcBef>
              <a:buFont typeface="Arial MT"/>
              <a:buChar char="•"/>
              <a:tabLst>
                <a:tab pos="356870" algn="l"/>
              </a:tabLst>
            </a:pPr>
            <a:r>
              <a:rPr sz="2800" dirty="0">
                <a:latin typeface="Times New Roman"/>
                <a:cs typeface="Times New Roman"/>
              </a:rPr>
              <a:t>Electrical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conduits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are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used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protect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provide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route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electrical 	</a:t>
            </a:r>
            <a:r>
              <a:rPr sz="2800" dirty="0">
                <a:latin typeface="Times New Roman"/>
                <a:cs typeface="Times New Roman"/>
              </a:rPr>
              <a:t>wiring</a:t>
            </a:r>
            <a:r>
              <a:rPr sz="2800" spc="3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3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</a:t>
            </a:r>
            <a:r>
              <a:rPr sz="2800" spc="3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electrical</a:t>
            </a:r>
            <a:r>
              <a:rPr sz="2800" spc="3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system.</a:t>
            </a:r>
            <a:r>
              <a:rPr sz="2800" spc="3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Electrical</a:t>
            </a:r>
            <a:r>
              <a:rPr sz="2800" spc="3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conduits</a:t>
            </a:r>
            <a:r>
              <a:rPr sz="2800" spc="3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are</a:t>
            </a:r>
            <a:r>
              <a:rPr sz="2800" spc="3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made</a:t>
            </a:r>
            <a:r>
              <a:rPr sz="2800" spc="3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3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metal, 	</a:t>
            </a:r>
            <a:r>
              <a:rPr sz="2800" dirty="0">
                <a:latin typeface="Times New Roman"/>
                <a:cs typeface="Times New Roman"/>
              </a:rPr>
              <a:t>plastic,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fibre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can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rigid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flexible.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Conduits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must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installed 	</a:t>
            </a:r>
            <a:r>
              <a:rPr sz="2800" dirty="0">
                <a:latin typeface="Times New Roman"/>
                <a:cs typeface="Times New Roman"/>
              </a:rPr>
              <a:t>by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electricians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per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standard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regulations.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5"/>
              </a:spcBef>
              <a:buFont typeface="Arial MT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354965" marR="10160" indent="-342900" algn="just">
              <a:lnSpc>
                <a:spcPct val="100000"/>
              </a:lnSpc>
              <a:buFont typeface="Arial MT"/>
              <a:buChar char="•"/>
              <a:tabLst>
                <a:tab pos="356870" algn="l"/>
              </a:tabLst>
            </a:pP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workshops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public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buildings,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conduit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wiring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best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most 	</a:t>
            </a:r>
            <a:r>
              <a:rPr sz="2800" dirty="0">
                <a:latin typeface="Times New Roman"/>
                <a:cs typeface="Times New Roman"/>
              </a:rPr>
              <a:t>desirable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system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10" dirty="0">
                <a:latin typeface="Times New Roman"/>
                <a:cs typeface="Times New Roman"/>
              </a:rPr>
              <a:t>wiring.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5"/>
              </a:spcBef>
              <a:buFont typeface="Arial MT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Arial MT"/>
              <a:buChar char="•"/>
              <a:tabLst>
                <a:tab pos="356870" algn="l"/>
              </a:tabLst>
            </a:pPr>
            <a:r>
              <a:rPr sz="2800" dirty="0">
                <a:latin typeface="Times New Roman"/>
                <a:cs typeface="Times New Roman"/>
              </a:rPr>
              <a:t>It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provides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protection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safety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against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fire.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>
              <a:lnSpc>
                <a:spcPts val="1240"/>
              </a:lnSpc>
            </a:pPr>
            <a:fld id="{81D60167-4931-47E6-BA6A-407CBD079E47}" type="slidenum">
              <a:rPr spc="-20" dirty="0"/>
              <a:t>2</a:t>
            </a:fld>
            <a:r>
              <a:rPr spc="-20" dirty="0"/>
              <a:t>/26</a:t>
            </a:r>
          </a:p>
        </p:txBody>
      </p:sp>
      <p:sp>
        <p:nvSpPr>
          <p:cNvPr id="7" name="Google Shape;55;p1"/>
          <p:cNvSpPr txBox="1"/>
          <p:nvPr/>
        </p:nvSpPr>
        <p:spPr>
          <a:xfrm>
            <a:off x="914399" y="6203130"/>
            <a:ext cx="10375119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86505" y="2493517"/>
            <a:ext cx="4050029" cy="837565"/>
            <a:chOff x="3286505" y="2493517"/>
            <a:chExt cx="4050029" cy="8375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00336" y="3075786"/>
              <a:ext cx="3930999" cy="25473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6505" y="2493517"/>
              <a:ext cx="4049649" cy="59347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10" dirty="0"/>
              <a:t>20</a:t>
            </a:fld>
            <a:r>
              <a:rPr spc="-10" dirty="0"/>
              <a:t>/26</a:t>
            </a:r>
          </a:p>
        </p:txBody>
      </p:sp>
      <p:sp>
        <p:nvSpPr>
          <p:cNvPr id="9" name="Google Shape;55;p1"/>
          <p:cNvSpPr txBox="1"/>
          <p:nvPr/>
        </p:nvSpPr>
        <p:spPr>
          <a:xfrm>
            <a:off x="914399" y="6203130"/>
            <a:ext cx="10375119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24858" y="591769"/>
            <a:ext cx="24955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Reference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943081" y="6466738"/>
            <a:ext cx="3898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21/11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21678" y="1669745"/>
            <a:ext cx="35693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Reference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Research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Papers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3248" y="2191003"/>
            <a:ext cx="1397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imes New Roman"/>
                <a:cs typeface="Times New Roman"/>
              </a:rPr>
              <a:t>1.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3248" y="2813050"/>
            <a:ext cx="1397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imes New Roman"/>
                <a:cs typeface="Times New Roman"/>
              </a:rPr>
              <a:t>2.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8768" y="2017349"/>
            <a:ext cx="5404485" cy="355409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2400" b="1" spc="-35" dirty="0">
                <a:latin typeface="Times New Roman"/>
                <a:cs typeface="Times New Roman"/>
              </a:rPr>
              <a:t>Youtube</a:t>
            </a:r>
            <a:r>
              <a:rPr sz="2400" b="1" spc="-11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links</a:t>
            </a:r>
            <a:endParaRPr sz="2400">
              <a:latin typeface="Times New Roman"/>
              <a:cs typeface="Times New Roman"/>
            </a:endParaRPr>
          </a:p>
          <a:p>
            <a:pPr marL="240029" marR="594995" indent="-227329">
              <a:lnSpc>
                <a:spcPts val="2590"/>
              </a:lnSpc>
              <a:spcBef>
                <a:spcPts val="760"/>
              </a:spcBef>
              <a:buClr>
                <a:srgbClr val="000000"/>
              </a:buClr>
              <a:buFont typeface="Arial MT"/>
              <a:buChar char="•"/>
              <a:tabLst>
                <a:tab pos="241300" algn="l"/>
              </a:tabLst>
            </a:pPr>
            <a:r>
              <a:rPr sz="2400" u="sng" spc="-1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Times New Roman"/>
                <a:cs typeface="Times New Roman"/>
                <a:hlinkClick r:id="rId3"/>
              </a:rPr>
              <a:t>https://www.youtube.com/shorts/lDV</a:t>
            </a:r>
            <a:r>
              <a:rPr sz="2400" spc="-10" dirty="0">
                <a:solidFill>
                  <a:srgbClr val="2997E2"/>
                </a:solidFill>
                <a:latin typeface="Times New Roman"/>
                <a:cs typeface="Times New Roman"/>
                <a:hlinkClick r:id="rId3"/>
              </a:rPr>
              <a:t> 	</a:t>
            </a:r>
            <a:r>
              <a:rPr sz="2400" u="sng" spc="-1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Times New Roman"/>
                <a:cs typeface="Times New Roman"/>
                <a:hlinkClick r:id="rId3"/>
              </a:rPr>
              <a:t>He3TgMnw</a:t>
            </a:r>
            <a:endParaRPr sz="2400">
              <a:latin typeface="Times New Roman"/>
              <a:cs typeface="Times New Roman"/>
            </a:endParaRPr>
          </a:p>
          <a:p>
            <a:pPr marL="240029" indent="-227329">
              <a:lnSpc>
                <a:spcPts val="2715"/>
              </a:lnSpc>
              <a:spcBef>
                <a:spcPts val="710"/>
              </a:spcBef>
              <a:buClr>
                <a:srgbClr val="000000"/>
              </a:buClr>
              <a:buFont typeface="Arial MT"/>
              <a:buChar char="•"/>
              <a:tabLst>
                <a:tab pos="240029" algn="l"/>
                <a:tab pos="5276850" algn="l"/>
              </a:tabLst>
            </a:pPr>
            <a:r>
              <a:rPr sz="3600" u="sng" spc="-15" baseline="1157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Times New Roman"/>
                <a:cs typeface="Times New Roman"/>
                <a:hlinkClick r:id="rId4"/>
              </a:rPr>
              <a:t>https://www.youtube.com/shorts/i7K4</a:t>
            </a:r>
            <a:r>
              <a:rPr sz="3600" baseline="1157" dirty="0">
                <a:solidFill>
                  <a:srgbClr val="2997E2"/>
                </a:solidFill>
                <a:latin typeface="Times New Roman"/>
                <a:cs typeface="Times New Roman"/>
              </a:rPr>
              <a:t>	</a:t>
            </a:r>
            <a:r>
              <a:rPr sz="1200" spc="-25" dirty="0">
                <a:latin typeface="Times New Roman"/>
                <a:cs typeface="Times New Roman"/>
              </a:rPr>
              <a:t>3.</a:t>
            </a:r>
            <a:endParaRPr sz="1200">
              <a:latin typeface="Times New Roman"/>
              <a:cs typeface="Times New Roman"/>
            </a:endParaRPr>
          </a:p>
          <a:p>
            <a:pPr marL="241300">
              <a:lnSpc>
                <a:spcPts val="2715"/>
              </a:lnSpc>
            </a:pPr>
            <a:r>
              <a:rPr sz="2400" u="sng" spc="-1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Times New Roman"/>
                <a:cs typeface="Times New Roman"/>
                <a:hlinkClick r:id="rId4"/>
              </a:rPr>
              <a:t>umx6myw</a:t>
            </a:r>
            <a:endParaRPr sz="2400">
              <a:latin typeface="Times New Roman"/>
              <a:cs typeface="Times New Roman"/>
            </a:endParaRPr>
          </a:p>
          <a:p>
            <a:pPr marL="240029" indent="-227329">
              <a:lnSpc>
                <a:spcPts val="2735"/>
              </a:lnSpc>
              <a:spcBef>
                <a:spcPts val="720"/>
              </a:spcBef>
              <a:buClr>
                <a:srgbClr val="000000"/>
              </a:buClr>
              <a:buFont typeface="Arial MT"/>
              <a:buChar char="•"/>
              <a:tabLst>
                <a:tab pos="240029" algn="l"/>
              </a:tabLst>
            </a:pPr>
            <a:r>
              <a:rPr sz="2400" u="sng" spc="-1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Times New Roman"/>
                <a:cs typeface="Times New Roman"/>
                <a:hlinkClick r:id="rId5"/>
              </a:rPr>
              <a:t>https://youtu.be/N3ccRS9DWW8?si=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735"/>
              </a:lnSpc>
            </a:pPr>
            <a:r>
              <a:rPr sz="2400" u="sng" spc="-16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Times New Roman"/>
                <a:cs typeface="Times New Roman"/>
                <a:hlinkClick r:id="rId5"/>
              </a:rPr>
              <a:t>Y-</a:t>
            </a:r>
            <a:r>
              <a:rPr sz="2400" u="sng" spc="-1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Times New Roman"/>
                <a:cs typeface="Times New Roman"/>
                <a:hlinkClick r:id="rId5"/>
              </a:rPr>
              <a:t>Xc18jkashJbitc</a:t>
            </a:r>
            <a:endParaRPr sz="2400">
              <a:latin typeface="Times New Roman"/>
              <a:cs typeface="Times New Roman"/>
            </a:endParaRPr>
          </a:p>
          <a:p>
            <a:pPr marL="240029" marR="460375" indent="-227329">
              <a:lnSpc>
                <a:spcPts val="2590"/>
              </a:lnSpc>
              <a:spcBef>
                <a:spcPts val="1050"/>
              </a:spcBef>
              <a:buClr>
                <a:srgbClr val="000000"/>
              </a:buClr>
              <a:buFont typeface="Arial MT"/>
              <a:buChar char="•"/>
              <a:tabLst>
                <a:tab pos="241300" algn="l"/>
              </a:tabLst>
            </a:pPr>
            <a:r>
              <a:rPr sz="2400" b="1" u="sng" spc="-1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Times New Roman"/>
                <a:cs typeface="Times New Roman"/>
                <a:hlinkClick r:id="rId6"/>
              </a:rPr>
              <a:t>https://youtu.be/bkD6VRTtwCc?si=</a:t>
            </a:r>
            <a:r>
              <a:rPr sz="2400" b="1" spc="-10" dirty="0">
                <a:solidFill>
                  <a:srgbClr val="2997E2"/>
                </a:solidFill>
                <a:latin typeface="Times New Roman"/>
                <a:cs typeface="Times New Roman"/>
                <a:hlinkClick r:id="rId6"/>
              </a:rPr>
              <a:t> 	</a:t>
            </a:r>
            <a:r>
              <a:rPr sz="2400" b="1" u="sng" spc="-1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Times New Roman"/>
                <a:cs typeface="Times New Roman"/>
                <a:hlinkClick r:id="rId6"/>
              </a:rPr>
              <a:t>a3o1zVtq_oo3D8Yp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83248" y="3889070"/>
            <a:ext cx="1397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imes New Roman"/>
                <a:cs typeface="Times New Roman"/>
              </a:rPr>
              <a:t>4.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83248" y="4511116"/>
            <a:ext cx="1397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imes New Roman"/>
                <a:cs typeface="Times New Roman"/>
              </a:rPr>
              <a:t>5.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83248" y="5133289"/>
            <a:ext cx="1397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imes New Roman"/>
                <a:cs typeface="Times New Roman"/>
              </a:rPr>
              <a:t>6.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83248" y="5752591"/>
            <a:ext cx="1397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imes New Roman"/>
                <a:cs typeface="Times New Roman"/>
              </a:rPr>
              <a:t>7.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14604" algn="just">
              <a:lnSpc>
                <a:spcPts val="1300"/>
              </a:lnSpc>
              <a:spcBef>
                <a:spcPts val="260"/>
              </a:spcBef>
            </a:pPr>
            <a:r>
              <a:rPr dirty="0"/>
              <a:t>“Electrical</a:t>
            </a:r>
            <a:r>
              <a:rPr spc="290" dirty="0"/>
              <a:t> </a:t>
            </a:r>
            <a:r>
              <a:rPr dirty="0"/>
              <a:t>Wiring</a:t>
            </a:r>
            <a:r>
              <a:rPr spc="305" dirty="0"/>
              <a:t> </a:t>
            </a:r>
            <a:r>
              <a:rPr dirty="0"/>
              <a:t>Components</a:t>
            </a:r>
            <a:r>
              <a:rPr spc="295" dirty="0"/>
              <a:t> </a:t>
            </a:r>
            <a:r>
              <a:rPr dirty="0"/>
              <a:t>and</a:t>
            </a:r>
            <a:r>
              <a:rPr spc="325" dirty="0"/>
              <a:t> </a:t>
            </a:r>
            <a:r>
              <a:rPr dirty="0"/>
              <a:t>Accessories”</a:t>
            </a:r>
            <a:r>
              <a:rPr spc="310" dirty="0"/>
              <a:t> </a:t>
            </a:r>
            <a:r>
              <a:rPr dirty="0"/>
              <a:t>(PDF)</a:t>
            </a:r>
            <a:r>
              <a:rPr spc="310" dirty="0"/>
              <a:t> </a:t>
            </a:r>
            <a:r>
              <a:rPr dirty="0"/>
              <a:t>–</a:t>
            </a:r>
            <a:r>
              <a:rPr spc="305" dirty="0"/>
              <a:t> </a:t>
            </a:r>
            <a:r>
              <a:rPr dirty="0"/>
              <a:t>Explores</a:t>
            </a:r>
            <a:r>
              <a:rPr spc="300" dirty="0"/>
              <a:t> </a:t>
            </a:r>
            <a:r>
              <a:rPr spc="-10" dirty="0"/>
              <a:t>wiring </a:t>
            </a:r>
            <a:r>
              <a:rPr dirty="0"/>
              <a:t>materials</a:t>
            </a:r>
            <a:r>
              <a:rPr spc="315" dirty="0"/>
              <a:t> </a:t>
            </a:r>
            <a:r>
              <a:rPr dirty="0"/>
              <a:t>(conductors,</a:t>
            </a:r>
            <a:r>
              <a:rPr spc="320" dirty="0"/>
              <a:t> </a:t>
            </a:r>
            <a:r>
              <a:rPr dirty="0"/>
              <a:t>insulators)</a:t>
            </a:r>
            <a:r>
              <a:rPr spc="335" dirty="0"/>
              <a:t> </a:t>
            </a:r>
            <a:r>
              <a:rPr dirty="0"/>
              <a:t>and</a:t>
            </a:r>
            <a:r>
              <a:rPr spc="325" dirty="0"/>
              <a:t> </a:t>
            </a:r>
            <a:r>
              <a:rPr dirty="0"/>
              <a:t>accessories</a:t>
            </a:r>
            <a:r>
              <a:rPr spc="340" dirty="0"/>
              <a:t> </a:t>
            </a:r>
            <a:r>
              <a:rPr dirty="0"/>
              <a:t>for</a:t>
            </a:r>
            <a:r>
              <a:rPr spc="310" dirty="0"/>
              <a:t> </a:t>
            </a:r>
            <a:r>
              <a:rPr dirty="0"/>
              <a:t>building</a:t>
            </a:r>
            <a:r>
              <a:rPr spc="350" dirty="0"/>
              <a:t> </a:t>
            </a:r>
            <a:r>
              <a:rPr spc="-10" dirty="0"/>
              <a:t>installations. NCERT“</a:t>
            </a:r>
          </a:p>
          <a:p>
            <a:pPr marL="12700" marR="5080" algn="just">
              <a:lnSpc>
                <a:spcPts val="1300"/>
              </a:lnSpc>
              <a:spcBef>
                <a:spcPts val="994"/>
              </a:spcBef>
            </a:pPr>
            <a:r>
              <a:rPr dirty="0"/>
              <a:t>Top</a:t>
            </a:r>
            <a:r>
              <a:rPr spc="280" dirty="0"/>
              <a:t> </a:t>
            </a:r>
            <a:r>
              <a:rPr dirty="0"/>
              <a:t>Electrical</a:t>
            </a:r>
            <a:r>
              <a:rPr spc="270" dirty="0"/>
              <a:t> </a:t>
            </a:r>
            <a:r>
              <a:rPr dirty="0"/>
              <a:t>Wiring</a:t>
            </a:r>
            <a:r>
              <a:rPr spc="280" dirty="0"/>
              <a:t> </a:t>
            </a:r>
            <a:r>
              <a:rPr dirty="0"/>
              <a:t>Components</a:t>
            </a:r>
            <a:r>
              <a:rPr spc="295" dirty="0"/>
              <a:t> </a:t>
            </a:r>
            <a:r>
              <a:rPr dirty="0"/>
              <a:t>you</a:t>
            </a:r>
            <a:r>
              <a:rPr spc="280" dirty="0"/>
              <a:t> </a:t>
            </a:r>
            <a:r>
              <a:rPr dirty="0"/>
              <a:t>should</a:t>
            </a:r>
            <a:r>
              <a:rPr spc="305" dirty="0"/>
              <a:t> </a:t>
            </a:r>
            <a:r>
              <a:rPr dirty="0"/>
              <a:t>know”</a:t>
            </a:r>
            <a:r>
              <a:rPr spc="275" dirty="0"/>
              <a:t> </a:t>
            </a:r>
            <a:r>
              <a:rPr dirty="0"/>
              <a:t>–</a:t>
            </a:r>
            <a:r>
              <a:rPr spc="275" dirty="0"/>
              <a:t> </a:t>
            </a:r>
            <a:r>
              <a:rPr dirty="0"/>
              <a:t>Blog</a:t>
            </a:r>
            <a:r>
              <a:rPr spc="280" dirty="0"/>
              <a:t> </a:t>
            </a:r>
            <a:r>
              <a:rPr dirty="0"/>
              <a:t>overview</a:t>
            </a:r>
            <a:r>
              <a:rPr spc="275" dirty="0"/>
              <a:t> </a:t>
            </a:r>
            <a:r>
              <a:rPr spc="-25" dirty="0"/>
              <a:t>of </a:t>
            </a:r>
            <a:r>
              <a:rPr dirty="0"/>
              <a:t>wiring</a:t>
            </a:r>
            <a:r>
              <a:rPr spc="345" dirty="0"/>
              <a:t>   </a:t>
            </a:r>
            <a:r>
              <a:rPr dirty="0"/>
              <a:t>accessories,</a:t>
            </a:r>
            <a:r>
              <a:rPr spc="355" dirty="0"/>
              <a:t>   </a:t>
            </a:r>
            <a:r>
              <a:rPr dirty="0"/>
              <a:t>switches,</a:t>
            </a:r>
            <a:r>
              <a:rPr spc="355" dirty="0"/>
              <a:t>   </a:t>
            </a:r>
            <a:r>
              <a:rPr dirty="0"/>
              <a:t>sockets,</a:t>
            </a:r>
            <a:r>
              <a:rPr spc="345" dirty="0"/>
              <a:t>   </a:t>
            </a:r>
            <a:r>
              <a:rPr dirty="0"/>
              <a:t>circuit</a:t>
            </a:r>
            <a:r>
              <a:rPr spc="355" dirty="0"/>
              <a:t>   </a:t>
            </a:r>
            <a:r>
              <a:rPr dirty="0"/>
              <a:t>protection</a:t>
            </a:r>
            <a:r>
              <a:rPr spc="345" dirty="0"/>
              <a:t>   </a:t>
            </a:r>
            <a:r>
              <a:rPr spc="-20" dirty="0"/>
              <a:t>etc. </a:t>
            </a:r>
            <a:r>
              <a:rPr spc="-10" dirty="0"/>
              <a:t>goldmedalindia.com“</a:t>
            </a:r>
          </a:p>
          <a:p>
            <a:pPr marL="12700" marR="16510" algn="just">
              <a:lnSpc>
                <a:spcPts val="1300"/>
              </a:lnSpc>
              <a:spcBef>
                <a:spcPts val="1000"/>
              </a:spcBef>
            </a:pPr>
            <a:r>
              <a:rPr dirty="0"/>
              <a:t>Electical</a:t>
            </a:r>
            <a:r>
              <a:rPr spc="250" dirty="0"/>
              <a:t> </a:t>
            </a:r>
            <a:r>
              <a:rPr dirty="0"/>
              <a:t>materials</a:t>
            </a:r>
            <a:r>
              <a:rPr spc="260" dirty="0"/>
              <a:t> </a:t>
            </a:r>
            <a:r>
              <a:rPr dirty="0"/>
              <a:t>and</a:t>
            </a:r>
            <a:r>
              <a:rPr spc="270" dirty="0"/>
              <a:t> </a:t>
            </a:r>
            <a:r>
              <a:rPr dirty="0"/>
              <a:t>accessories</a:t>
            </a:r>
            <a:r>
              <a:rPr spc="260" dirty="0"/>
              <a:t> </a:t>
            </a:r>
            <a:r>
              <a:rPr spc="-10" dirty="0"/>
              <a:t>(Ch-</a:t>
            </a:r>
            <a:r>
              <a:rPr dirty="0"/>
              <a:t>2</a:t>
            </a:r>
            <a:r>
              <a:rPr spc="270" dirty="0"/>
              <a:t> </a:t>
            </a:r>
            <a:r>
              <a:rPr dirty="0"/>
              <a:t>PPTX)”</a:t>
            </a:r>
            <a:r>
              <a:rPr spc="265" dirty="0"/>
              <a:t> </a:t>
            </a:r>
            <a:r>
              <a:rPr dirty="0"/>
              <a:t>–</a:t>
            </a:r>
            <a:r>
              <a:rPr spc="270" dirty="0"/>
              <a:t> </a:t>
            </a:r>
            <a:r>
              <a:rPr dirty="0"/>
              <a:t>Presentation</a:t>
            </a:r>
            <a:r>
              <a:rPr spc="250" dirty="0"/>
              <a:t> </a:t>
            </a:r>
            <a:r>
              <a:rPr spc="-10" dirty="0"/>
              <a:t>discussing conductor/insulator</a:t>
            </a:r>
            <a:r>
              <a:rPr spc="10" dirty="0"/>
              <a:t> </a:t>
            </a:r>
            <a:r>
              <a:rPr spc="-10" dirty="0"/>
              <a:t>materials,</a:t>
            </a:r>
            <a:r>
              <a:rPr spc="60" dirty="0"/>
              <a:t> </a:t>
            </a:r>
            <a:r>
              <a:rPr dirty="0"/>
              <a:t>conduit types,</a:t>
            </a:r>
            <a:r>
              <a:rPr spc="-10" dirty="0"/>
              <a:t> </a:t>
            </a:r>
            <a:r>
              <a:rPr dirty="0"/>
              <a:t>accessories.</a:t>
            </a:r>
            <a:r>
              <a:rPr spc="10" dirty="0"/>
              <a:t> </a:t>
            </a:r>
            <a:r>
              <a:rPr u="sng" spc="-1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hlinkClick r:id="rId7"/>
              </a:rPr>
              <a:t>www.slideshare.net</a:t>
            </a:r>
            <a:r>
              <a:rPr spc="-10" dirty="0"/>
              <a:t>“</a:t>
            </a:r>
          </a:p>
          <a:p>
            <a:pPr marL="12700">
              <a:lnSpc>
                <a:spcPts val="1370"/>
              </a:lnSpc>
              <a:spcBef>
                <a:spcPts val="815"/>
              </a:spcBef>
            </a:pPr>
            <a:r>
              <a:rPr dirty="0"/>
              <a:t>10</a:t>
            </a:r>
            <a:r>
              <a:rPr spc="60" dirty="0"/>
              <a:t> </a:t>
            </a:r>
            <a:r>
              <a:rPr dirty="0"/>
              <a:t>basics</a:t>
            </a:r>
            <a:r>
              <a:rPr spc="55" dirty="0"/>
              <a:t> </a:t>
            </a:r>
            <a:r>
              <a:rPr dirty="0"/>
              <a:t>to</a:t>
            </a:r>
            <a:r>
              <a:rPr spc="60" dirty="0"/>
              <a:t> </a:t>
            </a:r>
            <a:r>
              <a:rPr dirty="0"/>
              <a:t>know</a:t>
            </a:r>
            <a:r>
              <a:rPr spc="35" dirty="0"/>
              <a:t> </a:t>
            </a:r>
            <a:r>
              <a:rPr dirty="0"/>
              <a:t>about</a:t>
            </a:r>
            <a:r>
              <a:rPr spc="65" dirty="0"/>
              <a:t> </a:t>
            </a:r>
            <a:r>
              <a:rPr spc="-10" dirty="0"/>
              <a:t>wire-</a:t>
            </a:r>
            <a:r>
              <a:rPr dirty="0"/>
              <a:t>harness</a:t>
            </a:r>
            <a:r>
              <a:rPr spc="55" dirty="0"/>
              <a:t> </a:t>
            </a:r>
            <a:r>
              <a:rPr dirty="0"/>
              <a:t>design”</a:t>
            </a:r>
            <a:r>
              <a:rPr spc="60" dirty="0"/>
              <a:t> </a:t>
            </a:r>
            <a:r>
              <a:rPr dirty="0"/>
              <a:t>–</a:t>
            </a:r>
            <a:r>
              <a:rPr spc="60" dirty="0"/>
              <a:t> </a:t>
            </a:r>
            <a:r>
              <a:rPr dirty="0"/>
              <a:t>Focus</a:t>
            </a:r>
            <a:r>
              <a:rPr spc="25" dirty="0"/>
              <a:t> </a:t>
            </a:r>
            <a:r>
              <a:rPr dirty="0"/>
              <a:t>on</a:t>
            </a:r>
            <a:r>
              <a:rPr spc="15" dirty="0"/>
              <a:t> </a:t>
            </a:r>
            <a:r>
              <a:rPr dirty="0"/>
              <a:t>the</a:t>
            </a:r>
            <a:r>
              <a:rPr spc="60" dirty="0"/>
              <a:t> </a:t>
            </a:r>
            <a:r>
              <a:rPr dirty="0"/>
              <a:t>design</a:t>
            </a:r>
            <a:r>
              <a:rPr spc="45" dirty="0"/>
              <a:t> </a:t>
            </a:r>
            <a:r>
              <a:rPr dirty="0"/>
              <a:t>side</a:t>
            </a:r>
            <a:r>
              <a:rPr spc="60" dirty="0"/>
              <a:t> </a:t>
            </a:r>
            <a:r>
              <a:rPr spc="-10" dirty="0"/>
              <a:t>(wire</a:t>
            </a:r>
          </a:p>
          <a:p>
            <a:pPr marL="12700">
              <a:lnSpc>
                <a:spcPts val="1295"/>
              </a:lnSpc>
            </a:pPr>
            <a:r>
              <a:rPr dirty="0"/>
              <a:t>routing,</a:t>
            </a:r>
            <a:r>
              <a:rPr spc="425" dirty="0"/>
              <a:t> </a:t>
            </a:r>
            <a:r>
              <a:rPr dirty="0"/>
              <a:t>selection,</a:t>
            </a:r>
            <a:r>
              <a:rPr spc="430" dirty="0"/>
              <a:t> </a:t>
            </a:r>
            <a:r>
              <a:rPr dirty="0"/>
              <a:t>environment)</a:t>
            </a:r>
            <a:r>
              <a:rPr spc="430" dirty="0"/>
              <a:t> </a:t>
            </a:r>
            <a:r>
              <a:rPr dirty="0"/>
              <a:t>which</a:t>
            </a:r>
            <a:r>
              <a:rPr spc="415" dirty="0"/>
              <a:t> </a:t>
            </a:r>
            <a:r>
              <a:rPr dirty="0"/>
              <a:t>is</a:t>
            </a:r>
            <a:r>
              <a:rPr spc="425" dirty="0"/>
              <a:t> </a:t>
            </a:r>
            <a:r>
              <a:rPr dirty="0"/>
              <a:t>helpful</a:t>
            </a:r>
            <a:r>
              <a:rPr spc="405" dirty="0"/>
              <a:t> </a:t>
            </a:r>
            <a:r>
              <a:rPr dirty="0"/>
              <a:t>for</a:t>
            </a:r>
            <a:r>
              <a:rPr spc="440" dirty="0"/>
              <a:t> </a:t>
            </a:r>
            <a:r>
              <a:rPr spc="-10" dirty="0"/>
              <a:t>ideation/prototyping.</a:t>
            </a:r>
          </a:p>
          <a:p>
            <a:pPr marL="12700">
              <a:lnSpc>
                <a:spcPts val="1370"/>
              </a:lnSpc>
            </a:pPr>
            <a:r>
              <a:rPr spc="-10" dirty="0"/>
              <a:t>Cadonix</a:t>
            </a:r>
          </a:p>
          <a:p>
            <a:pPr marL="12700" marR="12700" algn="just">
              <a:lnSpc>
                <a:spcPct val="90100"/>
              </a:lnSpc>
              <a:spcBef>
                <a:spcPts val="1010"/>
              </a:spcBef>
            </a:pPr>
            <a:r>
              <a:rPr dirty="0"/>
              <a:t>“Future</a:t>
            </a:r>
            <a:r>
              <a:rPr spc="345" dirty="0"/>
              <a:t> </a:t>
            </a:r>
            <a:r>
              <a:rPr dirty="0"/>
              <a:t>of</a:t>
            </a:r>
            <a:r>
              <a:rPr spc="330" dirty="0"/>
              <a:t> </a:t>
            </a:r>
            <a:r>
              <a:rPr dirty="0"/>
              <a:t>Commercial</a:t>
            </a:r>
            <a:r>
              <a:rPr spc="360" dirty="0"/>
              <a:t> </a:t>
            </a:r>
            <a:r>
              <a:rPr dirty="0"/>
              <a:t>Building</a:t>
            </a:r>
            <a:r>
              <a:rPr spc="380" dirty="0"/>
              <a:t> </a:t>
            </a:r>
            <a:r>
              <a:rPr dirty="0"/>
              <a:t>Wiring:</a:t>
            </a:r>
            <a:r>
              <a:rPr spc="395" dirty="0"/>
              <a:t> </a:t>
            </a:r>
            <a:r>
              <a:rPr dirty="0"/>
              <a:t>Key</a:t>
            </a:r>
            <a:r>
              <a:rPr spc="365" dirty="0"/>
              <a:t> </a:t>
            </a:r>
            <a:r>
              <a:rPr dirty="0"/>
              <a:t>Trends</a:t>
            </a:r>
            <a:r>
              <a:rPr spc="360" dirty="0"/>
              <a:t> </a:t>
            </a:r>
            <a:r>
              <a:rPr dirty="0"/>
              <a:t>and</a:t>
            </a:r>
            <a:r>
              <a:rPr spc="365" dirty="0"/>
              <a:t> </a:t>
            </a:r>
            <a:r>
              <a:rPr dirty="0"/>
              <a:t>Innovations”</a:t>
            </a:r>
            <a:r>
              <a:rPr spc="375" dirty="0"/>
              <a:t> </a:t>
            </a:r>
            <a:r>
              <a:rPr spc="-50" dirty="0"/>
              <a:t>– </a:t>
            </a:r>
            <a:r>
              <a:rPr dirty="0"/>
              <a:t>Valuable</a:t>
            </a:r>
            <a:r>
              <a:rPr spc="325" dirty="0"/>
              <a:t>  </a:t>
            </a:r>
            <a:r>
              <a:rPr dirty="0"/>
              <a:t>for</a:t>
            </a:r>
            <a:r>
              <a:rPr spc="320" dirty="0"/>
              <a:t>  </a:t>
            </a:r>
            <a:r>
              <a:rPr dirty="0"/>
              <a:t>the</a:t>
            </a:r>
            <a:r>
              <a:rPr spc="310" dirty="0"/>
              <a:t>  </a:t>
            </a:r>
            <a:r>
              <a:rPr dirty="0"/>
              <a:t>“ideate”</a:t>
            </a:r>
            <a:r>
              <a:rPr spc="315" dirty="0"/>
              <a:t>  </a:t>
            </a:r>
            <a:r>
              <a:rPr dirty="0"/>
              <a:t>phase</a:t>
            </a:r>
            <a:r>
              <a:rPr spc="315" dirty="0"/>
              <a:t>  </a:t>
            </a:r>
            <a:r>
              <a:rPr dirty="0"/>
              <a:t>(what’s</a:t>
            </a:r>
            <a:r>
              <a:rPr spc="320" dirty="0"/>
              <a:t>  </a:t>
            </a:r>
            <a:r>
              <a:rPr dirty="0"/>
              <a:t>possible</a:t>
            </a:r>
            <a:r>
              <a:rPr spc="315" dirty="0"/>
              <a:t>  </a:t>
            </a:r>
            <a:r>
              <a:rPr dirty="0"/>
              <a:t>/</a:t>
            </a:r>
            <a:r>
              <a:rPr spc="325" dirty="0"/>
              <a:t>  </a:t>
            </a:r>
            <a:r>
              <a:rPr spc="-10" dirty="0"/>
              <a:t>future-trends). systemsolutionswa.com</a:t>
            </a:r>
          </a:p>
          <a:p>
            <a:pPr marL="12700" marR="10160" algn="just">
              <a:lnSpc>
                <a:spcPts val="1300"/>
              </a:lnSpc>
              <a:spcBef>
                <a:spcPts val="1019"/>
              </a:spcBef>
            </a:pPr>
            <a:r>
              <a:rPr dirty="0"/>
              <a:t>“Industrial</a:t>
            </a:r>
            <a:r>
              <a:rPr spc="245" dirty="0"/>
              <a:t> </a:t>
            </a:r>
            <a:r>
              <a:rPr dirty="0"/>
              <a:t>and</a:t>
            </a:r>
            <a:r>
              <a:rPr spc="310" dirty="0"/>
              <a:t> </a:t>
            </a:r>
            <a:r>
              <a:rPr dirty="0"/>
              <a:t>Allied</a:t>
            </a:r>
            <a:r>
              <a:rPr spc="280" dirty="0"/>
              <a:t> </a:t>
            </a:r>
            <a:r>
              <a:rPr dirty="0"/>
              <a:t>Electrical</a:t>
            </a:r>
            <a:r>
              <a:rPr spc="250" dirty="0"/>
              <a:t> </a:t>
            </a:r>
            <a:r>
              <a:rPr dirty="0"/>
              <a:t>Systems”</a:t>
            </a:r>
            <a:r>
              <a:rPr spc="280" dirty="0"/>
              <a:t> </a:t>
            </a:r>
            <a:r>
              <a:rPr dirty="0"/>
              <a:t>(PDF)</a:t>
            </a:r>
            <a:r>
              <a:rPr spc="290" dirty="0"/>
              <a:t> </a:t>
            </a:r>
            <a:r>
              <a:rPr dirty="0"/>
              <a:t>–</a:t>
            </a:r>
            <a:r>
              <a:rPr spc="280" dirty="0"/>
              <a:t> </a:t>
            </a:r>
            <a:r>
              <a:rPr dirty="0"/>
              <a:t>More</a:t>
            </a:r>
            <a:r>
              <a:rPr spc="285" dirty="0"/>
              <a:t> </a:t>
            </a:r>
            <a:r>
              <a:rPr dirty="0"/>
              <a:t>advanced,</a:t>
            </a:r>
            <a:r>
              <a:rPr spc="295" dirty="0"/>
              <a:t> </a:t>
            </a:r>
            <a:r>
              <a:rPr spc="-10" dirty="0"/>
              <a:t>covers </a:t>
            </a:r>
            <a:r>
              <a:rPr dirty="0"/>
              <a:t>wiring</a:t>
            </a:r>
            <a:r>
              <a:rPr spc="355" dirty="0"/>
              <a:t> </a:t>
            </a:r>
            <a:r>
              <a:rPr dirty="0"/>
              <a:t>material</a:t>
            </a:r>
            <a:r>
              <a:rPr spc="315" dirty="0"/>
              <a:t> </a:t>
            </a:r>
            <a:r>
              <a:rPr dirty="0"/>
              <a:t>+</a:t>
            </a:r>
            <a:r>
              <a:rPr spc="325" dirty="0"/>
              <a:t> </a:t>
            </a:r>
            <a:r>
              <a:rPr dirty="0"/>
              <a:t>accessory</a:t>
            </a:r>
            <a:r>
              <a:rPr spc="285" dirty="0"/>
              <a:t> </a:t>
            </a:r>
            <a:r>
              <a:rPr dirty="0"/>
              <a:t>selection</a:t>
            </a:r>
            <a:r>
              <a:rPr spc="335" dirty="0"/>
              <a:t> </a:t>
            </a:r>
            <a:r>
              <a:rPr dirty="0"/>
              <a:t>in</a:t>
            </a:r>
            <a:r>
              <a:rPr spc="330" dirty="0"/>
              <a:t> </a:t>
            </a:r>
            <a:r>
              <a:rPr dirty="0"/>
              <a:t>bigger</a:t>
            </a:r>
            <a:r>
              <a:rPr spc="335" dirty="0"/>
              <a:t> </a:t>
            </a:r>
            <a:r>
              <a:rPr dirty="0"/>
              <a:t>installations.</a:t>
            </a:r>
            <a:r>
              <a:rPr spc="340" dirty="0"/>
              <a:t> </a:t>
            </a:r>
            <a:r>
              <a:rPr dirty="0"/>
              <a:t>Malla</a:t>
            </a:r>
            <a:r>
              <a:rPr spc="345" dirty="0"/>
              <a:t> </a:t>
            </a:r>
            <a:r>
              <a:rPr spc="-10" dirty="0"/>
              <a:t>Reddy Engineering</a:t>
            </a:r>
            <a:r>
              <a:rPr spc="75" dirty="0"/>
              <a:t> </a:t>
            </a:r>
            <a:r>
              <a:rPr spc="-10" dirty="0"/>
              <a:t>CollegeCase</a:t>
            </a:r>
            <a:r>
              <a:rPr spc="70" dirty="0"/>
              <a:t> </a:t>
            </a:r>
            <a:r>
              <a:rPr spc="-10" dirty="0"/>
              <a:t>study:</a:t>
            </a:r>
          </a:p>
          <a:p>
            <a:pPr marL="52069">
              <a:lnSpc>
                <a:spcPts val="1370"/>
              </a:lnSpc>
              <a:spcBef>
                <a:spcPts val="815"/>
              </a:spcBef>
            </a:pPr>
            <a:r>
              <a:rPr dirty="0"/>
              <a:t>“Wire</a:t>
            </a:r>
            <a:r>
              <a:rPr spc="25" dirty="0"/>
              <a:t> </a:t>
            </a:r>
            <a:r>
              <a:rPr dirty="0"/>
              <a:t>and</a:t>
            </a:r>
            <a:r>
              <a:rPr spc="30" dirty="0"/>
              <a:t> </a:t>
            </a:r>
            <a:r>
              <a:rPr dirty="0"/>
              <a:t>cable</a:t>
            </a:r>
            <a:r>
              <a:rPr spc="25" dirty="0"/>
              <a:t> </a:t>
            </a:r>
            <a:r>
              <a:rPr dirty="0"/>
              <a:t>routings</a:t>
            </a:r>
            <a:r>
              <a:rPr spc="25" dirty="0"/>
              <a:t> </a:t>
            </a:r>
            <a:r>
              <a:rPr dirty="0"/>
              <a:t>and</a:t>
            </a:r>
            <a:r>
              <a:rPr spc="30" dirty="0"/>
              <a:t> </a:t>
            </a:r>
            <a:r>
              <a:rPr dirty="0"/>
              <a:t>harness</a:t>
            </a:r>
            <a:r>
              <a:rPr spc="20" dirty="0"/>
              <a:t> </a:t>
            </a:r>
            <a:r>
              <a:rPr dirty="0"/>
              <a:t>designing</a:t>
            </a:r>
            <a:r>
              <a:rPr spc="35" dirty="0"/>
              <a:t> </a:t>
            </a:r>
            <a:r>
              <a:rPr dirty="0"/>
              <a:t>systems</a:t>
            </a:r>
            <a:r>
              <a:rPr spc="20" dirty="0"/>
              <a:t> </a:t>
            </a:r>
            <a:r>
              <a:rPr dirty="0"/>
              <a:t>with</a:t>
            </a:r>
            <a:r>
              <a:rPr spc="5" dirty="0"/>
              <a:t> </a:t>
            </a:r>
            <a:r>
              <a:rPr dirty="0"/>
              <a:t>AI</a:t>
            </a:r>
            <a:r>
              <a:rPr spc="35" dirty="0"/>
              <a:t> </a:t>
            </a:r>
            <a:r>
              <a:rPr dirty="0"/>
              <a:t>–</a:t>
            </a:r>
            <a:r>
              <a:rPr spc="30" dirty="0"/>
              <a:t> </a:t>
            </a:r>
            <a:r>
              <a:rPr dirty="0"/>
              <a:t>a</a:t>
            </a:r>
            <a:r>
              <a:rPr spc="25" dirty="0"/>
              <a:t> </a:t>
            </a:r>
            <a:r>
              <a:rPr dirty="0"/>
              <a:t>review”</a:t>
            </a:r>
            <a:r>
              <a:rPr spc="25" dirty="0"/>
              <a:t> </a:t>
            </a:r>
            <a:r>
              <a:rPr spc="-50" dirty="0"/>
              <a:t>–</a:t>
            </a:r>
          </a:p>
          <a:p>
            <a:pPr marL="12700">
              <a:lnSpc>
                <a:spcPts val="1370"/>
              </a:lnSpc>
            </a:pPr>
            <a:r>
              <a:rPr spc="-10" dirty="0"/>
              <a:t>Thinking</a:t>
            </a:r>
            <a:r>
              <a:rPr spc="40" dirty="0"/>
              <a:t> </a:t>
            </a:r>
            <a:r>
              <a:rPr dirty="0"/>
              <a:t>about</a:t>
            </a:r>
            <a:r>
              <a:rPr spc="-40" dirty="0"/>
              <a:t> </a:t>
            </a:r>
            <a:r>
              <a:rPr dirty="0"/>
              <a:t>wiring</a:t>
            </a:r>
            <a:r>
              <a:rPr spc="60" dirty="0"/>
              <a:t> </a:t>
            </a:r>
            <a:r>
              <a:rPr dirty="0"/>
              <a:t>systems</a:t>
            </a:r>
            <a:r>
              <a:rPr spc="10" dirty="0"/>
              <a:t> </a:t>
            </a:r>
            <a:r>
              <a:rPr dirty="0"/>
              <a:t>from</a:t>
            </a:r>
            <a:r>
              <a:rPr spc="-35" dirty="0"/>
              <a:t> </a:t>
            </a:r>
            <a:r>
              <a:rPr dirty="0"/>
              <a:t>a</a:t>
            </a:r>
            <a:r>
              <a:rPr spc="-45" dirty="0"/>
              <a:t> </a:t>
            </a:r>
            <a:r>
              <a:rPr spc="-10" dirty="0"/>
              <a:t>design/optimization</a:t>
            </a:r>
            <a:r>
              <a:rPr spc="45" dirty="0"/>
              <a:t> </a:t>
            </a:r>
            <a:r>
              <a:rPr spc="-10" dirty="0"/>
              <a:t>viewpoint.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4300">
              <a:lnSpc>
                <a:spcPts val="1240"/>
              </a:lnSpc>
            </a:pPr>
            <a:fld id="{81D60167-4931-47E6-BA6A-407CBD079E47}" type="slidenum">
              <a:rPr lang="en-US" spc="-20" smtClean="0"/>
              <a:t>21</a:t>
            </a:fld>
            <a:r>
              <a:rPr lang="en-US" spc="-20" smtClean="0"/>
              <a:t>/26</a:t>
            </a:r>
            <a:endParaRPr lang="en-US" spc="-20" dirty="0"/>
          </a:p>
        </p:txBody>
      </p:sp>
      <p:sp>
        <p:nvSpPr>
          <p:cNvPr id="16" name="Google Shape;55;p1"/>
          <p:cNvSpPr txBox="1"/>
          <p:nvPr/>
        </p:nvSpPr>
        <p:spPr>
          <a:xfrm>
            <a:off x="914399" y="6203130"/>
            <a:ext cx="10375119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781" y="677621"/>
            <a:ext cx="700595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Types</a:t>
            </a:r>
            <a:r>
              <a:rPr sz="2400" b="1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24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Conduits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240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buAutoNum type="arabicPeriod"/>
              <a:tabLst>
                <a:tab pos="317500" algn="l"/>
              </a:tabLst>
            </a:pPr>
            <a:r>
              <a:rPr sz="2400" b="1" i="1" dirty="0">
                <a:solidFill>
                  <a:srgbClr val="006FC0"/>
                </a:solidFill>
                <a:latin typeface="Times New Roman"/>
                <a:cs typeface="Times New Roman"/>
              </a:rPr>
              <a:t>Class</a:t>
            </a:r>
            <a:r>
              <a:rPr sz="2400" b="1" i="1" spc="-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2400" b="1" i="1" spc="-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6FC0"/>
                </a:solidFill>
                <a:latin typeface="Times New Roman"/>
                <a:cs typeface="Times New Roman"/>
              </a:rPr>
              <a:t>conduit:</a:t>
            </a:r>
            <a:r>
              <a:rPr sz="2400" b="1" i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Thin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layered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steel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sheet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low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gauge</a:t>
            </a:r>
            <a:endParaRPr sz="240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buAutoNum type="arabicPeriod"/>
              <a:tabLst>
                <a:tab pos="317500" algn="l"/>
              </a:tabLst>
            </a:pPr>
            <a:r>
              <a:rPr sz="2400" b="1" i="1" dirty="0">
                <a:solidFill>
                  <a:srgbClr val="006FC0"/>
                </a:solidFill>
                <a:latin typeface="Times New Roman"/>
                <a:cs typeface="Times New Roman"/>
              </a:rPr>
              <a:t>Class</a:t>
            </a:r>
            <a:r>
              <a:rPr sz="2400" b="1" i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6FC0"/>
                </a:solidFill>
                <a:latin typeface="Times New Roman"/>
                <a:cs typeface="Times New Roman"/>
              </a:rPr>
              <a:t>B</a:t>
            </a:r>
            <a:r>
              <a:rPr sz="2400" b="1" i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6FC0"/>
                </a:solidFill>
                <a:latin typeface="Times New Roman"/>
                <a:cs typeface="Times New Roman"/>
              </a:rPr>
              <a:t>conduit:</a:t>
            </a:r>
            <a:r>
              <a:rPr sz="2400" b="1" i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Thick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steel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sheet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high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gauge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9989" y="2572228"/>
            <a:ext cx="3881519" cy="31714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3275" y="2602983"/>
            <a:ext cx="4798369" cy="322785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>
              <a:lnSpc>
                <a:spcPts val="1240"/>
              </a:lnSpc>
            </a:pPr>
            <a:fld id="{81D60167-4931-47E6-BA6A-407CBD079E47}" type="slidenum">
              <a:rPr spc="-20" dirty="0"/>
              <a:t>3</a:t>
            </a:fld>
            <a:r>
              <a:rPr spc="-20" dirty="0"/>
              <a:t>/26</a:t>
            </a:r>
          </a:p>
        </p:txBody>
      </p:sp>
      <p:sp>
        <p:nvSpPr>
          <p:cNvPr id="9" name="Google Shape;55;p1"/>
          <p:cNvSpPr txBox="1"/>
          <p:nvPr/>
        </p:nvSpPr>
        <p:spPr>
          <a:xfrm>
            <a:off x="914399" y="6203130"/>
            <a:ext cx="10375119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781" y="827912"/>
            <a:ext cx="8474075" cy="2463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Materials</a:t>
            </a:r>
            <a:r>
              <a:rPr sz="2000" b="1" spc="-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used</a:t>
            </a:r>
            <a:r>
              <a:rPr sz="20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in</a:t>
            </a:r>
            <a:r>
              <a:rPr sz="20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Conduit</a:t>
            </a:r>
            <a:r>
              <a:rPr sz="20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Wiring</a:t>
            </a:r>
            <a:endParaRPr sz="20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6870" algn="l"/>
              </a:tabLst>
            </a:pPr>
            <a:r>
              <a:rPr sz="2000" dirty="0">
                <a:latin typeface="Times New Roman"/>
                <a:cs typeface="Times New Roman"/>
              </a:rPr>
              <a:t>GI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(Galvanised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Iron)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wire</a:t>
            </a:r>
            <a:endParaRPr sz="20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Arial MT"/>
              <a:buChar char="•"/>
              <a:tabLst>
                <a:tab pos="356870" algn="l"/>
              </a:tabLst>
            </a:pPr>
            <a:r>
              <a:rPr sz="2000" spc="-10" dirty="0">
                <a:latin typeface="Times New Roman"/>
                <a:cs typeface="Times New Roman"/>
              </a:rPr>
              <a:t>Elbow</a:t>
            </a:r>
            <a:endParaRPr sz="20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Arial MT"/>
              <a:buChar char="•"/>
              <a:tabLst>
                <a:tab pos="356870" algn="l"/>
              </a:tabLst>
            </a:pPr>
            <a:r>
              <a:rPr sz="2000" spc="-10" dirty="0">
                <a:latin typeface="Times New Roman"/>
                <a:cs typeface="Times New Roman"/>
              </a:rPr>
              <a:t>Coupling</a:t>
            </a:r>
            <a:endParaRPr sz="20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Arial MT"/>
              <a:buChar char="•"/>
              <a:tabLst>
                <a:tab pos="356870" algn="l"/>
              </a:tabLst>
            </a:pPr>
            <a:r>
              <a:rPr sz="2000" dirty="0">
                <a:latin typeface="Times New Roman"/>
                <a:cs typeface="Times New Roman"/>
              </a:rPr>
              <a:t>VIR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(Vulcanized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Indian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Rubber)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PVC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(Poly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Vinyl</a:t>
            </a:r>
            <a:r>
              <a:rPr sz="2000" dirty="0">
                <a:latin typeface="Times New Roman"/>
                <a:cs typeface="Times New Roman"/>
              </a:rPr>
              <a:t> Chloride)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insulated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cables</a:t>
            </a:r>
            <a:endParaRPr sz="20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Arial MT"/>
              <a:buChar char="•"/>
              <a:tabLst>
                <a:tab pos="356870" algn="l"/>
              </a:tabLst>
            </a:pPr>
            <a:r>
              <a:rPr sz="2000" dirty="0">
                <a:latin typeface="Times New Roman"/>
                <a:cs typeface="Times New Roman"/>
              </a:rPr>
              <a:t>Lock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nut</a:t>
            </a:r>
            <a:endParaRPr sz="20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6870" algn="l"/>
              </a:tabLst>
            </a:pPr>
            <a:r>
              <a:rPr sz="2000" spc="-20" dirty="0">
                <a:latin typeface="Times New Roman"/>
                <a:cs typeface="Times New Roman"/>
              </a:rPr>
              <a:t>Clip</a:t>
            </a:r>
            <a:endParaRPr sz="20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Arial MT"/>
              <a:buChar char="•"/>
              <a:tabLst>
                <a:tab pos="356870" algn="l"/>
              </a:tabLst>
            </a:pPr>
            <a:r>
              <a:rPr sz="2000" dirty="0">
                <a:latin typeface="Times New Roman"/>
                <a:cs typeface="Times New Roman"/>
              </a:rPr>
              <a:t>Junction</a:t>
            </a:r>
            <a:r>
              <a:rPr sz="2000" spc="-25" dirty="0">
                <a:latin typeface="Times New Roman"/>
                <a:cs typeface="Times New Roman"/>
              </a:rPr>
              <a:t> Box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8855" y="3270503"/>
            <a:ext cx="8549640" cy="27492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>
              <a:lnSpc>
                <a:spcPts val="1240"/>
              </a:lnSpc>
            </a:pPr>
            <a:fld id="{81D60167-4931-47E6-BA6A-407CBD079E47}" type="slidenum">
              <a:rPr spc="-20" dirty="0"/>
              <a:t>4</a:t>
            </a:fld>
            <a:r>
              <a:rPr spc="-20" dirty="0"/>
              <a:t>/26</a:t>
            </a:r>
          </a:p>
        </p:txBody>
      </p:sp>
      <p:sp>
        <p:nvSpPr>
          <p:cNvPr id="8" name="Google Shape;55;p1"/>
          <p:cNvSpPr txBox="1"/>
          <p:nvPr/>
        </p:nvSpPr>
        <p:spPr>
          <a:xfrm>
            <a:off x="914399" y="6203130"/>
            <a:ext cx="10375119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0508" y="1329944"/>
            <a:ext cx="4328160" cy="42932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Advantages</a:t>
            </a:r>
            <a:r>
              <a:rPr sz="20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20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conduit</a:t>
            </a:r>
            <a:r>
              <a:rPr sz="20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wiring</a:t>
            </a:r>
            <a:endParaRPr sz="20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Arial MT"/>
              <a:buChar char="•"/>
              <a:tabLst>
                <a:tab pos="356870" algn="l"/>
              </a:tabLst>
            </a:pPr>
            <a:r>
              <a:rPr sz="2000" spc="-20" dirty="0">
                <a:latin typeface="Times New Roman"/>
                <a:cs typeface="Times New Roman"/>
              </a:rPr>
              <a:t>Safe</a:t>
            </a:r>
            <a:endParaRPr sz="20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Arial MT"/>
              <a:buChar char="•"/>
              <a:tabLst>
                <a:tab pos="356870" algn="l"/>
              </a:tabLst>
            </a:pPr>
            <a:r>
              <a:rPr sz="2000" dirty="0">
                <a:latin typeface="Times New Roman"/>
                <a:cs typeface="Times New Roman"/>
              </a:rPr>
              <a:t>Better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appearance</a:t>
            </a:r>
            <a:endParaRPr sz="20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Arial MT"/>
              <a:buChar char="•"/>
              <a:tabLst>
                <a:tab pos="356870" algn="l"/>
              </a:tabLst>
            </a:pPr>
            <a:r>
              <a:rPr sz="2000" dirty="0">
                <a:latin typeface="Times New Roman"/>
                <a:cs typeface="Times New Roman"/>
              </a:rPr>
              <a:t>No risk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fire</a:t>
            </a:r>
            <a:endParaRPr sz="20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6870" algn="l"/>
              </a:tabLst>
            </a:pPr>
            <a:r>
              <a:rPr sz="2000" dirty="0">
                <a:latin typeface="Times New Roman"/>
                <a:cs typeface="Times New Roman"/>
              </a:rPr>
              <a:t>No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risk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damage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cable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insulation</a:t>
            </a:r>
            <a:endParaRPr sz="20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Arial MT"/>
              <a:buChar char="•"/>
              <a:tabLst>
                <a:tab pos="356870" algn="l"/>
              </a:tabLst>
            </a:pPr>
            <a:r>
              <a:rPr sz="2000" dirty="0">
                <a:latin typeface="Times New Roman"/>
                <a:cs typeface="Times New Roman"/>
              </a:rPr>
              <a:t>Safe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from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humidity,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smoke,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steam,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etc.</a:t>
            </a:r>
            <a:endParaRPr sz="2000">
              <a:latin typeface="Times New Roman"/>
              <a:cs typeface="Times New Roman"/>
            </a:endParaRPr>
          </a:p>
          <a:p>
            <a:pPr marL="421005" indent="-408305">
              <a:lnSpc>
                <a:spcPct val="100000"/>
              </a:lnSpc>
              <a:buFont typeface="Arial MT"/>
              <a:buChar char="•"/>
              <a:tabLst>
                <a:tab pos="421005" algn="l"/>
              </a:tabLst>
            </a:pPr>
            <a:r>
              <a:rPr sz="2000" dirty="0">
                <a:latin typeface="Times New Roman"/>
                <a:cs typeface="Times New Roman"/>
              </a:rPr>
              <a:t>No risk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0" dirty="0">
                <a:latin typeface="Times New Roman"/>
                <a:cs typeface="Times New Roman"/>
              </a:rPr>
              <a:t> shock</a:t>
            </a:r>
            <a:endParaRPr sz="20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Arial MT"/>
              <a:buChar char="•"/>
              <a:tabLst>
                <a:tab pos="356870" algn="l"/>
              </a:tabLst>
            </a:pPr>
            <a:r>
              <a:rPr sz="2000" dirty="0">
                <a:latin typeface="Times New Roman"/>
                <a:cs typeface="Times New Roman"/>
              </a:rPr>
              <a:t>Long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lasting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5"/>
              </a:spcBef>
              <a:buFont typeface="Arial MT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Disadvantages</a:t>
            </a:r>
            <a:r>
              <a:rPr sz="2000" b="1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200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conduit</a:t>
            </a:r>
            <a:r>
              <a:rPr sz="20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wiring</a:t>
            </a:r>
            <a:endParaRPr sz="20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Arial MT"/>
              <a:buChar char="•"/>
              <a:tabLst>
                <a:tab pos="356870" algn="l"/>
              </a:tabLst>
            </a:pPr>
            <a:r>
              <a:rPr sz="2000" spc="-10" dirty="0">
                <a:latin typeface="Times New Roman"/>
                <a:cs typeface="Times New Roman"/>
              </a:rPr>
              <a:t>Expensive</a:t>
            </a:r>
            <a:endParaRPr sz="20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6870" algn="l"/>
              </a:tabLst>
            </a:pPr>
            <a:r>
              <a:rPr sz="2000" dirty="0">
                <a:latin typeface="Times New Roman"/>
                <a:cs typeface="Times New Roman"/>
              </a:rPr>
              <a:t>Installation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not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easy</a:t>
            </a:r>
            <a:endParaRPr sz="20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Arial MT"/>
              <a:buChar char="•"/>
              <a:tabLst>
                <a:tab pos="356870" algn="l"/>
              </a:tabLst>
            </a:pPr>
            <a:r>
              <a:rPr sz="2000" dirty="0">
                <a:latin typeface="Times New Roman"/>
                <a:cs typeface="Times New Roman"/>
              </a:rPr>
              <a:t>Not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easily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customisable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future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use</a:t>
            </a:r>
            <a:endParaRPr sz="20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Arial MT"/>
              <a:buChar char="•"/>
              <a:tabLst>
                <a:tab pos="356870" algn="l"/>
              </a:tabLst>
            </a:pPr>
            <a:r>
              <a:rPr sz="2000" dirty="0">
                <a:latin typeface="Times New Roman"/>
                <a:cs typeface="Times New Roman"/>
              </a:rPr>
              <a:t>Hard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detect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faults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54368" y="1392936"/>
            <a:ext cx="4636008" cy="463905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>
              <a:lnSpc>
                <a:spcPts val="1240"/>
              </a:lnSpc>
            </a:pPr>
            <a:fld id="{81D60167-4931-47E6-BA6A-407CBD079E47}" type="slidenum">
              <a:rPr spc="-20" dirty="0"/>
              <a:t>5</a:t>
            </a:fld>
            <a:r>
              <a:rPr spc="-20" dirty="0"/>
              <a:t>/26</a:t>
            </a:r>
          </a:p>
        </p:txBody>
      </p:sp>
      <p:sp>
        <p:nvSpPr>
          <p:cNvPr id="8" name="Google Shape;55;p1"/>
          <p:cNvSpPr txBox="1"/>
          <p:nvPr/>
        </p:nvSpPr>
        <p:spPr>
          <a:xfrm>
            <a:off x="914399" y="6203130"/>
            <a:ext cx="10375119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7616" y="624840"/>
            <a:ext cx="9777983" cy="53157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>
              <a:lnSpc>
                <a:spcPts val="1240"/>
              </a:lnSpc>
            </a:pPr>
            <a:fld id="{81D60167-4931-47E6-BA6A-407CBD079E47}" type="slidenum">
              <a:rPr spc="-20" dirty="0"/>
              <a:t>6</a:t>
            </a:fld>
            <a:r>
              <a:rPr spc="-20" dirty="0"/>
              <a:t>/26</a:t>
            </a:r>
          </a:p>
        </p:txBody>
      </p:sp>
      <p:sp>
        <p:nvSpPr>
          <p:cNvPr id="7" name="Google Shape;55;p1"/>
          <p:cNvSpPr txBox="1"/>
          <p:nvPr/>
        </p:nvSpPr>
        <p:spPr>
          <a:xfrm>
            <a:off x="914399" y="6203130"/>
            <a:ext cx="10375119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2972" y="768193"/>
            <a:ext cx="9143105" cy="51787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>
              <a:lnSpc>
                <a:spcPts val="1240"/>
              </a:lnSpc>
            </a:pPr>
            <a:fld id="{81D60167-4931-47E6-BA6A-407CBD079E47}" type="slidenum">
              <a:rPr spc="-20" dirty="0"/>
              <a:t>7</a:t>
            </a:fld>
            <a:r>
              <a:rPr spc="-20" dirty="0"/>
              <a:t>/26</a:t>
            </a:r>
          </a:p>
        </p:txBody>
      </p:sp>
      <p:sp>
        <p:nvSpPr>
          <p:cNvPr id="7" name="Google Shape;55;p1"/>
          <p:cNvSpPr txBox="1"/>
          <p:nvPr/>
        </p:nvSpPr>
        <p:spPr>
          <a:xfrm>
            <a:off x="914399" y="6203130"/>
            <a:ext cx="10375119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127" y="289560"/>
            <a:ext cx="9241536" cy="59588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>
              <a:lnSpc>
                <a:spcPts val="1240"/>
              </a:lnSpc>
            </a:pPr>
            <a:fld id="{81D60167-4931-47E6-BA6A-407CBD079E47}" type="slidenum">
              <a:rPr spc="-20" dirty="0"/>
              <a:t>8</a:t>
            </a:fld>
            <a:r>
              <a:rPr spc="-20" dirty="0"/>
              <a:t>/26</a:t>
            </a:r>
          </a:p>
        </p:txBody>
      </p:sp>
      <p:sp>
        <p:nvSpPr>
          <p:cNvPr id="7" name="Google Shape;55;p1"/>
          <p:cNvSpPr txBox="1"/>
          <p:nvPr/>
        </p:nvSpPr>
        <p:spPr>
          <a:xfrm>
            <a:off x="914399" y="6203130"/>
            <a:ext cx="10375119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328" y="47673"/>
            <a:ext cx="9577769" cy="59305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>
              <a:lnSpc>
                <a:spcPts val="1240"/>
              </a:lnSpc>
            </a:pPr>
            <a:fld id="{81D60167-4931-47E6-BA6A-407CBD079E47}" type="slidenum">
              <a:rPr spc="-20" dirty="0"/>
              <a:t>9</a:t>
            </a:fld>
            <a:r>
              <a:rPr spc="-20" dirty="0"/>
              <a:t>/26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997E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1223</Words>
  <Application>Microsoft Office PowerPoint</Application>
  <PresentationFormat>Widescreen</PresentationFormat>
  <Paragraphs>228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 MT</vt:lpstr>
      <vt:lpstr>Calibri</vt:lpstr>
      <vt:lpstr>Cambria</vt:lpstr>
      <vt:lpstr>Times New Roman</vt:lpstr>
      <vt:lpstr>Office Theme</vt:lpstr>
      <vt:lpstr>SNS COLLEGE OF 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Rules of Wiring</vt:lpstr>
      <vt:lpstr>General Rules of Wiring</vt:lpstr>
      <vt:lpstr>General Rules of Wiring</vt:lpstr>
      <vt:lpstr>General Rules of Wiring</vt:lpstr>
      <vt:lpstr>General Rules of Wiring</vt:lpstr>
      <vt:lpstr>Activity: Wiring Materials and Accessories</vt:lpstr>
      <vt:lpstr>DT Activity</vt:lpstr>
      <vt:lpstr>DT Activity</vt:lpstr>
      <vt:lpstr>Puzzles</vt:lpstr>
      <vt:lpstr>Puzzles</vt:lpstr>
      <vt:lpstr>PowerPoint Presentation</vt:lpstr>
      <vt:lpstr>Reference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SNS COLLEGE OF TECHNOLOGY</dc:title>
  <dc:creator>ADMIN</dc:creator>
  <cp:lastModifiedBy>ADMIN</cp:lastModifiedBy>
  <cp:revision>1</cp:revision>
  <dcterms:created xsi:type="dcterms:W3CDTF">2026-01-21T04:33:48Z</dcterms:created>
  <dcterms:modified xsi:type="dcterms:W3CDTF">2026-03-24T09:55:32Z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2025-11-22T00:00:00Z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2026-01-21T00:00:00Z</vt:filetime>
  </property>
  <property fmtid="{D5CDD505-2E9C-101B-9397-08002B2CF9AE}" pid="5" name="Producer">
    <vt:lpwstr>www.ilovepdf.com</vt:lpwstr>
  </property>
</Properties>
</file>