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6CF87-AA52-4DF1-B0DE-AF8C327C46AC}" type="datetimeFigureOut">
              <a:rPr lang="en-US" smtClean="0"/>
              <a:t>2026-03-24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F456-5EA3-4B76-A1B9-EE617FF43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3F456-5EA3-4B76-A1B9-EE617FF4340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72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85159" y="300050"/>
            <a:ext cx="3714115" cy="636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FC7C485E-E466-467F-9F67-F3B7E52B95AF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4181463C-112D-461D-8D25-52F50F10F18B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E6A1ED58-6118-440D-94A3-C2F3589231E0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6E864A18-2EB0-4558-B15F-9D45F4D8B094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9AE682D5-9D0B-490C-B7FE-9BFAF8B233DA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90504" y="91439"/>
            <a:ext cx="1185672" cy="69799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0648" y="96088"/>
            <a:ext cx="9746615" cy="1108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31738" y="1812416"/>
            <a:ext cx="4914900" cy="3593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828925" y="6360958"/>
            <a:ext cx="6300215" cy="360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762760">
              <a:lnSpc>
                <a:spcPct val="100000"/>
              </a:lnSpc>
              <a:spcBef>
                <a:spcPts val="40"/>
              </a:spcBef>
            </a:pPr>
            <a:r>
              <a:rPr dirty="0"/>
              <a:t>FEEE</a:t>
            </a:r>
            <a:r>
              <a:rPr spc="-45" dirty="0"/>
              <a:t> </a:t>
            </a:r>
            <a:r>
              <a:rPr dirty="0"/>
              <a:t>\</a:t>
            </a:r>
            <a:r>
              <a:rPr spc="130" dirty="0"/>
              <a:t>  </a:t>
            </a:r>
            <a:r>
              <a:rPr dirty="0"/>
              <a:t>Wiring</a:t>
            </a:r>
            <a:r>
              <a:rPr spc="-30" dirty="0"/>
              <a:t> </a:t>
            </a:r>
            <a:r>
              <a:rPr spc="-20" dirty="0"/>
              <a:t>layout</a:t>
            </a:r>
            <a:r>
              <a:rPr spc="-1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spc="-10" dirty="0"/>
              <a:t>Residential</a:t>
            </a:r>
            <a:r>
              <a:rPr spc="-40" dirty="0"/>
              <a:t> </a:t>
            </a:r>
            <a:r>
              <a:rPr dirty="0"/>
              <a:t>building</a:t>
            </a:r>
            <a:r>
              <a:rPr spc="-10" dirty="0"/>
              <a:t> </a:t>
            </a:r>
            <a:r>
              <a:rPr dirty="0"/>
              <a:t>\</a:t>
            </a:r>
            <a:r>
              <a:rPr spc="10" dirty="0"/>
              <a:t> </a:t>
            </a:r>
            <a:r>
              <a:rPr dirty="0"/>
              <a:t>R</a:t>
            </a:r>
            <a:r>
              <a:rPr spc="-5" dirty="0"/>
              <a:t> </a:t>
            </a:r>
            <a:r>
              <a:rPr spc="-10" dirty="0"/>
              <a:t>Revathi</a:t>
            </a:r>
            <a:r>
              <a:rPr spc="-25" dirty="0"/>
              <a:t> </a:t>
            </a:r>
            <a:r>
              <a:rPr dirty="0"/>
              <a:t>\</a:t>
            </a:r>
            <a:r>
              <a:rPr spc="-10" dirty="0"/>
              <a:t> SNSCT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54532" y="6372525"/>
            <a:ext cx="1366113" cy="29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46685">
              <a:lnSpc>
                <a:spcPct val="100000"/>
              </a:lnSpc>
              <a:spcBef>
                <a:spcPts val="40"/>
              </a:spcBef>
            </a:pPr>
            <a:fld id="{7A499591-38EC-419B-957B-E85A9BCDD8EE}" type="datetime1">
              <a:rPr lang="en-US" spc="-20" smtClean="0"/>
              <a:t>2026-03-24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62030" y="6442324"/>
            <a:ext cx="491490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88888"/>
                </a:solidFill>
                <a:latin typeface="Cambria"/>
                <a:cs typeface="Cambria"/>
              </a:defRPr>
            </a:lvl1pPr>
          </a:lstStyle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tandardsbis.bsbedge.com/search_redirect.aspx?id=14239&amp;utm_source=chatgpt.com" TargetMode="External"/><Relationship Id="rId2" Type="http://schemas.openxmlformats.org/officeDocument/2006/relationships/hyperlink" Target="https://www.electrical4u.com/system-of-wiring/?utm_source=chatgpt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e.com/ww/en/work/products/product-launch/electrical-installation-guide/?utm_source=chatgpt.com" TargetMode="External"/><Relationship Id="rId4" Type="http://schemas.openxmlformats.org/officeDocument/2006/relationships/hyperlink" Target="https://assets.legrand.com/pim/DOCUMENT/wiring-accessories-2020-040-046.pdf?utm_source=chatgpt.com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9601" y="113741"/>
            <a:ext cx="7890509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8653" y="791082"/>
            <a:ext cx="2233930" cy="42354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509905" marR="5080" indent="-497205">
              <a:lnSpc>
                <a:spcPts val="1460"/>
              </a:lnSpc>
              <a:spcBef>
                <a:spcPts val="325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 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Coimbatore-35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3161" y="1386662"/>
            <a:ext cx="9507855" cy="41716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1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Cambria"/>
                <a:cs typeface="Cambria"/>
              </a:rPr>
              <a:t>Arificial</a:t>
            </a:r>
            <a:r>
              <a:rPr lang="en-US" sz="4000" b="1" dirty="0" smtClean="0">
                <a:solidFill>
                  <a:srgbClr val="C00000"/>
                </a:solidFill>
                <a:latin typeface="Cambria"/>
                <a:cs typeface="Cambria"/>
              </a:rPr>
              <a:t> Intelligence and Data  Science</a:t>
            </a:r>
            <a:endParaRPr sz="4000" dirty="0">
              <a:latin typeface="Cambria"/>
              <a:cs typeface="Cambria"/>
            </a:endParaRPr>
          </a:p>
          <a:p>
            <a:pPr marL="12700" lvl="0" algn="ctr">
              <a:spcBef>
                <a:spcPts val="1700"/>
              </a:spcBef>
              <a:buSzPts val="2800"/>
            </a:pPr>
            <a:r>
              <a:rPr lang="en-US" sz="2800" b="1" dirty="0" smtClean="0">
                <a:latin typeface="Cambria"/>
                <a:ea typeface="Cambria"/>
                <a:cs typeface="Cambria"/>
                <a:sym typeface="Cambria"/>
              </a:rPr>
              <a:t>23EET103-Electric  Circuits and Electron Devices.</a:t>
            </a:r>
            <a:endParaRPr lang="en-US" sz="4000" dirty="0" smtClean="0"/>
          </a:p>
          <a:p>
            <a:pPr marL="635" algn="ctr">
              <a:lnSpc>
                <a:spcPts val="2835"/>
              </a:lnSpc>
              <a:spcBef>
                <a:spcPts val="15"/>
              </a:spcBef>
            </a:pP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</a:t>
            </a:r>
            <a:r>
              <a:rPr sz="2500" spc="-20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lang="en-US" sz="2500" dirty="0" smtClean="0">
                <a:solidFill>
                  <a:srgbClr val="010300"/>
                </a:solidFill>
                <a:latin typeface="Cambria"/>
                <a:cs typeface="Cambria"/>
              </a:rPr>
              <a:t>AIDS</a:t>
            </a:r>
            <a:r>
              <a:rPr sz="2500" spc="-15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</a:t>
            </a:r>
            <a:r>
              <a:rPr lang="en-US" sz="2500" dirty="0" smtClean="0">
                <a:solidFill>
                  <a:srgbClr val="010300"/>
                </a:solidFill>
                <a:latin typeface="Cambria"/>
                <a:cs typeface="Cambria"/>
              </a:rPr>
              <a:t>I</a:t>
            </a:r>
            <a:r>
              <a:rPr sz="2500" spc="-20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  <a:p>
            <a:pPr marL="89535" algn="ctr">
              <a:lnSpc>
                <a:spcPts val="4635"/>
              </a:lnSpc>
            </a:pP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4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III</a:t>
            </a:r>
            <a:r>
              <a:rPr sz="4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mbria"/>
                <a:cs typeface="Cambria"/>
              </a:rPr>
              <a:t>:WIRING,</a:t>
            </a:r>
            <a:endParaRPr sz="4000" dirty="0">
              <a:latin typeface="Cambria"/>
              <a:cs typeface="Cambria"/>
            </a:endParaRPr>
          </a:p>
          <a:p>
            <a:pPr marL="93345" algn="ctr">
              <a:lnSpc>
                <a:spcPct val="100000"/>
              </a:lnSpc>
              <a:spcBef>
                <a:spcPts val="5"/>
              </a:spcBef>
            </a:pP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GROUNDING</a:t>
            </a:r>
            <a:r>
              <a:rPr sz="40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mbria"/>
                <a:cs typeface="Cambria"/>
              </a:rPr>
              <a:t>AND</a:t>
            </a:r>
            <a:r>
              <a:rPr sz="4000" b="1" spc="-1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mbria"/>
                <a:cs typeface="Cambria"/>
              </a:rPr>
              <a:t>SAFETY</a:t>
            </a:r>
            <a:endParaRPr sz="4000" dirty="0">
              <a:latin typeface="Cambria"/>
              <a:cs typeface="Cambria"/>
            </a:endParaRPr>
          </a:p>
          <a:p>
            <a:pPr marL="900430">
              <a:lnSpc>
                <a:spcPct val="100000"/>
              </a:lnSpc>
              <a:spcBef>
                <a:spcPts val="2185"/>
              </a:spcBef>
            </a:pPr>
            <a:r>
              <a:rPr sz="2000" b="1" spc="-25" dirty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4</a:t>
            </a:r>
            <a:r>
              <a:rPr sz="2000" b="1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sz="20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latin typeface="Cambria"/>
                <a:cs typeface="Cambria"/>
              </a:rPr>
              <a:t>Wiring</a:t>
            </a:r>
            <a:r>
              <a:rPr sz="2800" b="1" spc="-90" dirty="0">
                <a:latin typeface="Cambria"/>
                <a:cs typeface="Cambria"/>
              </a:rPr>
              <a:t> </a:t>
            </a:r>
            <a:r>
              <a:rPr sz="2800" b="1" spc="-20" dirty="0">
                <a:latin typeface="Cambria"/>
                <a:cs typeface="Cambria"/>
              </a:rPr>
              <a:t>layout</a:t>
            </a:r>
            <a:r>
              <a:rPr sz="2800" b="1" spc="-6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of</a:t>
            </a:r>
            <a:r>
              <a:rPr sz="2800" b="1" spc="-5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Residential</a:t>
            </a:r>
            <a:r>
              <a:rPr sz="2800" b="1" spc="-120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building</a:t>
            </a:r>
            <a:endParaRPr sz="2800" dirty="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38688" y="33528"/>
            <a:ext cx="1179576" cy="69494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3191" y="2667000"/>
            <a:ext cx="1756410" cy="254203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79280" y="3066288"/>
            <a:ext cx="2538983" cy="2795016"/>
          </a:xfrm>
          <a:prstGeom prst="rect">
            <a:avLst/>
          </a:prstGeom>
        </p:spPr>
      </p:pic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C7B2FFB4-6D70-4890-9A46-B5940F0A4D28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406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1975" y="1317117"/>
            <a:ext cx="218757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Font typeface="Tahoma"/>
              <a:buChar char="•"/>
              <a:tabLst>
                <a:tab pos="356870" algn="l"/>
              </a:tabLst>
            </a:pPr>
            <a:r>
              <a:rPr sz="32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MODEL</a:t>
            </a:r>
            <a:r>
              <a:rPr sz="3200" b="1" spc="-17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spc="-50" dirty="0">
                <a:solidFill>
                  <a:srgbClr val="006FC0"/>
                </a:solidFill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1981200"/>
            <a:ext cx="8229600" cy="400507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187430" y="6442324"/>
            <a:ext cx="466090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10/19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A1B7C984-664B-4E0F-AD45-087C7D4D26F9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10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6680" y="157429"/>
            <a:ext cx="913955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692" y="1091564"/>
            <a:ext cx="218884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Font typeface="Tahoma"/>
              <a:buChar char="•"/>
              <a:tabLst>
                <a:tab pos="356870" algn="l"/>
              </a:tabLst>
            </a:pPr>
            <a:r>
              <a:rPr sz="32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MODEL</a:t>
            </a:r>
            <a:r>
              <a:rPr sz="3200" b="1" spc="-17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spc="-50" dirty="0">
                <a:solidFill>
                  <a:srgbClr val="006FC0"/>
                </a:solidFill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711" y="1706879"/>
            <a:ext cx="5647944" cy="40629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261861" y="1279982"/>
            <a:ext cx="5402580" cy="405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Conduit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routes:</a:t>
            </a:r>
            <a:endParaRPr sz="2400">
              <a:latin typeface="Times New Roman"/>
              <a:cs typeface="Times New Roman"/>
            </a:endParaRPr>
          </a:p>
          <a:p>
            <a:pPr marL="12700" marR="5080" indent="-10160">
              <a:lnSpc>
                <a:spcPct val="100000"/>
              </a:lnSpc>
              <a:spcBef>
                <a:spcPts val="5"/>
              </a:spcBef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	Horizontal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runs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above </a:t>
            </a:r>
            <a:r>
              <a:rPr sz="2400" spc="-10" dirty="0">
                <a:latin typeface="Times New Roman"/>
                <a:cs typeface="Times New Roman"/>
              </a:rPr>
              <a:t>switchboard level</a:t>
            </a:r>
            <a:endParaRPr sz="2400">
              <a:latin typeface="Times New Roman"/>
              <a:cs typeface="Times New Roman"/>
            </a:endParaRPr>
          </a:p>
          <a:p>
            <a:pPr marL="12700" marR="725805" indent="-10160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spc="-25" dirty="0">
                <a:latin typeface="Times New Roman"/>
                <a:cs typeface="Times New Roman"/>
              </a:rPr>
              <a:t>	Vertical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runs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only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switchboard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fixture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points</a:t>
            </a:r>
            <a:endParaRPr sz="2400">
              <a:latin typeface="Times New Roman"/>
              <a:cs typeface="Times New Roman"/>
            </a:endParaRPr>
          </a:p>
          <a:p>
            <a:pPr marL="118745" indent="-116205">
              <a:lnSpc>
                <a:spcPct val="100000"/>
              </a:lnSpc>
              <a:spcBef>
                <a:spcPts val="5"/>
              </a:spcBef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Ceiling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light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points</a:t>
            </a:r>
            <a:endParaRPr sz="2400">
              <a:latin typeface="Times New Roman"/>
              <a:cs typeface="Times New Roman"/>
            </a:endParaRPr>
          </a:p>
          <a:p>
            <a:pPr marL="12700" marR="302260" indent="-10160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	Separate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conduits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power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lighting </a:t>
            </a:r>
            <a:r>
              <a:rPr sz="2400" dirty="0">
                <a:latin typeface="Times New Roman"/>
                <a:cs typeface="Times New Roman"/>
              </a:rPr>
              <a:t>circuits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reduce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interference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Times New Roman"/>
                <a:cs typeface="Times New Roman"/>
              </a:rPr>
              <a:t>Concealed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Wiring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–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Most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Preferred</a:t>
            </a:r>
            <a:endParaRPr sz="2400">
              <a:latin typeface="Times New Roman"/>
              <a:cs typeface="Times New Roman"/>
            </a:endParaRPr>
          </a:p>
          <a:p>
            <a:pPr marL="118745" indent="-116205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spc="-10" dirty="0">
                <a:latin typeface="Times New Roman"/>
                <a:cs typeface="Times New Roman"/>
              </a:rPr>
              <a:t>Aesthetic</a:t>
            </a:r>
            <a:endParaRPr sz="2400">
              <a:latin typeface="Times New Roman"/>
              <a:cs typeface="Times New Roman"/>
            </a:endParaRPr>
          </a:p>
          <a:p>
            <a:pPr marL="118745" indent="-116205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Safe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environmental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damage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87430" y="6442324"/>
            <a:ext cx="466090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11/19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718BD5DA-689B-4B5E-802D-97AC4782EC9B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11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406" rIns="0" bIns="0" rtlCol="0">
            <a:spAutoFit/>
          </a:bodyPr>
          <a:lstStyle/>
          <a:p>
            <a:pPr marL="248285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1975" y="1317117"/>
            <a:ext cx="218757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Font typeface="Tahoma"/>
              <a:buChar char="•"/>
              <a:tabLst>
                <a:tab pos="356870" algn="l"/>
              </a:tabLst>
            </a:pPr>
            <a:r>
              <a:rPr sz="32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MODEL</a:t>
            </a:r>
            <a:r>
              <a:rPr sz="3200" b="1" spc="-17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spc="-50" dirty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4232" y="2042160"/>
            <a:ext cx="5087112" cy="393801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071741" y="2234946"/>
            <a:ext cx="4264025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Typical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layout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includes:</a:t>
            </a:r>
            <a:endParaRPr sz="2400">
              <a:latin typeface="Times New Roman"/>
              <a:cs typeface="Times New Roman"/>
            </a:endParaRPr>
          </a:p>
          <a:p>
            <a:pPr marL="118745" indent="-116205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EB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Meter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Main </a:t>
            </a:r>
            <a:r>
              <a:rPr sz="2400" spc="-10" dirty="0">
                <a:latin typeface="Times New Roman"/>
                <a:cs typeface="Times New Roman"/>
              </a:rPr>
              <a:t>Switch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→ </a:t>
            </a:r>
            <a:r>
              <a:rPr sz="2400" spc="-25" dirty="0">
                <a:latin typeface="Times New Roman"/>
                <a:cs typeface="Times New Roman"/>
              </a:rPr>
              <a:t>DB</a:t>
            </a:r>
            <a:endParaRPr sz="2400">
              <a:latin typeface="Times New Roman"/>
              <a:cs typeface="Times New Roman"/>
            </a:endParaRPr>
          </a:p>
          <a:p>
            <a:pPr marL="12700" marR="36830" indent="-10160">
              <a:lnSpc>
                <a:spcPct val="100000"/>
              </a:lnSpc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	DB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Separate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circuits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(lighting, </a:t>
            </a:r>
            <a:r>
              <a:rPr sz="2400" dirty="0">
                <a:latin typeface="Times New Roman"/>
                <a:cs typeface="Times New Roman"/>
              </a:rPr>
              <a:t>fans,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sockets…)</a:t>
            </a:r>
            <a:endParaRPr sz="2400">
              <a:latin typeface="Times New Roman"/>
              <a:cs typeface="Times New Roman"/>
            </a:endParaRPr>
          </a:p>
          <a:p>
            <a:pPr marL="12700" marR="539115" indent="-10160">
              <a:lnSpc>
                <a:spcPct val="100000"/>
              </a:lnSpc>
              <a:spcBef>
                <a:spcPts val="5"/>
              </a:spcBef>
              <a:buSzPct val="75000"/>
              <a:buFont typeface="Tahoma"/>
              <a:buChar char="•"/>
              <a:tabLst>
                <a:tab pos="118745" algn="l"/>
              </a:tabLst>
            </a:pPr>
            <a:r>
              <a:rPr sz="2400" dirty="0">
                <a:latin typeface="Times New Roman"/>
                <a:cs typeface="Times New Roman"/>
              </a:rPr>
              <a:t>	Conduits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Switchboards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→ </a:t>
            </a:r>
            <a:r>
              <a:rPr sz="2400" spc="-10" dirty="0">
                <a:latin typeface="Times New Roman"/>
                <a:cs typeface="Times New Roman"/>
              </a:rPr>
              <a:t>Loads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87430" y="6442324"/>
            <a:ext cx="466090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12/19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F2A28BD4-EBD1-4FCD-9FE7-8E330C47C490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12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406" rIns="0" bIns="0" rtlCol="0">
            <a:spAutoFit/>
          </a:bodyPr>
          <a:lstStyle/>
          <a:p>
            <a:pPr marL="170180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1975" y="1317117"/>
            <a:ext cx="218757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Font typeface="Tahoma"/>
              <a:buChar char="•"/>
              <a:tabLst>
                <a:tab pos="356870" algn="l"/>
              </a:tabLst>
            </a:pPr>
            <a:r>
              <a:rPr sz="32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MODEL</a:t>
            </a:r>
            <a:r>
              <a:rPr sz="3200" b="1" spc="-17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spc="-50" dirty="0">
                <a:solidFill>
                  <a:srgbClr val="006FC0"/>
                </a:solidFill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3544" y="1978151"/>
            <a:ext cx="4282440" cy="413004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Distribution</a:t>
            </a:r>
            <a:r>
              <a:rPr spc="-15" dirty="0"/>
              <a:t> </a:t>
            </a:r>
            <a:r>
              <a:rPr dirty="0"/>
              <a:t>Board</a:t>
            </a:r>
            <a:r>
              <a:rPr spc="-35" dirty="0"/>
              <a:t> </a:t>
            </a:r>
            <a:r>
              <a:rPr dirty="0"/>
              <a:t>(DB)</a:t>
            </a:r>
            <a:r>
              <a:rPr spc="-65" dirty="0"/>
              <a:t> </a:t>
            </a:r>
            <a:r>
              <a:rPr spc="-10" dirty="0"/>
              <a:t>Layout</a:t>
            </a:r>
          </a:p>
          <a:p>
            <a:pPr marL="12700">
              <a:lnSpc>
                <a:spcPct val="100000"/>
              </a:lnSpc>
            </a:pPr>
            <a:r>
              <a:rPr b="0" spc="-20" dirty="0">
                <a:latin typeface="Times New Roman"/>
                <a:cs typeface="Times New Roman"/>
              </a:rPr>
              <a:t>A</a:t>
            </a:r>
            <a:r>
              <a:rPr b="0" spc="-10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DB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typically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includes:</a:t>
            </a: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dirty="0"/>
              <a:t>Main</a:t>
            </a:r>
            <a:r>
              <a:rPr spc="-15" dirty="0"/>
              <a:t> </a:t>
            </a:r>
            <a:r>
              <a:rPr dirty="0"/>
              <a:t>MCB</a:t>
            </a:r>
            <a:r>
              <a:rPr spc="-50" dirty="0"/>
              <a:t> </a:t>
            </a:r>
            <a:r>
              <a:rPr dirty="0"/>
              <a:t>(40–63A)</a:t>
            </a:r>
            <a:r>
              <a:rPr spc="-45" dirty="0"/>
              <a:t> </a:t>
            </a:r>
            <a:r>
              <a:rPr b="0" dirty="0">
                <a:latin typeface="Times New Roman"/>
                <a:cs typeface="Times New Roman"/>
              </a:rPr>
              <a:t>–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Isolates the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entire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supply</a:t>
            </a: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dirty="0"/>
              <a:t>RCCB</a:t>
            </a:r>
            <a:r>
              <a:rPr spc="-20" dirty="0"/>
              <a:t> </a:t>
            </a:r>
            <a:r>
              <a:rPr dirty="0"/>
              <a:t>/</a:t>
            </a:r>
            <a:r>
              <a:rPr spc="-20" dirty="0"/>
              <a:t> </a:t>
            </a:r>
            <a:r>
              <a:rPr dirty="0"/>
              <a:t>ELCB</a:t>
            </a:r>
            <a:r>
              <a:rPr spc="-15" dirty="0"/>
              <a:t> </a:t>
            </a:r>
            <a:r>
              <a:rPr b="0" dirty="0">
                <a:latin typeface="Times New Roman"/>
                <a:cs typeface="Times New Roman"/>
              </a:rPr>
              <a:t>–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Protects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from earth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faults</a:t>
            </a: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dirty="0"/>
              <a:t>MCB</a:t>
            </a:r>
            <a:r>
              <a:rPr spc="-5" dirty="0"/>
              <a:t> </a:t>
            </a:r>
            <a:r>
              <a:rPr spc="-10" dirty="0"/>
              <a:t>Circuits</a:t>
            </a: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Font typeface="Tahoma"/>
              <a:buChar char="•"/>
              <a:tabLst>
                <a:tab pos="756285" algn="l"/>
              </a:tabLst>
            </a:pPr>
            <a:r>
              <a:rPr sz="1800" dirty="0">
                <a:latin typeface="Times New Roman"/>
                <a:cs typeface="Times New Roman"/>
              </a:rPr>
              <a:t>6A: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Lighting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Font typeface="Tahoma"/>
              <a:buChar char="•"/>
              <a:tabLst>
                <a:tab pos="756285" algn="l"/>
              </a:tabLst>
            </a:pPr>
            <a:r>
              <a:rPr sz="1800" dirty="0">
                <a:latin typeface="Times New Roman"/>
                <a:cs typeface="Times New Roman"/>
              </a:rPr>
              <a:t>10A: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Fans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Font typeface="Tahoma"/>
              <a:buChar char="•"/>
              <a:tabLst>
                <a:tab pos="756285" algn="l"/>
              </a:tabLst>
            </a:pPr>
            <a:r>
              <a:rPr sz="1800" dirty="0">
                <a:latin typeface="Times New Roman"/>
                <a:cs typeface="Times New Roman"/>
              </a:rPr>
              <a:t>16A: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sockets</a:t>
            </a:r>
            <a:endParaRPr sz="1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Font typeface="Tahoma"/>
              <a:buChar char="•"/>
              <a:tabLst>
                <a:tab pos="756285" algn="l"/>
              </a:tabLst>
            </a:pPr>
            <a:r>
              <a:rPr sz="1800" dirty="0">
                <a:latin typeface="Times New Roman"/>
                <a:cs typeface="Times New Roman"/>
              </a:rPr>
              <a:t>20A/32A: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AC/Geyser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b="0" dirty="0">
                <a:latin typeface="Times New Roman"/>
                <a:cs typeface="Times New Roman"/>
              </a:rPr>
              <a:t>Neutral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link,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Earth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busbar,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indicators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Purpose:</a:t>
            </a:r>
          </a:p>
          <a:p>
            <a:pPr marL="12700">
              <a:lnSpc>
                <a:spcPct val="100000"/>
              </a:lnSpc>
            </a:pPr>
            <a:r>
              <a:rPr b="0" spc="-30" dirty="0">
                <a:latin typeface="Times New Roman"/>
                <a:cs typeface="Times New Roman"/>
              </a:rPr>
              <a:t>To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distribute</a:t>
            </a:r>
            <a:r>
              <a:rPr b="0" spc="-8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electrical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power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safely and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separately</a:t>
            </a:r>
            <a:r>
              <a:rPr b="0" spc="-25" dirty="0">
                <a:latin typeface="Times New Roman"/>
                <a:cs typeface="Times New Roman"/>
              </a:rPr>
              <a:t> to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Times New Roman"/>
                <a:cs typeface="Times New Roman"/>
              </a:rPr>
              <a:t>each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circuit.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187430" y="6442324"/>
            <a:ext cx="466090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888888"/>
                </a:solidFill>
                <a:latin typeface="Cambria"/>
                <a:cs typeface="Cambria"/>
              </a:rPr>
              <a:t>13/19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33F9EEE4-F39E-4FD6-A05B-3014E7896B2E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13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Types</a:t>
            </a:r>
            <a:r>
              <a:rPr sz="4000" b="1" spc="-1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of</a:t>
            </a:r>
            <a:r>
              <a:rPr sz="4000" b="1" spc="-4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spc="-10" dirty="0">
                <a:solidFill>
                  <a:srgbClr val="FF0000"/>
                </a:solidFill>
                <a:latin typeface="Cambria"/>
                <a:cs typeface="Cambria"/>
              </a:rPr>
              <a:t>Wiring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19870" y="924255"/>
            <a:ext cx="20383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i="1" spc="-40" dirty="0">
                <a:solidFill>
                  <a:srgbClr val="C00000"/>
                </a:solidFill>
                <a:latin typeface="Cambria"/>
                <a:cs typeface="Cambria"/>
              </a:rPr>
              <a:t>DT-</a:t>
            </a:r>
            <a:r>
              <a:rPr sz="2500" b="1" i="1" spc="-10" dirty="0">
                <a:solidFill>
                  <a:srgbClr val="C00000"/>
                </a:solidFill>
                <a:latin typeface="Cambria"/>
                <a:cs typeface="Cambria"/>
              </a:rPr>
              <a:t>Empathize</a:t>
            </a:r>
            <a:endParaRPr sz="25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3288" y="1850135"/>
            <a:ext cx="5679753" cy="3553967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14</a:t>
            </a:fld>
            <a:r>
              <a:rPr spc="-10" dirty="0"/>
              <a:t>/19</a:t>
            </a: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2DE44CEC-CC37-45BD-A819-1B155874FAD4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2265" y="272034"/>
            <a:ext cx="398081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Types</a:t>
            </a:r>
            <a:r>
              <a:rPr sz="4300" b="1" spc="-12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of</a:t>
            </a:r>
            <a:r>
              <a:rPr sz="4300" b="1" spc="-14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Cambria"/>
                <a:cs typeface="Cambria"/>
              </a:rPr>
              <a:t>Wiring</a:t>
            </a:r>
            <a:endParaRPr sz="4300">
              <a:latin typeface="Cambria"/>
              <a:cs typeface="Cambr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15</a:t>
            </a:fld>
            <a:r>
              <a:rPr spc="-10" dirty="0"/>
              <a:t>/19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96376" y="716102"/>
            <a:ext cx="144272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i="1" spc="-40" dirty="0">
                <a:solidFill>
                  <a:srgbClr val="C00000"/>
                </a:solidFill>
                <a:latin typeface="Cambria"/>
                <a:cs typeface="Cambria"/>
              </a:rPr>
              <a:t>DT-</a:t>
            </a:r>
            <a:r>
              <a:rPr sz="2500" b="1" i="1" spc="-10" dirty="0">
                <a:solidFill>
                  <a:srgbClr val="C00000"/>
                </a:solidFill>
                <a:latin typeface="Cambria"/>
                <a:cs typeface="Cambria"/>
              </a:rPr>
              <a:t>Define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29152" y="1748790"/>
            <a:ext cx="535686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0" dirty="0">
                <a:latin typeface="Tahoma"/>
                <a:cs typeface="Tahoma"/>
              </a:rPr>
              <a:t>█████████████████████████████████</a:t>
            </a:r>
            <a:endParaRPr sz="1800">
              <a:latin typeface="Tahoma"/>
              <a:cs typeface="Tahoma"/>
            </a:endParaRPr>
          </a:p>
          <a:p>
            <a:pPr marL="998855" indent="-986155">
              <a:lnSpc>
                <a:spcPct val="100000"/>
              </a:lnSpc>
              <a:buChar char="⬛"/>
              <a:tabLst>
                <a:tab pos="998855" algn="l"/>
                <a:tab pos="2661920" algn="l"/>
              </a:tabLst>
            </a:pPr>
            <a:r>
              <a:rPr sz="1800" spc="80" dirty="0">
                <a:latin typeface="Tahoma"/>
                <a:cs typeface="Tahoma"/>
              </a:rPr>
              <a:t>DEFINE</a:t>
            </a:r>
            <a:r>
              <a:rPr sz="1800" dirty="0">
                <a:latin typeface="Tahoma"/>
                <a:cs typeface="Tahoma"/>
              </a:rPr>
              <a:t>	</a:t>
            </a:r>
            <a:r>
              <a:rPr sz="1800" spc="-50" dirty="0">
                <a:latin typeface="Tahoma"/>
                <a:cs typeface="Tahoma"/>
              </a:rPr>
              <a:t>█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spc="-400" dirty="0">
                <a:latin typeface="Tahoma"/>
                <a:cs typeface="Tahoma"/>
              </a:rPr>
              <a:t>█████████████████████████████████</a:t>
            </a:r>
            <a:endParaRPr sz="1800">
              <a:latin typeface="Tahoma"/>
              <a:cs typeface="Tahom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10102" y="2606358"/>
          <a:ext cx="3587115" cy="2174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175"/>
                <a:gridCol w="3329940"/>
              </a:tblGrid>
              <a:tr h="264795">
                <a:tc>
                  <a:txBody>
                    <a:bodyPr/>
                    <a:lstStyle/>
                    <a:p>
                      <a:pPr marR="24130" algn="ctr">
                        <a:lnSpc>
                          <a:spcPts val="1985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985"/>
                        </a:lnSpc>
                        <a:tabLst>
                          <a:tab pos="2839720" algn="l"/>
                        </a:tabLst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Problem</a:t>
                      </a:r>
                      <a:r>
                        <a:rPr sz="1800" spc="1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latin typeface="Tahoma"/>
                          <a:cs typeface="Tahoma"/>
                        </a:rPr>
                        <a:t>Statement: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 marR="24130" algn="ctr">
                        <a:lnSpc>
                          <a:spcPts val="2060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060"/>
                        </a:lnSpc>
                        <a:tabLst>
                          <a:tab pos="3004820" algn="l"/>
                        </a:tabLst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“How</a:t>
                      </a:r>
                      <a:r>
                        <a:rPr sz="1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20" dirty="0">
                          <a:latin typeface="Tahoma"/>
                          <a:cs typeface="Tahoma"/>
                        </a:rPr>
                        <a:t>might</a:t>
                      </a:r>
                      <a:r>
                        <a:rPr sz="1800" spc="-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we</a:t>
                      </a:r>
                      <a:r>
                        <a:rPr sz="1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design</a:t>
                      </a:r>
                      <a:r>
                        <a:rPr sz="1800" spc="-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3685">
                <a:tc>
                  <a:txBody>
                    <a:bodyPr/>
                    <a:lstStyle/>
                    <a:p>
                      <a:pPr marR="24130" algn="ctr">
                        <a:lnSpc>
                          <a:spcPts val="2060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060"/>
                        </a:lnSpc>
                        <a:tabLst>
                          <a:tab pos="2751455" algn="l"/>
                        </a:tabLst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residential</a:t>
                      </a:r>
                      <a:r>
                        <a:rPr sz="1800" spc="-1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20" dirty="0">
                          <a:latin typeface="Tahoma"/>
                          <a:cs typeface="Tahoma"/>
                        </a:rPr>
                        <a:t>wiring</a:t>
                      </a:r>
                      <a:r>
                        <a:rPr sz="1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latin typeface="Tahoma"/>
                          <a:cs typeface="Tahoma"/>
                        </a:rPr>
                        <a:t>layout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 marR="23495" algn="ctr">
                        <a:lnSpc>
                          <a:spcPts val="2065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2065"/>
                        </a:lnSpc>
                        <a:tabLst>
                          <a:tab pos="2671445" algn="l"/>
                        </a:tabLst>
                      </a:pPr>
                      <a:r>
                        <a:rPr sz="1800" spc="-45" dirty="0">
                          <a:latin typeface="Tahoma"/>
                          <a:cs typeface="Tahoma"/>
                        </a:rPr>
                        <a:t>that</a:t>
                      </a:r>
                      <a:r>
                        <a:rPr sz="1800" spc="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ensures</a:t>
                      </a:r>
                      <a:r>
                        <a:rPr sz="18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latin typeface="Tahoma"/>
                          <a:cs typeface="Tahoma"/>
                        </a:rPr>
                        <a:t>safety,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 marR="24130" algn="ctr">
                        <a:lnSpc>
                          <a:spcPts val="2060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060"/>
                        </a:lnSpc>
                        <a:tabLst>
                          <a:tab pos="3135630" algn="l"/>
                        </a:tabLst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convenience</a:t>
                      </a:r>
                      <a:r>
                        <a:rPr sz="1800" spc="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and</a:t>
                      </a:r>
                      <a:r>
                        <a:rPr sz="1800" spc="1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long-</a:t>
                      </a:r>
                      <a:r>
                        <a:rPr sz="1800" spc="-20" dirty="0">
                          <a:latin typeface="Tahoma"/>
                          <a:cs typeface="Tahoma"/>
                        </a:rPr>
                        <a:t>term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 marR="23495" algn="ctr">
                        <a:lnSpc>
                          <a:spcPts val="2060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2060"/>
                        </a:lnSpc>
                        <a:tabLst>
                          <a:tab pos="2356485" algn="l"/>
                        </a:tabLst>
                      </a:pPr>
                      <a:r>
                        <a:rPr sz="1800" spc="-10" dirty="0">
                          <a:latin typeface="Tahoma"/>
                          <a:cs typeface="Tahoma"/>
                        </a:rPr>
                        <a:t>reliability</a:t>
                      </a:r>
                      <a:r>
                        <a:rPr sz="1800" spc="-1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20" dirty="0">
                          <a:latin typeface="Tahoma"/>
                          <a:cs typeface="Tahoma"/>
                        </a:rPr>
                        <a:t>while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 marR="24130" algn="ctr">
                        <a:lnSpc>
                          <a:spcPts val="2060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060"/>
                        </a:lnSpc>
                        <a:tabLst>
                          <a:tab pos="2726690" algn="l"/>
                        </a:tabLst>
                      </a:pPr>
                      <a:r>
                        <a:rPr sz="1800" spc="-10" dirty="0">
                          <a:latin typeface="Tahoma"/>
                          <a:cs typeface="Tahoma"/>
                        </a:rPr>
                        <a:t>maintaining</a:t>
                      </a:r>
                      <a:r>
                        <a:rPr sz="18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18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latin typeface="Tahoma"/>
                          <a:cs typeface="Tahoma"/>
                        </a:rPr>
                        <a:t>clean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  <a:tr h="264795">
                <a:tc>
                  <a:txBody>
                    <a:bodyPr/>
                    <a:lstStyle/>
                    <a:p>
                      <a:pPr marR="24130" algn="ctr">
                        <a:lnSpc>
                          <a:spcPts val="1985"/>
                        </a:lnSpc>
                      </a:pPr>
                      <a:r>
                        <a:rPr sz="1800" spc="-590" dirty="0">
                          <a:latin typeface="Tahoma"/>
                          <a:cs typeface="Tahoma"/>
                        </a:rPr>
                        <a:t>⬛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985"/>
                        </a:lnSpc>
                        <a:tabLst>
                          <a:tab pos="2611120" algn="l"/>
                        </a:tabLst>
                      </a:pPr>
                      <a:r>
                        <a:rPr sz="1800" spc="-10" dirty="0">
                          <a:latin typeface="Tahoma"/>
                          <a:cs typeface="Tahoma"/>
                        </a:rPr>
                        <a:t>appearance?”</a:t>
                      </a:r>
                      <a:r>
                        <a:rPr sz="1800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█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129152" y="4767148"/>
            <a:ext cx="535686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0" dirty="0">
                <a:latin typeface="Tahoma"/>
                <a:cs typeface="Tahoma"/>
              </a:rPr>
              <a:t>█████████████████████████████████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69F6E93D-CB6B-4CDE-8684-39E3FE64E833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185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856730" algn="l"/>
              </a:tabLst>
            </a:pPr>
            <a:r>
              <a:rPr sz="4000" dirty="0"/>
              <a:t>Application</a:t>
            </a:r>
            <a:r>
              <a:rPr sz="4000" spc="-85" dirty="0"/>
              <a:t> </a:t>
            </a:r>
            <a:r>
              <a:rPr sz="4000" dirty="0"/>
              <a:t>of</a:t>
            </a:r>
            <a:r>
              <a:rPr sz="4000" spc="-10" dirty="0"/>
              <a:t> </a:t>
            </a:r>
            <a:r>
              <a:rPr sz="4000" dirty="0"/>
              <a:t>DC</a:t>
            </a:r>
            <a:r>
              <a:rPr sz="4000" spc="-25" dirty="0"/>
              <a:t> </a:t>
            </a:r>
            <a:r>
              <a:rPr sz="4000" spc="-10" dirty="0"/>
              <a:t>Components</a:t>
            </a:r>
            <a:r>
              <a:rPr sz="4000" dirty="0"/>
              <a:t>	in</a:t>
            </a:r>
            <a:r>
              <a:rPr sz="4000" spc="-70" dirty="0"/>
              <a:t> </a:t>
            </a:r>
            <a:r>
              <a:rPr sz="4000" dirty="0"/>
              <a:t>Real</a:t>
            </a:r>
            <a:r>
              <a:rPr sz="4000" spc="-60" dirty="0"/>
              <a:t> </a:t>
            </a:r>
            <a:r>
              <a:rPr sz="4000" spc="-10" dirty="0"/>
              <a:t>world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 rot="10860000">
            <a:off x="10865262" y="68748"/>
            <a:ext cx="1251798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295" indent="-74295">
              <a:lnSpc>
                <a:spcPts val="1800"/>
              </a:lnSpc>
              <a:buSzPct val="58333"/>
              <a:buChar char="•"/>
              <a:tabLst>
                <a:tab pos="74295" algn="l"/>
              </a:tabLst>
            </a:pPr>
            <a:r>
              <a:rPr sz="1800" spc="-10" dirty="0">
                <a:latin typeface="Tahoma"/>
                <a:cs typeface="Tahoma"/>
              </a:rPr>
              <a:t>W</a:t>
            </a:r>
            <a:r>
              <a:rPr sz="2700" spc="-15" baseline="1543" dirty="0">
                <a:latin typeface="Tahoma"/>
                <a:cs typeface="Tahoma"/>
              </a:rPr>
              <a:t>ork</a:t>
            </a:r>
            <a:r>
              <a:rPr sz="2700" spc="-15" baseline="3086" dirty="0">
                <a:latin typeface="Tahoma"/>
                <a:cs typeface="Tahoma"/>
              </a:rPr>
              <a:t>sho</a:t>
            </a:r>
            <a:r>
              <a:rPr sz="2700" spc="-15" baseline="4629" dirty="0">
                <a:latin typeface="Tahoma"/>
                <a:cs typeface="Tahoma"/>
              </a:rPr>
              <a:t>ps</a:t>
            </a:r>
            <a:endParaRPr sz="2700" baseline="4629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76264" y="2093722"/>
            <a:ext cx="3667125" cy="29514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5575" indent="-153670">
              <a:lnSpc>
                <a:spcPct val="100000"/>
              </a:lnSpc>
              <a:spcBef>
                <a:spcPts val="90"/>
              </a:spcBef>
              <a:buSzPct val="76562"/>
              <a:buFont typeface="Tahoma"/>
              <a:buChar char="•"/>
              <a:tabLst>
                <a:tab pos="155575" algn="l"/>
              </a:tabLst>
            </a:pPr>
            <a:r>
              <a:rPr sz="3200" dirty="0">
                <a:latin typeface="Times New Roman"/>
                <a:cs typeface="Times New Roman"/>
              </a:rPr>
              <a:t>Residential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homes</a:t>
            </a:r>
            <a:endParaRPr sz="3200">
              <a:latin typeface="Times New Roman"/>
              <a:cs typeface="Times New Roman"/>
            </a:endParaRPr>
          </a:p>
          <a:p>
            <a:pPr marL="154940" indent="-153670">
              <a:lnSpc>
                <a:spcPct val="100000"/>
              </a:lnSpc>
              <a:buSzPct val="76562"/>
              <a:buFont typeface="Tahoma"/>
              <a:buChar char="•"/>
              <a:tabLst>
                <a:tab pos="154940" algn="l"/>
              </a:tabLst>
            </a:pPr>
            <a:r>
              <a:rPr sz="3200" spc="-10" dirty="0">
                <a:latin typeface="Times New Roman"/>
                <a:cs typeface="Times New Roman"/>
              </a:rPr>
              <a:t>Apartments</a:t>
            </a:r>
            <a:endParaRPr sz="3200">
              <a:latin typeface="Times New Roman"/>
              <a:cs typeface="Times New Roman"/>
            </a:endParaRPr>
          </a:p>
          <a:p>
            <a:pPr marL="154940" indent="-153670">
              <a:lnSpc>
                <a:spcPct val="100000"/>
              </a:lnSpc>
              <a:spcBef>
                <a:spcPts val="5"/>
              </a:spcBef>
              <a:buSzPct val="76562"/>
              <a:buFont typeface="Tahoma"/>
              <a:buChar char="•"/>
              <a:tabLst>
                <a:tab pos="154940" algn="l"/>
              </a:tabLst>
            </a:pPr>
            <a:r>
              <a:rPr sz="3200" spc="-20" dirty="0">
                <a:latin typeface="Times New Roman"/>
                <a:cs typeface="Times New Roman"/>
              </a:rPr>
              <a:t>Villas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bungalows</a:t>
            </a:r>
            <a:endParaRPr sz="3200">
              <a:latin typeface="Times New Roman"/>
              <a:cs typeface="Times New Roman"/>
            </a:endParaRPr>
          </a:p>
          <a:p>
            <a:pPr marL="154940" indent="-153670">
              <a:lnSpc>
                <a:spcPct val="100000"/>
              </a:lnSpc>
              <a:buSzPct val="76562"/>
              <a:buFont typeface="Tahoma"/>
              <a:buChar char="•"/>
              <a:tabLst>
                <a:tab pos="154940" algn="l"/>
              </a:tabLst>
            </a:pPr>
            <a:r>
              <a:rPr sz="3200" spc="-10" dirty="0">
                <a:latin typeface="Times New Roman"/>
                <a:cs typeface="Times New Roman"/>
              </a:rPr>
              <a:t>Hostels</a:t>
            </a:r>
            <a:endParaRPr sz="3200">
              <a:latin typeface="Times New Roman"/>
              <a:cs typeface="Times New Roman"/>
            </a:endParaRPr>
          </a:p>
          <a:p>
            <a:pPr marL="155575" indent="-153670">
              <a:lnSpc>
                <a:spcPct val="100000"/>
              </a:lnSpc>
              <a:spcBef>
                <a:spcPts val="5"/>
              </a:spcBef>
              <a:buSzPct val="76562"/>
              <a:buFont typeface="Tahoma"/>
              <a:buChar char="•"/>
              <a:tabLst>
                <a:tab pos="155575" algn="l"/>
              </a:tabLst>
            </a:pPr>
            <a:r>
              <a:rPr sz="3200" dirty="0">
                <a:latin typeface="Times New Roman"/>
                <a:cs typeface="Times New Roman"/>
              </a:rPr>
              <a:t>Guest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houses</a:t>
            </a:r>
            <a:endParaRPr sz="3200">
              <a:latin typeface="Times New Roman"/>
              <a:cs typeface="Times New Roman"/>
            </a:endParaRPr>
          </a:p>
          <a:p>
            <a:pPr marL="154940" indent="-153670">
              <a:lnSpc>
                <a:spcPct val="100000"/>
              </a:lnSpc>
              <a:buSzPct val="76562"/>
              <a:buFont typeface="Tahoma"/>
              <a:buChar char="•"/>
              <a:tabLst>
                <a:tab pos="154940" algn="l"/>
              </a:tabLst>
            </a:pPr>
            <a:r>
              <a:rPr sz="3200" spc="-10" dirty="0">
                <a:latin typeface="Times New Roman"/>
                <a:cs typeface="Times New Roman"/>
              </a:rPr>
              <a:t>Farmhouses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9472" y="1850135"/>
            <a:ext cx="4108704" cy="148437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7552" y="3764279"/>
            <a:ext cx="4352544" cy="174345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16</a:t>
            </a:fld>
            <a:r>
              <a:rPr spc="-10" dirty="0"/>
              <a:t>/19</a:t>
            </a:r>
          </a:p>
        </p:txBody>
      </p:sp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3C233A9A-D1F3-4D7F-B8F0-7502964B4349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67" y="1344232"/>
            <a:ext cx="711398" cy="439638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2008" y="1598464"/>
            <a:ext cx="665480" cy="38506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5040"/>
              </a:lnSpc>
            </a:pPr>
            <a:r>
              <a:rPr sz="4300" dirty="0">
                <a:solidFill>
                  <a:srgbClr val="FFFFFF"/>
                </a:solidFill>
                <a:latin typeface="Cambria"/>
                <a:cs typeface="Cambria"/>
              </a:rPr>
              <a:t>Let’s</a:t>
            </a:r>
            <a:r>
              <a:rPr sz="4300" spc="-7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4300" spc="-10" dirty="0">
                <a:solidFill>
                  <a:srgbClr val="FFFFFF"/>
                </a:solidFill>
                <a:latin typeface="Cambria"/>
                <a:cs typeface="Cambria"/>
              </a:rPr>
              <a:t>summarize</a:t>
            </a:r>
            <a:endParaRPr sz="43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93730" y="966269"/>
            <a:ext cx="6400066" cy="493271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17</a:t>
            </a:fld>
            <a:r>
              <a:rPr spc="-10" dirty="0"/>
              <a:t>/19</a:t>
            </a: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991B2C54-5433-4470-8AC8-56C5B693838E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8830" rIns="0" bIns="0" rtlCol="0">
            <a:spAutoFit/>
          </a:bodyPr>
          <a:lstStyle/>
          <a:p>
            <a:pPr marL="4072254">
              <a:lnSpc>
                <a:spcPct val="100000"/>
              </a:lnSpc>
              <a:spcBef>
                <a:spcPts val="90"/>
              </a:spcBef>
            </a:pPr>
            <a:r>
              <a:rPr spc="-25" dirty="0"/>
              <a:t>References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18</a:t>
            </a:fld>
            <a:r>
              <a:rPr spc="-10" dirty="0"/>
              <a:t>/19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33017" y="1371676"/>
            <a:ext cx="9258300" cy="4417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indent="-114300">
              <a:lnSpc>
                <a:spcPct val="100000"/>
              </a:lnSpc>
              <a:spcBef>
                <a:spcPts val="100"/>
              </a:spcBef>
              <a:buSzPct val="95833"/>
              <a:buChar char="•"/>
              <a:tabLst>
                <a:tab pos="119380" algn="l"/>
              </a:tabLst>
            </a:pPr>
            <a:r>
              <a:rPr sz="2400" dirty="0">
                <a:latin typeface="Times New Roman"/>
                <a:cs typeface="Times New Roman"/>
              </a:rPr>
              <a:t>Electrical4U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“System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Electrical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Wiring”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article: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https://www.electrical4u.com/system-of-</a:t>
            </a:r>
            <a:r>
              <a:rPr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wiring/</a:t>
            </a:r>
            <a:r>
              <a:rPr sz="2400" spc="4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electrical4u.com+1</a:t>
            </a:r>
            <a:endParaRPr sz="2400">
              <a:latin typeface="Times New Roman"/>
              <a:cs typeface="Times New Roman"/>
            </a:endParaRPr>
          </a:p>
          <a:p>
            <a:pPr marL="12700" marR="210820" indent="-7620">
              <a:lnSpc>
                <a:spcPct val="100000"/>
              </a:lnSpc>
              <a:buSzPct val="95833"/>
              <a:buChar char="•"/>
              <a:tabLst>
                <a:tab pos="119380" algn="l"/>
              </a:tabLst>
            </a:pPr>
            <a:r>
              <a:rPr sz="2400" dirty="0">
                <a:latin typeface="Times New Roman"/>
                <a:cs typeface="Times New Roman"/>
              </a:rPr>
              <a:t>	Bureau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Indian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Standards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732:2019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Code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Practice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Electrical </a:t>
            </a:r>
            <a:r>
              <a:rPr sz="2400" dirty="0">
                <a:latin typeface="Times New Roman"/>
                <a:cs typeface="Times New Roman"/>
              </a:rPr>
              <a:t>Wiring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Installations: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https://standardsbis.bsbedge.com/search_redirect.aspx?id=14239</a:t>
            </a:r>
            <a:r>
              <a:rPr sz="2400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standardsbis.bsbedge.com+1</a:t>
            </a:r>
            <a:endParaRPr sz="2400">
              <a:latin typeface="Times New Roman"/>
              <a:cs typeface="Times New Roman"/>
            </a:endParaRPr>
          </a:p>
          <a:p>
            <a:pPr marL="12700" marR="5080" indent="-7620">
              <a:lnSpc>
                <a:spcPct val="100000"/>
              </a:lnSpc>
              <a:spcBef>
                <a:spcPts val="5"/>
              </a:spcBef>
              <a:buSzPct val="95833"/>
              <a:buChar char="•"/>
              <a:tabLst>
                <a:tab pos="119380" algn="l"/>
              </a:tabLst>
            </a:pPr>
            <a:r>
              <a:rPr sz="2400" dirty="0">
                <a:latin typeface="Times New Roman"/>
                <a:cs typeface="Times New Roman"/>
              </a:rPr>
              <a:t>	Legrand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Wiring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Accessories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catalogue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(PDF):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https://assets.legrand.com/pim/DOCUMENT/wiring-accessories-2020-</a:t>
            </a:r>
            <a:r>
              <a:rPr sz="24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040-</a:t>
            </a:r>
            <a:r>
              <a:rPr sz="2400" spc="-2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046.pdf</a:t>
            </a:r>
            <a:r>
              <a:rPr sz="2400" spc="-1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assets.legrand.com+1</a:t>
            </a:r>
            <a:endParaRPr sz="2400">
              <a:latin typeface="Times New Roman"/>
              <a:cs typeface="Times New Roman"/>
            </a:endParaRPr>
          </a:p>
          <a:p>
            <a:pPr marL="12700" marR="852169" indent="-7620">
              <a:lnSpc>
                <a:spcPct val="100000"/>
              </a:lnSpc>
              <a:spcBef>
                <a:spcPts val="5"/>
              </a:spcBef>
              <a:buSzPct val="95833"/>
              <a:buChar char="•"/>
              <a:tabLst>
                <a:tab pos="119380" algn="l"/>
              </a:tabLst>
            </a:pPr>
            <a:r>
              <a:rPr sz="2400" dirty="0">
                <a:latin typeface="Times New Roman"/>
                <a:cs typeface="Times New Roman"/>
              </a:rPr>
              <a:t>	Schneider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Electric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Electrical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Installation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Guide: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https://www.se.com/ww/en/work/products/product-launch/electrical-</a:t>
            </a:r>
            <a:r>
              <a:rPr sz="2400" spc="-10" dirty="0">
                <a:solidFill>
                  <a:srgbClr val="0000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5"/>
              </a:rPr>
              <a:t>installation-guide/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B679933F-9E1F-4C8E-B791-DCF59E34D28F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21864" y="451104"/>
            <a:ext cx="6748272" cy="392582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89292" y="4627528"/>
            <a:ext cx="2517844" cy="176023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10" dirty="0"/>
              <a:t>19</a:t>
            </a:fld>
            <a:r>
              <a:rPr spc="-10" dirty="0"/>
              <a:t>/19</a:t>
            </a: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973C22D6-100B-4335-9C9D-5DCF396F772C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0393" rIns="0" bIns="0" rtlCol="0">
            <a:spAutoFit/>
          </a:bodyPr>
          <a:lstStyle/>
          <a:p>
            <a:pPr marL="3088640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Let’s</a:t>
            </a:r>
            <a:r>
              <a:rPr sz="4800" b="1" spc="-1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Recall</a:t>
            </a:r>
            <a:r>
              <a:rPr sz="48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!!ti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78869" y="6434734"/>
            <a:ext cx="3746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2/19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3044" y="1692097"/>
            <a:ext cx="8589010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773430" indent="-457834">
              <a:lnSpc>
                <a:spcPct val="100000"/>
              </a:lnSpc>
              <a:spcBef>
                <a:spcPts val="95"/>
              </a:spcBef>
              <a:buFont typeface="Tahoma"/>
              <a:buChar char="•"/>
              <a:tabLst>
                <a:tab pos="469900" algn="l"/>
              </a:tabLst>
            </a:pPr>
            <a:r>
              <a:rPr sz="3200" dirty="0">
                <a:latin typeface="Times New Roman"/>
                <a:cs typeface="Times New Roman"/>
              </a:rPr>
              <a:t>What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essential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components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home </a:t>
            </a:r>
            <a:r>
              <a:rPr sz="3200" dirty="0">
                <a:latin typeface="Times New Roman"/>
                <a:cs typeface="Times New Roman"/>
              </a:rPr>
              <a:t>electrical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system?</a:t>
            </a:r>
            <a:endParaRPr sz="320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3200" dirty="0">
                <a:latin typeface="Times New Roman"/>
                <a:cs typeface="Times New Roman"/>
              </a:rPr>
              <a:t>Why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do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we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need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proper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wiring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layout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safety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convenience?</a:t>
            </a:r>
            <a:endParaRPr sz="32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Font typeface="Tahoma"/>
              <a:buChar char="•"/>
              <a:tabLst>
                <a:tab pos="469900" algn="l"/>
              </a:tabLst>
            </a:pPr>
            <a:r>
              <a:rPr sz="3200" dirty="0">
                <a:latin typeface="Times New Roman"/>
                <a:cs typeface="Times New Roman"/>
              </a:rPr>
              <a:t>What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happens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if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wiring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layout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poorly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planned?</a:t>
            </a:r>
            <a:endParaRPr sz="3200">
              <a:latin typeface="Times New Roman"/>
              <a:cs typeface="Times New Roman"/>
            </a:endParaRPr>
          </a:p>
          <a:p>
            <a:pPr marL="469900" marR="767715" indent="-457834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3200" dirty="0">
                <a:latin typeface="Times New Roman"/>
                <a:cs typeface="Times New Roman"/>
              </a:rPr>
              <a:t>How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many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circuits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does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typical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house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need </a:t>
            </a:r>
            <a:r>
              <a:rPr sz="3200" dirty="0">
                <a:latin typeface="Times New Roman"/>
                <a:cs typeface="Times New Roman"/>
              </a:rPr>
              <a:t>(lighting,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power,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appliances)?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F12FE0AC-FA6B-405A-94DA-055A7C6D9BDC}" type="datetime1">
              <a:rPr lang="en-US" spc="-20" smtClean="0"/>
              <a:t>2026-03-24</a:t>
            </a:fld>
            <a:endParaRPr lang="en-US" spc="-2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2</a:t>
            </a:fld>
            <a:r>
              <a:rPr lang="en-US" spc="-20" smtClean="0"/>
              <a:t>/19</a:t>
            </a:r>
            <a:endParaRPr lang="en-US" spc="-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0716" rIns="0" bIns="0" rtlCol="0">
            <a:spAutoFit/>
          </a:bodyPr>
          <a:lstStyle/>
          <a:p>
            <a:pPr marL="1657985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TOPICS</a:t>
            </a:r>
            <a:r>
              <a:rPr sz="4300" b="1" spc="-1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dirty="0">
                <a:solidFill>
                  <a:srgbClr val="FF0000"/>
                </a:solidFill>
                <a:latin typeface="Cambria"/>
                <a:cs typeface="Cambria"/>
              </a:rPr>
              <a:t>FOR</a:t>
            </a:r>
            <a:r>
              <a:rPr sz="4300" b="1" spc="-1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Cambria"/>
                <a:cs typeface="Cambria"/>
              </a:rPr>
              <a:t>DISCUSSIONTION</a:t>
            </a:r>
            <a:endParaRPr sz="4300">
              <a:latin typeface="Cambria"/>
              <a:cs typeface="Cambri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3</a:t>
            </a:fld>
            <a:r>
              <a:rPr spc="-20" dirty="0"/>
              <a:t>/19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9717" y="1298193"/>
            <a:ext cx="7202805" cy="3442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5"/>
              </a:spcBef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Introduction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Residential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Layout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Components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involved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house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Standard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circuit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layout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residential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buildings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Distribution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Board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(DB)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layout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2800" spc="-10" dirty="0">
                <a:latin typeface="Times New Roman"/>
                <a:cs typeface="Times New Roman"/>
              </a:rPr>
              <a:t>Room-</a:t>
            </a:r>
            <a:r>
              <a:rPr sz="2800" dirty="0">
                <a:latin typeface="Times New Roman"/>
                <a:cs typeface="Times New Roman"/>
              </a:rPr>
              <a:t>wise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arrangement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Conduit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routing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residential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spaces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Safety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considerations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house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wiring</a:t>
            </a:r>
            <a:endParaRPr sz="2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Tahoma"/>
              <a:buChar char="•"/>
              <a:tabLst>
                <a:tab pos="469900" algn="l"/>
              </a:tabLst>
            </a:pPr>
            <a:r>
              <a:rPr sz="2800" dirty="0">
                <a:latin typeface="Times New Roman"/>
                <a:cs typeface="Times New Roman"/>
              </a:rPr>
              <a:t>Advantages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 proper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layout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D1641262-4DA0-4365-A171-50E8B18A7B1C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3416935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Let's</a:t>
            </a:r>
            <a:r>
              <a:rPr sz="4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explore</a:t>
            </a:r>
            <a:r>
              <a:rPr sz="4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!!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4161" y="1400632"/>
            <a:ext cx="5892165" cy="307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Times New Roman"/>
                <a:cs typeface="Times New Roman"/>
              </a:rPr>
              <a:t>Definition: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Wiring</a:t>
            </a:r>
            <a:r>
              <a:rPr sz="2000" spc="7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layout</a:t>
            </a:r>
            <a:r>
              <a:rPr sz="2000" spc="8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7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residential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building</a:t>
            </a:r>
            <a:r>
              <a:rPr sz="2000" spc="7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refers</a:t>
            </a:r>
            <a:r>
              <a:rPr sz="2000" spc="7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spc="-25" dirty="0">
                <a:latin typeface="Times New Roman"/>
                <a:cs typeface="Times New Roman"/>
              </a:rPr>
              <a:t>the </a:t>
            </a:r>
            <a:r>
              <a:rPr sz="2000" b="1" dirty="0">
                <a:latin typeface="Times New Roman"/>
                <a:cs typeface="Times New Roman"/>
              </a:rPr>
              <a:t>systematic</a:t>
            </a:r>
            <a:r>
              <a:rPr sz="2000" b="1" spc="4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arrangement</a:t>
            </a:r>
            <a:r>
              <a:rPr sz="2000" b="1" spc="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4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electrical  wiring,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circuits, </a:t>
            </a:r>
            <a:r>
              <a:rPr sz="2000" dirty="0">
                <a:latin typeface="Times New Roman"/>
                <a:cs typeface="Times New Roman"/>
              </a:rPr>
              <a:t>switches,</a:t>
            </a:r>
            <a:r>
              <a:rPr sz="2000" spc="5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distribution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boards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ensure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b="1" dirty="0">
                <a:latin typeface="Times New Roman"/>
                <a:cs typeface="Times New Roman"/>
              </a:rPr>
              <a:t>safe</a:t>
            </a:r>
            <a:r>
              <a:rPr sz="2000" b="1" spc="60" dirty="0">
                <a:latin typeface="Times New Roman"/>
                <a:cs typeface="Times New Roman"/>
              </a:rPr>
              <a:t>  </a:t>
            </a:r>
            <a:r>
              <a:rPr sz="2000" b="1" spc="-25" dirty="0">
                <a:latin typeface="Times New Roman"/>
                <a:cs typeface="Times New Roman"/>
              </a:rPr>
              <a:t>and </a:t>
            </a:r>
            <a:r>
              <a:rPr sz="2000" b="1" dirty="0">
                <a:latin typeface="Times New Roman"/>
                <a:cs typeface="Times New Roman"/>
              </a:rPr>
              <a:t>efficient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power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delivery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throughout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house.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10" dirty="0">
                <a:latin typeface="Times New Roman"/>
                <a:cs typeface="Times New Roman"/>
              </a:rPr>
              <a:t>Purpose:</a:t>
            </a:r>
            <a:endParaRPr sz="2000">
              <a:latin typeface="Times New Roman"/>
              <a:cs typeface="Times New Roman"/>
            </a:endParaRPr>
          </a:p>
          <a:p>
            <a:pPr marL="100330" indent="-100330">
              <a:lnSpc>
                <a:spcPct val="100000"/>
              </a:lnSpc>
              <a:buSzPct val="75000"/>
              <a:buFont typeface="Tahoma"/>
              <a:buChar char="•"/>
              <a:tabLst>
                <a:tab pos="100330" algn="l"/>
              </a:tabLst>
            </a:pPr>
            <a:r>
              <a:rPr sz="2000" spc="-30" dirty="0">
                <a:latin typeface="Times New Roman"/>
                <a:cs typeface="Times New Roman"/>
              </a:rPr>
              <a:t>To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provide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uninterrupted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power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supply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all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rooms</a:t>
            </a:r>
            <a:endParaRPr sz="2000">
              <a:latin typeface="Times New Roman"/>
              <a:cs typeface="Times New Roman"/>
            </a:endParaRPr>
          </a:p>
          <a:p>
            <a:pPr marL="100330" indent="-99695">
              <a:lnSpc>
                <a:spcPct val="100000"/>
              </a:lnSpc>
              <a:buSzPct val="75000"/>
              <a:buFont typeface="Tahoma"/>
              <a:buChar char="•"/>
              <a:tabLst>
                <a:tab pos="100330" algn="l"/>
              </a:tabLst>
            </a:pPr>
            <a:r>
              <a:rPr sz="2000" spc="-30" dirty="0">
                <a:latin typeface="Times New Roman"/>
                <a:cs typeface="Times New Roman"/>
              </a:rPr>
              <a:t>To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ensure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safety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from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fire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&amp;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electric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shock</a:t>
            </a:r>
            <a:endParaRPr sz="2000">
              <a:latin typeface="Times New Roman"/>
              <a:cs typeface="Times New Roman"/>
            </a:endParaRPr>
          </a:p>
          <a:p>
            <a:pPr marL="100330" indent="-100330">
              <a:lnSpc>
                <a:spcPct val="100000"/>
              </a:lnSpc>
              <a:spcBef>
                <a:spcPts val="5"/>
              </a:spcBef>
              <a:buSzPct val="75000"/>
              <a:buFont typeface="Tahoma"/>
              <a:buChar char="•"/>
              <a:tabLst>
                <a:tab pos="100330" algn="l"/>
              </a:tabLst>
            </a:pPr>
            <a:r>
              <a:rPr sz="2000" spc="-30" dirty="0">
                <a:latin typeface="Times New Roman"/>
                <a:cs typeface="Times New Roman"/>
              </a:rPr>
              <a:t>To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maintain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aesthetic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appearance</a:t>
            </a:r>
            <a:endParaRPr sz="2000">
              <a:latin typeface="Times New Roman"/>
              <a:cs typeface="Times New Roman"/>
            </a:endParaRPr>
          </a:p>
          <a:p>
            <a:pPr marL="100330" indent="-99695">
              <a:lnSpc>
                <a:spcPct val="100000"/>
              </a:lnSpc>
              <a:buSzPct val="75000"/>
              <a:buFont typeface="Tahoma"/>
              <a:buChar char="•"/>
              <a:tabLst>
                <a:tab pos="100330" algn="l"/>
              </a:tabLst>
            </a:pPr>
            <a:r>
              <a:rPr sz="2000" spc="-30" dirty="0">
                <a:latin typeface="Times New Roman"/>
                <a:cs typeface="Times New Roman"/>
              </a:rPr>
              <a:t>To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allow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future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expansion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or</a:t>
            </a:r>
            <a:r>
              <a:rPr sz="2000" b="1" spc="-9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maintenance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567" y="1176527"/>
            <a:ext cx="3913631" cy="27096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5567" y="4151376"/>
            <a:ext cx="3715511" cy="185623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4</a:t>
            </a:fld>
            <a:r>
              <a:rPr spc="-20" dirty="0"/>
              <a:t>/19</a:t>
            </a:r>
          </a:p>
        </p:txBody>
      </p:sp>
      <p:sp>
        <p:nvSpPr>
          <p:cNvPr id="9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FC08470B-EF6E-4BFC-9CD6-AE79287216E9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19630">
              <a:lnSpc>
                <a:spcPct val="100000"/>
              </a:lnSpc>
              <a:spcBef>
                <a:spcPts val="95"/>
              </a:spcBef>
            </a:pP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RESIDENTIAL</a:t>
            </a:r>
            <a:r>
              <a:rPr sz="4300" b="1" spc="-25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20639" y="1357960"/>
            <a:ext cx="6038215" cy="401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6985" indent="-343535" algn="just">
              <a:lnSpc>
                <a:spcPct val="100000"/>
              </a:lnSpc>
              <a:spcBef>
                <a:spcPts val="110"/>
              </a:spcBef>
              <a:buFont typeface="Tahoma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Residential</a:t>
            </a:r>
            <a:r>
              <a:rPr sz="2800" spc="20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electrical</a:t>
            </a:r>
            <a:r>
              <a:rPr sz="2800" spc="20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wiring</a:t>
            </a:r>
            <a:r>
              <a:rPr sz="2800" spc="21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systems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start</a:t>
            </a:r>
            <a:r>
              <a:rPr sz="2800" spc="40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with</a:t>
            </a:r>
            <a:r>
              <a:rPr sz="2800" spc="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800" spc="4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utility's</a:t>
            </a:r>
            <a:r>
              <a:rPr sz="2800" spc="4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power</a:t>
            </a:r>
            <a:r>
              <a:rPr sz="2800" spc="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lines</a:t>
            </a:r>
            <a:r>
              <a:rPr sz="2800" spc="4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and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equipment</a:t>
            </a:r>
            <a:r>
              <a:rPr sz="28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that</a:t>
            </a:r>
            <a:r>
              <a:rPr sz="2800" spc="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provide</a:t>
            </a:r>
            <a:r>
              <a:rPr sz="2800" spc="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power</a:t>
            </a:r>
            <a:r>
              <a:rPr sz="2800" spc="2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800" spc="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the 	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home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6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known</a:t>
            </a:r>
            <a:r>
              <a:rPr sz="2800" spc="23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collectively</a:t>
            </a:r>
            <a:r>
              <a:rPr sz="2800" spc="68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68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the 	</a:t>
            </a:r>
            <a:r>
              <a:rPr sz="2800" dirty="0">
                <a:latin typeface="Times New Roman"/>
                <a:cs typeface="Times New Roman"/>
              </a:rPr>
              <a:t>service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entrance.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99900"/>
              </a:lnSpc>
              <a:spcBef>
                <a:spcPts val="680"/>
              </a:spcBef>
              <a:buFont typeface="Tahoma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6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power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run</a:t>
            </a:r>
            <a:r>
              <a:rPr sz="2800" spc="6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through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</a:t>
            </a:r>
            <a:r>
              <a:rPr sz="2800" spc="6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electric 	</a:t>
            </a:r>
            <a:r>
              <a:rPr sz="2800" dirty="0">
                <a:latin typeface="Times New Roman"/>
                <a:cs typeface="Times New Roman"/>
              </a:rPr>
              <a:t>meter,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records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how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much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energy 	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home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basis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for 	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monthly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electric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bill</a:t>
            </a:r>
            <a:r>
              <a:rPr sz="3200" spc="-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40" y="1245616"/>
            <a:ext cx="4818888" cy="39116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5</a:t>
            </a:fld>
            <a:r>
              <a:rPr spc="-20" dirty="0"/>
              <a:t>/19</a:t>
            </a: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B4F39C19-C8CB-48B8-A74B-FC030C2C16E5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192" rIns="0" bIns="0" rtlCol="0">
            <a:spAutoFit/>
          </a:bodyPr>
          <a:lstStyle/>
          <a:p>
            <a:pPr marL="358775">
              <a:lnSpc>
                <a:spcPct val="100000"/>
              </a:lnSpc>
              <a:spcBef>
                <a:spcPts val="95"/>
              </a:spcBef>
            </a:pP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4300" b="1" spc="-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Residential</a:t>
            </a:r>
            <a:r>
              <a:rPr sz="4300" b="1" spc="-1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Building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6</a:t>
            </a:fld>
            <a:r>
              <a:rPr spc="-20" dirty="0"/>
              <a:t>/19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2367" y="1477518"/>
            <a:ext cx="6507480" cy="4722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20" dirty="0">
                <a:latin typeface="Times New Roman"/>
                <a:cs typeface="Times New Roman"/>
              </a:rPr>
              <a:t>Typical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residential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building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has:</a:t>
            </a:r>
            <a:endParaRPr sz="2800">
              <a:latin typeface="Times New Roman"/>
              <a:cs typeface="Times New Roman"/>
            </a:endParaRPr>
          </a:p>
          <a:p>
            <a:pPr marL="137160" indent="-136525">
              <a:lnSpc>
                <a:spcPct val="100000"/>
              </a:lnSpc>
              <a:buSzPct val="76785"/>
              <a:buFont typeface="Tahoma"/>
              <a:buChar char="•"/>
              <a:tabLst>
                <a:tab pos="137160" algn="l"/>
              </a:tabLst>
            </a:pPr>
            <a:r>
              <a:rPr sz="2800" b="1" dirty="0">
                <a:latin typeface="Times New Roman"/>
                <a:cs typeface="Times New Roman"/>
              </a:rPr>
              <a:t>Lighting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Circuits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→ 5–10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points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circuit</a:t>
            </a:r>
            <a:endParaRPr sz="2800">
              <a:latin typeface="Times New Roman"/>
              <a:cs typeface="Times New Roman"/>
            </a:endParaRPr>
          </a:p>
          <a:p>
            <a:pPr marL="137160" indent="-136525">
              <a:lnSpc>
                <a:spcPct val="100000"/>
              </a:lnSpc>
              <a:spcBef>
                <a:spcPts val="5"/>
              </a:spcBef>
              <a:buSzPct val="76785"/>
              <a:buFont typeface="Tahoma"/>
              <a:buChar char="•"/>
              <a:tabLst>
                <a:tab pos="137160" algn="l"/>
              </a:tabLst>
            </a:pPr>
            <a:r>
              <a:rPr sz="2800" b="1" dirty="0">
                <a:latin typeface="Times New Roman"/>
                <a:cs typeface="Times New Roman"/>
              </a:rPr>
              <a:t>Fan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Circuits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→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fan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switchboard</a:t>
            </a:r>
            <a:endParaRPr sz="2800">
              <a:latin typeface="Times New Roman"/>
              <a:cs typeface="Times New Roman"/>
            </a:endParaRPr>
          </a:p>
          <a:p>
            <a:pPr marL="137160" indent="-136525">
              <a:lnSpc>
                <a:spcPct val="100000"/>
              </a:lnSpc>
              <a:buSzPct val="76785"/>
              <a:buFont typeface="Tahoma"/>
              <a:buChar char="•"/>
              <a:tabLst>
                <a:tab pos="137160" algn="l"/>
              </a:tabLst>
            </a:pPr>
            <a:r>
              <a:rPr sz="2800" b="1" dirty="0">
                <a:latin typeface="Times New Roman"/>
                <a:cs typeface="Times New Roman"/>
              </a:rPr>
              <a:t>5A</a:t>
            </a:r>
            <a:r>
              <a:rPr sz="2800" b="1" spc="-1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Socket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Circuits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(general-purpose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outlet)</a:t>
            </a:r>
            <a:endParaRPr sz="2800">
              <a:latin typeface="Times New Roman"/>
              <a:cs typeface="Times New Roman"/>
            </a:endParaRPr>
          </a:p>
          <a:p>
            <a:pPr marL="137160" indent="-136525">
              <a:lnSpc>
                <a:spcPct val="100000"/>
              </a:lnSpc>
              <a:buSzPct val="76785"/>
              <a:buFont typeface="Tahoma"/>
              <a:buChar char="•"/>
              <a:tabLst>
                <a:tab pos="137160" algn="l"/>
              </a:tabLst>
            </a:pPr>
            <a:r>
              <a:rPr sz="2800" b="1" dirty="0">
                <a:latin typeface="Times New Roman"/>
                <a:cs typeface="Times New Roman"/>
              </a:rPr>
              <a:t>16A</a:t>
            </a:r>
            <a:r>
              <a:rPr sz="2800" b="1" spc="-2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Power</a:t>
            </a:r>
            <a:r>
              <a:rPr sz="2800" b="1" spc="-13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Circuits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(heavy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loads)</a:t>
            </a:r>
            <a:endParaRPr sz="2800">
              <a:latin typeface="Times New Roman"/>
              <a:cs typeface="Times New Roman"/>
            </a:endParaRPr>
          </a:p>
          <a:p>
            <a:pPr marL="137160" indent="-136525">
              <a:lnSpc>
                <a:spcPct val="100000"/>
              </a:lnSpc>
              <a:spcBef>
                <a:spcPts val="5"/>
              </a:spcBef>
              <a:buSzPct val="76785"/>
              <a:buFont typeface="Tahoma"/>
              <a:buChar char="•"/>
              <a:tabLst>
                <a:tab pos="137160" algn="l"/>
              </a:tabLst>
            </a:pPr>
            <a:r>
              <a:rPr sz="2800" b="1" dirty="0">
                <a:latin typeface="Times New Roman"/>
                <a:cs typeface="Times New Roman"/>
              </a:rPr>
              <a:t>Dedicated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Circuits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for</a:t>
            </a:r>
            <a:r>
              <a:rPr sz="2800" spc="-20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Tahoma"/>
              <a:buChar char="•"/>
              <a:tabLst>
                <a:tab pos="755650" algn="l"/>
              </a:tabLst>
            </a:pPr>
            <a:r>
              <a:rPr sz="2800" spc="-25" dirty="0">
                <a:latin typeface="Times New Roman"/>
                <a:cs typeface="Times New Roman"/>
              </a:rPr>
              <a:t>A/C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Tahoma"/>
              <a:buChar char="•"/>
              <a:tabLst>
                <a:tab pos="755650" algn="l"/>
              </a:tabLst>
            </a:pPr>
            <a:r>
              <a:rPr sz="2800" spc="-10" dirty="0">
                <a:latin typeface="Times New Roman"/>
                <a:cs typeface="Times New Roman"/>
              </a:rPr>
              <a:t>Refrigerator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5"/>
              </a:spcBef>
              <a:buFont typeface="Tahoma"/>
              <a:buChar char="•"/>
              <a:tabLst>
                <a:tab pos="755650" algn="l"/>
              </a:tabLst>
            </a:pPr>
            <a:r>
              <a:rPr sz="2800" spc="-10" dirty="0">
                <a:latin typeface="Times New Roman"/>
                <a:cs typeface="Times New Roman"/>
              </a:rPr>
              <a:t>Geyser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Tahoma"/>
              <a:buChar char="•"/>
              <a:tabLst>
                <a:tab pos="755650" algn="l"/>
              </a:tabLst>
            </a:pPr>
            <a:r>
              <a:rPr sz="2800" spc="-25" dirty="0">
                <a:latin typeface="Times New Roman"/>
                <a:cs typeface="Times New Roman"/>
              </a:rPr>
              <a:t>Washing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machine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buFont typeface="Tahoma"/>
              <a:buChar char="•"/>
              <a:tabLst>
                <a:tab pos="755650" algn="l"/>
              </a:tabLst>
            </a:pPr>
            <a:r>
              <a:rPr sz="2800" dirty="0">
                <a:latin typeface="Times New Roman"/>
                <a:cs typeface="Times New Roman"/>
              </a:rPr>
              <a:t>Microwave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oven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C21A833B-58E1-4B11-8206-71388B2581B8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0106" rIns="0" bIns="0" rtlCol="0">
            <a:spAutoFit/>
          </a:bodyPr>
          <a:lstStyle/>
          <a:p>
            <a:pPr marL="511809">
              <a:lnSpc>
                <a:spcPct val="100000"/>
              </a:lnSpc>
              <a:spcBef>
                <a:spcPts val="95"/>
              </a:spcBef>
            </a:pPr>
            <a:r>
              <a:rPr sz="43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8617" y="2247341"/>
            <a:ext cx="5092065" cy="2247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8255" indent="-343535" algn="just">
              <a:lnSpc>
                <a:spcPct val="100000"/>
              </a:lnSpc>
              <a:spcBef>
                <a:spcPts val="110"/>
              </a:spcBef>
              <a:buFont typeface="Tahoma"/>
              <a:buChar char="•"/>
              <a:tabLst>
                <a:tab pos="356870" algn="l"/>
              </a:tabLst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Staircase</a:t>
            </a:r>
            <a:r>
              <a:rPr sz="2800" b="1" spc="425" dirty="0">
                <a:solidFill>
                  <a:srgbClr val="FF0000"/>
                </a:solidFill>
                <a:latin typeface="Times New Roman"/>
                <a:cs typeface="Times New Roman"/>
              </a:rPr>
              <a:t>  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800" b="1" spc="440" dirty="0">
                <a:solidFill>
                  <a:srgbClr val="FF0000"/>
                </a:solidFill>
                <a:latin typeface="Times New Roman"/>
                <a:cs typeface="Times New Roman"/>
              </a:rPr>
              <a:t>   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Circuit 	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Diagram</a:t>
            </a:r>
            <a:r>
              <a:rPr sz="2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Connection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675"/>
              </a:spcBef>
              <a:buFont typeface="Tahoma"/>
              <a:buChar char="•"/>
              <a:tabLst>
                <a:tab pos="356870" algn="l"/>
                <a:tab pos="443865" algn="l"/>
              </a:tabLst>
            </a:pPr>
            <a:r>
              <a:rPr sz="2800" dirty="0">
                <a:latin typeface="Times New Roman"/>
                <a:cs typeface="Times New Roman"/>
              </a:rPr>
              <a:t>	Here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control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bulb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from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2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different</a:t>
            </a:r>
            <a:r>
              <a:rPr sz="2800" spc="21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places</a:t>
            </a:r>
            <a:r>
              <a:rPr sz="2800" spc="2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by</a:t>
            </a:r>
            <a:r>
              <a:rPr sz="2800" spc="195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using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2-way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switches.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08" y="2100072"/>
            <a:ext cx="6096000" cy="265785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7</a:t>
            </a:fld>
            <a:r>
              <a:rPr spc="-20" dirty="0"/>
              <a:t>/19</a:t>
            </a: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86373872-F17E-4D12-90C6-4B8156782E2D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0106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92493" y="1524711"/>
            <a:ext cx="4943475" cy="2247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8890" indent="-343535" algn="just">
              <a:lnSpc>
                <a:spcPct val="100000"/>
              </a:lnSpc>
              <a:spcBef>
                <a:spcPts val="110"/>
              </a:spcBef>
              <a:buFont typeface="Tahoma"/>
              <a:buChar char="•"/>
              <a:tabLst>
                <a:tab pos="356870" algn="l"/>
              </a:tabLst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Staircase</a:t>
            </a:r>
            <a:r>
              <a:rPr sz="2800" b="1" spc="620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r>
              <a:rPr sz="2800" b="1" spc="625" dirty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Circuit 	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Diagram</a:t>
            </a:r>
            <a:r>
              <a:rPr sz="2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Connection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675"/>
              </a:spcBef>
              <a:buFont typeface="Tahoma"/>
              <a:buChar char="•"/>
              <a:tabLst>
                <a:tab pos="356870" algn="l"/>
                <a:tab pos="443865" algn="l"/>
              </a:tabLst>
            </a:pPr>
            <a:r>
              <a:rPr sz="2800" dirty="0">
                <a:latin typeface="Times New Roman"/>
                <a:cs typeface="Times New Roman"/>
              </a:rPr>
              <a:t>	Here</a:t>
            </a:r>
            <a:r>
              <a:rPr sz="2800" spc="1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we</a:t>
            </a:r>
            <a:r>
              <a:rPr sz="2800" spc="1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can</a:t>
            </a:r>
            <a:r>
              <a:rPr sz="2800" spc="1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control</a:t>
            </a:r>
            <a:r>
              <a:rPr sz="2800" spc="15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spc="-20" dirty="0">
                <a:latin typeface="Times New Roman"/>
                <a:cs typeface="Times New Roman"/>
              </a:rPr>
              <a:t>bulb </a:t>
            </a:r>
            <a:r>
              <a:rPr sz="2800" dirty="0">
                <a:latin typeface="Times New Roman"/>
                <a:cs typeface="Times New Roman"/>
              </a:rPr>
              <a:t>from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15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different</a:t>
            </a:r>
            <a:r>
              <a:rPr sz="2800" spc="1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places</a:t>
            </a:r>
            <a:r>
              <a:rPr sz="2800" spc="145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using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two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2-way</a:t>
            </a:r>
            <a:r>
              <a:rPr sz="2800" spc="-10" dirty="0">
                <a:latin typeface="Times New Roman"/>
                <a:cs typeface="Times New Roman"/>
              </a:rPr>
              <a:t> switches.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9223" y="1746504"/>
            <a:ext cx="5681472" cy="27432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8</a:t>
            </a:fld>
            <a:r>
              <a:rPr spc="-20" dirty="0"/>
              <a:t>/19</a:t>
            </a:r>
          </a:p>
        </p:txBody>
      </p:sp>
      <p:sp>
        <p:nvSpPr>
          <p:cNvPr id="8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5E533064-2456-4253-895C-9C94B73D861B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9398" y="157429"/>
            <a:ext cx="913955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LAYOUT</a:t>
            </a:r>
            <a:r>
              <a:rPr sz="4300" b="1" spc="-1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4300" b="1" spc="-2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dirty="0">
                <a:solidFill>
                  <a:srgbClr val="FF0000"/>
                </a:solidFill>
                <a:latin typeface="Times New Roman"/>
                <a:cs typeface="Times New Roman"/>
              </a:rPr>
              <a:t>HOUSEHOLD</a:t>
            </a:r>
            <a:r>
              <a:rPr sz="43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WIRING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495" y="978788"/>
            <a:ext cx="218757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Font typeface="Tahoma"/>
              <a:buChar char="•"/>
              <a:tabLst>
                <a:tab pos="356870" algn="l"/>
              </a:tabLst>
            </a:pPr>
            <a:r>
              <a:rPr sz="32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MODEL</a:t>
            </a:r>
            <a:r>
              <a:rPr sz="3200" b="1" spc="-17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spc="-50" dirty="0">
                <a:solidFill>
                  <a:srgbClr val="006FC0"/>
                </a:solidFill>
                <a:latin typeface="Times New Roman"/>
                <a:cs typeface="Times New Roman"/>
              </a:rPr>
              <a:t>1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176" y="1731263"/>
            <a:ext cx="6681216" cy="437692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705470" y="775208"/>
            <a:ext cx="1297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Living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Room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89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9</a:t>
            </a:fld>
            <a:r>
              <a:rPr spc="-20" dirty="0"/>
              <a:t>/19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705470" y="1049782"/>
            <a:ext cx="2889885" cy="496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 indent="-90805">
              <a:lnSpc>
                <a:spcPct val="100000"/>
              </a:lnSpc>
              <a:spcBef>
                <a:spcPts val="100"/>
              </a:spcBef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2–3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light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points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points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switchboards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16A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point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TV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point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Times New Roman"/>
                <a:cs typeface="Times New Roman"/>
              </a:rPr>
              <a:t>Bedroom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Light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fan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5A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sockets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AC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wiring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Charging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sockets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near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bedside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Times New Roman"/>
                <a:cs typeface="Times New Roman"/>
              </a:rPr>
              <a:t>Kitchen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Mixer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grinder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points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Refrigerator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outlet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(16A)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Chimney</a:t>
            </a:r>
            <a:r>
              <a:rPr sz="1800" spc="-20" dirty="0">
                <a:latin typeface="Times New Roman"/>
                <a:cs typeface="Times New Roman"/>
              </a:rPr>
              <a:t> point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Oven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/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microwave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point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Times New Roman"/>
                <a:cs typeface="Times New Roman"/>
              </a:rPr>
              <a:t>Bathroom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Geyser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point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(20A/32A)</a:t>
            </a:r>
            <a:endParaRPr sz="1800">
              <a:latin typeface="Times New Roman"/>
              <a:cs typeface="Times New Roman"/>
            </a:endParaRPr>
          </a:p>
          <a:p>
            <a:pPr marL="91440" indent="-90805">
              <a:lnSpc>
                <a:spcPct val="100000"/>
              </a:lnSpc>
              <a:buSzPct val="75000"/>
              <a:buFont typeface="Tahoma"/>
              <a:buChar char="•"/>
              <a:tabLst>
                <a:tab pos="91440" algn="l"/>
              </a:tabLst>
            </a:pPr>
            <a:r>
              <a:rPr sz="1800" dirty="0">
                <a:latin typeface="Times New Roman"/>
                <a:cs typeface="Times New Roman"/>
              </a:rPr>
              <a:t>Exhaust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point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Google Shape;55;p1"/>
          <p:cNvSpPr txBox="1"/>
          <p:nvPr/>
        </p:nvSpPr>
        <p:spPr>
          <a:xfrm>
            <a:off x="914399" y="6203130"/>
            <a:ext cx="10375119" cy="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442720" lvl="0">
              <a:spcBef>
                <a:spcPts val="2235"/>
              </a:spcBef>
            </a:pPr>
            <a:r>
              <a:rPr lang="en-US" sz="1200" b="1" i="0" u="none" strike="noStrike" cap="none" dirty="0">
                <a:solidFill>
                  <a:srgbClr val="868686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1200" b="1" dirty="0">
                <a:latin typeface="Cambria"/>
                <a:ea typeface="Cambria"/>
                <a:cs typeface="Cambria"/>
                <a:sym typeface="Cambria"/>
              </a:rPr>
              <a:t>Wiring: General Rules , Materials </a:t>
            </a:r>
            <a:r>
              <a:rPr lang="en-US" sz="1200" b="1" dirty="0" smtClean="0">
                <a:latin typeface="Cambria"/>
                <a:ea typeface="Cambria"/>
                <a:cs typeface="Cambria"/>
                <a:sym typeface="Cambria"/>
              </a:rPr>
              <a:t>and Accessories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\23EET103\ECED\</a:t>
            </a:r>
            <a:r>
              <a:rPr lang="en-US" sz="1200" b="1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Ms.RANJANI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K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\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AP\IOT\SNSCT</a:t>
            </a:r>
            <a:endParaRPr sz="1200" b="1" i="0" u="none" strike="noStrike" cap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dirty="0">
              <a:solidFill>
                <a:srgbClr val="86868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46685">
              <a:lnSpc>
                <a:spcPct val="100000"/>
              </a:lnSpc>
              <a:spcBef>
                <a:spcPts val="40"/>
              </a:spcBef>
            </a:pPr>
            <a:fld id="{D5119F4E-A3C8-4FD6-B8B5-152353E692D5}" type="datetime1">
              <a:rPr lang="en-US" spc="-20" smtClean="0"/>
              <a:t>2026-03-24</a:t>
            </a:fld>
            <a:endParaRPr lang="en-US" spc="-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786</Words>
  <Application>Microsoft Office PowerPoint</Application>
  <PresentationFormat>Widescreen</PresentationFormat>
  <Paragraphs>208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Cambria</vt:lpstr>
      <vt:lpstr>Tahoma</vt:lpstr>
      <vt:lpstr>Times New Roman</vt:lpstr>
      <vt:lpstr>Office Theme</vt:lpstr>
      <vt:lpstr>SNS COLLEGE OF TECHNOLOGY</vt:lpstr>
      <vt:lpstr>Let’s Recall !!ti</vt:lpstr>
      <vt:lpstr>TOPICS FOR DISCUSSIONTION</vt:lpstr>
      <vt:lpstr>Let's explore !!</vt:lpstr>
      <vt:lpstr>RESIDENTIAL WIRING</vt:lpstr>
      <vt:lpstr>Wiring layout of Residential Building</vt:lpstr>
      <vt:lpstr>LAYOUT OF HOUSEHOLD WIRING</vt:lpstr>
      <vt:lpstr>LAYOUT OF HOUSEHOLD WIRING</vt:lpstr>
      <vt:lpstr>LAYOUT OF HOUSEHOLD WIRING</vt:lpstr>
      <vt:lpstr>LAYOUT OF HOUSEHOLD WIRING</vt:lpstr>
      <vt:lpstr>LAYOUT OF HOUSEHOLD WIRING</vt:lpstr>
      <vt:lpstr>LAYOUT OF HOUSEHOLD WIRING</vt:lpstr>
      <vt:lpstr>LAYOUT OF HOUSEHOLD WIRING</vt:lpstr>
      <vt:lpstr>Types of Wiring</vt:lpstr>
      <vt:lpstr>Types of Wiring</vt:lpstr>
      <vt:lpstr>Application of DC Components in Real world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ADMIN</dc:creator>
  <cp:lastModifiedBy>ADMIN</cp:lastModifiedBy>
  <cp:revision>1</cp:revision>
  <dcterms:created xsi:type="dcterms:W3CDTF">2026-01-21T04:32:22Z</dcterms:created>
  <dcterms:modified xsi:type="dcterms:W3CDTF">2026-03-24T10:00:10Z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2026-01-21T00:00:00Z</vt:filetime>
  </property>
  <property fmtid="{D5CDD505-2E9C-101B-9397-08002B2CF9AE}" pid="5" name="Producer">
    <vt:lpwstr>www.ilovepdf.com</vt:lpwstr>
  </property>
</Properties>
</file>