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2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sldSz cx="12192000" cy="6858000"/>
  <p:notesSz cx="12192000" cy="6858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000000"/>
          </p15:clr>
        </p15:guide>
        <p15:guide id="2" pos="2160">
          <p15:clr>
            <a:srgbClr val="000000"/>
          </p15:clr>
        </p15:guide>
      </p15:sldGuideLst>
    </p:ex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27" roundtripDataSignature="AMtx7mjFM+LfA4WKO3Rbr1XkLGKWwHakf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C5F7421C-EEEC-44B6-87EB-00F1B6454376}">
  <a:tblStyle styleId="{C5F7421C-EEEC-44B6-87EB-00F1B6454376}" styleName="Table_0">
    <a:wholeTbl>
      <a:tcTxStyle b="off" i="off">
        <a:font>
          <a:latin typeface="Calibri"/>
          <a:ea typeface="Calibri"/>
          <a:cs typeface="Calibri"/>
        </a:font>
        <a:schemeClr val="dk1"/>
      </a:tcTxStyle>
      <a:tcStyle>
        <a:tcBdr>
          <a:left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FFFFFF">
              <a:alpha val="0"/>
            </a:srgbClr>
          </a:solidFill>
        </a:fill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6" d="100"/>
          <a:sy n="86" d="100"/>
        </p:scale>
        <p:origin x="708" y="90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customschemas.google.com/relationships/presentationmetadata" Target="metadata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2032400" y="514350"/>
            <a:ext cx="8128400" cy="25717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1219200" y="3257550"/>
            <a:ext cx="9753600" cy="308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206762188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1:notes"/>
          <p:cNvSpPr txBox="1">
            <a:spLocks noGrp="1"/>
          </p:cNvSpPr>
          <p:nvPr>
            <p:ph type="body" idx="1"/>
          </p:nvPr>
        </p:nvSpPr>
        <p:spPr>
          <a:xfrm>
            <a:off x="1219200" y="3257550"/>
            <a:ext cx="9753600" cy="3086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2" name="Google Shape;4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0" y="514350"/>
            <a:ext cx="4573588" cy="25717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63860168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p10:notes"/>
          <p:cNvSpPr txBox="1">
            <a:spLocks noGrp="1"/>
          </p:cNvSpPr>
          <p:nvPr>
            <p:ph type="body" idx="1"/>
          </p:nvPr>
        </p:nvSpPr>
        <p:spPr>
          <a:xfrm>
            <a:off x="1219200" y="3257550"/>
            <a:ext cx="9753600" cy="3086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4" name="Google Shape;154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0" y="514350"/>
            <a:ext cx="4573588" cy="25717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5438599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66;p11:notes"/>
          <p:cNvSpPr txBox="1">
            <a:spLocks noGrp="1"/>
          </p:cNvSpPr>
          <p:nvPr>
            <p:ph type="body" idx="1"/>
          </p:nvPr>
        </p:nvSpPr>
        <p:spPr>
          <a:xfrm>
            <a:off x="1219200" y="3257550"/>
            <a:ext cx="9753600" cy="3086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7" name="Google Shape;167;p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0" y="514350"/>
            <a:ext cx="4573588" cy="25717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02885828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Google Shape;177;p12:notes"/>
          <p:cNvSpPr txBox="1">
            <a:spLocks noGrp="1"/>
          </p:cNvSpPr>
          <p:nvPr>
            <p:ph type="body" idx="1"/>
          </p:nvPr>
        </p:nvSpPr>
        <p:spPr>
          <a:xfrm>
            <a:off x="1219200" y="3257550"/>
            <a:ext cx="9753600" cy="3086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8" name="Google Shape;178;p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0" y="514350"/>
            <a:ext cx="4573588" cy="25717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04677284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Google Shape;188;p13:notes"/>
          <p:cNvSpPr txBox="1">
            <a:spLocks noGrp="1"/>
          </p:cNvSpPr>
          <p:nvPr>
            <p:ph type="body" idx="1"/>
          </p:nvPr>
        </p:nvSpPr>
        <p:spPr>
          <a:xfrm>
            <a:off x="1219200" y="3257550"/>
            <a:ext cx="9753600" cy="3086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9" name="Google Shape;189;p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0" y="514350"/>
            <a:ext cx="4573588" cy="25717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27487523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Google Shape;200;p14:notes"/>
          <p:cNvSpPr txBox="1">
            <a:spLocks noGrp="1"/>
          </p:cNvSpPr>
          <p:nvPr>
            <p:ph type="body" idx="1"/>
          </p:nvPr>
        </p:nvSpPr>
        <p:spPr>
          <a:xfrm>
            <a:off x="1219200" y="3257550"/>
            <a:ext cx="9753600" cy="3086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1" name="Google Shape;201;p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0" y="514350"/>
            <a:ext cx="4573588" cy="25717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28469075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Google Shape;212;p15:notes"/>
          <p:cNvSpPr txBox="1">
            <a:spLocks noGrp="1"/>
          </p:cNvSpPr>
          <p:nvPr>
            <p:ph type="body" idx="1"/>
          </p:nvPr>
        </p:nvSpPr>
        <p:spPr>
          <a:xfrm>
            <a:off x="1219200" y="3257550"/>
            <a:ext cx="9753600" cy="3086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3" name="Google Shape;213;p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0" y="514350"/>
            <a:ext cx="4573588" cy="25717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95360280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" name="Google Shape;222;p16:notes"/>
          <p:cNvSpPr txBox="1">
            <a:spLocks noGrp="1"/>
          </p:cNvSpPr>
          <p:nvPr>
            <p:ph type="body" idx="1"/>
          </p:nvPr>
        </p:nvSpPr>
        <p:spPr>
          <a:xfrm>
            <a:off x="1219200" y="3257550"/>
            <a:ext cx="9753600" cy="3086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3" name="Google Shape;223;p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0" y="514350"/>
            <a:ext cx="4573588" cy="25717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107616133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" name="Google Shape;232;p17:notes"/>
          <p:cNvSpPr txBox="1">
            <a:spLocks noGrp="1"/>
          </p:cNvSpPr>
          <p:nvPr>
            <p:ph type="body" idx="1"/>
          </p:nvPr>
        </p:nvSpPr>
        <p:spPr>
          <a:xfrm>
            <a:off x="1219200" y="3257550"/>
            <a:ext cx="9753600" cy="3086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3" name="Google Shape;233;p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0" y="514350"/>
            <a:ext cx="4573588" cy="25717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329394434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" name="Google Shape;245;p18:notes"/>
          <p:cNvSpPr txBox="1">
            <a:spLocks noGrp="1"/>
          </p:cNvSpPr>
          <p:nvPr>
            <p:ph type="body" idx="1"/>
          </p:nvPr>
        </p:nvSpPr>
        <p:spPr>
          <a:xfrm>
            <a:off x="1219200" y="3257550"/>
            <a:ext cx="9753600" cy="3086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6" name="Google Shape;246;p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0" y="514350"/>
            <a:ext cx="4573588" cy="25717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862494362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5" name="Google Shape;255;p19:notes"/>
          <p:cNvSpPr txBox="1">
            <a:spLocks noGrp="1"/>
          </p:cNvSpPr>
          <p:nvPr>
            <p:ph type="body" idx="1"/>
          </p:nvPr>
        </p:nvSpPr>
        <p:spPr>
          <a:xfrm>
            <a:off x="1219200" y="3257550"/>
            <a:ext cx="9753600" cy="3086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6" name="Google Shape;256;p1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0" y="514350"/>
            <a:ext cx="4573588" cy="25717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47112597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2:notes"/>
          <p:cNvSpPr txBox="1">
            <a:spLocks noGrp="1"/>
          </p:cNvSpPr>
          <p:nvPr>
            <p:ph type="body" idx="1"/>
          </p:nvPr>
        </p:nvSpPr>
        <p:spPr>
          <a:xfrm>
            <a:off x="1219200" y="3257550"/>
            <a:ext cx="9753600" cy="3086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2" name="Google Shape;52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0" y="514350"/>
            <a:ext cx="4573588" cy="25717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667791516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4" name="Google Shape;264;p20:notes"/>
          <p:cNvSpPr txBox="1">
            <a:spLocks noGrp="1"/>
          </p:cNvSpPr>
          <p:nvPr>
            <p:ph type="body" idx="1"/>
          </p:nvPr>
        </p:nvSpPr>
        <p:spPr>
          <a:xfrm>
            <a:off x="1219200" y="3257550"/>
            <a:ext cx="9753600" cy="3086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5" name="Google Shape;265;p2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0" y="514350"/>
            <a:ext cx="4573588" cy="25717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36490369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3:notes"/>
          <p:cNvSpPr txBox="1">
            <a:spLocks noGrp="1"/>
          </p:cNvSpPr>
          <p:nvPr>
            <p:ph type="body" idx="1"/>
          </p:nvPr>
        </p:nvSpPr>
        <p:spPr>
          <a:xfrm>
            <a:off x="1219200" y="3257550"/>
            <a:ext cx="9753600" cy="3086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61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0" y="514350"/>
            <a:ext cx="4573588" cy="25717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55003908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4:notes"/>
          <p:cNvSpPr txBox="1">
            <a:spLocks noGrp="1"/>
          </p:cNvSpPr>
          <p:nvPr>
            <p:ph type="body" idx="1"/>
          </p:nvPr>
        </p:nvSpPr>
        <p:spPr>
          <a:xfrm>
            <a:off x="1219200" y="3257550"/>
            <a:ext cx="9753600" cy="3086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70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0" y="514350"/>
            <a:ext cx="4573588" cy="25717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25507818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5:notes"/>
          <p:cNvSpPr txBox="1">
            <a:spLocks noGrp="1"/>
          </p:cNvSpPr>
          <p:nvPr>
            <p:ph type="body" idx="1"/>
          </p:nvPr>
        </p:nvSpPr>
        <p:spPr>
          <a:xfrm>
            <a:off x="1219200" y="3257550"/>
            <a:ext cx="9753600" cy="3086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83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0" y="514350"/>
            <a:ext cx="4573588" cy="25717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76109800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6:notes"/>
          <p:cNvSpPr txBox="1">
            <a:spLocks noGrp="1"/>
          </p:cNvSpPr>
          <p:nvPr>
            <p:ph type="body" idx="1"/>
          </p:nvPr>
        </p:nvSpPr>
        <p:spPr>
          <a:xfrm>
            <a:off x="1219200" y="3257550"/>
            <a:ext cx="9753600" cy="3086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96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0" y="514350"/>
            <a:ext cx="4573588" cy="25717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97853595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7:notes"/>
          <p:cNvSpPr txBox="1">
            <a:spLocks noGrp="1"/>
          </p:cNvSpPr>
          <p:nvPr>
            <p:ph type="body" idx="1"/>
          </p:nvPr>
        </p:nvSpPr>
        <p:spPr>
          <a:xfrm>
            <a:off x="1219200" y="3257550"/>
            <a:ext cx="9753600" cy="3086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8" name="Google Shape;108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0" y="514350"/>
            <a:ext cx="4573588" cy="25717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00382712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8:notes"/>
          <p:cNvSpPr txBox="1">
            <a:spLocks noGrp="1"/>
          </p:cNvSpPr>
          <p:nvPr>
            <p:ph type="body" idx="1"/>
          </p:nvPr>
        </p:nvSpPr>
        <p:spPr>
          <a:xfrm>
            <a:off x="1219200" y="3257550"/>
            <a:ext cx="9753600" cy="3086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4" name="Google Shape;124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0" y="514350"/>
            <a:ext cx="4573588" cy="25717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62230099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9:notes"/>
          <p:cNvSpPr txBox="1">
            <a:spLocks noGrp="1"/>
          </p:cNvSpPr>
          <p:nvPr>
            <p:ph type="body" idx="1"/>
          </p:nvPr>
        </p:nvSpPr>
        <p:spPr>
          <a:xfrm>
            <a:off x="1219200" y="3257550"/>
            <a:ext cx="9753600" cy="3086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Google Shape;13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0" y="514350"/>
            <a:ext cx="4573588" cy="25717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232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Google Shape;13;p22"/>
          <p:cNvSpPr txBox="1">
            <a:spLocks noGrp="1"/>
          </p:cNvSpPr>
          <p:nvPr>
            <p:ph type="title"/>
          </p:nvPr>
        </p:nvSpPr>
        <p:spPr>
          <a:xfrm>
            <a:off x="2074545" y="147015"/>
            <a:ext cx="8042909" cy="68071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4300" b="1" i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" name="Google Shape;14;p22"/>
          <p:cNvSpPr txBox="1">
            <a:spLocks noGrp="1"/>
          </p:cNvSpPr>
          <p:nvPr>
            <p:ph type="body" idx="1"/>
          </p:nvPr>
        </p:nvSpPr>
        <p:spPr>
          <a:xfrm>
            <a:off x="771702" y="1686898"/>
            <a:ext cx="10536555" cy="43084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>
                <a:solidFill>
                  <a:schemeClr val="dk1"/>
                </a:solidFill>
              </a:defRPr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22"/>
          <p:cNvSpPr txBox="1">
            <a:spLocks noGrp="1"/>
          </p:cNvSpPr>
          <p:nvPr>
            <p:ph type="ftr" idx="11"/>
          </p:nvPr>
        </p:nvSpPr>
        <p:spPr>
          <a:xfrm>
            <a:off x="3356228" y="6442324"/>
            <a:ext cx="5287899" cy="3553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1" i="0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22"/>
          <p:cNvSpPr txBox="1">
            <a:spLocks noGrp="1"/>
          </p:cNvSpPr>
          <p:nvPr>
            <p:ph type="dt" idx="10"/>
          </p:nvPr>
        </p:nvSpPr>
        <p:spPr>
          <a:xfrm>
            <a:off x="688644" y="6442324"/>
            <a:ext cx="861060" cy="2044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1" i="0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fld id="{B70EE9EF-FC4C-4D85-AF78-9FC7EB32EEB5}" type="datetime1">
              <a:rPr lang="en-US" smtClean="0"/>
              <a:t>2026-03-24</a:t>
            </a:fld>
            <a:endParaRPr/>
          </a:p>
        </p:txBody>
      </p:sp>
      <p:sp>
        <p:nvSpPr>
          <p:cNvPr id="17" name="Google Shape;17;p22"/>
          <p:cNvSpPr txBox="1">
            <a:spLocks noGrp="1"/>
          </p:cNvSpPr>
          <p:nvPr>
            <p:ph type="sldNum" idx="12"/>
          </p:nvPr>
        </p:nvSpPr>
        <p:spPr>
          <a:xfrm>
            <a:off x="11162030" y="6442324"/>
            <a:ext cx="491490" cy="2044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128904" lvl="0" indent="0">
              <a:lnSpc>
                <a:spcPct val="100000"/>
              </a:lnSpc>
              <a:spcBef>
                <a:spcPts val="0"/>
              </a:spcBef>
              <a:buNone/>
              <a:defRPr sz="1200" b="1" i="0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1pPr>
            <a:lvl2pPr marL="128904" lvl="1" indent="0">
              <a:lnSpc>
                <a:spcPct val="100000"/>
              </a:lnSpc>
              <a:spcBef>
                <a:spcPts val="0"/>
              </a:spcBef>
              <a:buNone/>
              <a:defRPr sz="1200" b="1" i="0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2pPr>
            <a:lvl3pPr marL="128904" lvl="2" indent="0">
              <a:lnSpc>
                <a:spcPct val="100000"/>
              </a:lnSpc>
              <a:spcBef>
                <a:spcPts val="0"/>
              </a:spcBef>
              <a:buNone/>
              <a:defRPr sz="1200" b="1" i="0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3pPr>
            <a:lvl4pPr marL="128904" lvl="3" indent="0">
              <a:lnSpc>
                <a:spcPct val="100000"/>
              </a:lnSpc>
              <a:spcBef>
                <a:spcPts val="0"/>
              </a:spcBef>
              <a:buNone/>
              <a:defRPr sz="1200" b="1" i="0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4pPr>
            <a:lvl5pPr marL="128904" lvl="4" indent="0">
              <a:lnSpc>
                <a:spcPct val="100000"/>
              </a:lnSpc>
              <a:spcBef>
                <a:spcPts val="0"/>
              </a:spcBef>
              <a:buNone/>
              <a:defRPr sz="1200" b="1" i="0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5pPr>
            <a:lvl6pPr marL="128904" lvl="5" indent="0">
              <a:lnSpc>
                <a:spcPct val="100000"/>
              </a:lnSpc>
              <a:spcBef>
                <a:spcPts val="0"/>
              </a:spcBef>
              <a:buNone/>
              <a:defRPr sz="1200" b="1" i="0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6pPr>
            <a:lvl7pPr marL="128904" lvl="6" indent="0">
              <a:lnSpc>
                <a:spcPct val="100000"/>
              </a:lnSpc>
              <a:spcBef>
                <a:spcPts val="0"/>
              </a:spcBef>
              <a:buNone/>
              <a:defRPr sz="1200" b="1" i="0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7pPr>
            <a:lvl8pPr marL="128904" lvl="7" indent="0">
              <a:lnSpc>
                <a:spcPct val="100000"/>
              </a:lnSpc>
              <a:spcBef>
                <a:spcPts val="0"/>
              </a:spcBef>
              <a:buNone/>
              <a:defRPr sz="1200" b="1" i="0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8pPr>
            <a:lvl9pPr marL="128904" lvl="8" indent="0">
              <a:lnSpc>
                <a:spcPct val="100000"/>
              </a:lnSpc>
              <a:spcBef>
                <a:spcPts val="0"/>
              </a:spcBef>
              <a:buNone/>
              <a:defRPr sz="1200" b="1" i="0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9pPr>
          </a:lstStyle>
          <a:p>
            <a:pPr marL="128904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r>
              <a:rPr lang="en-US"/>
              <a:t>/20</a:t>
            </a:r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>
  <p:cSld name="Blank">
    <p:spTree>
      <p:nvGrpSpPr>
        <p:cNvPr id="1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23"/>
          <p:cNvSpPr txBox="1">
            <a:spLocks noGrp="1"/>
          </p:cNvSpPr>
          <p:nvPr>
            <p:ph type="ftr" idx="11"/>
          </p:nvPr>
        </p:nvSpPr>
        <p:spPr>
          <a:xfrm>
            <a:off x="3356228" y="6442324"/>
            <a:ext cx="5287899" cy="3553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1" i="0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23"/>
          <p:cNvSpPr txBox="1">
            <a:spLocks noGrp="1"/>
          </p:cNvSpPr>
          <p:nvPr>
            <p:ph type="dt" idx="10"/>
          </p:nvPr>
        </p:nvSpPr>
        <p:spPr>
          <a:xfrm>
            <a:off x="688644" y="6442324"/>
            <a:ext cx="861060" cy="2044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1" i="0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fld id="{D4294B6F-1B55-435D-AA4B-4DD2321E2252}" type="datetime1">
              <a:rPr lang="en-US" smtClean="0"/>
              <a:t>2026-03-24</a:t>
            </a:fld>
            <a:endParaRPr/>
          </a:p>
        </p:txBody>
      </p:sp>
      <p:sp>
        <p:nvSpPr>
          <p:cNvPr id="21" name="Google Shape;21;p23"/>
          <p:cNvSpPr txBox="1">
            <a:spLocks noGrp="1"/>
          </p:cNvSpPr>
          <p:nvPr>
            <p:ph type="sldNum" idx="12"/>
          </p:nvPr>
        </p:nvSpPr>
        <p:spPr>
          <a:xfrm>
            <a:off x="11162030" y="6442324"/>
            <a:ext cx="491490" cy="2044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128904" lvl="0" indent="0">
              <a:lnSpc>
                <a:spcPct val="100000"/>
              </a:lnSpc>
              <a:spcBef>
                <a:spcPts val="0"/>
              </a:spcBef>
              <a:buNone/>
              <a:defRPr sz="1200" b="1" i="0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1pPr>
            <a:lvl2pPr marL="128904" lvl="1" indent="0">
              <a:lnSpc>
                <a:spcPct val="100000"/>
              </a:lnSpc>
              <a:spcBef>
                <a:spcPts val="0"/>
              </a:spcBef>
              <a:buNone/>
              <a:defRPr sz="1200" b="1" i="0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2pPr>
            <a:lvl3pPr marL="128904" lvl="2" indent="0">
              <a:lnSpc>
                <a:spcPct val="100000"/>
              </a:lnSpc>
              <a:spcBef>
                <a:spcPts val="0"/>
              </a:spcBef>
              <a:buNone/>
              <a:defRPr sz="1200" b="1" i="0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3pPr>
            <a:lvl4pPr marL="128904" lvl="3" indent="0">
              <a:lnSpc>
                <a:spcPct val="100000"/>
              </a:lnSpc>
              <a:spcBef>
                <a:spcPts val="0"/>
              </a:spcBef>
              <a:buNone/>
              <a:defRPr sz="1200" b="1" i="0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4pPr>
            <a:lvl5pPr marL="128904" lvl="4" indent="0">
              <a:lnSpc>
                <a:spcPct val="100000"/>
              </a:lnSpc>
              <a:spcBef>
                <a:spcPts val="0"/>
              </a:spcBef>
              <a:buNone/>
              <a:defRPr sz="1200" b="1" i="0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5pPr>
            <a:lvl6pPr marL="128904" lvl="5" indent="0">
              <a:lnSpc>
                <a:spcPct val="100000"/>
              </a:lnSpc>
              <a:spcBef>
                <a:spcPts val="0"/>
              </a:spcBef>
              <a:buNone/>
              <a:defRPr sz="1200" b="1" i="0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6pPr>
            <a:lvl7pPr marL="128904" lvl="6" indent="0">
              <a:lnSpc>
                <a:spcPct val="100000"/>
              </a:lnSpc>
              <a:spcBef>
                <a:spcPts val="0"/>
              </a:spcBef>
              <a:buNone/>
              <a:defRPr sz="1200" b="1" i="0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7pPr>
            <a:lvl8pPr marL="128904" lvl="7" indent="0">
              <a:lnSpc>
                <a:spcPct val="100000"/>
              </a:lnSpc>
              <a:spcBef>
                <a:spcPts val="0"/>
              </a:spcBef>
              <a:buNone/>
              <a:defRPr sz="1200" b="1" i="0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8pPr>
            <a:lvl9pPr marL="128904" lvl="8" indent="0">
              <a:lnSpc>
                <a:spcPct val="100000"/>
              </a:lnSpc>
              <a:spcBef>
                <a:spcPts val="0"/>
              </a:spcBef>
              <a:buNone/>
              <a:defRPr sz="1200" b="1" i="0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9pPr>
          </a:lstStyle>
          <a:p>
            <a:pPr marL="128904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r>
              <a:rPr lang="en-US"/>
              <a:t>/20</a:t>
            </a:r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>
  <p:cSld name="Title Slide"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24"/>
          <p:cNvSpPr txBox="1">
            <a:spLocks noGrp="1"/>
          </p:cNvSpPr>
          <p:nvPr>
            <p:ph type="ctrTitle"/>
          </p:nvPr>
        </p:nvSpPr>
        <p:spPr>
          <a:xfrm>
            <a:off x="914400" y="2125980"/>
            <a:ext cx="10363200" cy="14401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4300" b="1" i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4" name="Google Shape;24;p24"/>
          <p:cNvSpPr txBox="1">
            <a:spLocks noGrp="1"/>
          </p:cNvSpPr>
          <p:nvPr>
            <p:ph type="subTitle" idx="1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>
                <a:solidFill>
                  <a:schemeClr val="dk1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24"/>
          <p:cNvSpPr txBox="1">
            <a:spLocks noGrp="1"/>
          </p:cNvSpPr>
          <p:nvPr>
            <p:ph type="ftr" idx="11"/>
          </p:nvPr>
        </p:nvSpPr>
        <p:spPr>
          <a:xfrm>
            <a:off x="3356228" y="6442324"/>
            <a:ext cx="5287899" cy="3553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1" i="0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24"/>
          <p:cNvSpPr txBox="1">
            <a:spLocks noGrp="1"/>
          </p:cNvSpPr>
          <p:nvPr>
            <p:ph type="dt" idx="10"/>
          </p:nvPr>
        </p:nvSpPr>
        <p:spPr>
          <a:xfrm>
            <a:off x="688644" y="6442324"/>
            <a:ext cx="861060" cy="2044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1" i="0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fld id="{7EF4F935-D740-4CE8-B7F9-5F6494B22F48}" type="datetime1">
              <a:rPr lang="en-US" smtClean="0"/>
              <a:t>2026-03-24</a:t>
            </a:fld>
            <a:endParaRPr/>
          </a:p>
        </p:txBody>
      </p:sp>
      <p:sp>
        <p:nvSpPr>
          <p:cNvPr id="27" name="Google Shape;27;p24"/>
          <p:cNvSpPr txBox="1">
            <a:spLocks noGrp="1"/>
          </p:cNvSpPr>
          <p:nvPr>
            <p:ph type="sldNum" idx="12"/>
          </p:nvPr>
        </p:nvSpPr>
        <p:spPr>
          <a:xfrm>
            <a:off x="11162030" y="6442324"/>
            <a:ext cx="491490" cy="2044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128904" lvl="0" indent="0">
              <a:lnSpc>
                <a:spcPct val="100000"/>
              </a:lnSpc>
              <a:spcBef>
                <a:spcPts val="0"/>
              </a:spcBef>
              <a:buNone/>
              <a:defRPr sz="1200" b="1" i="0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1pPr>
            <a:lvl2pPr marL="128904" lvl="1" indent="0">
              <a:lnSpc>
                <a:spcPct val="100000"/>
              </a:lnSpc>
              <a:spcBef>
                <a:spcPts val="0"/>
              </a:spcBef>
              <a:buNone/>
              <a:defRPr sz="1200" b="1" i="0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2pPr>
            <a:lvl3pPr marL="128904" lvl="2" indent="0">
              <a:lnSpc>
                <a:spcPct val="100000"/>
              </a:lnSpc>
              <a:spcBef>
                <a:spcPts val="0"/>
              </a:spcBef>
              <a:buNone/>
              <a:defRPr sz="1200" b="1" i="0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3pPr>
            <a:lvl4pPr marL="128904" lvl="3" indent="0">
              <a:lnSpc>
                <a:spcPct val="100000"/>
              </a:lnSpc>
              <a:spcBef>
                <a:spcPts val="0"/>
              </a:spcBef>
              <a:buNone/>
              <a:defRPr sz="1200" b="1" i="0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4pPr>
            <a:lvl5pPr marL="128904" lvl="4" indent="0">
              <a:lnSpc>
                <a:spcPct val="100000"/>
              </a:lnSpc>
              <a:spcBef>
                <a:spcPts val="0"/>
              </a:spcBef>
              <a:buNone/>
              <a:defRPr sz="1200" b="1" i="0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5pPr>
            <a:lvl6pPr marL="128904" lvl="5" indent="0">
              <a:lnSpc>
                <a:spcPct val="100000"/>
              </a:lnSpc>
              <a:spcBef>
                <a:spcPts val="0"/>
              </a:spcBef>
              <a:buNone/>
              <a:defRPr sz="1200" b="1" i="0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6pPr>
            <a:lvl7pPr marL="128904" lvl="6" indent="0">
              <a:lnSpc>
                <a:spcPct val="100000"/>
              </a:lnSpc>
              <a:spcBef>
                <a:spcPts val="0"/>
              </a:spcBef>
              <a:buNone/>
              <a:defRPr sz="1200" b="1" i="0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7pPr>
            <a:lvl8pPr marL="128904" lvl="7" indent="0">
              <a:lnSpc>
                <a:spcPct val="100000"/>
              </a:lnSpc>
              <a:spcBef>
                <a:spcPts val="0"/>
              </a:spcBef>
              <a:buNone/>
              <a:defRPr sz="1200" b="1" i="0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8pPr>
            <a:lvl9pPr marL="128904" lvl="8" indent="0">
              <a:lnSpc>
                <a:spcPct val="100000"/>
              </a:lnSpc>
              <a:spcBef>
                <a:spcPts val="0"/>
              </a:spcBef>
              <a:buNone/>
              <a:defRPr sz="1200" b="1" i="0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9pPr>
          </a:lstStyle>
          <a:p>
            <a:pPr marL="128904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r>
              <a:rPr lang="en-US"/>
              <a:t>/20</a:t>
            </a:r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>
  <p:cSld name="Two Conten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25"/>
          <p:cNvSpPr txBox="1">
            <a:spLocks noGrp="1"/>
          </p:cNvSpPr>
          <p:nvPr>
            <p:ph type="title"/>
          </p:nvPr>
        </p:nvSpPr>
        <p:spPr>
          <a:xfrm>
            <a:off x="2074545" y="147015"/>
            <a:ext cx="8042909" cy="68071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4300" b="1" i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" name="Google Shape;30;p25"/>
          <p:cNvSpPr txBox="1">
            <a:spLocks noGrp="1"/>
          </p:cNvSpPr>
          <p:nvPr>
            <p:ph type="body" idx="1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25"/>
          <p:cNvSpPr txBox="1">
            <a:spLocks noGrp="1"/>
          </p:cNvSpPr>
          <p:nvPr>
            <p:ph type="body" idx="2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25"/>
          <p:cNvSpPr txBox="1">
            <a:spLocks noGrp="1"/>
          </p:cNvSpPr>
          <p:nvPr>
            <p:ph type="ftr" idx="11"/>
          </p:nvPr>
        </p:nvSpPr>
        <p:spPr>
          <a:xfrm>
            <a:off x="3356228" y="6442324"/>
            <a:ext cx="5287899" cy="3553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1" i="0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" name="Google Shape;33;p25"/>
          <p:cNvSpPr txBox="1">
            <a:spLocks noGrp="1"/>
          </p:cNvSpPr>
          <p:nvPr>
            <p:ph type="dt" idx="10"/>
          </p:nvPr>
        </p:nvSpPr>
        <p:spPr>
          <a:xfrm>
            <a:off x="688644" y="6442324"/>
            <a:ext cx="861060" cy="2044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1" i="0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fld id="{4DC89BCA-48BE-44D5-BE1D-C726507819F2}" type="datetime1">
              <a:rPr lang="en-US" smtClean="0"/>
              <a:t>2026-03-24</a:t>
            </a:fld>
            <a:endParaRPr/>
          </a:p>
        </p:txBody>
      </p:sp>
      <p:sp>
        <p:nvSpPr>
          <p:cNvPr id="34" name="Google Shape;34;p25"/>
          <p:cNvSpPr txBox="1">
            <a:spLocks noGrp="1"/>
          </p:cNvSpPr>
          <p:nvPr>
            <p:ph type="sldNum" idx="12"/>
          </p:nvPr>
        </p:nvSpPr>
        <p:spPr>
          <a:xfrm>
            <a:off x="11162030" y="6442324"/>
            <a:ext cx="491490" cy="2044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128904" lvl="0" indent="0">
              <a:lnSpc>
                <a:spcPct val="100000"/>
              </a:lnSpc>
              <a:spcBef>
                <a:spcPts val="0"/>
              </a:spcBef>
              <a:buNone/>
              <a:defRPr sz="1200" b="1" i="0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1pPr>
            <a:lvl2pPr marL="128904" lvl="1" indent="0">
              <a:lnSpc>
                <a:spcPct val="100000"/>
              </a:lnSpc>
              <a:spcBef>
                <a:spcPts val="0"/>
              </a:spcBef>
              <a:buNone/>
              <a:defRPr sz="1200" b="1" i="0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2pPr>
            <a:lvl3pPr marL="128904" lvl="2" indent="0">
              <a:lnSpc>
                <a:spcPct val="100000"/>
              </a:lnSpc>
              <a:spcBef>
                <a:spcPts val="0"/>
              </a:spcBef>
              <a:buNone/>
              <a:defRPr sz="1200" b="1" i="0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3pPr>
            <a:lvl4pPr marL="128904" lvl="3" indent="0">
              <a:lnSpc>
                <a:spcPct val="100000"/>
              </a:lnSpc>
              <a:spcBef>
                <a:spcPts val="0"/>
              </a:spcBef>
              <a:buNone/>
              <a:defRPr sz="1200" b="1" i="0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4pPr>
            <a:lvl5pPr marL="128904" lvl="4" indent="0">
              <a:lnSpc>
                <a:spcPct val="100000"/>
              </a:lnSpc>
              <a:spcBef>
                <a:spcPts val="0"/>
              </a:spcBef>
              <a:buNone/>
              <a:defRPr sz="1200" b="1" i="0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5pPr>
            <a:lvl6pPr marL="128904" lvl="5" indent="0">
              <a:lnSpc>
                <a:spcPct val="100000"/>
              </a:lnSpc>
              <a:spcBef>
                <a:spcPts val="0"/>
              </a:spcBef>
              <a:buNone/>
              <a:defRPr sz="1200" b="1" i="0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6pPr>
            <a:lvl7pPr marL="128904" lvl="6" indent="0">
              <a:lnSpc>
                <a:spcPct val="100000"/>
              </a:lnSpc>
              <a:spcBef>
                <a:spcPts val="0"/>
              </a:spcBef>
              <a:buNone/>
              <a:defRPr sz="1200" b="1" i="0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7pPr>
            <a:lvl8pPr marL="128904" lvl="7" indent="0">
              <a:lnSpc>
                <a:spcPct val="100000"/>
              </a:lnSpc>
              <a:spcBef>
                <a:spcPts val="0"/>
              </a:spcBef>
              <a:buNone/>
              <a:defRPr sz="1200" b="1" i="0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8pPr>
            <a:lvl9pPr marL="128904" lvl="8" indent="0">
              <a:lnSpc>
                <a:spcPct val="100000"/>
              </a:lnSpc>
              <a:spcBef>
                <a:spcPts val="0"/>
              </a:spcBef>
              <a:buNone/>
              <a:defRPr sz="1200" b="1" i="0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9pPr>
          </a:lstStyle>
          <a:p>
            <a:pPr marL="128904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r>
              <a:rPr lang="en-US"/>
              <a:t>/20</a:t>
            </a:r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>
  <p:cSld name="Title Only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26"/>
          <p:cNvSpPr txBox="1">
            <a:spLocks noGrp="1"/>
          </p:cNvSpPr>
          <p:nvPr>
            <p:ph type="title"/>
          </p:nvPr>
        </p:nvSpPr>
        <p:spPr>
          <a:xfrm>
            <a:off x="2074545" y="147015"/>
            <a:ext cx="8042909" cy="68071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4300" b="1" i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7" name="Google Shape;37;p26"/>
          <p:cNvSpPr txBox="1">
            <a:spLocks noGrp="1"/>
          </p:cNvSpPr>
          <p:nvPr>
            <p:ph type="ftr" idx="11"/>
          </p:nvPr>
        </p:nvSpPr>
        <p:spPr>
          <a:xfrm>
            <a:off x="3356228" y="6442324"/>
            <a:ext cx="5287899" cy="3553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1" i="0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26"/>
          <p:cNvSpPr txBox="1">
            <a:spLocks noGrp="1"/>
          </p:cNvSpPr>
          <p:nvPr>
            <p:ph type="dt" idx="10"/>
          </p:nvPr>
        </p:nvSpPr>
        <p:spPr>
          <a:xfrm>
            <a:off x="688644" y="6442324"/>
            <a:ext cx="861060" cy="2044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1" i="0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fld id="{23AF2096-02FB-4A82-9548-FE5D1F5E8643}" type="datetime1">
              <a:rPr lang="en-US" smtClean="0"/>
              <a:t>2026-03-24</a:t>
            </a:fld>
            <a:endParaRPr/>
          </a:p>
        </p:txBody>
      </p:sp>
      <p:sp>
        <p:nvSpPr>
          <p:cNvPr id="39" name="Google Shape;39;p26"/>
          <p:cNvSpPr txBox="1">
            <a:spLocks noGrp="1"/>
          </p:cNvSpPr>
          <p:nvPr>
            <p:ph type="sldNum" idx="12"/>
          </p:nvPr>
        </p:nvSpPr>
        <p:spPr>
          <a:xfrm>
            <a:off x="11162030" y="6442324"/>
            <a:ext cx="491490" cy="2044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128904" lvl="0" indent="0">
              <a:lnSpc>
                <a:spcPct val="100000"/>
              </a:lnSpc>
              <a:spcBef>
                <a:spcPts val="0"/>
              </a:spcBef>
              <a:buNone/>
              <a:defRPr sz="1200" b="1" i="0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1pPr>
            <a:lvl2pPr marL="128904" lvl="1" indent="0">
              <a:lnSpc>
                <a:spcPct val="100000"/>
              </a:lnSpc>
              <a:spcBef>
                <a:spcPts val="0"/>
              </a:spcBef>
              <a:buNone/>
              <a:defRPr sz="1200" b="1" i="0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2pPr>
            <a:lvl3pPr marL="128904" lvl="2" indent="0">
              <a:lnSpc>
                <a:spcPct val="100000"/>
              </a:lnSpc>
              <a:spcBef>
                <a:spcPts val="0"/>
              </a:spcBef>
              <a:buNone/>
              <a:defRPr sz="1200" b="1" i="0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3pPr>
            <a:lvl4pPr marL="128904" lvl="3" indent="0">
              <a:lnSpc>
                <a:spcPct val="100000"/>
              </a:lnSpc>
              <a:spcBef>
                <a:spcPts val="0"/>
              </a:spcBef>
              <a:buNone/>
              <a:defRPr sz="1200" b="1" i="0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4pPr>
            <a:lvl5pPr marL="128904" lvl="4" indent="0">
              <a:lnSpc>
                <a:spcPct val="100000"/>
              </a:lnSpc>
              <a:spcBef>
                <a:spcPts val="0"/>
              </a:spcBef>
              <a:buNone/>
              <a:defRPr sz="1200" b="1" i="0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5pPr>
            <a:lvl6pPr marL="128904" lvl="5" indent="0">
              <a:lnSpc>
                <a:spcPct val="100000"/>
              </a:lnSpc>
              <a:spcBef>
                <a:spcPts val="0"/>
              </a:spcBef>
              <a:buNone/>
              <a:defRPr sz="1200" b="1" i="0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6pPr>
            <a:lvl7pPr marL="128904" lvl="6" indent="0">
              <a:lnSpc>
                <a:spcPct val="100000"/>
              </a:lnSpc>
              <a:spcBef>
                <a:spcPts val="0"/>
              </a:spcBef>
              <a:buNone/>
              <a:defRPr sz="1200" b="1" i="0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7pPr>
            <a:lvl8pPr marL="128904" lvl="7" indent="0">
              <a:lnSpc>
                <a:spcPct val="100000"/>
              </a:lnSpc>
              <a:spcBef>
                <a:spcPts val="0"/>
              </a:spcBef>
              <a:buNone/>
              <a:defRPr sz="1200" b="1" i="0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8pPr>
            <a:lvl9pPr marL="128904" lvl="8" indent="0">
              <a:lnSpc>
                <a:spcPct val="100000"/>
              </a:lnSpc>
              <a:spcBef>
                <a:spcPts val="0"/>
              </a:spcBef>
              <a:buNone/>
              <a:defRPr sz="1200" b="1" i="0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9pPr>
          </a:lstStyle>
          <a:p>
            <a:pPr marL="128904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r>
              <a:rPr lang="en-US"/>
              <a:t>/20</a:t>
            </a:r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oogle Shape;6;p21"/>
          <p:cNvPicPr preferRelativeResize="0"/>
          <p:nvPr/>
        </p:nvPicPr>
        <p:blipFill rotWithShape="1">
          <a:blip r:embed="rId7">
            <a:alphaModFix/>
          </a:blip>
          <a:srcRect/>
          <a:stretch/>
        </p:blipFill>
        <p:spPr>
          <a:xfrm>
            <a:off x="10890504" y="91439"/>
            <a:ext cx="1185672" cy="697991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Google Shape;7;p21"/>
          <p:cNvSpPr txBox="1">
            <a:spLocks noGrp="1"/>
          </p:cNvSpPr>
          <p:nvPr>
            <p:ph type="title"/>
          </p:nvPr>
        </p:nvSpPr>
        <p:spPr>
          <a:xfrm>
            <a:off x="2074545" y="147015"/>
            <a:ext cx="8042909" cy="68071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300" b="1" i="0" u="none" strike="noStrike" cap="none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8" name="Google Shape;8;p21"/>
          <p:cNvSpPr txBox="1">
            <a:spLocks noGrp="1"/>
          </p:cNvSpPr>
          <p:nvPr>
            <p:ph type="body" idx="1"/>
          </p:nvPr>
        </p:nvSpPr>
        <p:spPr>
          <a:xfrm>
            <a:off x="771702" y="1686898"/>
            <a:ext cx="10536555" cy="43084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21"/>
          <p:cNvSpPr txBox="1">
            <a:spLocks noGrp="1"/>
          </p:cNvSpPr>
          <p:nvPr>
            <p:ph type="ftr" idx="11"/>
          </p:nvPr>
        </p:nvSpPr>
        <p:spPr>
          <a:xfrm>
            <a:off x="3356228" y="6442324"/>
            <a:ext cx="5287899" cy="3553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1" i="0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0" name="Google Shape;10;p21"/>
          <p:cNvSpPr txBox="1">
            <a:spLocks noGrp="1"/>
          </p:cNvSpPr>
          <p:nvPr>
            <p:ph type="dt" idx="10"/>
          </p:nvPr>
        </p:nvSpPr>
        <p:spPr>
          <a:xfrm>
            <a:off x="688644" y="6442324"/>
            <a:ext cx="861060" cy="2044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1" i="0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fld id="{435EA94B-48F6-4D83-BE51-ED0569919F34}" type="datetime1">
              <a:rPr lang="en-US" smtClean="0"/>
              <a:t>2026-03-24</a:t>
            </a:fld>
            <a:endParaRPr/>
          </a:p>
        </p:txBody>
      </p:sp>
      <p:sp>
        <p:nvSpPr>
          <p:cNvPr id="11" name="Google Shape;11;p21"/>
          <p:cNvSpPr txBox="1">
            <a:spLocks noGrp="1"/>
          </p:cNvSpPr>
          <p:nvPr>
            <p:ph type="sldNum" idx="12"/>
          </p:nvPr>
        </p:nvSpPr>
        <p:spPr>
          <a:xfrm>
            <a:off x="11162030" y="6442324"/>
            <a:ext cx="491490" cy="2044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128904" lvl="0" indent="0">
              <a:lnSpc>
                <a:spcPct val="100000"/>
              </a:lnSpc>
              <a:spcBef>
                <a:spcPts val="0"/>
              </a:spcBef>
              <a:buNone/>
              <a:defRPr sz="1200" b="1" i="0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1pPr>
            <a:lvl2pPr marL="128904" lvl="1" indent="0">
              <a:lnSpc>
                <a:spcPct val="100000"/>
              </a:lnSpc>
              <a:spcBef>
                <a:spcPts val="0"/>
              </a:spcBef>
              <a:buNone/>
              <a:defRPr sz="1200" b="1" i="0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2pPr>
            <a:lvl3pPr marL="128904" lvl="2" indent="0">
              <a:lnSpc>
                <a:spcPct val="100000"/>
              </a:lnSpc>
              <a:spcBef>
                <a:spcPts val="0"/>
              </a:spcBef>
              <a:buNone/>
              <a:defRPr sz="1200" b="1" i="0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3pPr>
            <a:lvl4pPr marL="128904" lvl="3" indent="0">
              <a:lnSpc>
                <a:spcPct val="100000"/>
              </a:lnSpc>
              <a:spcBef>
                <a:spcPts val="0"/>
              </a:spcBef>
              <a:buNone/>
              <a:defRPr sz="1200" b="1" i="0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4pPr>
            <a:lvl5pPr marL="128904" lvl="4" indent="0">
              <a:lnSpc>
                <a:spcPct val="100000"/>
              </a:lnSpc>
              <a:spcBef>
                <a:spcPts val="0"/>
              </a:spcBef>
              <a:buNone/>
              <a:defRPr sz="1200" b="1" i="0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5pPr>
            <a:lvl6pPr marL="128904" lvl="5" indent="0">
              <a:lnSpc>
                <a:spcPct val="100000"/>
              </a:lnSpc>
              <a:spcBef>
                <a:spcPts val="0"/>
              </a:spcBef>
              <a:buNone/>
              <a:defRPr sz="1200" b="1" i="0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6pPr>
            <a:lvl7pPr marL="128904" lvl="6" indent="0">
              <a:lnSpc>
                <a:spcPct val="100000"/>
              </a:lnSpc>
              <a:spcBef>
                <a:spcPts val="0"/>
              </a:spcBef>
              <a:buNone/>
              <a:defRPr sz="1200" b="1" i="0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7pPr>
            <a:lvl8pPr marL="128904" lvl="7" indent="0">
              <a:lnSpc>
                <a:spcPct val="100000"/>
              </a:lnSpc>
              <a:spcBef>
                <a:spcPts val="0"/>
              </a:spcBef>
              <a:buNone/>
              <a:defRPr sz="1200" b="1" i="0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8pPr>
            <a:lvl9pPr marL="128904" lvl="8" indent="0">
              <a:lnSpc>
                <a:spcPct val="100000"/>
              </a:lnSpc>
              <a:spcBef>
                <a:spcPts val="0"/>
              </a:spcBef>
              <a:buNone/>
              <a:defRPr sz="1200" b="1" i="0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9pPr>
          </a:lstStyle>
          <a:p>
            <a:pPr marL="128904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r>
              <a:rPr lang="en-US"/>
              <a:t>/20</a:t>
            </a:r>
            <a:endParaRPr sz="1400" b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</p:sldLayoutIdLst>
  <p:hf sldNum="0" hdr="0" ftr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g"/><Relationship Id="rId4" Type="http://schemas.openxmlformats.org/officeDocument/2006/relationships/image" Target="../media/image3.jp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9.jp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1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jp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3.jp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jp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jp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7.jpg"/><Relationship Id="rId4" Type="http://schemas.openxmlformats.org/officeDocument/2006/relationships/image" Target="../media/image26.jp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jp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1.jpg"/><Relationship Id="rId5" Type="http://schemas.openxmlformats.org/officeDocument/2006/relationships/image" Target="../media/image30.jpg"/><Relationship Id="rId4" Type="http://schemas.openxmlformats.org/officeDocument/2006/relationships/image" Target="../media/image29.jp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3.png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hyperlink" Target="http://www.npcindia.gov.in/NPC/Uploads/webinar/Template-ELECTRICAL-SAFETY.pdf" TargetMode="External"/><Relationship Id="rId3" Type="http://schemas.openxmlformats.org/officeDocument/2006/relationships/hyperlink" Target="https://cea.nic.in/wp-content/uploads/safetylineman/2024/12/Electric_Safety_Booklet.pdf?utm_source=chatgpt.com" TargetMode="External"/><Relationship Id="rId7" Type="http://schemas.openxmlformats.org/officeDocument/2006/relationships/hyperlink" Target="https://stami.no/en/advisory-work/electrical-accidents-and-injuries?utm_source=chatgpt.com" TargetMode="External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www.safework.sa.gov.au/resources/online-activities/introduction-to-safety-tutorial/introduction-to-safety/safety-tutorial-electricity?utm_source=chatgpt.com" TargetMode="External"/><Relationship Id="rId5" Type="http://schemas.openxmlformats.org/officeDocument/2006/relationships/hyperlink" Target="https://www.safeworldhse.com/2021/06/common-causes-of-electrical-accidents.html?utm_source=chatgpt.com" TargetMode="External"/><Relationship Id="rId4" Type="http://schemas.openxmlformats.org/officeDocument/2006/relationships/hyperlink" Target="https://www.tpctraining.com/blogs/news/3-causes-of-electrical-accidents?utm_source=chatgpt.com" TargetMode="External"/><Relationship Id="rId9" Type="http://schemas.openxmlformats.org/officeDocument/2006/relationships/hyperlink" Target="https://www.osha.gov/electrical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jp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5.jp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jpg"/><Relationship Id="rId5" Type="http://schemas.openxmlformats.org/officeDocument/2006/relationships/image" Target="../media/image7.jpg"/><Relationship Id="rId4" Type="http://schemas.openxmlformats.org/officeDocument/2006/relationships/image" Target="../media/image6.jp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2.jpg"/><Relationship Id="rId5" Type="http://schemas.openxmlformats.org/officeDocument/2006/relationships/image" Target="../media/image11.jpg"/><Relationship Id="rId4" Type="http://schemas.openxmlformats.org/officeDocument/2006/relationships/image" Target="../media/image10.jp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7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1"/>
          <p:cNvSpPr txBox="1">
            <a:spLocks noGrp="1"/>
          </p:cNvSpPr>
          <p:nvPr>
            <p:ph type="title"/>
          </p:nvPr>
        </p:nvSpPr>
        <p:spPr>
          <a:xfrm>
            <a:off x="2149601" y="113741"/>
            <a:ext cx="8254487" cy="6953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050" rIns="0" bIns="0" anchor="t" anchorCtr="0">
            <a:spAutoFit/>
          </a:bodyPr>
          <a:lstStyle/>
          <a:p>
            <a:pPr marL="127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400" dirty="0">
                <a:solidFill>
                  <a:srgbClr val="001F5F"/>
                </a:solidFill>
                <a:latin typeface="Cambria"/>
                <a:ea typeface="Cambria"/>
                <a:cs typeface="Cambria"/>
                <a:sym typeface="Cambria"/>
              </a:rPr>
              <a:t>SNS COLLEGE OF TECHNOLOGY</a:t>
            </a:r>
            <a:endParaRPr sz="4400" dirty="0"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45" name="Google Shape;45;p1"/>
          <p:cNvSpPr txBox="1"/>
          <p:nvPr/>
        </p:nvSpPr>
        <p:spPr>
          <a:xfrm>
            <a:off x="5368946" y="809066"/>
            <a:ext cx="2637630" cy="4897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1275" rIns="0" bIns="0" anchor="t" anchorCtr="0">
            <a:spAutoFit/>
          </a:bodyPr>
          <a:lstStyle/>
          <a:p>
            <a:pPr marL="509905" marR="5080" lvl="0" indent="-497205" algn="l" rtl="0">
              <a:lnSpc>
                <a:spcPct val="104285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1" dirty="0">
                <a:solidFill>
                  <a:srgbClr val="010300"/>
                </a:solidFill>
                <a:latin typeface="Cambria"/>
                <a:ea typeface="Cambria"/>
                <a:cs typeface="Cambria"/>
                <a:sym typeface="Cambria"/>
              </a:rPr>
              <a:t>An Autonomous Institution Coimbatore-35</a:t>
            </a:r>
            <a:endParaRPr sz="1400" dirty="0"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46" name="Google Shape;46;p1"/>
          <p:cNvSpPr txBox="1"/>
          <p:nvPr/>
        </p:nvSpPr>
        <p:spPr>
          <a:xfrm>
            <a:off x="1423161" y="1386662"/>
            <a:ext cx="9507855" cy="51100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3950" rIns="0" bIns="0" anchor="t" anchorCtr="0">
            <a:spAutoFit/>
          </a:bodyPr>
          <a:lstStyle/>
          <a:p>
            <a:pPr marL="12700" marR="508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000" b="1" dirty="0">
                <a:solidFill>
                  <a:srgbClr val="C00000"/>
                </a:solidFill>
                <a:latin typeface="Cambria"/>
                <a:ea typeface="Cambria"/>
                <a:cs typeface="Cambria"/>
                <a:sym typeface="Cambria"/>
              </a:rPr>
              <a:t>Department of </a:t>
            </a:r>
            <a:r>
              <a:rPr lang="en-US" sz="4000" b="1" dirty="0" smtClean="0">
                <a:solidFill>
                  <a:srgbClr val="C00000"/>
                </a:solidFill>
                <a:latin typeface="Cambria"/>
                <a:ea typeface="Cambria"/>
                <a:cs typeface="Cambria"/>
                <a:sym typeface="Cambria"/>
              </a:rPr>
              <a:t>Artificial Intelligence and Data Science</a:t>
            </a:r>
            <a:endParaRPr sz="4000" dirty="0">
              <a:latin typeface="Cambria"/>
              <a:ea typeface="Cambria"/>
              <a:cs typeface="Cambria"/>
              <a:sym typeface="Cambria"/>
            </a:endParaRPr>
          </a:p>
          <a:p>
            <a:pPr marL="2259965" marR="2244090" lvl="0" indent="0" algn="ctr" rtl="0">
              <a:lnSpc>
                <a:spcPct val="100000"/>
              </a:lnSpc>
              <a:spcBef>
                <a:spcPts val="1689"/>
              </a:spcBef>
              <a:spcAft>
                <a:spcPts val="0"/>
              </a:spcAft>
              <a:buNone/>
            </a:pPr>
            <a:r>
              <a:rPr lang="en-US" sz="2800" b="1" dirty="0" smtClean="0">
                <a:latin typeface="Cambria"/>
                <a:ea typeface="Cambria"/>
                <a:cs typeface="Cambria"/>
                <a:sym typeface="Cambria"/>
              </a:rPr>
              <a:t>23EET101- Electric circuits  </a:t>
            </a:r>
            <a:r>
              <a:rPr lang="en-US" sz="2800" b="1" dirty="0">
                <a:latin typeface="Cambria"/>
                <a:ea typeface="Cambria"/>
                <a:cs typeface="Cambria"/>
                <a:sym typeface="Cambria"/>
              </a:rPr>
              <a:t>and Electronics </a:t>
            </a:r>
            <a:r>
              <a:rPr lang="en-US" sz="2800" b="1" dirty="0" smtClean="0">
                <a:latin typeface="Cambria"/>
                <a:ea typeface="Cambria"/>
                <a:cs typeface="Cambria"/>
                <a:sym typeface="Cambria"/>
              </a:rPr>
              <a:t>Device.</a:t>
            </a:r>
            <a:endParaRPr sz="2800" dirty="0">
              <a:latin typeface="Cambria"/>
              <a:ea typeface="Cambria"/>
              <a:cs typeface="Cambria"/>
              <a:sym typeface="Cambria"/>
            </a:endParaRPr>
          </a:p>
          <a:p>
            <a:pPr marL="635" lvl="0" indent="0" algn="ctr" rtl="0">
              <a:lnSpc>
                <a:spcPct val="113399"/>
              </a:lnSpc>
              <a:spcBef>
                <a:spcPts val="15"/>
              </a:spcBef>
              <a:spcAft>
                <a:spcPts val="0"/>
              </a:spcAft>
              <a:buNone/>
            </a:pPr>
            <a:r>
              <a:rPr lang="en-US" sz="2500" dirty="0">
                <a:solidFill>
                  <a:srgbClr val="010300"/>
                </a:solidFill>
                <a:latin typeface="Cambria"/>
                <a:ea typeface="Cambria"/>
                <a:cs typeface="Cambria"/>
                <a:sym typeface="Cambria"/>
              </a:rPr>
              <a:t>I </a:t>
            </a:r>
            <a:r>
              <a:rPr lang="en-US" sz="2500" dirty="0" smtClean="0">
                <a:solidFill>
                  <a:srgbClr val="010300"/>
                </a:solidFill>
                <a:latin typeface="Cambria"/>
                <a:ea typeface="Cambria"/>
                <a:cs typeface="Cambria"/>
                <a:sym typeface="Cambria"/>
              </a:rPr>
              <a:t>B.E AIDS</a:t>
            </a:r>
            <a:r>
              <a:rPr lang="en-US" sz="2500" dirty="0">
                <a:solidFill>
                  <a:srgbClr val="010300"/>
                </a:solidFill>
                <a:latin typeface="Cambria"/>
                <a:ea typeface="Cambria"/>
                <a:cs typeface="Cambria"/>
                <a:sym typeface="Cambria"/>
              </a:rPr>
              <a:t>	/ </a:t>
            </a:r>
            <a:r>
              <a:rPr lang="en-US" sz="2500" dirty="0" smtClean="0">
                <a:solidFill>
                  <a:srgbClr val="010300"/>
                </a:solidFill>
                <a:latin typeface="Cambria"/>
                <a:ea typeface="Cambria"/>
                <a:cs typeface="Cambria"/>
                <a:sym typeface="Cambria"/>
              </a:rPr>
              <a:t>IISEMESTER</a:t>
            </a:r>
            <a:endParaRPr sz="2500" dirty="0">
              <a:latin typeface="Cambria"/>
              <a:ea typeface="Cambria"/>
              <a:cs typeface="Cambria"/>
              <a:sym typeface="Cambria"/>
            </a:endParaRPr>
          </a:p>
          <a:p>
            <a:pPr marL="89535" lvl="0" indent="0" algn="ctr" rtl="0">
              <a:lnSpc>
                <a:spcPct val="115875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000" b="1" dirty="0">
                <a:solidFill>
                  <a:srgbClr val="001F5F"/>
                </a:solidFill>
                <a:latin typeface="Cambria"/>
                <a:ea typeface="Cambria"/>
                <a:cs typeface="Cambria"/>
                <a:sym typeface="Cambria"/>
              </a:rPr>
              <a:t>UNIT III :WIRING,</a:t>
            </a:r>
            <a:endParaRPr sz="4000" dirty="0">
              <a:latin typeface="Cambria"/>
              <a:ea typeface="Cambria"/>
              <a:cs typeface="Cambria"/>
              <a:sym typeface="Cambria"/>
            </a:endParaRPr>
          </a:p>
          <a:p>
            <a:pPr marL="93345" lvl="0" indent="0" algn="ctr" rtl="0">
              <a:lnSpc>
                <a:spcPct val="100000"/>
              </a:lnSpc>
              <a:spcBef>
                <a:spcPts val="5"/>
              </a:spcBef>
              <a:spcAft>
                <a:spcPts val="0"/>
              </a:spcAft>
              <a:buNone/>
            </a:pPr>
            <a:r>
              <a:rPr lang="en-US" sz="4000" b="1" dirty="0">
                <a:solidFill>
                  <a:srgbClr val="001F5F"/>
                </a:solidFill>
                <a:latin typeface="Cambria"/>
                <a:ea typeface="Cambria"/>
                <a:cs typeface="Cambria"/>
                <a:sym typeface="Cambria"/>
              </a:rPr>
              <a:t>GROUNDING AND SAFETY</a:t>
            </a:r>
            <a:endParaRPr sz="4000" dirty="0">
              <a:latin typeface="Cambria"/>
              <a:ea typeface="Cambria"/>
              <a:cs typeface="Cambria"/>
              <a:sym typeface="Cambria"/>
            </a:endParaRPr>
          </a:p>
          <a:p>
            <a:pPr marL="1632585" lvl="0" indent="0" algn="l" rtl="0">
              <a:lnSpc>
                <a:spcPct val="100000"/>
              </a:lnSpc>
              <a:spcBef>
                <a:spcPts val="2200"/>
              </a:spcBef>
              <a:spcAft>
                <a:spcPts val="0"/>
              </a:spcAft>
              <a:buNone/>
            </a:pPr>
            <a:r>
              <a:rPr lang="en-US" sz="2400" b="1" dirty="0">
                <a:solidFill>
                  <a:srgbClr val="C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Topic 5 : </a:t>
            </a:r>
            <a:r>
              <a:rPr lang="en-US" sz="2400" b="1" dirty="0">
                <a:latin typeface="Times New Roman"/>
                <a:ea typeface="Times New Roman"/>
                <a:cs typeface="Times New Roman"/>
                <a:sym typeface="Times New Roman"/>
              </a:rPr>
              <a:t>Safety</a:t>
            </a:r>
            <a:r>
              <a:rPr lang="en-US" sz="2400" dirty="0">
                <a:latin typeface="Arial"/>
                <a:ea typeface="Arial"/>
                <a:cs typeface="Arial"/>
                <a:sym typeface="Arial"/>
              </a:rPr>
              <a:t>: </a:t>
            </a:r>
            <a:r>
              <a:rPr lang="en-US" sz="2400" dirty="0">
                <a:latin typeface="Times New Roman"/>
                <a:ea typeface="Times New Roman"/>
                <a:cs typeface="Times New Roman"/>
                <a:sym typeface="Times New Roman"/>
              </a:rPr>
              <a:t>Causes of accidents, Accident</a:t>
            </a:r>
            <a:endParaRPr sz="2400" dirty="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1632585" lvl="0" indent="0" algn="l" rtl="0">
              <a:lnSpc>
                <a:spcPct val="100000"/>
              </a:lnSpc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400" dirty="0">
                <a:latin typeface="Times New Roman"/>
                <a:ea typeface="Times New Roman"/>
                <a:cs typeface="Times New Roman"/>
                <a:sym typeface="Times New Roman"/>
              </a:rPr>
              <a:t>prevention</a:t>
            </a:r>
            <a:endParaRPr sz="2400" dirty="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47" name="Google Shape;47;p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838688" y="33528"/>
            <a:ext cx="1179576" cy="694944"/>
          </a:xfrm>
          <a:prstGeom prst="rect">
            <a:avLst/>
          </a:prstGeom>
          <a:noFill/>
          <a:ln>
            <a:noFill/>
          </a:ln>
        </p:spPr>
      </p:pic>
      <p:pic>
        <p:nvPicPr>
          <p:cNvPr id="48" name="Google Shape;48;p1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368808" y="2798064"/>
            <a:ext cx="2444496" cy="2843784"/>
          </a:xfrm>
          <a:prstGeom prst="rect">
            <a:avLst/>
          </a:prstGeom>
          <a:noFill/>
          <a:ln>
            <a:noFill/>
          </a:ln>
        </p:spPr>
      </p:pic>
      <p:pic>
        <p:nvPicPr>
          <p:cNvPr id="49" name="Google Shape;49;p1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9357359" y="3261359"/>
            <a:ext cx="2609568" cy="2167410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Google Shape;55;p1"/>
          <p:cNvSpPr txBox="1"/>
          <p:nvPr/>
        </p:nvSpPr>
        <p:spPr>
          <a:xfrm>
            <a:off x="914399" y="6203130"/>
            <a:ext cx="10375119" cy="6514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1442720" lvl="0">
              <a:spcBef>
                <a:spcPts val="2235"/>
              </a:spcBef>
            </a:pPr>
            <a:r>
              <a:rPr lang="en-US" sz="1200" b="1" i="0" u="none" strike="noStrike" cap="none" dirty="0">
                <a:solidFill>
                  <a:srgbClr val="868686"/>
                </a:solidFill>
                <a:latin typeface="Cambria"/>
                <a:ea typeface="Cambria"/>
                <a:cs typeface="Cambria"/>
                <a:sym typeface="Cambria"/>
              </a:rPr>
              <a:t> </a:t>
            </a:r>
            <a:r>
              <a:rPr lang="en-US" sz="1200" b="1" dirty="0">
                <a:latin typeface="Cambria"/>
                <a:ea typeface="Cambria"/>
                <a:cs typeface="Cambria"/>
                <a:sym typeface="Cambria"/>
              </a:rPr>
              <a:t>Wiring: General Rules , Materials </a:t>
            </a:r>
            <a:r>
              <a:rPr lang="en-US" sz="1200" b="1" dirty="0" smtClean="0">
                <a:latin typeface="Cambria"/>
                <a:ea typeface="Cambria"/>
                <a:cs typeface="Cambria"/>
                <a:sym typeface="Cambria"/>
              </a:rPr>
              <a:t>and Accessories</a:t>
            </a:r>
            <a:r>
              <a:rPr lang="en-US" sz="1200" b="1" i="0" u="none" strike="noStrike" cap="none" dirty="0" smtClean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\23EET103\ECED\</a:t>
            </a:r>
            <a:r>
              <a:rPr lang="en-US" sz="1200" b="1" i="0" u="none" strike="noStrike" cap="none" dirty="0" err="1" smtClean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Ms.RANJANI</a:t>
            </a:r>
            <a:r>
              <a:rPr lang="en-US" sz="1200" b="1" i="0" u="none" strike="noStrike" cap="none" dirty="0" smtClean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 K </a:t>
            </a:r>
            <a:r>
              <a:rPr lang="en-US" sz="1200" b="1" i="0" u="none" strike="noStrike" cap="none" dirty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\ </a:t>
            </a:r>
            <a:r>
              <a:rPr lang="en-US" sz="1200" b="1" i="0" u="none" strike="noStrike" cap="none" dirty="0" smtClean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AP\IOT\SNSCT</a:t>
            </a:r>
            <a:endParaRPr sz="1200" b="1" i="0" u="none" strike="noStrike" cap="none" dirty="0">
              <a:solidFill>
                <a:srgbClr val="868686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200" b="1" i="0" u="none" dirty="0">
              <a:solidFill>
                <a:srgbClr val="868686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fld id="{5FFAD1AF-5C75-48CE-B68F-935C299CA262}" type="datetime1">
              <a:rPr lang="en-US" smtClean="0"/>
              <a:t>2026-03-24</a:t>
            </a:fld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p10"/>
          <p:cNvSpPr txBox="1">
            <a:spLocks noGrp="1"/>
          </p:cNvSpPr>
          <p:nvPr>
            <p:ph type="title"/>
          </p:nvPr>
        </p:nvSpPr>
        <p:spPr>
          <a:xfrm>
            <a:off x="2074545" y="147015"/>
            <a:ext cx="8042909" cy="68071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050" rIns="0" bIns="0" anchor="t" anchorCtr="0">
            <a:spAutoFit/>
          </a:bodyPr>
          <a:lstStyle/>
          <a:p>
            <a:pPr marL="1166495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ELECTRICAL SAFETY</a:t>
            </a:r>
            <a:endParaRPr/>
          </a:p>
        </p:txBody>
      </p:sp>
      <p:sp>
        <p:nvSpPr>
          <p:cNvPr id="157" name="Google Shape;157;p10"/>
          <p:cNvSpPr txBox="1"/>
          <p:nvPr/>
        </p:nvSpPr>
        <p:spPr>
          <a:xfrm>
            <a:off x="7002018" y="967181"/>
            <a:ext cx="4344035" cy="45523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3950" rIns="0" bIns="0" anchor="t" anchorCtr="0">
            <a:spAutoFit/>
          </a:bodyPr>
          <a:lstStyle/>
          <a:p>
            <a:pPr marL="297815" marR="5080" lvl="0" indent="-28575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Font typeface="Noto Sans Symbols"/>
              <a:buChar char="⮚"/>
            </a:pPr>
            <a:r>
              <a:rPr lang="en-US" sz="2800">
                <a:latin typeface="Times New Roman"/>
                <a:ea typeface="Times New Roman"/>
                <a:cs typeface="Times New Roman"/>
                <a:sym typeface="Times New Roman"/>
              </a:rPr>
              <a:t>Never  carry  a  tool  by  the 	cord.</a:t>
            </a:r>
            <a:endParaRPr sz="28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299085" marR="6350" lvl="0" indent="-287019" algn="just" rtl="0">
              <a:lnSpc>
                <a:spcPct val="100000"/>
              </a:lnSpc>
              <a:spcBef>
                <a:spcPts val="675"/>
              </a:spcBef>
              <a:spcAft>
                <a:spcPts val="0"/>
              </a:spcAft>
              <a:buSzPts val="2700"/>
              <a:buFont typeface="Noto Sans Symbols"/>
              <a:buChar char="⮚"/>
            </a:pPr>
            <a:r>
              <a:rPr lang="en-US" sz="2800">
                <a:latin typeface="Times New Roman"/>
                <a:ea typeface="Times New Roman"/>
                <a:cs typeface="Times New Roman"/>
                <a:sym typeface="Times New Roman"/>
              </a:rPr>
              <a:t>Never  yank  the  cord  to disconnect it.</a:t>
            </a:r>
            <a:endParaRPr sz="28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297815" marR="5715" lvl="0" indent="-285750" algn="just" rtl="0">
              <a:lnSpc>
                <a:spcPct val="100000"/>
              </a:lnSpc>
              <a:spcBef>
                <a:spcPts val="675"/>
              </a:spcBef>
              <a:spcAft>
                <a:spcPts val="0"/>
              </a:spcAft>
              <a:buSzPts val="2700"/>
              <a:buFont typeface="Noto Sans Symbols"/>
              <a:buChar char="⮚"/>
            </a:pPr>
            <a:r>
              <a:rPr lang="en-US" sz="2800">
                <a:latin typeface="Times New Roman"/>
                <a:ea typeface="Times New Roman"/>
                <a:cs typeface="Times New Roman"/>
                <a:sym typeface="Times New Roman"/>
              </a:rPr>
              <a:t>Keep cords away from heat, 	oil, and sharp edges.</a:t>
            </a:r>
            <a:endParaRPr sz="28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297815" marR="6350" lvl="0" indent="-285750" algn="just" rtl="0">
              <a:lnSpc>
                <a:spcPct val="100000"/>
              </a:lnSpc>
              <a:spcBef>
                <a:spcPts val="675"/>
              </a:spcBef>
              <a:spcAft>
                <a:spcPts val="0"/>
              </a:spcAft>
              <a:buSzPts val="2700"/>
              <a:buFont typeface="Noto Sans Symbols"/>
              <a:buChar char="⮚"/>
            </a:pPr>
            <a:r>
              <a:rPr lang="en-US" sz="2800">
                <a:latin typeface="Times New Roman"/>
                <a:ea typeface="Times New Roman"/>
                <a:cs typeface="Times New Roman"/>
                <a:sym typeface="Times New Roman"/>
              </a:rPr>
              <a:t>Disconnect when not in use 	and     when     changing 	accessories  such  as  blades 	and bits.</a:t>
            </a:r>
            <a:endParaRPr sz="28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grpSp>
        <p:nvGrpSpPr>
          <p:cNvPr id="158" name="Google Shape;158;p10"/>
          <p:cNvGrpSpPr/>
          <p:nvPr/>
        </p:nvGrpSpPr>
        <p:grpSpPr>
          <a:xfrm>
            <a:off x="1583435" y="1095755"/>
            <a:ext cx="3895725" cy="2524125"/>
            <a:chOff x="1583435" y="1095755"/>
            <a:chExt cx="3895725" cy="2524125"/>
          </a:xfrm>
        </p:grpSpPr>
        <p:pic>
          <p:nvPicPr>
            <p:cNvPr id="159" name="Google Shape;159;p10"/>
            <p:cNvPicPr preferRelativeResize="0"/>
            <p:nvPr/>
          </p:nvPicPr>
          <p:blipFill rotWithShape="1">
            <a:blip r:embed="rId3">
              <a:alphaModFix/>
            </a:blip>
            <a:srcRect/>
            <a:stretch/>
          </p:blipFill>
          <p:spPr>
            <a:xfrm>
              <a:off x="1588007" y="1100327"/>
              <a:ext cx="3886200" cy="2514600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60" name="Google Shape;160;p10"/>
            <p:cNvSpPr/>
            <p:nvPr/>
          </p:nvSpPr>
          <p:spPr>
            <a:xfrm>
              <a:off x="1583435" y="1095755"/>
              <a:ext cx="3895725" cy="2524125"/>
            </a:xfrm>
            <a:custGeom>
              <a:avLst/>
              <a:gdLst/>
              <a:ahLst/>
              <a:cxnLst/>
              <a:rect l="l" t="t" r="r" b="b"/>
              <a:pathLst>
                <a:path w="3895725" h="2524125" extrusionOk="0">
                  <a:moveTo>
                    <a:pt x="0" y="2523744"/>
                  </a:moveTo>
                  <a:lnTo>
                    <a:pt x="3895344" y="2523744"/>
                  </a:lnTo>
                  <a:lnTo>
                    <a:pt x="3895344" y="0"/>
                  </a:lnTo>
                  <a:lnTo>
                    <a:pt x="0" y="0"/>
                  </a:lnTo>
                  <a:lnTo>
                    <a:pt x="0" y="2523744"/>
                  </a:lnTo>
                  <a:close/>
                </a:path>
              </a:pathLst>
            </a:custGeom>
            <a:noFill/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pic>
        <p:nvPicPr>
          <p:cNvPr id="161" name="Google Shape;161;p10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588008" y="3837432"/>
            <a:ext cx="3886200" cy="2252472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Google Shape;55;p1"/>
          <p:cNvSpPr txBox="1"/>
          <p:nvPr/>
        </p:nvSpPr>
        <p:spPr>
          <a:xfrm>
            <a:off x="914399" y="6203130"/>
            <a:ext cx="10375119" cy="6514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1442720" lvl="0">
              <a:spcBef>
                <a:spcPts val="2235"/>
              </a:spcBef>
            </a:pPr>
            <a:r>
              <a:rPr lang="en-US" sz="1200" b="1" i="0" u="none" strike="noStrike" cap="none" dirty="0">
                <a:solidFill>
                  <a:srgbClr val="868686"/>
                </a:solidFill>
                <a:latin typeface="Cambria"/>
                <a:ea typeface="Cambria"/>
                <a:cs typeface="Cambria"/>
                <a:sym typeface="Cambria"/>
              </a:rPr>
              <a:t> </a:t>
            </a:r>
            <a:r>
              <a:rPr lang="en-US" sz="1200" b="1" dirty="0">
                <a:latin typeface="Cambria"/>
                <a:ea typeface="Cambria"/>
                <a:cs typeface="Cambria"/>
                <a:sym typeface="Cambria"/>
              </a:rPr>
              <a:t>Wiring: General Rules , Materials </a:t>
            </a:r>
            <a:r>
              <a:rPr lang="en-US" sz="1200" b="1" dirty="0" smtClean="0">
                <a:latin typeface="Cambria"/>
                <a:ea typeface="Cambria"/>
                <a:cs typeface="Cambria"/>
                <a:sym typeface="Cambria"/>
              </a:rPr>
              <a:t>and Accessories</a:t>
            </a:r>
            <a:r>
              <a:rPr lang="en-US" sz="1200" b="1" i="0" u="none" strike="noStrike" cap="none" dirty="0" smtClean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\23EET103\ECED\</a:t>
            </a:r>
            <a:r>
              <a:rPr lang="en-US" sz="1200" b="1" i="0" u="none" strike="noStrike" cap="none" dirty="0" err="1" smtClean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Ms.RANJANI</a:t>
            </a:r>
            <a:r>
              <a:rPr lang="en-US" sz="1200" b="1" i="0" u="none" strike="noStrike" cap="none" dirty="0" smtClean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 K </a:t>
            </a:r>
            <a:r>
              <a:rPr lang="en-US" sz="1200" b="1" i="0" u="none" strike="noStrike" cap="none" dirty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\ </a:t>
            </a:r>
            <a:r>
              <a:rPr lang="en-US" sz="1200" b="1" i="0" u="none" strike="noStrike" cap="none" dirty="0" smtClean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AP\IOT\SNSCT</a:t>
            </a:r>
            <a:endParaRPr sz="1200" b="1" i="0" u="none" strike="noStrike" cap="none" dirty="0">
              <a:solidFill>
                <a:srgbClr val="868686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200" b="1" i="0" u="none" dirty="0">
              <a:solidFill>
                <a:srgbClr val="868686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fld id="{0A8E4D5D-06D8-45DE-A90E-093C056C915B}" type="datetime1">
              <a:rPr lang="en-US" smtClean="0"/>
              <a:t>2026-03-24</a:t>
            </a:fld>
            <a:endParaRPr 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Google Shape;169;p11"/>
          <p:cNvSpPr txBox="1">
            <a:spLocks noGrp="1"/>
          </p:cNvSpPr>
          <p:nvPr>
            <p:ph type="title"/>
          </p:nvPr>
        </p:nvSpPr>
        <p:spPr>
          <a:xfrm>
            <a:off x="2074545" y="147015"/>
            <a:ext cx="8042909" cy="68071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050" rIns="0" bIns="0" anchor="t" anchorCtr="0">
            <a:spAutoFit/>
          </a:bodyPr>
          <a:lstStyle/>
          <a:p>
            <a:pPr marL="153543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CIRCUIT BRAKERS</a:t>
            </a:r>
            <a:endParaRPr/>
          </a:p>
        </p:txBody>
      </p:sp>
      <p:sp>
        <p:nvSpPr>
          <p:cNvPr id="170" name="Google Shape;170;p11"/>
          <p:cNvSpPr txBox="1"/>
          <p:nvPr/>
        </p:nvSpPr>
        <p:spPr>
          <a:xfrm>
            <a:off x="5271261" y="1105916"/>
            <a:ext cx="6542405" cy="48082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3325" rIns="0" bIns="0" anchor="t" anchorCtr="0">
            <a:spAutoFit/>
          </a:bodyPr>
          <a:lstStyle/>
          <a:p>
            <a:pPr marL="297815" marR="6350" lvl="0" indent="-28575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Arial"/>
              <a:buChar char="–"/>
            </a:pPr>
            <a:r>
              <a:rPr lang="en-US" sz="2800">
                <a:latin typeface="Times New Roman"/>
                <a:ea typeface="Times New Roman"/>
                <a:cs typeface="Times New Roman"/>
                <a:sym typeface="Times New Roman"/>
              </a:rPr>
              <a:t>An electrical </a:t>
            </a:r>
            <a:r>
              <a:rPr lang="en-US" sz="280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circuit breaker is a switching 	device which can be operated manually and 	automatically for controlling and protecting 	an electrical power system</a:t>
            </a:r>
            <a:r>
              <a:rPr lang="en-US" sz="2800">
                <a:latin typeface="Times New Roman"/>
                <a:ea typeface="Times New Roman"/>
                <a:cs typeface="Times New Roman"/>
                <a:sym typeface="Times New Roman"/>
              </a:rPr>
              <a:t>.</a:t>
            </a:r>
            <a:endParaRPr sz="28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297815" marR="5080" lvl="0" indent="-285750" algn="just" rtl="0">
              <a:lnSpc>
                <a:spcPct val="100000"/>
              </a:lnSpc>
              <a:spcBef>
                <a:spcPts val="680"/>
              </a:spcBef>
              <a:spcAft>
                <a:spcPts val="0"/>
              </a:spcAft>
              <a:buSzPts val="2800"/>
              <a:buFont typeface="Arial"/>
              <a:buChar char="–"/>
            </a:pPr>
            <a:r>
              <a:rPr lang="en-US" sz="2800">
                <a:latin typeface="Times New Roman"/>
                <a:ea typeface="Times New Roman"/>
                <a:cs typeface="Times New Roman"/>
                <a:sym typeface="Times New Roman"/>
              </a:rPr>
              <a:t>As the modern power system deals  with 	huge currents, special attention should be 	given during designing of a circuit breaker 	to ensure it is able to safely interrupt the 	arc produced during the closing of a circuit 	breaker. This was the basic definition of 	circuit breaker.</a:t>
            </a:r>
            <a:endParaRPr sz="28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171" name="Google Shape;171;p1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51104" y="1085088"/>
            <a:ext cx="4724400" cy="2375720"/>
          </a:xfrm>
          <a:prstGeom prst="rect">
            <a:avLst/>
          </a:prstGeom>
          <a:noFill/>
          <a:ln>
            <a:noFill/>
          </a:ln>
        </p:spPr>
      </p:pic>
      <p:pic>
        <p:nvPicPr>
          <p:cNvPr id="172" name="Google Shape;172;p11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253108" y="3751421"/>
            <a:ext cx="3155021" cy="1854517"/>
          </a:xfrm>
          <a:prstGeom prst="rect">
            <a:avLst/>
          </a:prstGeom>
          <a:noFill/>
          <a:ln>
            <a:noFill/>
          </a:ln>
        </p:spPr>
      </p:pic>
      <p:sp>
        <p:nvSpPr>
          <p:cNvPr id="9" name="Google Shape;55;p1"/>
          <p:cNvSpPr txBox="1"/>
          <p:nvPr/>
        </p:nvSpPr>
        <p:spPr>
          <a:xfrm>
            <a:off x="914399" y="6203130"/>
            <a:ext cx="10375119" cy="6514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1442720" lvl="0">
              <a:spcBef>
                <a:spcPts val="2235"/>
              </a:spcBef>
            </a:pPr>
            <a:r>
              <a:rPr lang="en-US" sz="1200" b="1" i="0" u="none" strike="noStrike" cap="none" dirty="0">
                <a:solidFill>
                  <a:srgbClr val="868686"/>
                </a:solidFill>
                <a:latin typeface="Cambria"/>
                <a:ea typeface="Cambria"/>
                <a:cs typeface="Cambria"/>
                <a:sym typeface="Cambria"/>
              </a:rPr>
              <a:t> </a:t>
            </a:r>
            <a:r>
              <a:rPr lang="en-US" sz="1200" b="1" dirty="0">
                <a:latin typeface="Cambria"/>
                <a:ea typeface="Cambria"/>
                <a:cs typeface="Cambria"/>
                <a:sym typeface="Cambria"/>
              </a:rPr>
              <a:t>Wiring: General Rules , Materials </a:t>
            </a:r>
            <a:r>
              <a:rPr lang="en-US" sz="1200" b="1" dirty="0" smtClean="0">
                <a:latin typeface="Cambria"/>
                <a:ea typeface="Cambria"/>
                <a:cs typeface="Cambria"/>
                <a:sym typeface="Cambria"/>
              </a:rPr>
              <a:t>and Accessories</a:t>
            </a:r>
            <a:r>
              <a:rPr lang="en-US" sz="1200" b="1" i="0" u="none" strike="noStrike" cap="none" dirty="0" smtClean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\23EET103\ECED\</a:t>
            </a:r>
            <a:r>
              <a:rPr lang="en-US" sz="1200" b="1" i="0" u="none" strike="noStrike" cap="none" dirty="0" err="1" smtClean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Ms.RANJANI</a:t>
            </a:r>
            <a:r>
              <a:rPr lang="en-US" sz="1200" b="1" i="0" u="none" strike="noStrike" cap="none" dirty="0" smtClean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 K </a:t>
            </a:r>
            <a:r>
              <a:rPr lang="en-US" sz="1200" b="1" i="0" u="none" strike="noStrike" cap="none" dirty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\ </a:t>
            </a:r>
            <a:r>
              <a:rPr lang="en-US" sz="1200" b="1" i="0" u="none" strike="noStrike" cap="none" dirty="0" smtClean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AP\IOT\SNSCT</a:t>
            </a:r>
            <a:endParaRPr sz="1200" b="1" i="0" u="none" strike="noStrike" cap="none" dirty="0">
              <a:solidFill>
                <a:srgbClr val="868686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200" b="1" i="0" u="none" dirty="0">
              <a:solidFill>
                <a:srgbClr val="868686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fld id="{C86A72C6-0AF5-4CC6-A7C3-AA65F91787C9}" type="datetime1">
              <a:rPr lang="en-US" smtClean="0"/>
              <a:t>2026-03-24</a:t>
            </a:fld>
            <a:endParaRPr lang="en-US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Google Shape;180;p12"/>
          <p:cNvSpPr txBox="1">
            <a:spLocks noGrp="1"/>
          </p:cNvSpPr>
          <p:nvPr>
            <p:ph type="title"/>
          </p:nvPr>
        </p:nvSpPr>
        <p:spPr>
          <a:xfrm>
            <a:off x="2074545" y="147015"/>
            <a:ext cx="8042909" cy="68071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050" rIns="0" bIns="0" anchor="t" anchorCtr="0">
            <a:spAutoFit/>
          </a:bodyPr>
          <a:lstStyle/>
          <a:p>
            <a:pPr marL="127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CIRCUIT BRAKERS- MCB</a:t>
            </a:r>
            <a:endParaRPr/>
          </a:p>
        </p:txBody>
      </p:sp>
      <p:sp>
        <p:nvSpPr>
          <p:cNvPr id="181" name="Google Shape;181;p12"/>
          <p:cNvSpPr txBox="1"/>
          <p:nvPr/>
        </p:nvSpPr>
        <p:spPr>
          <a:xfrm>
            <a:off x="6230239" y="1274191"/>
            <a:ext cx="4955540" cy="4381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3325" rIns="0" bIns="0" anchor="t" anchorCtr="0">
            <a:spAutoFit/>
          </a:bodyPr>
          <a:lstStyle/>
          <a:p>
            <a:pPr marL="297815" marR="5080" lvl="0" indent="-28575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800"/>
              <a:buFont typeface="Arial"/>
              <a:buChar char="–"/>
            </a:pPr>
            <a:r>
              <a:rPr lang="en-US" sz="2800" dirty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  Miniature  Circuit  Breaker 	(MCB)   is   an   automatically 	operated electrical switch used 	to protect low voltage electrical 	circuits from damage </a:t>
            </a:r>
            <a:r>
              <a:rPr lang="en-US" sz="2800" dirty="0">
                <a:latin typeface="Times New Roman"/>
                <a:ea typeface="Times New Roman"/>
                <a:cs typeface="Times New Roman"/>
                <a:sym typeface="Times New Roman"/>
              </a:rPr>
              <a:t>caused by 	excess current from an overload 	or short circuit.</a:t>
            </a:r>
            <a:endParaRPr sz="2800" dirty="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297815" marR="6985" lvl="0" indent="-285750" algn="just" rtl="0">
              <a:lnSpc>
                <a:spcPct val="100000"/>
              </a:lnSpc>
              <a:spcBef>
                <a:spcPts val="685"/>
              </a:spcBef>
              <a:spcAft>
                <a:spcPts val="0"/>
              </a:spcAft>
              <a:buClr>
                <a:srgbClr val="FF0000"/>
              </a:buClr>
              <a:buSzPts val="2800"/>
              <a:buFont typeface="Arial"/>
              <a:buChar char="–"/>
            </a:pPr>
            <a:r>
              <a:rPr lang="en-US" sz="2800" dirty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MCBs are typically rated up to a 	current up to 125 A</a:t>
            </a:r>
            <a:r>
              <a:rPr lang="en-US" sz="2800" dirty="0">
                <a:latin typeface="Times New Roman"/>
                <a:ea typeface="Times New Roman"/>
                <a:cs typeface="Times New Roman"/>
                <a:sym typeface="Times New Roman"/>
              </a:rPr>
              <a:t>, </a:t>
            </a:r>
            <a:endParaRPr sz="2800" dirty="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82" name="Google Shape;182;p12"/>
          <p:cNvSpPr txBox="1"/>
          <p:nvPr/>
        </p:nvSpPr>
        <p:spPr>
          <a:xfrm>
            <a:off x="3826255" y="5628233"/>
            <a:ext cx="7353300" cy="130674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3950" rIns="0" bIns="0" anchor="t" anchorCtr="0">
            <a:spAutoFit/>
          </a:bodyPr>
          <a:lstStyle/>
          <a:p>
            <a:pPr marL="2703195" marR="508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dirty="0">
                <a:latin typeface="Times New Roman"/>
                <a:ea typeface="Times New Roman"/>
                <a:cs typeface="Times New Roman"/>
                <a:sym typeface="Times New Roman"/>
              </a:rPr>
              <a:t>and	can	be	thermal	or	thermal- magnetic in operation</a:t>
            </a:r>
            <a:r>
              <a:rPr lang="en-US" sz="2800" dirty="0" smtClean="0">
                <a:latin typeface="Times New Roman"/>
                <a:ea typeface="Times New Roman"/>
                <a:cs typeface="Times New Roman"/>
                <a:sym typeface="Times New Roman"/>
              </a:rPr>
              <a:t>.</a:t>
            </a:r>
            <a:endParaRPr sz="2800" dirty="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83" name="Google Shape;183;p12"/>
          <p:cNvSpPr txBox="1"/>
          <p:nvPr/>
        </p:nvSpPr>
        <p:spPr>
          <a:xfrm>
            <a:off x="11187430" y="6434734"/>
            <a:ext cx="466090" cy="2082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700" rIns="0" bIns="0" anchor="t" anchorCtr="0">
            <a:spAutoFit/>
          </a:bodyPr>
          <a:lstStyle/>
          <a:p>
            <a:pPr marL="127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b="1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rPr>
              <a:t>12/20</a:t>
            </a:r>
            <a:endParaRPr sz="1200">
              <a:latin typeface="Cambria"/>
              <a:ea typeface="Cambria"/>
              <a:cs typeface="Cambria"/>
              <a:sym typeface="Cambria"/>
            </a:endParaRPr>
          </a:p>
        </p:txBody>
      </p:sp>
      <p:pic>
        <p:nvPicPr>
          <p:cNvPr id="184" name="Google Shape;184;p1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517903" y="1264919"/>
            <a:ext cx="4175760" cy="2017776"/>
          </a:xfrm>
          <a:prstGeom prst="rect">
            <a:avLst/>
          </a:prstGeom>
          <a:noFill/>
          <a:ln>
            <a:noFill/>
          </a:ln>
        </p:spPr>
      </p:pic>
      <p:pic>
        <p:nvPicPr>
          <p:cNvPr id="185" name="Google Shape;185;p12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517903" y="3575303"/>
            <a:ext cx="4175760" cy="2779776"/>
          </a:xfrm>
          <a:prstGeom prst="rect">
            <a:avLst/>
          </a:prstGeom>
          <a:noFill/>
          <a:ln>
            <a:noFill/>
          </a:ln>
        </p:spPr>
      </p:pic>
      <p:sp>
        <p:nvSpPr>
          <p:cNvPr id="9" name="Google Shape;55;p1"/>
          <p:cNvSpPr txBox="1"/>
          <p:nvPr/>
        </p:nvSpPr>
        <p:spPr>
          <a:xfrm>
            <a:off x="914399" y="6203130"/>
            <a:ext cx="10375119" cy="6514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1442720" lvl="0">
              <a:spcBef>
                <a:spcPts val="2235"/>
              </a:spcBef>
            </a:pPr>
            <a:r>
              <a:rPr lang="en-US" sz="1200" b="1" i="0" u="none" strike="noStrike" cap="none" dirty="0">
                <a:solidFill>
                  <a:srgbClr val="868686"/>
                </a:solidFill>
                <a:latin typeface="Cambria"/>
                <a:ea typeface="Cambria"/>
                <a:cs typeface="Cambria"/>
                <a:sym typeface="Cambria"/>
              </a:rPr>
              <a:t> </a:t>
            </a:r>
            <a:r>
              <a:rPr lang="en-US" sz="1200" b="1" dirty="0">
                <a:latin typeface="Cambria"/>
                <a:ea typeface="Cambria"/>
                <a:cs typeface="Cambria"/>
                <a:sym typeface="Cambria"/>
              </a:rPr>
              <a:t>Wiring: General Rules , Materials </a:t>
            </a:r>
            <a:r>
              <a:rPr lang="en-US" sz="1200" b="1" dirty="0" smtClean="0">
                <a:latin typeface="Cambria"/>
                <a:ea typeface="Cambria"/>
                <a:cs typeface="Cambria"/>
                <a:sym typeface="Cambria"/>
              </a:rPr>
              <a:t>and Accessories</a:t>
            </a:r>
            <a:r>
              <a:rPr lang="en-US" sz="1200" b="1" i="0" u="none" strike="noStrike" cap="none" dirty="0" smtClean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\23EET103\ECED\</a:t>
            </a:r>
            <a:r>
              <a:rPr lang="en-US" sz="1200" b="1" i="0" u="none" strike="noStrike" cap="none" dirty="0" err="1" smtClean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Ms.RANJANI</a:t>
            </a:r>
            <a:r>
              <a:rPr lang="en-US" sz="1200" b="1" i="0" u="none" strike="noStrike" cap="none" dirty="0" smtClean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 K </a:t>
            </a:r>
            <a:r>
              <a:rPr lang="en-US" sz="1200" b="1" i="0" u="none" strike="noStrike" cap="none" dirty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\ </a:t>
            </a:r>
            <a:r>
              <a:rPr lang="en-US" sz="1200" b="1" i="0" u="none" strike="noStrike" cap="none" dirty="0" smtClean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AP\IOT\SNSCT</a:t>
            </a:r>
            <a:endParaRPr sz="1200" b="1" i="0" u="none" strike="noStrike" cap="none" dirty="0">
              <a:solidFill>
                <a:srgbClr val="868686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200" b="1" i="0" u="none" dirty="0">
              <a:solidFill>
                <a:srgbClr val="868686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fld id="{8653E1D0-9AF4-41D0-BBA1-540D0AEBADDC}" type="datetime1">
              <a:rPr lang="en-US" smtClean="0"/>
              <a:t>2026-03-24</a:t>
            </a:fld>
            <a:endParaRPr lang="en-US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Google Shape;191;p13"/>
          <p:cNvSpPr txBox="1">
            <a:spLocks noGrp="1"/>
          </p:cNvSpPr>
          <p:nvPr>
            <p:ph type="title"/>
          </p:nvPr>
        </p:nvSpPr>
        <p:spPr>
          <a:xfrm>
            <a:off x="2074545" y="147015"/>
            <a:ext cx="8042909" cy="68071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050" rIns="0" bIns="0" anchor="t" anchorCtr="0">
            <a:spAutoFit/>
          </a:bodyPr>
          <a:lstStyle/>
          <a:p>
            <a:pPr marL="2132965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MCB VS FUSES</a:t>
            </a:r>
            <a:endParaRPr/>
          </a:p>
        </p:txBody>
      </p:sp>
      <p:sp>
        <p:nvSpPr>
          <p:cNvPr id="192" name="Google Shape;192;p13"/>
          <p:cNvSpPr txBox="1"/>
          <p:nvPr/>
        </p:nvSpPr>
        <p:spPr>
          <a:xfrm>
            <a:off x="5976365" y="1119581"/>
            <a:ext cx="1998980" cy="454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3950" rIns="0" bIns="0" anchor="t" anchorCtr="0">
            <a:spAutoFit/>
          </a:bodyPr>
          <a:lstStyle/>
          <a:p>
            <a:pPr marL="356870" lvl="0" indent="-34417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Arial"/>
              <a:buChar char="•"/>
            </a:pPr>
            <a:r>
              <a:rPr lang="en-US" sz="2800">
                <a:latin typeface="Times New Roman"/>
                <a:ea typeface="Times New Roman"/>
                <a:cs typeface="Times New Roman"/>
                <a:sym typeface="Times New Roman"/>
              </a:rPr>
              <a:t>The	</a:t>
            </a:r>
            <a:r>
              <a:rPr lang="en-US" sz="280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MCB</a:t>
            </a:r>
            <a:endParaRPr sz="28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93" name="Google Shape;193;p13"/>
          <p:cNvSpPr txBox="1"/>
          <p:nvPr/>
        </p:nvSpPr>
        <p:spPr>
          <a:xfrm>
            <a:off x="8229092" y="1119581"/>
            <a:ext cx="3431540" cy="454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3950" rIns="0" bIns="0" anchor="t" anchorCtr="0">
            <a:spAutoFit/>
          </a:bodyPr>
          <a:lstStyle/>
          <a:p>
            <a:pPr marL="127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has	many	advantages</a:t>
            </a:r>
            <a:endParaRPr sz="28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94" name="Google Shape;194;p13"/>
          <p:cNvSpPr txBox="1"/>
          <p:nvPr/>
        </p:nvSpPr>
        <p:spPr>
          <a:xfrm>
            <a:off x="5976365" y="1462292"/>
            <a:ext cx="5686425" cy="45516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98425" rIns="0" bIns="0" anchor="t" anchorCtr="0">
            <a:spAutoFit/>
          </a:bodyPr>
          <a:lstStyle/>
          <a:p>
            <a:pPr marL="35687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compared to a fuse</a:t>
            </a:r>
            <a:r>
              <a:rPr lang="en-US" sz="2800">
                <a:latin typeface="Times New Roman"/>
                <a:ea typeface="Times New Roman"/>
                <a:cs typeface="Times New Roman"/>
                <a:sym typeface="Times New Roman"/>
              </a:rPr>
              <a:t>:</a:t>
            </a:r>
            <a:endParaRPr sz="28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356870" marR="5080" lvl="0" indent="-344805" algn="just" rtl="0">
              <a:lnSpc>
                <a:spcPct val="100000"/>
              </a:lnSpc>
              <a:spcBef>
                <a:spcPts val="670"/>
              </a:spcBef>
              <a:spcAft>
                <a:spcPts val="0"/>
              </a:spcAft>
              <a:buSzPts val="2800"/>
              <a:buFont typeface="Noto Sans Symbols"/>
              <a:buChar char="⮚"/>
            </a:pPr>
            <a:r>
              <a:rPr lang="en-US" sz="2800">
                <a:latin typeface="Times New Roman"/>
                <a:ea typeface="Times New Roman"/>
                <a:cs typeface="Times New Roman"/>
                <a:sym typeface="Times New Roman"/>
              </a:rPr>
              <a:t>It  </a:t>
            </a:r>
            <a:r>
              <a:rPr lang="en-US" sz="280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automatically  switches  off  the electrical circuit during the abnormal conditions  of  the  network  </a:t>
            </a:r>
            <a:r>
              <a:rPr lang="en-US" sz="2800">
                <a:latin typeface="Times New Roman"/>
                <a:ea typeface="Times New Roman"/>
                <a:cs typeface="Times New Roman"/>
                <a:sym typeface="Times New Roman"/>
              </a:rPr>
              <a:t>(both overload and fault conditions). The MCB is much more reliable in the detection of such conditions, is it is more sensitive to change in current.</a:t>
            </a:r>
            <a:endParaRPr sz="28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355600" marR="5080" lvl="0" indent="-343535" algn="just" rtl="0">
              <a:lnSpc>
                <a:spcPct val="100000"/>
              </a:lnSpc>
              <a:spcBef>
                <a:spcPts val="685"/>
              </a:spcBef>
              <a:spcAft>
                <a:spcPts val="0"/>
              </a:spcAft>
              <a:buSzPts val="2800"/>
              <a:buFont typeface="Noto Sans Symbols"/>
              <a:buChar char="⮚"/>
            </a:pPr>
            <a:r>
              <a:rPr lang="en-US" sz="2800">
                <a:latin typeface="Times New Roman"/>
                <a:ea typeface="Times New Roman"/>
                <a:cs typeface="Times New Roman"/>
                <a:sym typeface="Times New Roman"/>
              </a:rPr>
              <a:t>The  </a:t>
            </a:r>
            <a:r>
              <a:rPr lang="en-US" sz="280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handling  of  an  MCB  is  more 	electrically safe </a:t>
            </a:r>
            <a:r>
              <a:rPr lang="en-US" sz="2800">
                <a:latin typeface="Times New Roman"/>
                <a:ea typeface="Times New Roman"/>
                <a:cs typeface="Times New Roman"/>
                <a:sym typeface="Times New Roman"/>
              </a:rPr>
              <a:t>than a fuse.</a:t>
            </a:r>
            <a:endParaRPr sz="28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195" name="Google Shape;195;p1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25423" y="1298447"/>
            <a:ext cx="4916424" cy="4648200"/>
          </a:xfrm>
          <a:prstGeom prst="rect">
            <a:avLst/>
          </a:prstGeom>
          <a:noFill/>
          <a:ln>
            <a:noFill/>
          </a:ln>
        </p:spPr>
      </p:pic>
      <p:sp>
        <p:nvSpPr>
          <p:cNvPr id="10" name="Google Shape;55;p1"/>
          <p:cNvSpPr txBox="1"/>
          <p:nvPr/>
        </p:nvSpPr>
        <p:spPr>
          <a:xfrm>
            <a:off x="914399" y="6203130"/>
            <a:ext cx="10375119" cy="6514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1442720" lvl="0">
              <a:spcBef>
                <a:spcPts val="2235"/>
              </a:spcBef>
            </a:pPr>
            <a:r>
              <a:rPr lang="en-US" sz="1200" b="1" i="0" u="none" strike="noStrike" cap="none" dirty="0">
                <a:solidFill>
                  <a:srgbClr val="868686"/>
                </a:solidFill>
                <a:latin typeface="Cambria"/>
                <a:ea typeface="Cambria"/>
                <a:cs typeface="Cambria"/>
                <a:sym typeface="Cambria"/>
              </a:rPr>
              <a:t> </a:t>
            </a:r>
            <a:r>
              <a:rPr lang="en-US" sz="1200" b="1" dirty="0">
                <a:latin typeface="Cambria"/>
                <a:ea typeface="Cambria"/>
                <a:cs typeface="Cambria"/>
                <a:sym typeface="Cambria"/>
              </a:rPr>
              <a:t>Wiring: General Rules , Materials </a:t>
            </a:r>
            <a:r>
              <a:rPr lang="en-US" sz="1200" b="1" dirty="0" smtClean="0">
                <a:latin typeface="Cambria"/>
                <a:ea typeface="Cambria"/>
                <a:cs typeface="Cambria"/>
                <a:sym typeface="Cambria"/>
              </a:rPr>
              <a:t>and Accessories</a:t>
            </a:r>
            <a:r>
              <a:rPr lang="en-US" sz="1200" b="1" i="0" u="none" strike="noStrike" cap="none" dirty="0" smtClean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\23EET103\ECED\</a:t>
            </a:r>
            <a:r>
              <a:rPr lang="en-US" sz="1200" b="1" i="0" u="none" strike="noStrike" cap="none" dirty="0" err="1" smtClean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Ms.RANJANI</a:t>
            </a:r>
            <a:r>
              <a:rPr lang="en-US" sz="1200" b="1" i="0" u="none" strike="noStrike" cap="none" dirty="0" smtClean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 K </a:t>
            </a:r>
            <a:r>
              <a:rPr lang="en-US" sz="1200" b="1" i="0" u="none" strike="noStrike" cap="none" dirty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\ </a:t>
            </a:r>
            <a:r>
              <a:rPr lang="en-US" sz="1200" b="1" i="0" u="none" strike="noStrike" cap="none" dirty="0" smtClean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AP\IOT\SNSCT</a:t>
            </a:r>
            <a:endParaRPr sz="1200" b="1" i="0" u="none" strike="noStrike" cap="none" dirty="0">
              <a:solidFill>
                <a:srgbClr val="868686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200" b="1" i="0" u="none" dirty="0">
              <a:solidFill>
                <a:srgbClr val="868686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fld id="{65B09D8A-7C0E-4E8E-8876-03F748F603E5}" type="datetime1">
              <a:rPr lang="en-US" smtClean="0"/>
              <a:t>2026-03-24</a:t>
            </a:fld>
            <a:endParaRPr lang="en-US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Google Shape;203;p14"/>
          <p:cNvSpPr txBox="1">
            <a:spLocks noGrp="1"/>
          </p:cNvSpPr>
          <p:nvPr>
            <p:ph type="title"/>
          </p:nvPr>
        </p:nvSpPr>
        <p:spPr>
          <a:xfrm>
            <a:off x="2074545" y="147015"/>
            <a:ext cx="8042909" cy="68071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050" rIns="0" bIns="0" anchor="t" anchorCtr="0">
            <a:spAutoFit/>
          </a:bodyPr>
          <a:lstStyle/>
          <a:p>
            <a:pPr marL="2132965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MCB VS FUSES</a:t>
            </a:r>
            <a:endParaRPr/>
          </a:p>
        </p:txBody>
      </p:sp>
      <p:sp>
        <p:nvSpPr>
          <p:cNvPr id="204" name="Google Shape;204;p14"/>
          <p:cNvSpPr txBox="1"/>
          <p:nvPr/>
        </p:nvSpPr>
        <p:spPr>
          <a:xfrm>
            <a:off x="4005453" y="884935"/>
            <a:ext cx="7809865" cy="41967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700" rIns="0" bIns="0" anchor="t" anchorCtr="0">
            <a:spAutoFit/>
          </a:bodyPr>
          <a:lstStyle/>
          <a:p>
            <a:pPr marL="357505" marR="5080" lvl="0" indent="-344805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Noto Sans Symbols"/>
              <a:buChar char="⮚"/>
            </a:pPr>
            <a:r>
              <a:rPr lang="en-US" sz="2400">
                <a:latin typeface="Times New Roman"/>
                <a:ea typeface="Times New Roman"/>
                <a:cs typeface="Times New Roman"/>
                <a:sym typeface="Times New Roman"/>
              </a:rPr>
              <a:t>As  the  switch  operating  knob  comes  at  its  off  position during tripping, </a:t>
            </a:r>
            <a:r>
              <a:rPr lang="en-US" sz="240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the faulty zone of the electrical circuit can easily be identified</a:t>
            </a:r>
            <a:r>
              <a:rPr lang="en-US" sz="2400">
                <a:latin typeface="Times New Roman"/>
                <a:ea typeface="Times New Roman"/>
                <a:cs typeface="Times New Roman"/>
                <a:sym typeface="Times New Roman"/>
              </a:rPr>
              <a:t>. But in case of a fuse, the fuse wire should be checked by opening fuse grip or cutout from fuse base, for confirming the blow of fuse wire</a:t>
            </a:r>
            <a:r>
              <a:rPr lang="en-US" sz="240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. Thus is it much detect if an MCB has been operated compared to a fuse.</a:t>
            </a:r>
            <a:endParaRPr sz="24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357505" marR="5080" lvl="0" indent="-344805" algn="just" rtl="0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rgbClr val="FF0000"/>
              </a:buClr>
              <a:buSzPts val="2400"/>
              <a:buFont typeface="Noto Sans Symbols"/>
              <a:buChar char="⮚"/>
            </a:pPr>
            <a:r>
              <a:rPr lang="en-US" sz="240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Quick restoration of supply can not be possible in case of fuse, as fuses have to be rewirable or replaced for restoring the supply</a:t>
            </a:r>
            <a:r>
              <a:rPr lang="en-US" sz="2400">
                <a:latin typeface="Times New Roman"/>
                <a:ea typeface="Times New Roman"/>
                <a:cs typeface="Times New Roman"/>
                <a:sym typeface="Times New Roman"/>
              </a:rPr>
              <a:t>. But in the case of an MCB, quick restoration is possible by (literally) flipping a switch.</a:t>
            </a:r>
            <a:endParaRPr sz="24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356870" lvl="0" indent="-344170" algn="just" rtl="0">
              <a:lnSpc>
                <a:spcPct val="100000"/>
              </a:lnSpc>
              <a:spcBef>
                <a:spcPts val="585"/>
              </a:spcBef>
              <a:spcAft>
                <a:spcPts val="0"/>
              </a:spcAft>
              <a:buClr>
                <a:srgbClr val="FF0000"/>
              </a:buClr>
              <a:buSzPts val="2400"/>
              <a:buFont typeface="Noto Sans Symbols"/>
              <a:buChar char="⮚"/>
            </a:pPr>
            <a:r>
              <a:rPr lang="en-US" sz="240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MCBs can be controlled remotely</a:t>
            </a:r>
            <a:r>
              <a:rPr lang="en-US" sz="2400">
                <a:latin typeface="Times New Roman"/>
                <a:ea typeface="Times New Roman"/>
                <a:cs typeface="Times New Roman"/>
                <a:sym typeface="Times New Roman"/>
              </a:rPr>
              <a:t>, whereas fuses can </a:t>
            </a:r>
            <a:r>
              <a:rPr lang="en-US" sz="2000">
                <a:latin typeface="Times New Roman"/>
                <a:ea typeface="Times New Roman"/>
                <a:cs typeface="Times New Roman"/>
                <a:sym typeface="Times New Roman"/>
              </a:rPr>
              <a:t>not</a:t>
            </a:r>
            <a:endParaRPr sz="20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205" name="Google Shape;205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95527" y="783336"/>
            <a:ext cx="2773680" cy="1743456"/>
          </a:xfrm>
          <a:prstGeom prst="rect">
            <a:avLst/>
          </a:prstGeom>
          <a:noFill/>
          <a:ln>
            <a:noFill/>
          </a:ln>
        </p:spPr>
      </p:pic>
      <p:pic>
        <p:nvPicPr>
          <p:cNvPr id="206" name="Google Shape;206;p14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719327" y="2715767"/>
            <a:ext cx="2849880" cy="1600199"/>
          </a:xfrm>
          <a:prstGeom prst="rect">
            <a:avLst/>
          </a:prstGeom>
          <a:noFill/>
          <a:ln>
            <a:noFill/>
          </a:ln>
        </p:spPr>
      </p:pic>
      <p:pic>
        <p:nvPicPr>
          <p:cNvPr id="207" name="Google Shape;207;p14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609600" y="4565903"/>
            <a:ext cx="2993136" cy="1618488"/>
          </a:xfrm>
          <a:prstGeom prst="rect">
            <a:avLst/>
          </a:prstGeom>
          <a:noFill/>
          <a:ln>
            <a:noFill/>
          </a:ln>
        </p:spPr>
      </p:pic>
      <p:sp>
        <p:nvSpPr>
          <p:cNvPr id="10" name="Google Shape;55;p1"/>
          <p:cNvSpPr txBox="1"/>
          <p:nvPr/>
        </p:nvSpPr>
        <p:spPr>
          <a:xfrm>
            <a:off x="914399" y="6203130"/>
            <a:ext cx="10375119" cy="6514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1442720" lvl="0">
              <a:spcBef>
                <a:spcPts val="2235"/>
              </a:spcBef>
            </a:pPr>
            <a:r>
              <a:rPr lang="en-US" sz="1200" b="1" i="0" u="none" strike="noStrike" cap="none" dirty="0">
                <a:solidFill>
                  <a:srgbClr val="868686"/>
                </a:solidFill>
                <a:latin typeface="Cambria"/>
                <a:ea typeface="Cambria"/>
                <a:cs typeface="Cambria"/>
                <a:sym typeface="Cambria"/>
              </a:rPr>
              <a:t> </a:t>
            </a:r>
            <a:r>
              <a:rPr lang="en-US" sz="1200" b="1" dirty="0">
                <a:latin typeface="Cambria"/>
                <a:ea typeface="Cambria"/>
                <a:cs typeface="Cambria"/>
                <a:sym typeface="Cambria"/>
              </a:rPr>
              <a:t>Wiring: General Rules , Materials </a:t>
            </a:r>
            <a:r>
              <a:rPr lang="en-US" sz="1200" b="1" dirty="0" smtClean="0">
                <a:latin typeface="Cambria"/>
                <a:ea typeface="Cambria"/>
                <a:cs typeface="Cambria"/>
                <a:sym typeface="Cambria"/>
              </a:rPr>
              <a:t>and Accessories</a:t>
            </a:r>
            <a:r>
              <a:rPr lang="en-US" sz="1200" b="1" i="0" u="none" strike="noStrike" cap="none" dirty="0" smtClean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\23EET103\ECED\</a:t>
            </a:r>
            <a:r>
              <a:rPr lang="en-US" sz="1200" b="1" i="0" u="none" strike="noStrike" cap="none" dirty="0" err="1" smtClean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Ms.RANJANI</a:t>
            </a:r>
            <a:r>
              <a:rPr lang="en-US" sz="1200" b="1" i="0" u="none" strike="noStrike" cap="none" dirty="0" smtClean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 K </a:t>
            </a:r>
            <a:r>
              <a:rPr lang="en-US" sz="1200" b="1" i="0" u="none" strike="noStrike" cap="none" dirty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\ </a:t>
            </a:r>
            <a:r>
              <a:rPr lang="en-US" sz="1200" b="1" i="0" u="none" strike="noStrike" cap="none" dirty="0" smtClean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AP\IOT\SNSCT</a:t>
            </a:r>
            <a:endParaRPr sz="1200" b="1" i="0" u="none" strike="noStrike" cap="none" dirty="0">
              <a:solidFill>
                <a:srgbClr val="868686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200" b="1" i="0" u="none" dirty="0">
              <a:solidFill>
                <a:srgbClr val="868686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fld id="{5EE658BD-2636-487B-9754-487D5DA7F498}" type="datetime1">
              <a:rPr lang="en-US" smtClean="0"/>
              <a:t>2026-03-24</a:t>
            </a:fld>
            <a:endParaRPr lang="en-US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Google Shape;215;p15"/>
          <p:cNvSpPr txBox="1">
            <a:spLocks noGrp="1"/>
          </p:cNvSpPr>
          <p:nvPr>
            <p:ph type="title"/>
          </p:nvPr>
        </p:nvSpPr>
        <p:spPr>
          <a:xfrm>
            <a:off x="3685159" y="300050"/>
            <a:ext cx="3714115" cy="6369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3950" rIns="0" bIns="0" anchor="t" anchorCtr="0">
            <a:spAutoFit/>
          </a:bodyPr>
          <a:lstStyle/>
          <a:p>
            <a:pPr marL="127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000">
                <a:latin typeface="Cambria"/>
                <a:ea typeface="Cambria"/>
                <a:cs typeface="Cambria"/>
                <a:sym typeface="Cambria"/>
              </a:rPr>
              <a:t>Types of Wiring</a:t>
            </a:r>
            <a:endParaRPr sz="4000"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219" name="Google Shape;219;p15"/>
          <p:cNvSpPr txBox="1"/>
          <p:nvPr/>
        </p:nvSpPr>
        <p:spPr>
          <a:xfrm>
            <a:off x="8619870" y="924255"/>
            <a:ext cx="2038350" cy="40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050" rIns="0" bIns="0" anchor="t" anchorCtr="0">
            <a:spAutoFit/>
          </a:bodyPr>
          <a:lstStyle/>
          <a:p>
            <a:pPr marL="127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500" b="1" i="1">
                <a:solidFill>
                  <a:srgbClr val="C00000"/>
                </a:solidFill>
                <a:latin typeface="Cambria"/>
                <a:ea typeface="Cambria"/>
                <a:cs typeface="Cambria"/>
                <a:sym typeface="Cambria"/>
              </a:rPr>
              <a:t>DT-Empathize</a:t>
            </a:r>
            <a:endParaRPr sz="2500">
              <a:latin typeface="Cambria"/>
              <a:ea typeface="Cambria"/>
              <a:cs typeface="Cambria"/>
              <a:sym typeface="Cambria"/>
            </a:endParaRPr>
          </a:p>
        </p:txBody>
      </p:sp>
      <p:graphicFrame>
        <p:nvGraphicFramePr>
          <p:cNvPr id="220" name="Google Shape;220;p15"/>
          <p:cNvGraphicFramePr/>
          <p:nvPr/>
        </p:nvGraphicFramePr>
        <p:xfrm>
          <a:off x="1389888" y="1641345"/>
          <a:ext cx="9800575" cy="4254500"/>
        </p:xfrm>
        <a:graphic>
          <a:graphicData uri="http://schemas.openxmlformats.org/drawingml/2006/table">
            <a:tbl>
              <a:tblPr firstRow="1" bandRow="1">
                <a:noFill/>
                <a:tableStyleId>{C5F7421C-EEEC-44B6-87EB-00F1B6454376}</a:tableStyleId>
              </a:tblPr>
              <a:tblGrid>
                <a:gridCol w="1921500"/>
                <a:gridCol w="2008500"/>
                <a:gridCol w="2040250"/>
                <a:gridCol w="1952625"/>
                <a:gridCol w="1877700"/>
              </a:tblGrid>
              <a:tr h="271775">
                <a:tc>
                  <a:txBody>
                    <a:bodyPr/>
                    <a:lstStyle/>
                    <a:p>
                      <a:pPr marL="31750" marR="0" lvl="0" indent="0" algn="l" rtl="0">
                        <a:lnSpc>
                          <a:spcPct val="108846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300" b="1" u="none" strike="noStrike" cap="non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User Type</a:t>
                      </a:r>
                      <a:endParaRPr sz="1300" u="none" strike="noStrike" cap="non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12395" marR="0" lvl="0" indent="0" algn="l" rtl="0">
                        <a:lnSpc>
                          <a:spcPct val="108846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300" b="1" u="none" strike="noStrike" cap="non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Feelings / Emotions</a:t>
                      </a:r>
                      <a:endParaRPr sz="1300" u="none" strike="noStrike" cap="non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06679" marR="0" lvl="0" indent="0" algn="l" rtl="0">
                        <a:lnSpc>
                          <a:spcPct val="108846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300" b="1" u="none" strike="noStrike" cap="non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Challenges / Pain Points</a:t>
                      </a:r>
                      <a:endParaRPr sz="1300" u="none" strike="noStrike" cap="non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8580" marR="0" lvl="0" indent="0" algn="l" rtl="0">
                        <a:lnSpc>
                          <a:spcPct val="108846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300" b="1" u="none" strike="noStrike" cap="non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Observed Behaviors</a:t>
                      </a:r>
                      <a:endParaRPr sz="1300" u="none" strike="noStrike" cap="non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18110" marR="0" lvl="0" indent="0" algn="l" rtl="0">
                        <a:lnSpc>
                          <a:spcPct val="108846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300" b="1" u="none" strike="noStrike" cap="non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User Needs</a:t>
                      </a:r>
                      <a:endParaRPr sz="1300" u="none" strike="noStrike" cap="non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0" marR="0" marT="0" marB="0"/>
                </a:tc>
              </a:tr>
              <a:tr h="75692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300" u="none" strike="noStrike" cap="non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marL="3175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300" b="1" u="none" strike="noStrike" cap="non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Students / Learners</a:t>
                      </a:r>
                      <a:endParaRPr sz="1300" u="none" strike="noStrike" cap="non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0" marR="0" marT="79375" marB="0"/>
                </a:tc>
                <a:tc>
                  <a:txBody>
                    <a:bodyPr/>
                    <a:lstStyle/>
                    <a:p>
                      <a:pPr marL="112395" marR="216534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300" u="none" strike="noStrike" cap="non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Fear of shock, confusion, anxiety in labs</a:t>
                      </a:r>
                      <a:endParaRPr sz="1300" u="none" strike="noStrike" cap="non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0" marR="0" marT="170175" marB="0"/>
                </a:tc>
                <a:tc>
                  <a:txBody>
                    <a:bodyPr/>
                    <a:lstStyle/>
                    <a:p>
                      <a:pPr marL="106679" marR="6096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300" u="none" strike="noStrike" cap="non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Exposed wires, lack of clear instructions, improper tools</a:t>
                      </a:r>
                      <a:endParaRPr sz="1300" u="none" strike="noStrike" cap="non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0" marR="0" marT="170175" marB="0"/>
                </a:tc>
                <a:tc>
                  <a:txBody>
                    <a:bodyPr/>
                    <a:lstStyle/>
                    <a:p>
                      <a:pPr marL="68580" marR="15748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300" u="none" strike="noStrike" cap="non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Touching equipment without checking, rushing experiments</a:t>
                      </a:r>
                      <a:endParaRPr sz="1300" u="none" strike="noStrike" cap="non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0" marR="0" marT="71125" marB="0"/>
                </a:tc>
                <a:tc>
                  <a:txBody>
                    <a:bodyPr/>
                    <a:lstStyle/>
                    <a:p>
                      <a:pPr marL="118110" marR="90805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300" u="none" strike="noStrike" cap="non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Clear guidance, safe lab setup, awareness training</a:t>
                      </a:r>
                      <a:endParaRPr sz="1300" u="none" strike="noStrike" cap="non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0" marR="0" marT="170175" marB="0"/>
                </a:tc>
              </a:tr>
              <a:tr h="8045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300" u="none" strike="noStrike" cap="non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marL="3175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300" b="1" u="none" strike="noStrike" cap="non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Electricians / Technicians</a:t>
                      </a:r>
                      <a:endParaRPr sz="1300" u="none" strike="noStrike" cap="non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0" marR="0" marT="78750" marB="0"/>
                </a:tc>
                <a:tc>
                  <a:txBody>
                    <a:bodyPr/>
                    <a:lstStyle/>
                    <a:p>
                      <a:pPr marL="112395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300" u="none" strike="noStrike" cap="non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Stress, safety concerns, job</a:t>
                      </a:r>
                      <a:endParaRPr sz="1300" u="none" strike="noStrike" cap="non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marL="112395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300" u="none" strike="noStrike" cap="non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pressure</a:t>
                      </a:r>
                      <a:endParaRPr sz="1300" u="none" strike="noStrike" cap="non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0" marR="0" marT="169550" marB="0"/>
                </a:tc>
                <a:tc>
                  <a:txBody>
                    <a:bodyPr/>
                    <a:lstStyle/>
                    <a:p>
                      <a:pPr marL="106679" marR="616585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300" u="none" strike="noStrike" cap="non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Faulty wiring, old equipment, no PPE, overloaded circuits</a:t>
                      </a:r>
                      <a:endParaRPr sz="1300" u="none" strike="noStrike" cap="non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0" marR="0" marT="70475" marB="0"/>
                </a:tc>
                <a:tc>
                  <a:txBody>
                    <a:bodyPr/>
                    <a:lstStyle/>
                    <a:p>
                      <a:pPr marL="6858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300" u="none" strike="noStrike" cap="non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Working with live circuits,</a:t>
                      </a:r>
                      <a:endParaRPr sz="1300" u="none" strike="noStrike" cap="non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marL="6858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300" u="none" strike="noStrike" cap="non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skipping PPE due to hurry</a:t>
                      </a:r>
                      <a:endParaRPr sz="1300" u="none" strike="noStrike" cap="non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0" marR="0" marT="169550" marB="0"/>
                </a:tc>
                <a:tc>
                  <a:txBody>
                    <a:bodyPr/>
                    <a:lstStyle/>
                    <a:p>
                      <a:pPr marL="118110" marR="10033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300" u="none" strike="noStrike" cap="non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Proper tools, PPE, safe work procedures, regular training</a:t>
                      </a:r>
                      <a:endParaRPr sz="1300" u="none" strike="noStrike" cap="non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0" marR="0" marT="70475" marB="0"/>
                </a:tc>
              </a:tr>
              <a:tr h="8528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300" u="none" strike="noStrike" cap="non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marL="3175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300" b="1" u="none" strike="noStrike" cap="non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Industrial Workers</a:t>
                      </a:r>
                      <a:endParaRPr sz="1300" u="none" strike="noStrike" cap="non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0" marR="0" marT="12700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300" u="none" strike="noStrike" cap="non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marL="112395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300" u="none" strike="noStrike" cap="non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Fear of arc flash, injury,</a:t>
                      </a:r>
                      <a:endParaRPr sz="1300" u="none" strike="noStrike" cap="non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marL="112395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300" u="none" strike="noStrike" cap="non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downtime stress</a:t>
                      </a:r>
                      <a:endParaRPr sz="1300" u="none" strike="noStrike" cap="non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0" marR="0" marT="2795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300" u="none" strike="noStrike" cap="non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marL="106679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300" u="none" strike="noStrike" cap="non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Poor maintenance, moisture</a:t>
                      </a:r>
                      <a:endParaRPr sz="1300" u="none" strike="noStrike" cap="non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marL="106679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300" u="none" strike="noStrike" cap="non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areas, high load machines</a:t>
                      </a:r>
                      <a:endParaRPr sz="1300" u="none" strike="noStrike" cap="non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0" marR="0" marT="2795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300" u="none" strike="noStrike" cap="non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marL="6858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300" u="none" strike="noStrike" cap="non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Plugging devices without</a:t>
                      </a:r>
                      <a:endParaRPr sz="1300" u="none" strike="noStrike" cap="non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marL="6858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300" u="none" strike="noStrike" cap="non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checking conditions</a:t>
                      </a:r>
                      <a:endParaRPr sz="1300" u="none" strike="noStrike" cap="non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0" marR="0" marT="27950" marB="0"/>
                </a:tc>
                <a:tc>
                  <a:txBody>
                    <a:bodyPr/>
                    <a:lstStyle/>
                    <a:p>
                      <a:pPr marL="118110" marR="140335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300" u="none" strike="noStrike" cap="non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Safety devices (ELCB, MCCB), insulated tools, proper grounding</a:t>
                      </a:r>
                      <a:endParaRPr sz="1300" u="none" strike="noStrike" cap="non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0" marR="0" marT="118750" marB="0"/>
                </a:tc>
              </a:tr>
              <a:tr h="8528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300" u="none" strike="noStrike" cap="non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marL="3175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300" b="1" u="none" strike="noStrike" cap="non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Household Users</a:t>
                      </a:r>
                      <a:endParaRPr sz="1300" u="none" strike="noStrike" cap="non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0" marR="0" marT="12700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300" u="none" strike="noStrike" cap="non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marL="112395" marR="51308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300" u="none" strike="noStrike" cap="non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Carelessness, lack of awareness</a:t>
                      </a:r>
                      <a:endParaRPr sz="1300" u="none" strike="noStrike" cap="non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0" marR="0" marT="27950" marB="0"/>
                </a:tc>
                <a:tc>
                  <a:txBody>
                    <a:bodyPr/>
                    <a:lstStyle/>
                    <a:p>
                      <a:pPr marL="106679" marR="11176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300" u="none" strike="noStrike" cap="non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Wet hands use, overloading sockets, damaged appliances</a:t>
                      </a:r>
                      <a:endParaRPr sz="1300" u="none" strike="noStrike" cap="non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0" marR="0" marT="118750" marB="0"/>
                </a:tc>
                <a:tc>
                  <a:txBody>
                    <a:bodyPr/>
                    <a:lstStyle/>
                    <a:p>
                      <a:pPr marL="68580" marR="409575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300" u="none" strike="noStrike" cap="non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Using extension cords unsafely, ignoring sparks/trips</a:t>
                      </a:r>
                      <a:endParaRPr sz="1300" u="none" strike="noStrike" cap="non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0" marR="0" marT="118750" marB="0"/>
                </a:tc>
                <a:tc>
                  <a:txBody>
                    <a:bodyPr/>
                    <a:lstStyle/>
                    <a:p>
                      <a:pPr marL="118110" marR="2413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300" u="none" strike="noStrike" cap="non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Safe wiring, child-proof sockets, awareness of safe usage</a:t>
                      </a:r>
                      <a:endParaRPr sz="1300" u="none" strike="noStrike" cap="non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0" marR="0" marT="118750" marB="0"/>
                </a:tc>
              </a:tr>
              <a:tr h="7156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300" u="none" strike="noStrike" cap="non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marL="3175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300" b="1" u="none" strike="noStrike" cap="non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Maintenance Staff</a:t>
                      </a:r>
                      <a:endParaRPr sz="1300" u="none" strike="noStrike" cap="non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0" marR="0" marT="12700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300" u="none" strike="noStrike" cap="non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marL="112395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300" u="none" strike="noStrike" cap="non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Frustration, time pressure</a:t>
                      </a:r>
                      <a:endParaRPr sz="1300" u="none" strike="noStrike" cap="non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0" marR="0" marT="12700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300" u="none" strike="noStrike" cap="non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marL="106679" marR="0" lvl="0" indent="0" algn="l" rtl="0">
                        <a:lnSpc>
                          <a:spcPct val="100000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300" u="none" strike="noStrike" cap="non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No clear labeling, hidden</a:t>
                      </a:r>
                      <a:endParaRPr sz="1300" u="none" strike="noStrike" cap="non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marL="106679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300" u="none" strike="noStrike" cap="non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faults, outdated wiring</a:t>
                      </a:r>
                      <a:endParaRPr sz="1300" u="none" strike="noStrike" cap="non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0" marR="0" marT="2730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300" u="none" strike="noStrike" cap="non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marL="68580" marR="0" lvl="0" indent="0" algn="l" rtl="0">
                        <a:lnSpc>
                          <a:spcPct val="100000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300" u="none" strike="noStrike" cap="non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Quick fixes, temporary</a:t>
                      </a:r>
                      <a:endParaRPr sz="1300" u="none" strike="noStrike" cap="non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marL="6858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300" u="none" strike="noStrike" cap="non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wiring setups</a:t>
                      </a:r>
                      <a:endParaRPr sz="1300" u="none" strike="noStrike" cap="non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0" marR="0" marT="27300" marB="0"/>
                </a:tc>
                <a:tc>
                  <a:txBody>
                    <a:bodyPr/>
                    <a:lstStyle/>
                    <a:p>
                      <a:pPr marL="118110" marR="17653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300" u="none" strike="noStrike" cap="non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Preventive maintenance schedule, proper documentation</a:t>
                      </a:r>
                      <a:endParaRPr sz="1300" u="none" strike="noStrike" cap="non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0" marR="0" marT="108575" marB="0"/>
                </a:tc>
              </a:tr>
            </a:tbl>
          </a:graphicData>
        </a:graphic>
      </p:graphicFrame>
      <p:sp>
        <p:nvSpPr>
          <p:cNvPr id="8" name="Google Shape;55;p1"/>
          <p:cNvSpPr txBox="1"/>
          <p:nvPr/>
        </p:nvSpPr>
        <p:spPr>
          <a:xfrm>
            <a:off x="914399" y="6203130"/>
            <a:ext cx="10375119" cy="6514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1442720" lvl="0">
              <a:spcBef>
                <a:spcPts val="2235"/>
              </a:spcBef>
            </a:pPr>
            <a:r>
              <a:rPr lang="en-US" sz="1200" b="1" i="0" u="none" strike="noStrike" cap="none" dirty="0">
                <a:solidFill>
                  <a:srgbClr val="868686"/>
                </a:solidFill>
                <a:latin typeface="Cambria"/>
                <a:ea typeface="Cambria"/>
                <a:cs typeface="Cambria"/>
                <a:sym typeface="Cambria"/>
              </a:rPr>
              <a:t> </a:t>
            </a:r>
            <a:r>
              <a:rPr lang="en-US" sz="1200" b="1" dirty="0">
                <a:latin typeface="Cambria"/>
                <a:ea typeface="Cambria"/>
                <a:cs typeface="Cambria"/>
                <a:sym typeface="Cambria"/>
              </a:rPr>
              <a:t>Wiring: General Rules , Materials </a:t>
            </a:r>
            <a:r>
              <a:rPr lang="en-US" sz="1200" b="1" dirty="0" smtClean="0">
                <a:latin typeface="Cambria"/>
                <a:ea typeface="Cambria"/>
                <a:cs typeface="Cambria"/>
                <a:sym typeface="Cambria"/>
              </a:rPr>
              <a:t>and Accessories</a:t>
            </a:r>
            <a:r>
              <a:rPr lang="en-US" sz="1200" b="1" i="0" u="none" strike="noStrike" cap="none" dirty="0" smtClean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\23EET103\ECED\</a:t>
            </a:r>
            <a:r>
              <a:rPr lang="en-US" sz="1200" b="1" i="0" u="none" strike="noStrike" cap="none" dirty="0" err="1" smtClean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Ms.RANJANI</a:t>
            </a:r>
            <a:r>
              <a:rPr lang="en-US" sz="1200" b="1" i="0" u="none" strike="noStrike" cap="none" dirty="0" smtClean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 K </a:t>
            </a:r>
            <a:r>
              <a:rPr lang="en-US" sz="1200" b="1" i="0" u="none" strike="noStrike" cap="none" dirty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\ </a:t>
            </a:r>
            <a:r>
              <a:rPr lang="en-US" sz="1200" b="1" i="0" u="none" strike="noStrike" cap="none" dirty="0" smtClean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AP\IOT\SNSCT</a:t>
            </a:r>
            <a:endParaRPr sz="1200" b="1" i="0" u="none" strike="noStrike" cap="none" dirty="0">
              <a:solidFill>
                <a:srgbClr val="868686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200" b="1" i="0" u="none" dirty="0">
              <a:solidFill>
                <a:srgbClr val="868686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fld id="{85A26E9F-C527-4E42-B396-E13592C4374E}" type="datetime1">
              <a:rPr lang="en-US" smtClean="0"/>
              <a:t>2026-03-24</a:t>
            </a:fld>
            <a:endParaRPr lang="en-US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Google Shape;225;p16"/>
          <p:cNvSpPr txBox="1">
            <a:spLocks noGrp="1"/>
          </p:cNvSpPr>
          <p:nvPr>
            <p:ph type="title"/>
          </p:nvPr>
        </p:nvSpPr>
        <p:spPr>
          <a:xfrm>
            <a:off x="3652265" y="272034"/>
            <a:ext cx="4666545" cy="6807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050" rIns="0" bIns="0" anchor="t" anchorCtr="0">
            <a:spAutoFit/>
          </a:bodyPr>
          <a:lstStyle/>
          <a:p>
            <a:pPr marL="127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>
                <a:latin typeface="Cambria"/>
                <a:ea typeface="Cambria"/>
                <a:cs typeface="Cambria"/>
                <a:sym typeface="Cambria"/>
              </a:rPr>
              <a:t>Types of Wiring</a:t>
            </a:r>
            <a:endParaRPr dirty="0"/>
          </a:p>
        </p:txBody>
      </p:sp>
      <p:sp>
        <p:nvSpPr>
          <p:cNvPr id="229" name="Google Shape;229;p16"/>
          <p:cNvSpPr txBox="1"/>
          <p:nvPr/>
        </p:nvSpPr>
        <p:spPr>
          <a:xfrm>
            <a:off x="8596376" y="716102"/>
            <a:ext cx="1442720" cy="40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050" rIns="0" bIns="0" anchor="t" anchorCtr="0">
            <a:spAutoFit/>
          </a:bodyPr>
          <a:lstStyle/>
          <a:p>
            <a:pPr marL="127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500" b="1" i="1">
                <a:solidFill>
                  <a:srgbClr val="C00000"/>
                </a:solidFill>
                <a:latin typeface="Cambria"/>
                <a:ea typeface="Cambria"/>
                <a:cs typeface="Cambria"/>
                <a:sym typeface="Cambria"/>
              </a:rPr>
              <a:t>DT-Define</a:t>
            </a:r>
            <a:endParaRPr sz="2500">
              <a:latin typeface="Cambria"/>
              <a:ea typeface="Cambria"/>
              <a:cs typeface="Cambria"/>
              <a:sym typeface="Cambria"/>
            </a:endParaRPr>
          </a:p>
        </p:txBody>
      </p:sp>
      <p:graphicFrame>
        <p:nvGraphicFramePr>
          <p:cNvPr id="230" name="Google Shape;230;p16"/>
          <p:cNvGraphicFramePr/>
          <p:nvPr/>
        </p:nvGraphicFramePr>
        <p:xfrm>
          <a:off x="809802" y="1686898"/>
          <a:ext cx="10459075" cy="4478665"/>
        </p:xfrm>
        <a:graphic>
          <a:graphicData uri="http://schemas.openxmlformats.org/drawingml/2006/table">
            <a:tbl>
              <a:tblPr firstRow="1" bandRow="1">
                <a:noFill/>
                <a:tableStyleId>{C5F7421C-EEEC-44B6-87EB-00F1B6454376}</a:tableStyleId>
              </a:tblPr>
              <a:tblGrid>
                <a:gridCol w="1953250"/>
                <a:gridCol w="2228225"/>
                <a:gridCol w="2112000"/>
                <a:gridCol w="2087875"/>
                <a:gridCol w="2077725"/>
              </a:tblGrid>
              <a:tr h="230500">
                <a:tc>
                  <a:txBody>
                    <a:bodyPr/>
                    <a:lstStyle/>
                    <a:p>
                      <a:pPr marL="31750" marR="0" lvl="0" indent="0" algn="l" rtl="0">
                        <a:lnSpc>
                          <a:spcPct val="109166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b="1" u="none" strike="noStrike" cap="non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Category</a:t>
                      </a:r>
                      <a:endParaRPr sz="1200" u="none" strike="noStrike" cap="non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89865" marR="0" lvl="0" indent="0" algn="l" rtl="0">
                        <a:lnSpc>
                          <a:spcPct val="109166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b="1" u="none" strike="noStrike" cap="non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Problem Identified</a:t>
                      </a:r>
                      <a:endParaRPr sz="1200" u="none" strike="noStrike" cap="non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73025" marR="0" lvl="0" indent="0" algn="l" rtl="0">
                        <a:lnSpc>
                          <a:spcPct val="109166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b="1" u="none" strike="noStrike" cap="non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Root Cause</a:t>
                      </a:r>
                      <a:endParaRPr sz="1200" u="none" strike="noStrike" cap="non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72390" marR="0" lvl="0" indent="0" algn="l" rtl="0">
                        <a:lnSpc>
                          <a:spcPct val="109166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b="1" u="none" strike="noStrike" cap="non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Impact</a:t>
                      </a:r>
                      <a:endParaRPr sz="1200" u="none" strike="noStrike" cap="non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95885" marR="0" lvl="0" indent="0" algn="l" rtl="0">
                        <a:lnSpc>
                          <a:spcPct val="109166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b="1" u="none" strike="noStrike" cap="non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Defined Need / Requirement</a:t>
                      </a:r>
                      <a:endParaRPr sz="1200" u="none" strike="noStrike" cap="non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0" marR="0" marT="0" marB="0"/>
                </a:tc>
              </a:tr>
              <a:tr h="6394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marL="31750" marR="0" lvl="0" indent="0" algn="l" rtl="0">
                        <a:lnSpc>
                          <a:spcPct val="100000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b="1" u="none" strike="noStrike" cap="non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Human Error</a:t>
                      </a:r>
                      <a:endParaRPr sz="1200" u="none" strike="noStrike" cap="non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0" marR="0" marT="53350" marB="0"/>
                </a:tc>
                <a:tc>
                  <a:txBody>
                    <a:bodyPr/>
                    <a:lstStyle/>
                    <a:p>
                      <a:pPr marL="189865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strike="noStrike" cap="non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Unsafe handling of electrical</a:t>
                      </a:r>
                      <a:endParaRPr sz="1200" u="none" strike="noStrike" cap="non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marL="189865" marR="0" lvl="0" indent="0" algn="l" rtl="0">
                        <a:lnSpc>
                          <a:spcPct val="100000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strike="noStrike" cap="non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equipment</a:t>
                      </a:r>
                      <a:endParaRPr sz="1200" u="none" strike="noStrike" cap="non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0" marR="0" marT="137150" marB="0"/>
                </a:tc>
                <a:tc>
                  <a:txBody>
                    <a:bodyPr/>
                    <a:lstStyle/>
                    <a:p>
                      <a:pPr marL="73025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strike="noStrike" cap="non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Lack of awareness, no training,</a:t>
                      </a:r>
                      <a:endParaRPr sz="1200" u="none" strike="noStrike" cap="non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marL="73025" marR="0" lvl="0" indent="0" algn="l" rtl="0">
                        <a:lnSpc>
                          <a:spcPct val="100000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strike="noStrike" cap="non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carelessness</a:t>
                      </a:r>
                      <a:endParaRPr sz="1200" u="none" strike="noStrike" cap="non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0" marR="0" marT="13715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marL="72390" marR="0" lvl="0" indent="0" algn="l" rtl="0">
                        <a:lnSpc>
                          <a:spcPct val="100000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strike="noStrike" cap="non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Electric shock, burns, accidents</a:t>
                      </a:r>
                      <a:endParaRPr sz="1200" u="none" strike="noStrike" cap="non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0" marR="0" marT="53350" marB="0"/>
                </a:tc>
                <a:tc>
                  <a:txBody>
                    <a:bodyPr/>
                    <a:lstStyle/>
                    <a:p>
                      <a:pPr marL="95885" marR="2413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strike="noStrike" cap="non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Mandatory safety training, clear instructions, awareness programs</a:t>
                      </a:r>
                      <a:endParaRPr sz="1200" u="none" strike="noStrike" cap="non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0" marR="0" marT="45725" marB="0"/>
                </a:tc>
              </a:tr>
              <a:tr h="61912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marL="3175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b="1" u="none" strike="noStrike" cap="non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Faulty Wiring</a:t>
                      </a:r>
                      <a:endParaRPr sz="1200" u="none" strike="noStrike" cap="non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0" marR="0" marT="33650" marB="0"/>
                </a:tc>
                <a:tc>
                  <a:txBody>
                    <a:bodyPr/>
                    <a:lstStyle/>
                    <a:p>
                      <a:pPr marL="189865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strike="noStrike" cap="non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Exposed wires, loose</a:t>
                      </a:r>
                      <a:endParaRPr sz="1200" u="none" strike="noStrike" cap="non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marL="189865" marR="0" lvl="0" indent="0" algn="l" rtl="0">
                        <a:lnSpc>
                          <a:spcPct val="100000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strike="noStrike" cap="non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connections, old cables</a:t>
                      </a:r>
                      <a:endParaRPr sz="1200" u="none" strike="noStrike" cap="non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0" marR="0" marT="116850" marB="0"/>
                </a:tc>
                <a:tc>
                  <a:txBody>
                    <a:bodyPr/>
                    <a:lstStyle/>
                    <a:p>
                      <a:pPr marL="73025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strike="noStrike" cap="non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Poor installation, aging</a:t>
                      </a:r>
                      <a:endParaRPr sz="1200" u="none" strike="noStrike" cap="non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marL="73025" marR="0" lvl="0" indent="0" algn="l" rtl="0">
                        <a:lnSpc>
                          <a:spcPct val="100000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strike="noStrike" cap="non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infrastructure, no inspections</a:t>
                      </a:r>
                      <a:endParaRPr sz="1200" u="none" strike="noStrike" cap="non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0" marR="0" marT="11685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marL="7239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strike="noStrike" cap="non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Fire hazards, short circuits</a:t>
                      </a:r>
                      <a:endParaRPr sz="1200" u="none" strike="noStrike" cap="non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0" marR="0" marT="33650" marB="0"/>
                </a:tc>
                <a:tc>
                  <a:txBody>
                    <a:bodyPr/>
                    <a:lstStyle/>
                    <a:p>
                      <a:pPr marL="95885" marR="126364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strike="noStrike" cap="non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Standardized wiring, periodic inspection, replacement of old cables</a:t>
                      </a:r>
                      <a:endParaRPr sz="1200" u="none" strike="noStrike" cap="non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0" marR="0" marT="25400" marB="0"/>
                </a:tc>
              </a:tr>
              <a:tr h="61912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marL="3175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b="1" u="none" strike="noStrike" cap="non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Overloading</a:t>
                      </a:r>
                      <a:endParaRPr sz="1200" u="none" strike="noStrike" cap="non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0" marR="0" marT="33025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marL="189865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strike="noStrike" cap="non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Too many devices in one socket</a:t>
                      </a:r>
                      <a:endParaRPr sz="1200" u="none" strike="noStrike" cap="non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0" marR="0" marT="33025" marB="0"/>
                </a:tc>
                <a:tc>
                  <a:txBody>
                    <a:bodyPr/>
                    <a:lstStyle/>
                    <a:p>
                      <a:pPr marL="73025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strike="noStrike" cap="non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Limited circuits, misuse of</a:t>
                      </a:r>
                      <a:endParaRPr sz="1200" u="none" strike="noStrike" cap="non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marL="73025" marR="0" lvl="0" indent="0" algn="l" rtl="0">
                        <a:lnSpc>
                          <a:spcPct val="100000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strike="noStrike" cap="non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extensions</a:t>
                      </a:r>
                      <a:endParaRPr sz="1200" u="none" strike="noStrike" cap="non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0" marR="0" marT="11685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marL="7239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strike="noStrike" cap="non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Tripping, overheating, fire</a:t>
                      </a:r>
                      <a:endParaRPr sz="1200" u="none" strike="noStrike" cap="non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0" marR="0" marT="33025" marB="0"/>
                </a:tc>
                <a:tc>
                  <a:txBody>
                    <a:bodyPr/>
                    <a:lstStyle/>
                    <a:p>
                      <a:pPr marL="95885" marR="184785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strike="noStrike" cap="non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Load balancing, MCB/ELCB installation, proper circuit design</a:t>
                      </a:r>
                      <a:endParaRPr sz="1200" u="none" strike="noStrike" cap="non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0" marR="0" marT="25400" marB="0"/>
                </a:tc>
              </a:tr>
              <a:tr h="6648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marL="3175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b="1" u="none" strike="noStrike" cap="non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Poor Grounding/Earthing</a:t>
                      </a:r>
                      <a:endParaRPr sz="1200" u="none" strike="noStrike" cap="non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0" marR="0" marT="33025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marL="189865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strike="noStrike" cap="non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Shock during equipment use</a:t>
                      </a:r>
                      <a:endParaRPr sz="1200" u="none" strike="noStrike" cap="non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0" marR="0" marT="33025" marB="0"/>
                </a:tc>
                <a:tc>
                  <a:txBody>
                    <a:bodyPr/>
                    <a:lstStyle/>
                    <a:p>
                      <a:pPr marL="73025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strike="noStrike" cap="non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Improper or no earthing</a:t>
                      </a:r>
                      <a:endParaRPr sz="1200" u="none" strike="noStrike" cap="non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marL="73025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strike="noStrike" cap="non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connection</a:t>
                      </a:r>
                      <a:endParaRPr sz="1200" u="none" strike="noStrike" cap="non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0" marR="0" marT="11685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marL="7239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strike="noStrike" cap="non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Leakage current, fatal shocks</a:t>
                      </a:r>
                      <a:endParaRPr sz="1200" u="none" strike="noStrike" cap="non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0" marR="0" marT="33025" marB="0"/>
                </a:tc>
                <a:tc>
                  <a:txBody>
                    <a:bodyPr/>
                    <a:lstStyle/>
                    <a:p>
                      <a:pPr marL="95885" marR="416559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strike="noStrike" cap="non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Proper grounding system, regular testing of earth resistance</a:t>
                      </a:r>
                      <a:endParaRPr sz="1200" u="none" strike="noStrike" cap="non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0" marR="0" marT="25400" marB="0"/>
                </a:tc>
              </a:tr>
              <a:tr h="537850">
                <a:tc>
                  <a:txBody>
                    <a:bodyPr/>
                    <a:lstStyle/>
                    <a:p>
                      <a:pPr marL="3175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b="1" u="none" strike="noStrike" cap="non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Environmental Conditions</a:t>
                      </a:r>
                      <a:endParaRPr sz="1200" u="none" strike="noStrike" cap="non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0" marR="0" marT="162550" marB="0"/>
                </a:tc>
                <a:tc>
                  <a:txBody>
                    <a:bodyPr/>
                    <a:lstStyle/>
                    <a:p>
                      <a:pPr marL="189865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strike="noStrike" cap="non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Wet floors, moisture, rain</a:t>
                      </a:r>
                      <a:endParaRPr sz="1200" u="none" strike="noStrike" cap="non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marL="189865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strike="noStrike" cap="non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exposure</a:t>
                      </a:r>
                      <a:endParaRPr sz="1200" u="none" strike="noStrike" cap="non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0" marR="0" marT="71125" marB="0"/>
                </a:tc>
                <a:tc>
                  <a:txBody>
                    <a:bodyPr/>
                    <a:lstStyle/>
                    <a:p>
                      <a:pPr marL="73025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strike="noStrike" cap="non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No waterproofing, poor</a:t>
                      </a:r>
                      <a:endParaRPr sz="1200" u="none" strike="noStrike" cap="non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marL="73025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strike="noStrike" cap="non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insulation</a:t>
                      </a:r>
                      <a:endParaRPr sz="1200" u="none" strike="noStrike" cap="non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0" marR="0" marT="71125" marB="0"/>
                </a:tc>
                <a:tc>
                  <a:txBody>
                    <a:bodyPr/>
                    <a:lstStyle/>
                    <a:p>
                      <a:pPr marL="7239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strike="noStrike" cap="non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Electric shock risk increases</a:t>
                      </a:r>
                      <a:endParaRPr sz="1200" u="none" strike="noStrike" cap="non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0" marR="0" marT="162550" marB="0"/>
                </a:tc>
                <a:tc>
                  <a:txBody>
                    <a:bodyPr/>
                    <a:lstStyle/>
                    <a:p>
                      <a:pPr marL="95885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strike="noStrike" cap="non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IP-rated enclosures, insulation,</a:t>
                      </a:r>
                      <a:endParaRPr sz="1200" u="none" strike="noStrike" cap="non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marL="95885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strike="noStrike" cap="non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dry environment maintenance</a:t>
                      </a:r>
                      <a:endParaRPr sz="1200" u="none" strike="noStrike" cap="non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0" marR="0" marT="71125" marB="0"/>
                </a:tc>
              </a:tr>
              <a:tr h="548000">
                <a:tc>
                  <a:txBody>
                    <a:bodyPr/>
                    <a:lstStyle/>
                    <a:p>
                      <a:pPr marL="3175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b="1" u="none" strike="noStrike" cap="non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Lack of Safety Devices</a:t>
                      </a:r>
                      <a:endParaRPr sz="1200" u="none" strike="noStrike" cap="non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0" marR="0" marT="173350" marB="0"/>
                </a:tc>
                <a:tc>
                  <a:txBody>
                    <a:bodyPr/>
                    <a:lstStyle/>
                    <a:p>
                      <a:pPr marL="189865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strike="noStrike" cap="non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Accidents continue despite</a:t>
                      </a:r>
                      <a:endParaRPr sz="1200" u="none" strike="noStrike" cap="non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marL="189865" marR="0" lvl="0" indent="0" algn="l" rtl="0">
                        <a:lnSpc>
                          <a:spcPct val="100000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strike="noStrike" cap="non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warnings</a:t>
                      </a:r>
                      <a:endParaRPr sz="1200" u="none" strike="noStrike" cap="non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0" marR="0" marT="81275" marB="0"/>
                </a:tc>
                <a:tc>
                  <a:txBody>
                    <a:bodyPr/>
                    <a:lstStyle/>
                    <a:p>
                      <a:pPr marL="73025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strike="noStrike" cap="non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Absence of MCB, RCCB, fuses,</a:t>
                      </a:r>
                      <a:endParaRPr sz="1200" u="none" strike="noStrike" cap="non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marL="73025" marR="0" lvl="0" indent="0" algn="l" rtl="0">
                        <a:lnSpc>
                          <a:spcPct val="100000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strike="noStrike" cap="non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alarms</a:t>
                      </a:r>
                      <a:endParaRPr sz="1200" u="none" strike="noStrike" cap="non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0" marR="0" marT="81275" marB="0"/>
                </a:tc>
                <a:tc>
                  <a:txBody>
                    <a:bodyPr/>
                    <a:lstStyle/>
                    <a:p>
                      <a:pPr marL="7239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strike="noStrike" cap="non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Equipment damage, personal</a:t>
                      </a:r>
                      <a:endParaRPr sz="1200" u="none" strike="noStrike" cap="non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marL="72390" marR="0" lvl="0" indent="0" algn="l" rtl="0">
                        <a:lnSpc>
                          <a:spcPct val="100000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strike="noStrike" cap="non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injury</a:t>
                      </a:r>
                      <a:endParaRPr sz="1200" u="none" strike="noStrike" cap="non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0" marR="0" marT="81275" marB="0"/>
                </a:tc>
                <a:tc>
                  <a:txBody>
                    <a:bodyPr/>
                    <a:lstStyle/>
                    <a:p>
                      <a:pPr marL="95885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strike="noStrike" cap="non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Install modern protection</a:t>
                      </a:r>
                      <a:endParaRPr sz="1200" u="none" strike="noStrike" cap="non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marL="95885" marR="0" lvl="0" indent="0" algn="l" rtl="0">
                        <a:lnSpc>
                          <a:spcPct val="100000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strike="noStrike" cap="non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devices (RCCB/ELCB/MCB)</a:t>
                      </a:r>
                      <a:endParaRPr sz="1200" u="none" strike="noStrike" cap="non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0" marR="0" marT="81275" marB="0"/>
                </a:tc>
              </a:tr>
              <a:tr h="449575">
                <a:tc>
                  <a:txBody>
                    <a:bodyPr/>
                    <a:lstStyle/>
                    <a:p>
                      <a:pPr marL="3175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b="1" u="none" strike="noStrike" cap="non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Poor Maintenance</a:t>
                      </a:r>
                      <a:endParaRPr sz="1200" u="none" strike="noStrike" cap="non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0" marR="0" marT="172725" marB="0"/>
                </a:tc>
                <a:tc>
                  <a:txBody>
                    <a:bodyPr/>
                    <a:lstStyle/>
                    <a:p>
                      <a:pPr marL="189865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strike="noStrike" cap="non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Equipment failure, sparks, noise</a:t>
                      </a:r>
                      <a:endParaRPr sz="1200" u="none" strike="noStrike" cap="non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0" marR="0" marT="172725" marB="0"/>
                </a:tc>
                <a:tc>
                  <a:txBody>
                    <a:bodyPr/>
                    <a:lstStyle/>
                    <a:p>
                      <a:pPr marL="73025" marR="310515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strike="noStrike" cap="non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No routine checks, outdated tools</a:t>
                      </a:r>
                      <a:endParaRPr sz="1200" u="none" strike="noStrike" cap="non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0" marR="0" marT="71125" marB="0"/>
                </a:tc>
                <a:tc>
                  <a:txBody>
                    <a:bodyPr/>
                    <a:lstStyle/>
                    <a:p>
                      <a:pPr marL="72390" marR="36322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strike="noStrike" cap="non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Breakdowns, high accident probability</a:t>
                      </a:r>
                      <a:endParaRPr sz="1200" u="none" strike="noStrike" cap="non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0" marR="0" marT="71125" marB="0"/>
                </a:tc>
                <a:tc>
                  <a:txBody>
                    <a:bodyPr/>
                    <a:lstStyle/>
                    <a:p>
                      <a:pPr marL="95885" marR="169545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strike="noStrike" cap="non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Preventive maintenance schedule, documented checks</a:t>
                      </a:r>
                      <a:endParaRPr sz="1200" u="none" strike="noStrike" cap="non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0" marR="0" marT="71125" marB="0"/>
                </a:tc>
              </a:tr>
            </a:tbl>
          </a:graphicData>
        </a:graphic>
      </p:graphicFrame>
      <p:sp>
        <p:nvSpPr>
          <p:cNvPr id="8" name="Google Shape;55;p1"/>
          <p:cNvSpPr txBox="1"/>
          <p:nvPr/>
        </p:nvSpPr>
        <p:spPr>
          <a:xfrm>
            <a:off x="914399" y="6203130"/>
            <a:ext cx="10375119" cy="6514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1442720" lvl="0">
              <a:spcBef>
                <a:spcPts val="2235"/>
              </a:spcBef>
            </a:pPr>
            <a:r>
              <a:rPr lang="en-US" sz="1200" b="1" i="0" u="none" strike="noStrike" cap="none" dirty="0">
                <a:solidFill>
                  <a:srgbClr val="868686"/>
                </a:solidFill>
                <a:latin typeface="Cambria"/>
                <a:ea typeface="Cambria"/>
                <a:cs typeface="Cambria"/>
                <a:sym typeface="Cambria"/>
              </a:rPr>
              <a:t> </a:t>
            </a:r>
            <a:r>
              <a:rPr lang="en-US" sz="1200" b="1" dirty="0">
                <a:latin typeface="Cambria"/>
                <a:ea typeface="Cambria"/>
                <a:cs typeface="Cambria"/>
                <a:sym typeface="Cambria"/>
              </a:rPr>
              <a:t>Wiring: General Rules , Materials </a:t>
            </a:r>
            <a:r>
              <a:rPr lang="en-US" sz="1200" b="1" dirty="0" smtClean="0">
                <a:latin typeface="Cambria"/>
                <a:ea typeface="Cambria"/>
                <a:cs typeface="Cambria"/>
                <a:sym typeface="Cambria"/>
              </a:rPr>
              <a:t>and Accessories</a:t>
            </a:r>
            <a:r>
              <a:rPr lang="en-US" sz="1200" b="1" i="0" u="none" strike="noStrike" cap="none" dirty="0" smtClean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\23EET103\ECED\</a:t>
            </a:r>
            <a:r>
              <a:rPr lang="en-US" sz="1200" b="1" i="0" u="none" strike="noStrike" cap="none" dirty="0" err="1" smtClean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Ms.RANJANI</a:t>
            </a:r>
            <a:r>
              <a:rPr lang="en-US" sz="1200" b="1" i="0" u="none" strike="noStrike" cap="none" dirty="0" smtClean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 K </a:t>
            </a:r>
            <a:r>
              <a:rPr lang="en-US" sz="1200" b="1" i="0" u="none" strike="noStrike" cap="none" dirty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\ </a:t>
            </a:r>
            <a:r>
              <a:rPr lang="en-US" sz="1200" b="1" i="0" u="none" strike="noStrike" cap="none" dirty="0" smtClean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AP\IOT\SNSCT</a:t>
            </a:r>
            <a:endParaRPr sz="1200" b="1" i="0" u="none" strike="noStrike" cap="none" dirty="0">
              <a:solidFill>
                <a:srgbClr val="868686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200" b="1" i="0" u="none" dirty="0">
              <a:solidFill>
                <a:srgbClr val="868686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fld id="{8B904FDF-0EAB-4A9D-86C3-9B1D9CA87087}" type="datetime1">
              <a:rPr lang="en-US" smtClean="0"/>
              <a:t>2026-03-24</a:t>
            </a:fld>
            <a:endParaRPr lang="en-US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" name="Google Shape;235;p17"/>
          <p:cNvSpPr txBox="1">
            <a:spLocks noGrp="1"/>
          </p:cNvSpPr>
          <p:nvPr>
            <p:ph type="title"/>
          </p:nvPr>
        </p:nvSpPr>
        <p:spPr>
          <a:xfrm>
            <a:off x="2614041" y="453974"/>
            <a:ext cx="5951855" cy="6369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3950" rIns="0" bIns="0" anchor="t" anchorCtr="0">
            <a:spAutoFit/>
          </a:bodyPr>
          <a:lstStyle/>
          <a:p>
            <a:pPr marL="127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000" b="0">
                <a:solidFill>
                  <a:srgbClr val="000000"/>
                </a:solidFill>
                <a:latin typeface="Cambria"/>
                <a:ea typeface="Cambria"/>
                <a:cs typeface="Cambria"/>
                <a:sym typeface="Cambria"/>
              </a:rPr>
              <a:t>Applications	in Real world</a:t>
            </a:r>
            <a:endParaRPr sz="4000"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236" name="Google Shape;236;p17"/>
          <p:cNvSpPr txBox="1"/>
          <p:nvPr/>
        </p:nvSpPr>
        <p:spPr>
          <a:xfrm>
            <a:off x="7195819" y="1156208"/>
            <a:ext cx="4450715" cy="44164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700" rIns="0" bIns="0" anchor="t" anchorCtr="0">
            <a:spAutoFit/>
          </a:bodyPr>
          <a:lstStyle/>
          <a:p>
            <a:pPr marL="118745" lvl="0" indent="-146049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300"/>
              <a:buFont typeface="Times New Roman"/>
              <a:buChar char="•"/>
            </a:pPr>
            <a:r>
              <a:rPr lang="en-US" sz="2400">
                <a:latin typeface="Times New Roman"/>
                <a:ea typeface="Times New Roman"/>
                <a:cs typeface="Times New Roman"/>
                <a:sym typeface="Times New Roman"/>
              </a:rPr>
              <a:t>Homes / Residential Buildings</a:t>
            </a:r>
            <a:endParaRPr sz="24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118745" lvl="0" indent="-146049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300"/>
              <a:buFont typeface="Times New Roman"/>
              <a:buChar char="•"/>
            </a:pPr>
            <a:r>
              <a:rPr lang="en-US" sz="2400">
                <a:latin typeface="Times New Roman"/>
                <a:ea typeface="Times New Roman"/>
                <a:cs typeface="Times New Roman"/>
                <a:sym typeface="Times New Roman"/>
              </a:rPr>
              <a:t>Industrial Plants / Factories</a:t>
            </a:r>
            <a:endParaRPr sz="24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118745" lvl="0" indent="-146049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300"/>
              <a:buFont typeface="Times New Roman"/>
              <a:buChar char="•"/>
            </a:pPr>
            <a:r>
              <a:rPr lang="en-US" sz="2400">
                <a:latin typeface="Times New Roman"/>
                <a:ea typeface="Times New Roman"/>
                <a:cs typeface="Times New Roman"/>
                <a:sym typeface="Times New Roman"/>
              </a:rPr>
              <a:t>Construction Sites</a:t>
            </a:r>
            <a:endParaRPr sz="24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118745" lvl="0" indent="-146049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300"/>
              <a:buFont typeface="Times New Roman"/>
              <a:buChar char="•"/>
            </a:pPr>
            <a:r>
              <a:rPr lang="en-US" sz="2400">
                <a:latin typeface="Times New Roman"/>
                <a:ea typeface="Times New Roman"/>
                <a:cs typeface="Times New Roman"/>
                <a:sym typeface="Times New Roman"/>
              </a:rPr>
              <a:t>Hospitals / Healthcare</a:t>
            </a:r>
            <a:endParaRPr sz="24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12700" marR="1265555" lvl="0" indent="-146049" algn="l" rtl="0">
              <a:lnSpc>
                <a:spcPct val="100000"/>
              </a:lnSpc>
              <a:spcBef>
                <a:spcPts val="5"/>
              </a:spcBef>
              <a:spcAft>
                <a:spcPts val="0"/>
              </a:spcAft>
              <a:buSzPts val="2300"/>
              <a:buFont typeface="Times New Roman"/>
              <a:buChar char="•"/>
            </a:pPr>
            <a:r>
              <a:rPr lang="en-US" sz="2400">
                <a:latin typeface="Times New Roman"/>
                <a:ea typeface="Times New Roman"/>
                <a:cs typeface="Times New Roman"/>
                <a:sym typeface="Times New Roman"/>
              </a:rPr>
              <a:t>	Educational Institutions / Laboratories</a:t>
            </a:r>
            <a:endParaRPr sz="24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118745" lvl="0" indent="-146049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300"/>
              <a:buFont typeface="Times New Roman"/>
              <a:buChar char="•"/>
            </a:pPr>
            <a:r>
              <a:rPr lang="en-US" sz="2400">
                <a:latin typeface="Times New Roman"/>
                <a:ea typeface="Times New Roman"/>
                <a:cs typeface="Times New Roman"/>
                <a:sym typeface="Times New Roman"/>
              </a:rPr>
              <a:t>Commercial Buildings / Offices</a:t>
            </a:r>
            <a:endParaRPr sz="24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118745" lvl="0" indent="-146049" algn="l" rtl="0">
              <a:lnSpc>
                <a:spcPct val="100000"/>
              </a:lnSpc>
              <a:spcBef>
                <a:spcPts val="5"/>
              </a:spcBef>
              <a:spcAft>
                <a:spcPts val="0"/>
              </a:spcAft>
              <a:buSzPts val="2300"/>
              <a:buFont typeface="Times New Roman"/>
              <a:buChar char="•"/>
            </a:pPr>
            <a:r>
              <a:rPr lang="en-US" sz="2400">
                <a:latin typeface="Times New Roman"/>
                <a:ea typeface="Times New Roman"/>
                <a:cs typeface="Times New Roman"/>
                <a:sym typeface="Times New Roman"/>
              </a:rPr>
              <a:t>Agriculture / Farms</a:t>
            </a:r>
            <a:endParaRPr sz="24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118745" lvl="0" indent="-146049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300"/>
              <a:buFont typeface="Times New Roman"/>
              <a:buChar char="•"/>
            </a:pPr>
            <a:r>
              <a:rPr lang="en-US" sz="2400">
                <a:latin typeface="Times New Roman"/>
                <a:ea typeface="Times New Roman"/>
                <a:cs typeface="Times New Roman"/>
                <a:sym typeface="Times New Roman"/>
              </a:rPr>
              <a:t>Transportation (Railways, Airports,</a:t>
            </a:r>
            <a:endParaRPr sz="24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127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latin typeface="Times New Roman"/>
                <a:ea typeface="Times New Roman"/>
                <a:cs typeface="Times New Roman"/>
                <a:sym typeface="Times New Roman"/>
              </a:rPr>
              <a:t>Metro)</a:t>
            </a:r>
            <a:endParaRPr sz="24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118745" lvl="0" indent="-146049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300"/>
              <a:buFont typeface="Times New Roman"/>
              <a:buChar char="•"/>
            </a:pPr>
            <a:r>
              <a:rPr lang="en-US" sz="2400">
                <a:latin typeface="Times New Roman"/>
                <a:ea typeface="Times New Roman"/>
                <a:cs typeface="Times New Roman"/>
                <a:sym typeface="Times New Roman"/>
              </a:rPr>
              <a:t>Commercial Kitchens / Restaurants</a:t>
            </a:r>
            <a:endParaRPr sz="24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118745" lvl="0" indent="-146049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300"/>
              <a:buFont typeface="Times New Roman"/>
              <a:buChar char="•"/>
            </a:pPr>
            <a:r>
              <a:rPr lang="en-US" sz="2400">
                <a:latin typeface="Times New Roman"/>
                <a:ea typeface="Times New Roman"/>
                <a:cs typeface="Times New Roman"/>
                <a:sym typeface="Times New Roman"/>
              </a:rPr>
              <a:t>Smart Homes / IoT Systems</a:t>
            </a:r>
            <a:endParaRPr sz="24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237" name="Google Shape;237;p17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68680" y="1380744"/>
            <a:ext cx="2855975" cy="1600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38" name="Google Shape;238;p17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822919" y="3371088"/>
            <a:ext cx="2779816" cy="2078736"/>
          </a:xfrm>
          <a:prstGeom prst="rect">
            <a:avLst/>
          </a:prstGeom>
          <a:noFill/>
          <a:ln>
            <a:noFill/>
          </a:ln>
        </p:spPr>
      </p:pic>
      <p:pic>
        <p:nvPicPr>
          <p:cNvPr id="239" name="Google Shape;239;p17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3855720" y="1380744"/>
            <a:ext cx="2855976" cy="1600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40" name="Google Shape;240;p17"/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3855720" y="3371088"/>
            <a:ext cx="2761487" cy="2078736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Google Shape;55;p1"/>
          <p:cNvSpPr txBox="1"/>
          <p:nvPr/>
        </p:nvSpPr>
        <p:spPr>
          <a:xfrm>
            <a:off x="914399" y="6203130"/>
            <a:ext cx="10375119" cy="6514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1442720" lvl="0">
              <a:spcBef>
                <a:spcPts val="2235"/>
              </a:spcBef>
            </a:pPr>
            <a:r>
              <a:rPr lang="en-US" sz="1200" b="1" i="0" u="none" strike="noStrike" cap="none" dirty="0">
                <a:solidFill>
                  <a:srgbClr val="868686"/>
                </a:solidFill>
                <a:latin typeface="Cambria"/>
                <a:ea typeface="Cambria"/>
                <a:cs typeface="Cambria"/>
                <a:sym typeface="Cambria"/>
              </a:rPr>
              <a:t> </a:t>
            </a:r>
            <a:r>
              <a:rPr lang="en-US" sz="1200" b="1" dirty="0">
                <a:latin typeface="Cambria"/>
                <a:ea typeface="Cambria"/>
                <a:cs typeface="Cambria"/>
                <a:sym typeface="Cambria"/>
              </a:rPr>
              <a:t>Wiring: General Rules , Materials </a:t>
            </a:r>
            <a:r>
              <a:rPr lang="en-US" sz="1200" b="1" dirty="0" smtClean="0">
                <a:latin typeface="Cambria"/>
                <a:ea typeface="Cambria"/>
                <a:cs typeface="Cambria"/>
                <a:sym typeface="Cambria"/>
              </a:rPr>
              <a:t>and Accessories</a:t>
            </a:r>
            <a:r>
              <a:rPr lang="en-US" sz="1200" b="1" i="0" u="none" strike="noStrike" cap="none" dirty="0" smtClean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\23EET103\ECED\</a:t>
            </a:r>
            <a:r>
              <a:rPr lang="en-US" sz="1200" b="1" i="0" u="none" strike="noStrike" cap="none" dirty="0" err="1" smtClean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Ms.RANJANI</a:t>
            </a:r>
            <a:r>
              <a:rPr lang="en-US" sz="1200" b="1" i="0" u="none" strike="noStrike" cap="none" dirty="0" smtClean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 K </a:t>
            </a:r>
            <a:r>
              <a:rPr lang="en-US" sz="1200" b="1" i="0" u="none" strike="noStrike" cap="none" dirty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\ </a:t>
            </a:r>
            <a:r>
              <a:rPr lang="en-US" sz="1200" b="1" i="0" u="none" strike="noStrike" cap="none" dirty="0" smtClean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AP\IOT\SNSCT</a:t>
            </a:r>
            <a:endParaRPr sz="1200" b="1" i="0" u="none" strike="noStrike" cap="none" dirty="0">
              <a:solidFill>
                <a:srgbClr val="868686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200" b="1" i="0" u="none" dirty="0">
              <a:solidFill>
                <a:srgbClr val="868686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fld id="{03BB59E8-4BBA-48E9-8435-A23579EFB66D}" type="datetime1">
              <a:rPr lang="en-US" smtClean="0"/>
              <a:t>2026-03-24</a:t>
            </a:fld>
            <a:endParaRPr lang="en-US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8" name="Google Shape;248;p18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5367" y="1344232"/>
            <a:ext cx="711398" cy="4396383"/>
          </a:xfrm>
          <a:prstGeom prst="rect">
            <a:avLst/>
          </a:prstGeom>
          <a:noFill/>
          <a:ln>
            <a:noFill/>
          </a:ln>
        </p:spPr>
      </p:pic>
      <p:sp>
        <p:nvSpPr>
          <p:cNvPr id="249" name="Google Shape;249;p18"/>
          <p:cNvSpPr txBox="1"/>
          <p:nvPr/>
        </p:nvSpPr>
        <p:spPr>
          <a:xfrm rot="-5400000">
            <a:off x="-1480572" y="3191044"/>
            <a:ext cx="3850640" cy="6654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12700" lvl="0" indent="0" algn="l" rtl="0">
              <a:lnSpc>
                <a:spcPct val="117209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300">
                <a:solidFill>
                  <a:srgbClr val="FFFFFF"/>
                </a:solidFill>
                <a:latin typeface="Cambria"/>
                <a:ea typeface="Cambria"/>
                <a:cs typeface="Cambria"/>
                <a:sym typeface="Cambria"/>
              </a:rPr>
              <a:t>Let’s summarize</a:t>
            </a:r>
            <a:endParaRPr sz="4300">
              <a:latin typeface="Cambria"/>
              <a:ea typeface="Cambria"/>
              <a:cs typeface="Cambria"/>
              <a:sym typeface="Cambria"/>
            </a:endParaRPr>
          </a:p>
        </p:txBody>
      </p:sp>
      <p:pic>
        <p:nvPicPr>
          <p:cNvPr id="250" name="Google Shape;250;p18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2454066" y="1280780"/>
            <a:ext cx="7354354" cy="4302766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Google Shape;55;p1"/>
          <p:cNvSpPr txBox="1"/>
          <p:nvPr/>
        </p:nvSpPr>
        <p:spPr>
          <a:xfrm>
            <a:off x="914399" y="6203130"/>
            <a:ext cx="10375119" cy="6514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1442720" lvl="0">
              <a:spcBef>
                <a:spcPts val="2235"/>
              </a:spcBef>
            </a:pPr>
            <a:r>
              <a:rPr lang="en-US" sz="1200" b="1" i="0" u="none" strike="noStrike" cap="none" dirty="0">
                <a:solidFill>
                  <a:srgbClr val="868686"/>
                </a:solidFill>
                <a:latin typeface="Cambria"/>
                <a:ea typeface="Cambria"/>
                <a:cs typeface="Cambria"/>
                <a:sym typeface="Cambria"/>
              </a:rPr>
              <a:t> </a:t>
            </a:r>
            <a:r>
              <a:rPr lang="en-US" sz="1200" b="1" dirty="0">
                <a:latin typeface="Cambria"/>
                <a:ea typeface="Cambria"/>
                <a:cs typeface="Cambria"/>
                <a:sym typeface="Cambria"/>
              </a:rPr>
              <a:t>Wiring: General Rules , Materials </a:t>
            </a:r>
            <a:r>
              <a:rPr lang="en-US" sz="1200" b="1" dirty="0" smtClean="0">
                <a:latin typeface="Cambria"/>
                <a:ea typeface="Cambria"/>
                <a:cs typeface="Cambria"/>
                <a:sym typeface="Cambria"/>
              </a:rPr>
              <a:t>and Accessories</a:t>
            </a:r>
            <a:r>
              <a:rPr lang="en-US" sz="1200" b="1" i="0" u="none" strike="noStrike" cap="none" dirty="0" smtClean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\23EET103\ECED\</a:t>
            </a:r>
            <a:r>
              <a:rPr lang="en-US" sz="1200" b="1" i="0" u="none" strike="noStrike" cap="none" dirty="0" err="1" smtClean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Ms.RANJANI</a:t>
            </a:r>
            <a:r>
              <a:rPr lang="en-US" sz="1200" b="1" i="0" u="none" strike="noStrike" cap="none" dirty="0" smtClean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 K </a:t>
            </a:r>
            <a:r>
              <a:rPr lang="en-US" sz="1200" b="1" i="0" u="none" strike="noStrike" cap="none" dirty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\ </a:t>
            </a:r>
            <a:r>
              <a:rPr lang="en-US" sz="1200" b="1" i="0" u="none" strike="noStrike" cap="none" dirty="0" smtClean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AP\IOT\SNSCT</a:t>
            </a:r>
            <a:endParaRPr sz="1200" b="1" i="0" u="none" strike="noStrike" cap="none" dirty="0">
              <a:solidFill>
                <a:srgbClr val="868686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200" b="1" i="0" u="none" dirty="0">
              <a:solidFill>
                <a:srgbClr val="868686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fld id="{2263F2BD-F76F-4A42-94AD-0B09F353CA0E}" type="datetime1">
              <a:rPr lang="en-US" smtClean="0"/>
              <a:t>2026-03-24</a:t>
            </a:fld>
            <a:endParaRPr lang="en-US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8" name="Google Shape;258;p19"/>
          <p:cNvSpPr txBox="1">
            <a:spLocks noGrp="1"/>
          </p:cNvSpPr>
          <p:nvPr>
            <p:ph type="title"/>
          </p:nvPr>
        </p:nvSpPr>
        <p:spPr>
          <a:xfrm>
            <a:off x="4780534" y="483488"/>
            <a:ext cx="2632710" cy="6953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1425" rIns="0" bIns="0" anchor="t" anchorCtr="0">
            <a:spAutoFit/>
          </a:bodyPr>
          <a:lstStyle/>
          <a:p>
            <a:pPr marL="127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400" b="0">
                <a:solidFill>
                  <a:srgbClr val="000000"/>
                </a:solidFill>
                <a:latin typeface="Cambria"/>
                <a:ea typeface="Cambria"/>
                <a:cs typeface="Cambria"/>
                <a:sym typeface="Cambria"/>
              </a:rPr>
              <a:t>References</a:t>
            </a:r>
            <a:endParaRPr sz="4400"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261" name="Google Shape;261;p19"/>
          <p:cNvSpPr txBox="1"/>
          <p:nvPr/>
        </p:nvSpPr>
        <p:spPr>
          <a:xfrm>
            <a:off x="11187430" y="6434734"/>
            <a:ext cx="466090" cy="2082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700" rIns="0" bIns="0" anchor="t" anchorCtr="0">
            <a:spAutoFit/>
          </a:bodyPr>
          <a:lstStyle/>
          <a:p>
            <a:pPr marL="127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b="1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rPr>
              <a:t>19/20</a:t>
            </a:r>
            <a:endParaRPr sz="1200"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262" name="Google Shape;262;p19"/>
          <p:cNvSpPr txBox="1"/>
          <p:nvPr/>
        </p:nvSpPr>
        <p:spPr>
          <a:xfrm>
            <a:off x="791667" y="1526539"/>
            <a:ext cx="10463530" cy="4935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1425" rIns="0" bIns="0" anchor="t" anchorCtr="0">
            <a:spAutoFit/>
          </a:bodyPr>
          <a:lstStyle/>
          <a:p>
            <a:pPr marL="203200" lvl="0" indent="-19367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900"/>
              <a:buFont typeface="Times New Roman"/>
              <a:buAutoNum type="arabicPeriod"/>
            </a:pPr>
            <a:r>
              <a:rPr lang="en-US" sz="2000" b="1" dirty="0">
                <a:latin typeface="Times New Roman"/>
                <a:ea typeface="Times New Roman"/>
                <a:cs typeface="Times New Roman"/>
                <a:sym typeface="Times New Roman"/>
              </a:rPr>
              <a:t>Central Electricity Authority (CEA) – Electrical Safety Booklet</a:t>
            </a:r>
            <a:endParaRPr sz="2000" dirty="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127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u="sng" dirty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  <a:sym typeface="Times New Roman"/>
                <a:hlinkClick r:id="rId3">
                  <a:extLst>
                    <a:ext uri="{A12FA001-AC4F-418D-AE19-62706E023703}">
                      <ahyp:hlinkClr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val="tx"/>
                    </a:ext>
                  </a:extLst>
                </a:hlinkClick>
              </a:rPr>
              <a:t>https://cea.nic.in/wp-content/uploads/safetylineman/2024/12/Electric_Safety_Booklet.pdf</a:t>
            </a:r>
            <a:endParaRPr sz="2000" dirty="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261620" lvl="0" indent="-248920" algn="l" rtl="0">
              <a:lnSpc>
                <a:spcPct val="100000"/>
              </a:lnSpc>
              <a:spcBef>
                <a:spcPts val="5"/>
              </a:spcBef>
              <a:spcAft>
                <a:spcPts val="0"/>
              </a:spcAft>
              <a:buSzPts val="1900"/>
              <a:buFont typeface="Times New Roman"/>
              <a:buAutoNum type="arabicPeriod" startAt="2"/>
            </a:pPr>
            <a:r>
              <a:rPr lang="en-US" sz="2000" b="1" dirty="0">
                <a:latin typeface="Times New Roman"/>
                <a:ea typeface="Times New Roman"/>
                <a:cs typeface="Times New Roman"/>
                <a:sym typeface="Times New Roman"/>
              </a:rPr>
              <a:t>TPC Training – Causes of Electrical Accidents</a:t>
            </a:r>
            <a:endParaRPr sz="2000" dirty="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127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u="sng" dirty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  <a:sym typeface="Times New Roman"/>
                <a:hlinkClick r:id="rId4">
                  <a:extLst>
                    <a:ext uri="{A12FA001-AC4F-418D-AE19-62706E023703}">
                      <ahyp:hlinkClr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val="tx"/>
                    </a:ext>
                  </a:extLst>
                </a:hlinkClick>
              </a:rPr>
              <a:t>https://www.tpctraining.com/blogs/news/3-causes-of-electrical-accidents</a:t>
            </a:r>
            <a:endParaRPr sz="2000" dirty="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264160" lvl="0" indent="-251459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900"/>
              <a:buFont typeface="Times New Roman"/>
              <a:buAutoNum type="arabicPeriod" startAt="3"/>
            </a:pPr>
            <a:r>
              <a:rPr lang="en-US" sz="2000" b="1" dirty="0" err="1">
                <a:latin typeface="Times New Roman"/>
                <a:ea typeface="Times New Roman"/>
                <a:cs typeface="Times New Roman"/>
                <a:sym typeface="Times New Roman"/>
              </a:rPr>
              <a:t>SafeWorld</a:t>
            </a:r>
            <a:r>
              <a:rPr lang="en-US" sz="2000" b="1" dirty="0">
                <a:latin typeface="Times New Roman"/>
                <a:ea typeface="Times New Roman"/>
                <a:cs typeface="Times New Roman"/>
                <a:sym typeface="Times New Roman"/>
              </a:rPr>
              <a:t> HSE – Common Causes of Electrical Accidents</a:t>
            </a:r>
            <a:endParaRPr sz="2000" dirty="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127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u="sng" dirty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  <a:sym typeface="Times New Roman"/>
                <a:hlinkClick r:id="rId5">
                  <a:extLst>
                    <a:ext uri="{A12FA001-AC4F-418D-AE19-62706E023703}">
                      <ahyp:hlinkClr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val="tx"/>
                    </a:ext>
                  </a:extLst>
                </a:hlinkClick>
              </a:rPr>
              <a:t>https://www.safeworldhse.com/2021/06/common-causes-of-electrical-accidents.html</a:t>
            </a:r>
            <a:endParaRPr sz="2000" dirty="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264160" lvl="0" indent="-251459" algn="l" rtl="0">
              <a:lnSpc>
                <a:spcPct val="100000"/>
              </a:lnSpc>
              <a:spcBef>
                <a:spcPts val="5"/>
              </a:spcBef>
              <a:spcAft>
                <a:spcPts val="0"/>
              </a:spcAft>
              <a:buSzPts val="1900"/>
              <a:buFont typeface="Times New Roman"/>
              <a:buAutoNum type="arabicPeriod" startAt="4"/>
            </a:pPr>
            <a:r>
              <a:rPr lang="en-US" sz="2000" b="1" dirty="0" err="1">
                <a:latin typeface="Times New Roman"/>
                <a:ea typeface="Times New Roman"/>
                <a:cs typeface="Times New Roman"/>
                <a:sym typeface="Times New Roman"/>
              </a:rPr>
              <a:t>SafeWork</a:t>
            </a:r>
            <a:r>
              <a:rPr lang="en-US" sz="2000" b="1" dirty="0">
                <a:latin typeface="Times New Roman"/>
                <a:ea typeface="Times New Roman"/>
                <a:cs typeface="Times New Roman"/>
                <a:sym typeface="Times New Roman"/>
              </a:rPr>
              <a:t> SA – Electrical Safety &amp; Prevention</a:t>
            </a:r>
            <a:endParaRPr sz="2000" dirty="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127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u="sng" dirty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  <a:sym typeface="Times New Roman"/>
                <a:hlinkClick r:id="rId6">
                  <a:extLst>
                    <a:ext uri="{A12FA001-AC4F-418D-AE19-62706E023703}">
                      <ahyp:hlinkClr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val="tx"/>
                    </a:ext>
                  </a:extLst>
                </a:hlinkClick>
              </a:rPr>
              <a:t>https://www.safework.sa.gov.au/resources/online-activities/introduction-to-safety-tutorial/introduction-</a:t>
            </a:r>
            <a:endParaRPr sz="2000" dirty="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127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u="sng" dirty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  <a:sym typeface="Times New Roman"/>
                <a:hlinkClick r:id="rId6">
                  <a:extLst>
                    <a:ext uri="{A12FA001-AC4F-418D-AE19-62706E023703}">
                      <ahyp:hlinkClr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val="tx"/>
                    </a:ext>
                  </a:extLst>
                </a:hlinkClick>
              </a:rPr>
              <a:t>to-safety/safety-tutorial-electricity</a:t>
            </a:r>
            <a:endParaRPr sz="2000" dirty="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264160" lvl="0" indent="-251459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900"/>
              <a:buFont typeface="Times New Roman"/>
              <a:buAutoNum type="arabicPeriod" startAt="5"/>
            </a:pPr>
            <a:r>
              <a:rPr lang="en-US" sz="2000" b="1" dirty="0">
                <a:latin typeface="Times New Roman"/>
                <a:ea typeface="Times New Roman"/>
                <a:cs typeface="Times New Roman"/>
                <a:sym typeface="Times New Roman"/>
              </a:rPr>
              <a:t>STAMI – Electrical Accidents and Injury Prevention</a:t>
            </a:r>
            <a:endParaRPr sz="2000" dirty="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127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u="sng" dirty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  <a:sym typeface="Times New Roman"/>
                <a:hlinkClick r:id="rId7">
                  <a:extLst>
                    <a:ext uri="{A12FA001-AC4F-418D-AE19-62706E023703}">
                      <ahyp:hlinkClr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val="tx"/>
                    </a:ext>
                  </a:extLst>
                </a:hlinkClick>
              </a:rPr>
              <a:t>https://stami.no/en/advisory-work/electrical-accidents-and-injuries</a:t>
            </a:r>
            <a:endParaRPr sz="2000" dirty="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264160" lvl="0" indent="-251459" algn="l" rtl="0">
              <a:lnSpc>
                <a:spcPct val="100000"/>
              </a:lnSpc>
              <a:spcBef>
                <a:spcPts val="5"/>
              </a:spcBef>
              <a:spcAft>
                <a:spcPts val="0"/>
              </a:spcAft>
              <a:buSzPts val="1900"/>
              <a:buFont typeface="Times New Roman"/>
              <a:buAutoNum type="arabicPeriod" startAt="6"/>
            </a:pPr>
            <a:r>
              <a:rPr lang="en-US" sz="2000" b="1" dirty="0">
                <a:latin typeface="Times New Roman"/>
                <a:ea typeface="Times New Roman"/>
                <a:cs typeface="Times New Roman"/>
                <a:sym typeface="Times New Roman"/>
              </a:rPr>
              <a:t>NPC India – Measures Against Electrical Accidents</a:t>
            </a:r>
            <a:endParaRPr sz="2000" dirty="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127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dirty="0">
                <a:latin typeface="Times New Roman"/>
                <a:ea typeface="Times New Roman"/>
                <a:cs typeface="Times New Roman"/>
                <a:sym typeface="Times New Roman"/>
              </a:rPr>
              <a:t>https:/</a:t>
            </a:r>
            <a:r>
              <a:rPr lang="en-US" sz="2000" u="sng" dirty="0">
                <a:solidFill>
                  <a:schemeClr val="hlink"/>
                </a:solidFill>
                <a:latin typeface="Times New Roman"/>
                <a:ea typeface="Times New Roman"/>
                <a:cs typeface="Times New Roman"/>
                <a:sym typeface="Times New Roman"/>
                <a:hlinkClick r:id="rId8"/>
              </a:rPr>
              <a:t>/www.npcindia.gov.in/NPC/Uploads/webinar/Template-ELECTRICAL-SAFETY.pdf</a:t>
            </a:r>
            <a:endParaRPr sz="2000" dirty="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264160" lvl="0" indent="-251459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900"/>
              <a:buFont typeface="Times New Roman"/>
              <a:buAutoNum type="arabicPeriod" startAt="7"/>
            </a:pPr>
            <a:r>
              <a:rPr lang="en-US" sz="2000" b="1" dirty="0">
                <a:latin typeface="Times New Roman"/>
                <a:ea typeface="Times New Roman"/>
                <a:cs typeface="Times New Roman"/>
                <a:sym typeface="Times New Roman"/>
              </a:rPr>
              <a:t>OSHA (USA) – Electrical Safety Guidelines</a:t>
            </a:r>
            <a:endParaRPr sz="2000" dirty="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127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u="sng" dirty="0" smtClean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  <a:sym typeface="Times New Roman"/>
                <a:hlinkClick r:id="rId9">
                  <a:extLst>
                    <a:ext uri="{A12FA001-AC4F-418D-AE19-62706E023703}">
                      <ahyp:hlinkClr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val="tx"/>
                    </a:ext>
                  </a:extLst>
                </a:hlinkClick>
              </a:rPr>
              <a:t>htts</a:t>
            </a:r>
            <a:r>
              <a:rPr lang="en-US" sz="2000" u="sng" dirty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  <a:sym typeface="Times New Roman"/>
                <a:hlinkClick r:id="rId9">
                  <a:extLst>
                    <a:ext uri="{A12FA001-AC4F-418D-AE19-62706E023703}">
                      <ahyp:hlinkClr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val="tx"/>
                    </a:ext>
                  </a:extLst>
                </a:hlinkClick>
              </a:rPr>
              <a:t>://www.osha.gov/electrical</a:t>
            </a:r>
            <a:endParaRPr sz="2000" dirty="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7" name="Google Shape;55;p1"/>
          <p:cNvSpPr txBox="1"/>
          <p:nvPr/>
        </p:nvSpPr>
        <p:spPr>
          <a:xfrm>
            <a:off x="914399" y="6203130"/>
            <a:ext cx="10375119" cy="6514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1442720" lvl="0">
              <a:spcBef>
                <a:spcPts val="2235"/>
              </a:spcBef>
            </a:pPr>
            <a:r>
              <a:rPr lang="en-US" sz="1200" b="1" i="0" u="none" strike="noStrike" cap="none" dirty="0">
                <a:solidFill>
                  <a:srgbClr val="868686"/>
                </a:solidFill>
                <a:latin typeface="Cambria"/>
                <a:ea typeface="Cambria"/>
                <a:cs typeface="Cambria"/>
                <a:sym typeface="Cambria"/>
              </a:rPr>
              <a:t> </a:t>
            </a:r>
            <a:r>
              <a:rPr lang="en-US" sz="1200" b="1" dirty="0">
                <a:latin typeface="Cambria"/>
                <a:ea typeface="Cambria"/>
                <a:cs typeface="Cambria"/>
                <a:sym typeface="Cambria"/>
              </a:rPr>
              <a:t>Wiring: General Rules , Materials </a:t>
            </a:r>
            <a:r>
              <a:rPr lang="en-US" sz="1200" b="1" dirty="0" smtClean="0">
                <a:latin typeface="Cambria"/>
                <a:ea typeface="Cambria"/>
                <a:cs typeface="Cambria"/>
                <a:sym typeface="Cambria"/>
              </a:rPr>
              <a:t>and Accessories</a:t>
            </a:r>
            <a:r>
              <a:rPr lang="en-US" sz="1200" b="1" i="0" u="none" strike="noStrike" cap="none" dirty="0" smtClean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\23EET103\ECED\</a:t>
            </a:r>
            <a:r>
              <a:rPr lang="en-US" sz="1200" b="1" i="0" u="none" strike="noStrike" cap="none" dirty="0" err="1" smtClean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Ms.RANJANI</a:t>
            </a:r>
            <a:r>
              <a:rPr lang="en-US" sz="1200" b="1" i="0" u="none" strike="noStrike" cap="none" dirty="0" smtClean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 K </a:t>
            </a:r>
            <a:r>
              <a:rPr lang="en-US" sz="1200" b="1" i="0" u="none" strike="noStrike" cap="none" dirty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\ </a:t>
            </a:r>
            <a:r>
              <a:rPr lang="en-US" sz="1200" b="1" i="0" u="none" strike="noStrike" cap="none" dirty="0" smtClean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AP\IOT\SNSCT</a:t>
            </a:r>
            <a:endParaRPr sz="1200" b="1" i="0" u="none" strike="noStrike" cap="none" dirty="0">
              <a:solidFill>
                <a:srgbClr val="868686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200" b="1" i="0" u="none" dirty="0">
              <a:solidFill>
                <a:srgbClr val="868686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fld id="{1AAC703A-DD43-41EF-AC8D-018D4321D4DF}" type="datetime1">
              <a:rPr lang="en-US" smtClean="0"/>
              <a:t>2026-03-24</a:t>
            </a:fld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2"/>
          <p:cNvSpPr txBox="1">
            <a:spLocks noGrp="1"/>
          </p:cNvSpPr>
          <p:nvPr>
            <p:ph type="title"/>
          </p:nvPr>
        </p:nvSpPr>
        <p:spPr>
          <a:xfrm>
            <a:off x="3796665" y="433781"/>
            <a:ext cx="4667111" cy="75755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700" rIns="0" bIns="0" anchor="t" anchorCtr="0">
            <a:spAutoFit/>
          </a:bodyPr>
          <a:lstStyle/>
          <a:p>
            <a:pPr marL="127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800" dirty="0"/>
              <a:t>Let’s Recall </a:t>
            </a:r>
            <a:r>
              <a:rPr lang="en-US" sz="4800" dirty="0" smtClean="0"/>
              <a:t>!!</a:t>
            </a:r>
            <a:endParaRPr sz="4800" dirty="0"/>
          </a:p>
        </p:txBody>
      </p:sp>
      <p:sp>
        <p:nvSpPr>
          <p:cNvPr id="58" name="Google Shape;58;p2"/>
          <p:cNvSpPr txBox="1"/>
          <p:nvPr/>
        </p:nvSpPr>
        <p:spPr>
          <a:xfrm>
            <a:off x="2185797" y="1962988"/>
            <a:ext cx="8032800" cy="216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3950" rIns="0" bIns="0" anchor="t" anchorCtr="0">
            <a:spAutoFit/>
          </a:bodyPr>
          <a:lstStyle/>
          <a:p>
            <a:pPr marL="137160" lvl="0" indent="-17144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Font typeface="Arial"/>
              <a:buChar char="•"/>
            </a:pPr>
            <a:r>
              <a:rPr lang="en-US" sz="2800">
                <a:latin typeface="Arial"/>
                <a:ea typeface="Arial"/>
                <a:cs typeface="Arial"/>
                <a:sym typeface="Arial"/>
              </a:rPr>
              <a:t>Why do accidents happen even with safety rules?</a:t>
            </a:r>
            <a:endParaRPr sz="2800">
              <a:latin typeface="Arial"/>
              <a:ea typeface="Arial"/>
              <a:cs typeface="Arial"/>
              <a:sym typeface="Arial"/>
            </a:endParaRPr>
          </a:p>
          <a:p>
            <a:pPr marL="137160" lvl="0" indent="-17144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Font typeface="Arial"/>
              <a:buChar char="•"/>
            </a:pPr>
            <a:r>
              <a:rPr lang="en-US" sz="2800">
                <a:latin typeface="Arial"/>
                <a:ea typeface="Arial"/>
                <a:cs typeface="Arial"/>
                <a:sym typeface="Arial"/>
              </a:rPr>
              <a:t>Can all accidents be prevented?</a:t>
            </a:r>
            <a:endParaRPr sz="2800">
              <a:latin typeface="Arial"/>
              <a:ea typeface="Arial"/>
              <a:cs typeface="Arial"/>
              <a:sym typeface="Arial"/>
            </a:endParaRPr>
          </a:p>
          <a:p>
            <a:pPr marL="137160" lvl="0" indent="-171448" algn="l" rtl="0">
              <a:lnSpc>
                <a:spcPct val="100000"/>
              </a:lnSpc>
              <a:spcBef>
                <a:spcPts val="5"/>
              </a:spcBef>
              <a:spcAft>
                <a:spcPts val="0"/>
              </a:spcAft>
              <a:buSzPts val="2700"/>
              <a:buFont typeface="Arial"/>
              <a:buChar char="•"/>
            </a:pPr>
            <a:r>
              <a:rPr lang="en-US" sz="2800">
                <a:latin typeface="Arial"/>
                <a:ea typeface="Arial"/>
                <a:cs typeface="Arial"/>
                <a:sym typeface="Arial"/>
              </a:rPr>
              <a:t>What happens if safety symbols are ignored?</a:t>
            </a:r>
            <a:endParaRPr sz="2800">
              <a:latin typeface="Arial"/>
              <a:ea typeface="Arial"/>
              <a:cs typeface="Arial"/>
              <a:sym typeface="Arial"/>
            </a:endParaRPr>
          </a:p>
          <a:p>
            <a:pPr marL="12700" marR="5080" lvl="0" indent="-17144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Font typeface="Arial"/>
              <a:buChar char="•"/>
            </a:pPr>
            <a:r>
              <a:rPr lang="en-US" sz="2800">
                <a:latin typeface="Arial"/>
                <a:ea typeface="Arial"/>
                <a:cs typeface="Arial"/>
                <a:sym typeface="Arial"/>
              </a:rPr>
              <a:t>Who is responsible for ensuring safety—individual or organization?</a:t>
            </a:r>
            <a:endParaRPr sz="28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" name="Google Shape;55;p1"/>
          <p:cNvSpPr txBox="1"/>
          <p:nvPr/>
        </p:nvSpPr>
        <p:spPr>
          <a:xfrm>
            <a:off x="914399" y="6203130"/>
            <a:ext cx="10375119" cy="6514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1442720" lvl="0">
              <a:spcBef>
                <a:spcPts val="2235"/>
              </a:spcBef>
            </a:pPr>
            <a:r>
              <a:rPr lang="en-US" sz="1200" b="1" i="0" u="none" strike="noStrike" cap="none" dirty="0">
                <a:solidFill>
                  <a:srgbClr val="868686"/>
                </a:solidFill>
                <a:latin typeface="Cambria"/>
                <a:ea typeface="Cambria"/>
                <a:cs typeface="Cambria"/>
                <a:sym typeface="Cambria"/>
              </a:rPr>
              <a:t> </a:t>
            </a:r>
            <a:r>
              <a:rPr lang="en-US" sz="1200" b="1" dirty="0">
                <a:latin typeface="Cambria"/>
                <a:ea typeface="Cambria"/>
                <a:cs typeface="Cambria"/>
                <a:sym typeface="Cambria"/>
              </a:rPr>
              <a:t>Wiring: General Rules , Materials </a:t>
            </a:r>
            <a:r>
              <a:rPr lang="en-US" sz="1200" b="1" dirty="0" smtClean="0">
                <a:latin typeface="Cambria"/>
                <a:ea typeface="Cambria"/>
                <a:cs typeface="Cambria"/>
                <a:sym typeface="Cambria"/>
              </a:rPr>
              <a:t>and Accessories</a:t>
            </a:r>
            <a:r>
              <a:rPr lang="en-US" sz="1200" b="1" i="0" u="none" strike="noStrike" cap="none" dirty="0" smtClean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\23EET103\ECED\</a:t>
            </a:r>
            <a:r>
              <a:rPr lang="en-US" sz="1200" b="1" i="0" u="none" strike="noStrike" cap="none" dirty="0" err="1" smtClean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Ms.RANJANI</a:t>
            </a:r>
            <a:r>
              <a:rPr lang="en-US" sz="1200" b="1" i="0" u="none" strike="noStrike" cap="none" dirty="0" smtClean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 K </a:t>
            </a:r>
            <a:r>
              <a:rPr lang="en-US" sz="1200" b="1" i="0" u="none" strike="noStrike" cap="none" dirty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\ </a:t>
            </a:r>
            <a:r>
              <a:rPr lang="en-US" sz="1200" b="1" i="0" u="none" strike="noStrike" cap="none" dirty="0" smtClean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AP\IOT\SNSCT</a:t>
            </a:r>
            <a:endParaRPr sz="1200" b="1" i="0" u="none" strike="noStrike" cap="none" dirty="0">
              <a:solidFill>
                <a:srgbClr val="868686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200" b="1" i="0" u="none" dirty="0">
              <a:solidFill>
                <a:srgbClr val="868686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fld id="{F2625317-9E13-43D0-B896-859A9C3617DC}" type="datetime1">
              <a:rPr lang="en-US" smtClean="0"/>
              <a:t>2026-03-24</a:t>
            </a:fld>
            <a:endParaRPr lang="en-US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8" name="Google Shape;268;p20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721864" y="451104"/>
            <a:ext cx="6748272" cy="3925824"/>
          </a:xfrm>
          <a:prstGeom prst="rect">
            <a:avLst/>
          </a:prstGeom>
          <a:noFill/>
          <a:ln>
            <a:noFill/>
          </a:ln>
        </p:spPr>
      </p:pic>
      <p:sp>
        <p:nvSpPr>
          <p:cNvPr id="269" name="Google Shape;269;p20"/>
          <p:cNvSpPr txBox="1"/>
          <p:nvPr/>
        </p:nvSpPr>
        <p:spPr>
          <a:xfrm>
            <a:off x="11187430" y="6434734"/>
            <a:ext cx="466090" cy="2082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700" rIns="0" bIns="0" anchor="t" anchorCtr="0">
            <a:spAutoFit/>
          </a:bodyPr>
          <a:lstStyle/>
          <a:p>
            <a:pPr marL="127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b="1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rPr>
              <a:t>20/20</a:t>
            </a:r>
            <a:endParaRPr sz="1200">
              <a:latin typeface="Cambria"/>
              <a:ea typeface="Cambria"/>
              <a:cs typeface="Cambria"/>
              <a:sym typeface="Cambria"/>
            </a:endParaRPr>
          </a:p>
        </p:txBody>
      </p:sp>
      <p:pic>
        <p:nvPicPr>
          <p:cNvPr id="270" name="Google Shape;270;p20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4789292" y="4627528"/>
            <a:ext cx="2517844" cy="1760235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Google Shape;55;p1"/>
          <p:cNvSpPr txBox="1"/>
          <p:nvPr/>
        </p:nvSpPr>
        <p:spPr>
          <a:xfrm>
            <a:off x="914399" y="6203130"/>
            <a:ext cx="10375119" cy="6514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1442720" lvl="0">
              <a:spcBef>
                <a:spcPts val="2235"/>
              </a:spcBef>
            </a:pPr>
            <a:r>
              <a:rPr lang="en-US" sz="1200" b="1" i="0" u="none" strike="noStrike" cap="none" dirty="0">
                <a:solidFill>
                  <a:srgbClr val="868686"/>
                </a:solidFill>
                <a:latin typeface="Cambria"/>
                <a:ea typeface="Cambria"/>
                <a:cs typeface="Cambria"/>
                <a:sym typeface="Cambria"/>
              </a:rPr>
              <a:t> </a:t>
            </a:r>
            <a:r>
              <a:rPr lang="en-US" sz="1200" b="1" dirty="0">
                <a:latin typeface="Cambria"/>
                <a:ea typeface="Cambria"/>
                <a:cs typeface="Cambria"/>
                <a:sym typeface="Cambria"/>
              </a:rPr>
              <a:t>Wiring: General Rules , Materials </a:t>
            </a:r>
            <a:r>
              <a:rPr lang="en-US" sz="1200" b="1" dirty="0" smtClean="0">
                <a:latin typeface="Cambria"/>
                <a:ea typeface="Cambria"/>
                <a:cs typeface="Cambria"/>
                <a:sym typeface="Cambria"/>
              </a:rPr>
              <a:t>and Accessories</a:t>
            </a:r>
            <a:r>
              <a:rPr lang="en-US" sz="1200" b="1" i="0" u="none" strike="noStrike" cap="none" dirty="0" smtClean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\23EET103\ECED\</a:t>
            </a:r>
            <a:r>
              <a:rPr lang="en-US" sz="1200" b="1" i="0" u="none" strike="noStrike" cap="none" dirty="0" err="1" smtClean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Ms.RANJANI</a:t>
            </a:r>
            <a:r>
              <a:rPr lang="en-US" sz="1200" b="1" i="0" u="none" strike="noStrike" cap="none" dirty="0" smtClean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 K </a:t>
            </a:r>
            <a:r>
              <a:rPr lang="en-US" sz="1200" b="1" i="0" u="none" strike="noStrike" cap="none" dirty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\ </a:t>
            </a:r>
            <a:r>
              <a:rPr lang="en-US" sz="1200" b="1" i="0" u="none" strike="noStrike" cap="none" dirty="0" smtClean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AP\IOT\SNSCT</a:t>
            </a:r>
            <a:endParaRPr sz="1200" b="1" i="0" u="none" strike="noStrike" cap="none" dirty="0">
              <a:solidFill>
                <a:srgbClr val="868686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200" b="1" i="0" u="none" dirty="0">
              <a:solidFill>
                <a:srgbClr val="868686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fld id="{E7B8288A-D4B9-48A1-8096-F9C83982A95F}" type="datetime1">
              <a:rPr lang="en-US" smtClean="0"/>
              <a:t>2026-03-24</a:t>
            </a:fld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3"/>
          <p:cNvSpPr txBox="1">
            <a:spLocks noGrp="1"/>
          </p:cNvSpPr>
          <p:nvPr>
            <p:ph type="title"/>
          </p:nvPr>
        </p:nvSpPr>
        <p:spPr>
          <a:xfrm>
            <a:off x="1994154" y="221691"/>
            <a:ext cx="8204834" cy="6807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050" rIns="0" bIns="0" anchor="t" anchorCtr="0">
            <a:spAutoFit/>
          </a:bodyPr>
          <a:lstStyle/>
          <a:p>
            <a:pPr marL="127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TOPICS FOR DISCUSSIONTION</a:t>
            </a:r>
            <a:endParaRPr/>
          </a:p>
        </p:txBody>
      </p:sp>
      <p:sp>
        <p:nvSpPr>
          <p:cNvPr id="67" name="Google Shape;67;p3"/>
          <p:cNvSpPr txBox="1"/>
          <p:nvPr/>
        </p:nvSpPr>
        <p:spPr>
          <a:xfrm>
            <a:off x="2365375" y="2052320"/>
            <a:ext cx="6692265" cy="22212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700" rIns="0" bIns="0" anchor="t" anchorCtr="0">
            <a:spAutoFit/>
          </a:bodyPr>
          <a:lstStyle/>
          <a:p>
            <a:pPr marL="118745" lvl="0" indent="-146049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300"/>
              <a:buFont typeface="Arial"/>
              <a:buChar char="•"/>
            </a:pPr>
            <a:r>
              <a:rPr lang="en-US" sz="2400">
                <a:latin typeface="Arial"/>
                <a:ea typeface="Arial"/>
                <a:cs typeface="Arial"/>
                <a:sym typeface="Arial"/>
              </a:rPr>
              <a:t>What is an accident?</a:t>
            </a:r>
            <a:endParaRPr sz="2400">
              <a:latin typeface="Arial"/>
              <a:ea typeface="Arial"/>
              <a:cs typeface="Arial"/>
              <a:sym typeface="Arial"/>
            </a:endParaRPr>
          </a:p>
          <a:p>
            <a:pPr marL="118745" lvl="0" indent="-146049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300"/>
              <a:buFont typeface="Arial"/>
              <a:buChar char="•"/>
            </a:pPr>
            <a:r>
              <a:rPr lang="en-US" sz="2400">
                <a:latin typeface="Arial"/>
                <a:ea typeface="Arial"/>
                <a:cs typeface="Arial"/>
                <a:sym typeface="Arial"/>
              </a:rPr>
              <a:t>Causes of accidents</a:t>
            </a:r>
            <a:endParaRPr sz="2400">
              <a:latin typeface="Arial"/>
              <a:ea typeface="Arial"/>
              <a:cs typeface="Arial"/>
              <a:sym typeface="Arial"/>
            </a:endParaRPr>
          </a:p>
          <a:p>
            <a:pPr marL="118745" lvl="0" indent="-146049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300"/>
              <a:buFont typeface="Arial"/>
              <a:buChar char="•"/>
            </a:pPr>
            <a:r>
              <a:rPr lang="en-US" sz="2400">
                <a:latin typeface="Arial"/>
                <a:ea typeface="Arial"/>
                <a:cs typeface="Arial"/>
                <a:sym typeface="Arial"/>
              </a:rPr>
              <a:t>Types of workplace hazards</a:t>
            </a:r>
            <a:endParaRPr sz="2400">
              <a:latin typeface="Arial"/>
              <a:ea typeface="Arial"/>
              <a:cs typeface="Arial"/>
              <a:sym typeface="Arial"/>
            </a:endParaRPr>
          </a:p>
          <a:p>
            <a:pPr marL="118745" lvl="0" indent="-146049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300"/>
              <a:buFont typeface="Arial"/>
              <a:buChar char="•"/>
            </a:pPr>
            <a:r>
              <a:rPr lang="en-US" sz="2400">
                <a:latin typeface="Arial"/>
                <a:ea typeface="Arial"/>
                <a:cs typeface="Arial"/>
                <a:sym typeface="Arial"/>
              </a:rPr>
              <a:t>Prevention strategies</a:t>
            </a:r>
            <a:endParaRPr sz="2400">
              <a:latin typeface="Arial"/>
              <a:ea typeface="Arial"/>
              <a:cs typeface="Arial"/>
              <a:sym typeface="Arial"/>
            </a:endParaRPr>
          </a:p>
          <a:p>
            <a:pPr marL="118745" lvl="0" indent="-146049" algn="l" rtl="0">
              <a:lnSpc>
                <a:spcPct val="100000"/>
              </a:lnSpc>
              <a:spcBef>
                <a:spcPts val="5"/>
              </a:spcBef>
              <a:spcAft>
                <a:spcPts val="0"/>
              </a:spcAft>
              <a:buSzPts val="2300"/>
              <a:buFont typeface="Arial"/>
              <a:buChar char="•"/>
            </a:pPr>
            <a:r>
              <a:rPr lang="en-US" sz="2400">
                <a:latin typeface="Arial"/>
                <a:ea typeface="Arial"/>
                <a:cs typeface="Arial"/>
                <a:sym typeface="Arial"/>
              </a:rPr>
              <a:t>Safety rules &amp; precautions</a:t>
            </a:r>
            <a:endParaRPr sz="2400">
              <a:latin typeface="Arial"/>
              <a:ea typeface="Arial"/>
              <a:cs typeface="Arial"/>
              <a:sym typeface="Arial"/>
            </a:endParaRPr>
          </a:p>
          <a:p>
            <a:pPr marL="118745" lvl="0" indent="-146049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300"/>
              <a:buFont typeface="Arial"/>
              <a:buChar char="•"/>
            </a:pPr>
            <a:r>
              <a:rPr lang="en-US" sz="2400">
                <a:latin typeface="Arial"/>
                <a:ea typeface="Arial"/>
                <a:cs typeface="Arial"/>
                <a:sym typeface="Arial"/>
              </a:rPr>
              <a:t>Real-world industry practices (ABB, Bosch, L&amp;T)</a:t>
            </a:r>
            <a:endParaRPr sz="24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" name="Google Shape;55;p1"/>
          <p:cNvSpPr txBox="1"/>
          <p:nvPr/>
        </p:nvSpPr>
        <p:spPr>
          <a:xfrm>
            <a:off x="914399" y="6203130"/>
            <a:ext cx="10375119" cy="6514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1442720" lvl="0">
              <a:spcBef>
                <a:spcPts val="2235"/>
              </a:spcBef>
            </a:pPr>
            <a:r>
              <a:rPr lang="en-US" sz="1200" b="1" i="0" u="none" strike="noStrike" cap="none" dirty="0">
                <a:solidFill>
                  <a:srgbClr val="868686"/>
                </a:solidFill>
                <a:latin typeface="Cambria"/>
                <a:ea typeface="Cambria"/>
                <a:cs typeface="Cambria"/>
                <a:sym typeface="Cambria"/>
              </a:rPr>
              <a:t> </a:t>
            </a:r>
            <a:r>
              <a:rPr lang="en-US" sz="1200" b="1" dirty="0">
                <a:latin typeface="Cambria"/>
                <a:ea typeface="Cambria"/>
                <a:cs typeface="Cambria"/>
                <a:sym typeface="Cambria"/>
              </a:rPr>
              <a:t>Wiring: General Rules , Materials </a:t>
            </a:r>
            <a:r>
              <a:rPr lang="en-US" sz="1200" b="1" dirty="0" smtClean="0">
                <a:latin typeface="Cambria"/>
                <a:ea typeface="Cambria"/>
                <a:cs typeface="Cambria"/>
                <a:sym typeface="Cambria"/>
              </a:rPr>
              <a:t>and Accessories</a:t>
            </a:r>
            <a:r>
              <a:rPr lang="en-US" sz="1200" b="1" i="0" u="none" strike="noStrike" cap="none" dirty="0" smtClean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\23EET103\ECED\</a:t>
            </a:r>
            <a:r>
              <a:rPr lang="en-US" sz="1200" b="1" i="0" u="none" strike="noStrike" cap="none" dirty="0" err="1" smtClean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Ms.RANJANI</a:t>
            </a:r>
            <a:r>
              <a:rPr lang="en-US" sz="1200" b="1" i="0" u="none" strike="noStrike" cap="none" dirty="0" smtClean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 K </a:t>
            </a:r>
            <a:r>
              <a:rPr lang="en-US" sz="1200" b="1" i="0" u="none" strike="noStrike" cap="none" dirty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\ </a:t>
            </a:r>
            <a:r>
              <a:rPr lang="en-US" sz="1200" b="1" i="0" u="none" strike="noStrike" cap="none" dirty="0" smtClean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AP\IOT\SNSCT</a:t>
            </a:r>
            <a:endParaRPr sz="1200" b="1" i="0" u="none" strike="noStrike" cap="none" dirty="0">
              <a:solidFill>
                <a:srgbClr val="868686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200" b="1" i="0" u="none" dirty="0">
              <a:solidFill>
                <a:srgbClr val="868686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fld id="{6347073A-8D8E-4F4B-8B2F-37BD797A55A1}" type="datetime1">
              <a:rPr lang="en-US" smtClean="0"/>
              <a:t>2026-03-24</a:t>
            </a:fld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4"/>
          <p:cNvSpPr txBox="1">
            <a:spLocks noGrp="1"/>
          </p:cNvSpPr>
          <p:nvPr>
            <p:ph type="title"/>
          </p:nvPr>
        </p:nvSpPr>
        <p:spPr>
          <a:xfrm>
            <a:off x="4326382" y="242697"/>
            <a:ext cx="3535045" cy="6807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050" rIns="0" bIns="0" anchor="t" anchorCtr="0">
            <a:spAutoFit/>
          </a:bodyPr>
          <a:lstStyle/>
          <a:p>
            <a:pPr marL="127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Let's explore !!</a:t>
            </a:r>
            <a:endParaRPr/>
          </a:p>
        </p:txBody>
      </p:sp>
      <p:sp>
        <p:nvSpPr>
          <p:cNvPr id="73" name="Google Shape;73;p4"/>
          <p:cNvSpPr txBox="1"/>
          <p:nvPr/>
        </p:nvSpPr>
        <p:spPr>
          <a:xfrm>
            <a:off x="7005066" y="954100"/>
            <a:ext cx="3933825" cy="49663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700" rIns="0" bIns="0" anchor="t" anchorCtr="0">
            <a:spAutoFit/>
          </a:bodyPr>
          <a:lstStyle/>
          <a:p>
            <a:pPr marL="127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latin typeface="Arial"/>
                <a:ea typeface="Arial"/>
                <a:cs typeface="Arial"/>
                <a:sym typeface="Arial"/>
              </a:rPr>
              <a:t>An </a:t>
            </a:r>
            <a:r>
              <a:rPr lang="en-US" sz="1800" b="1">
                <a:latin typeface="Arial"/>
                <a:ea typeface="Arial"/>
                <a:cs typeface="Arial"/>
                <a:sym typeface="Arial"/>
              </a:rPr>
              <a:t>accident </a:t>
            </a:r>
            <a:r>
              <a:rPr lang="en-US" sz="1800">
                <a:latin typeface="Arial"/>
                <a:ea typeface="Arial"/>
                <a:cs typeface="Arial"/>
                <a:sym typeface="Arial"/>
              </a:rPr>
              <a:t>is an unexpected and</a:t>
            </a:r>
            <a:endParaRPr sz="1800">
              <a:latin typeface="Arial"/>
              <a:ea typeface="Arial"/>
              <a:cs typeface="Arial"/>
              <a:sym typeface="Arial"/>
            </a:endParaRPr>
          </a:p>
          <a:p>
            <a:pPr marL="12700" lvl="0" indent="0" algn="l" rtl="0">
              <a:lnSpc>
                <a:spcPct val="100000"/>
              </a:lnSpc>
              <a:spcBef>
                <a:spcPts val="5"/>
              </a:spcBef>
              <a:spcAft>
                <a:spcPts val="0"/>
              </a:spcAft>
              <a:buNone/>
            </a:pPr>
            <a:r>
              <a:rPr lang="en-US" sz="1800">
                <a:latin typeface="Arial"/>
                <a:ea typeface="Arial"/>
                <a:cs typeface="Arial"/>
                <a:sym typeface="Arial"/>
              </a:rPr>
              <a:t>unintentional event that causes:</a:t>
            </a:r>
            <a:endParaRPr sz="1800">
              <a:latin typeface="Arial"/>
              <a:ea typeface="Arial"/>
              <a:cs typeface="Arial"/>
              <a:sym typeface="Arial"/>
            </a:endParaRPr>
          </a:p>
          <a:p>
            <a:pPr marL="92075" lvl="0" indent="-107949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700"/>
              <a:buFont typeface="Arial"/>
              <a:buChar char="•"/>
            </a:pPr>
            <a:r>
              <a:rPr lang="en-US" sz="1800">
                <a:latin typeface="Arial"/>
                <a:ea typeface="Arial"/>
                <a:cs typeface="Arial"/>
                <a:sym typeface="Arial"/>
              </a:rPr>
              <a:t>Injury</a:t>
            </a:r>
            <a:endParaRPr sz="1800">
              <a:latin typeface="Arial"/>
              <a:ea typeface="Arial"/>
              <a:cs typeface="Arial"/>
              <a:sym typeface="Arial"/>
            </a:endParaRPr>
          </a:p>
          <a:p>
            <a:pPr marL="92075" lvl="0" indent="-107949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700"/>
              <a:buFont typeface="Arial"/>
              <a:buChar char="•"/>
            </a:pPr>
            <a:r>
              <a:rPr lang="en-US" sz="1800">
                <a:latin typeface="Arial"/>
                <a:ea typeface="Arial"/>
                <a:cs typeface="Arial"/>
                <a:sym typeface="Arial"/>
              </a:rPr>
              <a:t>Damage to equipment</a:t>
            </a:r>
            <a:endParaRPr sz="1800">
              <a:latin typeface="Arial"/>
              <a:ea typeface="Arial"/>
              <a:cs typeface="Arial"/>
              <a:sym typeface="Arial"/>
            </a:endParaRPr>
          </a:p>
          <a:p>
            <a:pPr marL="92075" lvl="0" indent="-107949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700"/>
              <a:buFont typeface="Arial"/>
              <a:buChar char="•"/>
            </a:pPr>
            <a:r>
              <a:rPr lang="en-US" sz="1800">
                <a:latin typeface="Arial"/>
                <a:ea typeface="Arial"/>
                <a:cs typeface="Arial"/>
                <a:sym typeface="Arial"/>
              </a:rPr>
              <a:t>Loss of life</a:t>
            </a:r>
            <a:endParaRPr sz="1800">
              <a:latin typeface="Arial"/>
              <a:ea typeface="Arial"/>
              <a:cs typeface="Arial"/>
              <a:sym typeface="Arial"/>
            </a:endParaRPr>
          </a:p>
          <a:p>
            <a:pPr marL="92075" lvl="0" indent="-107949" algn="l" rtl="0">
              <a:lnSpc>
                <a:spcPct val="100000"/>
              </a:lnSpc>
              <a:spcBef>
                <a:spcPts val="5"/>
              </a:spcBef>
              <a:spcAft>
                <a:spcPts val="0"/>
              </a:spcAft>
              <a:buSzPts val="1700"/>
              <a:buFont typeface="Arial"/>
              <a:buChar char="•"/>
            </a:pPr>
            <a:r>
              <a:rPr lang="en-US" sz="1800">
                <a:latin typeface="Arial"/>
                <a:ea typeface="Arial"/>
                <a:cs typeface="Arial"/>
                <a:sym typeface="Arial"/>
              </a:rPr>
              <a:t>Production downtime</a:t>
            </a:r>
            <a:endParaRPr sz="1800">
              <a:latin typeface="Arial"/>
              <a:ea typeface="Arial"/>
              <a:cs typeface="Arial"/>
              <a:sym typeface="Arial"/>
            </a:endParaRPr>
          </a:p>
          <a:p>
            <a:pPr marL="127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latin typeface="Arial"/>
                <a:ea typeface="Arial"/>
                <a:cs typeface="Arial"/>
                <a:sym typeface="Arial"/>
              </a:rPr>
              <a:t>Most accidents are preventable with</a:t>
            </a:r>
            <a:endParaRPr sz="1800">
              <a:latin typeface="Arial"/>
              <a:ea typeface="Arial"/>
              <a:cs typeface="Arial"/>
              <a:sym typeface="Arial"/>
            </a:endParaRPr>
          </a:p>
          <a:p>
            <a:pPr marL="127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latin typeface="Arial"/>
                <a:ea typeface="Arial"/>
                <a:cs typeface="Arial"/>
                <a:sym typeface="Arial"/>
              </a:rPr>
              <a:t>proper safety measures.</a:t>
            </a:r>
            <a:endParaRPr sz="1800">
              <a:latin typeface="Arial"/>
              <a:ea typeface="Arial"/>
              <a:cs typeface="Arial"/>
              <a:sym typeface="Arial"/>
            </a:endParaRPr>
          </a:p>
          <a:p>
            <a:pPr marL="127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>
                <a:latin typeface="Arial"/>
                <a:ea typeface="Arial"/>
                <a:cs typeface="Arial"/>
                <a:sym typeface="Arial"/>
              </a:rPr>
              <a:t>Major causes:</a:t>
            </a:r>
            <a:endParaRPr sz="1800">
              <a:latin typeface="Arial"/>
              <a:ea typeface="Arial"/>
              <a:cs typeface="Arial"/>
              <a:sym typeface="Arial"/>
            </a:endParaRPr>
          </a:p>
          <a:p>
            <a:pPr marL="127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latin typeface="Arial"/>
                <a:ea typeface="Arial"/>
                <a:cs typeface="Arial"/>
                <a:sym typeface="Arial"/>
              </a:rPr>
              <a:t>Human error (carelessness, lack of</a:t>
            </a:r>
            <a:endParaRPr sz="1800">
              <a:latin typeface="Arial"/>
              <a:ea typeface="Arial"/>
              <a:cs typeface="Arial"/>
              <a:sym typeface="Arial"/>
            </a:endParaRPr>
          </a:p>
          <a:p>
            <a:pPr marL="12700" lvl="0" indent="0" algn="l" rtl="0">
              <a:lnSpc>
                <a:spcPct val="100000"/>
              </a:lnSpc>
              <a:spcBef>
                <a:spcPts val="5"/>
              </a:spcBef>
              <a:spcAft>
                <a:spcPts val="0"/>
              </a:spcAft>
              <a:buNone/>
            </a:pPr>
            <a:r>
              <a:rPr lang="en-US" sz="1800">
                <a:latin typeface="Arial"/>
                <a:ea typeface="Arial"/>
                <a:cs typeface="Arial"/>
                <a:sym typeface="Arial"/>
              </a:rPr>
              <a:t>attention)</a:t>
            </a:r>
            <a:endParaRPr sz="1800">
              <a:latin typeface="Arial"/>
              <a:ea typeface="Arial"/>
              <a:cs typeface="Arial"/>
              <a:sym typeface="Arial"/>
            </a:endParaRPr>
          </a:p>
          <a:p>
            <a:pPr marL="127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latin typeface="Arial"/>
                <a:ea typeface="Arial"/>
                <a:cs typeface="Arial"/>
                <a:sym typeface="Arial"/>
              </a:rPr>
              <a:t>Poor housekeeping (clutter, wet floors)</a:t>
            </a:r>
            <a:endParaRPr sz="1800">
              <a:latin typeface="Arial"/>
              <a:ea typeface="Arial"/>
              <a:cs typeface="Arial"/>
              <a:sym typeface="Arial"/>
            </a:endParaRPr>
          </a:p>
          <a:p>
            <a:pPr marL="12700" marR="1602105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latin typeface="Arial"/>
                <a:ea typeface="Arial"/>
                <a:cs typeface="Arial"/>
                <a:sym typeface="Arial"/>
              </a:rPr>
              <a:t>Faulty tools/equipment Ignoring safety rules Lack of training</a:t>
            </a:r>
            <a:endParaRPr sz="1800">
              <a:latin typeface="Arial"/>
              <a:ea typeface="Arial"/>
              <a:cs typeface="Arial"/>
              <a:sym typeface="Arial"/>
            </a:endParaRPr>
          </a:p>
          <a:p>
            <a:pPr marL="12700" marR="794385" lvl="0" indent="0" algn="l" rtl="0">
              <a:lnSpc>
                <a:spcPct val="100000"/>
              </a:lnSpc>
              <a:spcBef>
                <a:spcPts val="5"/>
              </a:spcBef>
              <a:spcAft>
                <a:spcPts val="0"/>
              </a:spcAft>
              <a:buNone/>
            </a:pPr>
            <a:r>
              <a:rPr lang="en-US" sz="1800">
                <a:latin typeface="Arial"/>
                <a:ea typeface="Arial"/>
                <a:cs typeface="Arial"/>
                <a:sym typeface="Arial"/>
              </a:rPr>
              <a:t>Using equipment beyond limits Mechanical failures</a:t>
            </a:r>
            <a:endParaRPr sz="1800">
              <a:latin typeface="Arial"/>
              <a:ea typeface="Arial"/>
              <a:cs typeface="Arial"/>
              <a:sym typeface="Arial"/>
            </a:endParaRPr>
          </a:p>
          <a:p>
            <a:pPr marL="127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latin typeface="Arial"/>
                <a:ea typeface="Arial"/>
                <a:cs typeface="Arial"/>
                <a:sym typeface="Arial"/>
              </a:rPr>
              <a:t>Electrical faults (leakage, overloading)</a:t>
            </a:r>
            <a:endParaRPr sz="1800"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74" name="Google Shape;74;p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92480" y="1417319"/>
            <a:ext cx="2810256" cy="1627631"/>
          </a:xfrm>
          <a:prstGeom prst="rect">
            <a:avLst/>
          </a:prstGeom>
          <a:noFill/>
          <a:ln>
            <a:noFill/>
          </a:ln>
        </p:spPr>
      </p:pic>
      <p:pic>
        <p:nvPicPr>
          <p:cNvPr id="75" name="Google Shape;75;p4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3953255" y="1417319"/>
            <a:ext cx="2621279" cy="1743455"/>
          </a:xfrm>
          <a:prstGeom prst="rect">
            <a:avLst/>
          </a:prstGeom>
          <a:noFill/>
          <a:ln>
            <a:noFill/>
          </a:ln>
        </p:spPr>
      </p:pic>
      <p:pic>
        <p:nvPicPr>
          <p:cNvPr id="76" name="Google Shape;76;p4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3889247" y="3398520"/>
            <a:ext cx="2862072" cy="1770887"/>
          </a:xfrm>
          <a:prstGeom prst="rect">
            <a:avLst/>
          </a:prstGeom>
          <a:noFill/>
          <a:ln>
            <a:noFill/>
          </a:ln>
        </p:spPr>
      </p:pic>
      <p:pic>
        <p:nvPicPr>
          <p:cNvPr id="77" name="Google Shape;77;p4"/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679704" y="3398520"/>
            <a:ext cx="2993135" cy="1770887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Google Shape;55;p1"/>
          <p:cNvSpPr txBox="1"/>
          <p:nvPr/>
        </p:nvSpPr>
        <p:spPr>
          <a:xfrm>
            <a:off x="914399" y="6203130"/>
            <a:ext cx="10375119" cy="6514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1442720" lvl="0">
              <a:spcBef>
                <a:spcPts val="2235"/>
              </a:spcBef>
            </a:pPr>
            <a:r>
              <a:rPr lang="en-US" sz="1200" b="1" i="0" u="none" strike="noStrike" cap="none" dirty="0">
                <a:solidFill>
                  <a:srgbClr val="868686"/>
                </a:solidFill>
                <a:latin typeface="Cambria"/>
                <a:ea typeface="Cambria"/>
                <a:cs typeface="Cambria"/>
                <a:sym typeface="Cambria"/>
              </a:rPr>
              <a:t> </a:t>
            </a:r>
            <a:r>
              <a:rPr lang="en-US" sz="1200" b="1" dirty="0">
                <a:latin typeface="Cambria"/>
                <a:ea typeface="Cambria"/>
                <a:cs typeface="Cambria"/>
                <a:sym typeface="Cambria"/>
              </a:rPr>
              <a:t>Wiring: General Rules , Materials </a:t>
            </a:r>
            <a:r>
              <a:rPr lang="en-US" sz="1200" b="1" dirty="0" smtClean="0">
                <a:latin typeface="Cambria"/>
                <a:ea typeface="Cambria"/>
                <a:cs typeface="Cambria"/>
                <a:sym typeface="Cambria"/>
              </a:rPr>
              <a:t>and Accessories</a:t>
            </a:r>
            <a:r>
              <a:rPr lang="en-US" sz="1200" b="1" i="0" u="none" strike="noStrike" cap="none" dirty="0" smtClean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\23EET103\ECED\</a:t>
            </a:r>
            <a:r>
              <a:rPr lang="en-US" sz="1200" b="1" i="0" u="none" strike="noStrike" cap="none" dirty="0" err="1" smtClean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Ms.RANJANI</a:t>
            </a:r>
            <a:r>
              <a:rPr lang="en-US" sz="1200" b="1" i="0" u="none" strike="noStrike" cap="none" dirty="0" smtClean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 K </a:t>
            </a:r>
            <a:r>
              <a:rPr lang="en-US" sz="1200" b="1" i="0" u="none" strike="noStrike" cap="none" dirty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\ </a:t>
            </a:r>
            <a:r>
              <a:rPr lang="en-US" sz="1200" b="1" i="0" u="none" strike="noStrike" cap="none" dirty="0" smtClean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AP\IOT\SNSCT</a:t>
            </a:r>
            <a:endParaRPr sz="1200" b="1" i="0" u="none" strike="noStrike" cap="none" dirty="0">
              <a:solidFill>
                <a:srgbClr val="868686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200" b="1" i="0" u="none" dirty="0">
              <a:solidFill>
                <a:srgbClr val="868686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fld id="{9D26BF91-C856-491C-A416-697D9337831F}" type="datetime1">
              <a:rPr lang="en-US" smtClean="0"/>
              <a:t>2026-03-24</a:t>
            </a:fld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5"/>
          <p:cNvSpPr txBox="1">
            <a:spLocks noGrp="1"/>
          </p:cNvSpPr>
          <p:nvPr>
            <p:ph type="title"/>
          </p:nvPr>
        </p:nvSpPr>
        <p:spPr>
          <a:xfrm>
            <a:off x="1992883" y="96469"/>
            <a:ext cx="7965156" cy="13366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050" rIns="0" bIns="0" anchor="t" anchorCtr="0">
            <a:spAutoFit/>
          </a:bodyPr>
          <a:lstStyle/>
          <a:p>
            <a:pPr marL="1911350" marR="5080" lvl="0" indent="-189928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CAUSES	OF	ELECTRICAL ACCIDENTS</a:t>
            </a:r>
            <a:endParaRPr dirty="0"/>
          </a:p>
        </p:txBody>
      </p:sp>
      <p:sp>
        <p:nvSpPr>
          <p:cNvPr id="86" name="Google Shape;86;p5"/>
          <p:cNvSpPr txBox="1"/>
          <p:nvPr/>
        </p:nvSpPr>
        <p:spPr>
          <a:xfrm>
            <a:off x="6830314" y="1393317"/>
            <a:ext cx="4824095" cy="38690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3325" rIns="0" bIns="0" anchor="t" anchorCtr="0">
            <a:spAutoFit/>
          </a:bodyPr>
          <a:lstStyle/>
          <a:p>
            <a:pPr marL="356870" marR="5080" lvl="0" indent="-34480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Arial"/>
              <a:buChar char="•"/>
            </a:pPr>
            <a:r>
              <a:rPr lang="en-US" sz="2800">
                <a:latin typeface="Times New Roman"/>
                <a:ea typeface="Times New Roman"/>
                <a:cs typeface="Times New Roman"/>
                <a:sym typeface="Times New Roman"/>
              </a:rPr>
              <a:t>Top	5	Causes	of	Electrical Accidents</a:t>
            </a:r>
            <a:endParaRPr sz="28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356870" lvl="0" indent="-344170" algn="l" rtl="0">
              <a:lnSpc>
                <a:spcPct val="100000"/>
              </a:lnSpc>
              <a:spcBef>
                <a:spcPts val="675"/>
              </a:spcBef>
              <a:spcAft>
                <a:spcPts val="0"/>
              </a:spcAft>
              <a:buSzPts val="2800"/>
              <a:buFont typeface="Noto Sans Symbols"/>
              <a:buChar char="⮚"/>
            </a:pPr>
            <a:r>
              <a:rPr lang="en-US" sz="2800">
                <a:latin typeface="Times New Roman"/>
                <a:ea typeface="Times New Roman"/>
                <a:cs typeface="Times New Roman"/>
                <a:sym typeface="Times New Roman"/>
              </a:rPr>
              <a:t>Cords and Plugs.</a:t>
            </a:r>
            <a:endParaRPr sz="28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356870" marR="5080" lvl="0" indent="-344805" algn="l" rtl="0">
              <a:lnSpc>
                <a:spcPct val="100000"/>
              </a:lnSpc>
              <a:spcBef>
                <a:spcPts val="675"/>
              </a:spcBef>
              <a:spcAft>
                <a:spcPts val="0"/>
              </a:spcAft>
              <a:buSzPts val="2800"/>
              <a:buFont typeface="Noto Sans Symbols"/>
              <a:buChar char="⮚"/>
            </a:pPr>
            <a:r>
              <a:rPr lang="en-US" sz="2800">
                <a:latin typeface="Times New Roman"/>
                <a:ea typeface="Times New Roman"/>
                <a:cs typeface="Times New Roman"/>
                <a:sym typeface="Times New Roman"/>
              </a:rPr>
              <a:t>Misuse	of	Electrical Appliances.</a:t>
            </a:r>
            <a:endParaRPr sz="28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356870" lvl="0" indent="-344170" algn="l" rtl="0">
              <a:lnSpc>
                <a:spcPct val="100000"/>
              </a:lnSpc>
              <a:spcBef>
                <a:spcPts val="675"/>
              </a:spcBef>
              <a:spcAft>
                <a:spcPts val="0"/>
              </a:spcAft>
              <a:buSzPts val="2800"/>
              <a:buFont typeface="Noto Sans Symbols"/>
              <a:buChar char="⮚"/>
            </a:pPr>
            <a:r>
              <a:rPr lang="en-US" sz="2800">
                <a:latin typeface="Times New Roman"/>
                <a:ea typeface="Times New Roman"/>
                <a:cs typeface="Times New Roman"/>
                <a:sym typeface="Times New Roman"/>
              </a:rPr>
              <a:t>Faulty Wiring System.</a:t>
            </a:r>
            <a:endParaRPr sz="28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356870" lvl="0" indent="-344170" algn="l" rtl="0">
              <a:lnSpc>
                <a:spcPct val="100000"/>
              </a:lnSpc>
              <a:spcBef>
                <a:spcPts val="675"/>
              </a:spcBef>
              <a:spcAft>
                <a:spcPts val="0"/>
              </a:spcAft>
              <a:buSzPts val="2800"/>
              <a:buFont typeface="Noto Sans Symbols"/>
              <a:buChar char="⮚"/>
            </a:pPr>
            <a:r>
              <a:rPr lang="en-US" sz="2800">
                <a:latin typeface="Times New Roman"/>
                <a:ea typeface="Times New Roman"/>
                <a:cs typeface="Times New Roman"/>
                <a:sym typeface="Times New Roman"/>
              </a:rPr>
              <a:t>Wet Areas/GFCI.</a:t>
            </a:r>
            <a:endParaRPr sz="28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356870" lvl="0" indent="-344170" algn="l" rtl="0">
              <a:lnSpc>
                <a:spcPct val="100000"/>
              </a:lnSpc>
              <a:spcBef>
                <a:spcPts val="675"/>
              </a:spcBef>
              <a:spcAft>
                <a:spcPts val="0"/>
              </a:spcAft>
              <a:buSzPts val="2800"/>
              <a:buFont typeface="Noto Sans Symbols"/>
              <a:buChar char="⮚"/>
            </a:pPr>
            <a:r>
              <a:rPr lang="en-US" sz="2800">
                <a:latin typeface="Times New Roman"/>
                <a:ea typeface="Times New Roman"/>
                <a:cs typeface="Times New Roman"/>
                <a:sym typeface="Times New Roman"/>
              </a:rPr>
              <a:t>Ignoring Safety Precautions.</a:t>
            </a:r>
            <a:endParaRPr sz="28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87" name="Google Shape;87;p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676655" y="1338072"/>
            <a:ext cx="2676144" cy="1703831"/>
          </a:xfrm>
          <a:prstGeom prst="rect">
            <a:avLst/>
          </a:prstGeom>
          <a:noFill/>
          <a:ln>
            <a:noFill/>
          </a:ln>
        </p:spPr>
      </p:pic>
      <p:pic>
        <p:nvPicPr>
          <p:cNvPr id="88" name="Google Shape;88;p5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3624071" y="1371600"/>
            <a:ext cx="2855976" cy="1600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89" name="Google Shape;89;p5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676655" y="3328415"/>
            <a:ext cx="2676144" cy="1706880"/>
          </a:xfrm>
          <a:prstGeom prst="rect">
            <a:avLst/>
          </a:prstGeom>
          <a:noFill/>
          <a:ln>
            <a:noFill/>
          </a:ln>
        </p:spPr>
      </p:pic>
      <p:pic>
        <p:nvPicPr>
          <p:cNvPr id="90" name="Google Shape;90;p5"/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3624071" y="3325367"/>
            <a:ext cx="2855976" cy="1703831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Google Shape;55;p1"/>
          <p:cNvSpPr txBox="1"/>
          <p:nvPr/>
        </p:nvSpPr>
        <p:spPr>
          <a:xfrm>
            <a:off x="914399" y="6203130"/>
            <a:ext cx="10375119" cy="6514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1442720" lvl="0">
              <a:spcBef>
                <a:spcPts val="2235"/>
              </a:spcBef>
            </a:pPr>
            <a:r>
              <a:rPr lang="en-US" sz="1200" b="1" i="0" u="none" strike="noStrike" cap="none" dirty="0">
                <a:solidFill>
                  <a:srgbClr val="868686"/>
                </a:solidFill>
                <a:latin typeface="Cambria"/>
                <a:ea typeface="Cambria"/>
                <a:cs typeface="Cambria"/>
                <a:sym typeface="Cambria"/>
              </a:rPr>
              <a:t> </a:t>
            </a:r>
            <a:r>
              <a:rPr lang="en-US" sz="1200" b="1" dirty="0">
                <a:latin typeface="Cambria"/>
                <a:ea typeface="Cambria"/>
                <a:cs typeface="Cambria"/>
                <a:sym typeface="Cambria"/>
              </a:rPr>
              <a:t>Wiring: General Rules , Materials </a:t>
            </a:r>
            <a:r>
              <a:rPr lang="en-US" sz="1200" b="1" dirty="0" smtClean="0">
                <a:latin typeface="Cambria"/>
                <a:ea typeface="Cambria"/>
                <a:cs typeface="Cambria"/>
                <a:sym typeface="Cambria"/>
              </a:rPr>
              <a:t>and Accessories</a:t>
            </a:r>
            <a:r>
              <a:rPr lang="en-US" sz="1200" b="1" i="0" u="none" strike="noStrike" cap="none" dirty="0" smtClean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\23EET103\ECED\</a:t>
            </a:r>
            <a:r>
              <a:rPr lang="en-US" sz="1200" b="1" i="0" u="none" strike="noStrike" cap="none" dirty="0" err="1" smtClean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Ms.RANJANI</a:t>
            </a:r>
            <a:r>
              <a:rPr lang="en-US" sz="1200" b="1" i="0" u="none" strike="noStrike" cap="none" dirty="0" smtClean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 K </a:t>
            </a:r>
            <a:r>
              <a:rPr lang="en-US" sz="1200" b="1" i="0" u="none" strike="noStrike" cap="none" dirty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\ </a:t>
            </a:r>
            <a:r>
              <a:rPr lang="en-US" sz="1200" b="1" i="0" u="none" strike="noStrike" cap="none" dirty="0" smtClean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AP\IOT\SNSCT</a:t>
            </a:r>
            <a:endParaRPr sz="1200" b="1" i="0" u="none" strike="noStrike" cap="none" dirty="0">
              <a:solidFill>
                <a:srgbClr val="868686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200" b="1" i="0" u="none" dirty="0">
              <a:solidFill>
                <a:srgbClr val="868686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fld id="{A77DFB0F-8CFB-43F2-B472-D339A912767E}" type="datetime1">
              <a:rPr lang="en-US" smtClean="0"/>
              <a:t>2026-03-24</a:t>
            </a:fld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6"/>
          <p:cNvSpPr txBox="1">
            <a:spLocks noGrp="1"/>
          </p:cNvSpPr>
          <p:nvPr>
            <p:ph type="title"/>
          </p:nvPr>
        </p:nvSpPr>
        <p:spPr>
          <a:xfrm>
            <a:off x="2200148" y="96469"/>
            <a:ext cx="7835950" cy="13366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050" rIns="0" bIns="0" anchor="t" anchorCtr="0">
            <a:spAutoFit/>
          </a:bodyPr>
          <a:lstStyle/>
          <a:p>
            <a:pPr marL="1908810" marR="5080" lvl="0" indent="-189611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CAUSES	OF	ELECTRICAL ACCIDENTS</a:t>
            </a:r>
            <a:endParaRPr dirty="0"/>
          </a:p>
        </p:txBody>
      </p:sp>
      <p:sp>
        <p:nvSpPr>
          <p:cNvPr id="99" name="Google Shape;99;p6"/>
          <p:cNvSpPr txBox="1"/>
          <p:nvPr/>
        </p:nvSpPr>
        <p:spPr>
          <a:xfrm>
            <a:off x="5871464" y="1752675"/>
            <a:ext cx="2980690" cy="40405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3950" rIns="0" bIns="0" anchor="t" anchorCtr="0">
            <a:spAutoFit/>
          </a:bodyPr>
          <a:lstStyle/>
          <a:p>
            <a:pPr marL="356870" lvl="0" indent="-34417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800"/>
              <a:buFont typeface="Arial"/>
              <a:buChar char="•"/>
            </a:pPr>
            <a:r>
              <a:rPr lang="en-US" sz="2800" b="1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BE SAFE</a:t>
            </a:r>
            <a:endParaRPr sz="28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l" rtl="0">
              <a:lnSpc>
                <a:spcPct val="100000"/>
              </a:lnSpc>
              <a:spcBef>
                <a:spcPts val="1485"/>
              </a:spcBef>
              <a:spcAft>
                <a:spcPts val="0"/>
              </a:spcAft>
              <a:buNone/>
            </a:pPr>
            <a:endParaRPr sz="28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356870" lvl="0" indent="-344170" algn="l" rtl="0">
              <a:lnSpc>
                <a:spcPct val="100000"/>
              </a:lnSpc>
              <a:spcBef>
                <a:spcPts val="5"/>
              </a:spcBef>
              <a:spcAft>
                <a:spcPts val="0"/>
              </a:spcAft>
              <a:buClr>
                <a:srgbClr val="FF0000"/>
              </a:buClr>
              <a:buSzPts val="2800"/>
              <a:buFont typeface="Noto Sans Symbols"/>
              <a:buChar char="⮚"/>
            </a:pPr>
            <a:r>
              <a:rPr lang="en-US" sz="2800" b="1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</a:t>
            </a:r>
            <a:r>
              <a:rPr lang="en-US" sz="2800">
                <a:latin typeface="Times New Roman"/>
                <a:ea typeface="Times New Roman"/>
                <a:cs typeface="Times New Roman"/>
                <a:sym typeface="Times New Roman"/>
              </a:rPr>
              <a:t>urns</a:t>
            </a:r>
            <a:endParaRPr sz="28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356870" lvl="0" indent="-344170" algn="l" rtl="0">
              <a:lnSpc>
                <a:spcPct val="100000"/>
              </a:lnSpc>
              <a:spcBef>
                <a:spcPts val="670"/>
              </a:spcBef>
              <a:spcAft>
                <a:spcPts val="0"/>
              </a:spcAft>
              <a:buClr>
                <a:srgbClr val="FF0000"/>
              </a:buClr>
              <a:buSzPts val="2800"/>
              <a:buFont typeface="Noto Sans Symbols"/>
              <a:buChar char="⮚"/>
            </a:pPr>
            <a:r>
              <a:rPr lang="en-US" sz="2800" b="1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</a:t>
            </a:r>
            <a:r>
              <a:rPr lang="en-US" sz="2800">
                <a:latin typeface="Times New Roman"/>
                <a:ea typeface="Times New Roman"/>
                <a:cs typeface="Times New Roman"/>
                <a:sym typeface="Times New Roman"/>
              </a:rPr>
              <a:t>lectrocution</a:t>
            </a:r>
            <a:endParaRPr sz="28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356235" lvl="0" indent="-343535" algn="l" rtl="0">
              <a:lnSpc>
                <a:spcPct val="100000"/>
              </a:lnSpc>
              <a:spcBef>
                <a:spcPts val="675"/>
              </a:spcBef>
              <a:spcAft>
                <a:spcPts val="0"/>
              </a:spcAft>
              <a:buClr>
                <a:srgbClr val="FF0000"/>
              </a:buClr>
              <a:buSzPts val="2800"/>
              <a:buFont typeface="Noto Sans Symbols"/>
              <a:buChar char="⮚"/>
            </a:pPr>
            <a:r>
              <a:rPr lang="en-US" sz="2800" b="1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</a:t>
            </a:r>
            <a:r>
              <a:rPr lang="en-US" sz="2800">
                <a:latin typeface="Times New Roman"/>
                <a:ea typeface="Times New Roman"/>
                <a:cs typeface="Times New Roman"/>
                <a:sym typeface="Times New Roman"/>
              </a:rPr>
              <a:t>hock</a:t>
            </a:r>
            <a:endParaRPr sz="28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356235" lvl="0" indent="-343535" algn="l" rtl="0">
              <a:lnSpc>
                <a:spcPct val="100000"/>
              </a:lnSpc>
              <a:spcBef>
                <a:spcPts val="675"/>
              </a:spcBef>
              <a:spcAft>
                <a:spcPts val="0"/>
              </a:spcAft>
              <a:buClr>
                <a:srgbClr val="FF0000"/>
              </a:buClr>
              <a:buSzPts val="2800"/>
              <a:buFont typeface="Noto Sans Symbols"/>
              <a:buChar char="⮚"/>
            </a:pPr>
            <a:r>
              <a:rPr lang="en-US" sz="2800" b="1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</a:t>
            </a:r>
            <a:r>
              <a:rPr lang="en-US" sz="2800">
                <a:latin typeface="Times New Roman"/>
                <a:ea typeface="Times New Roman"/>
                <a:cs typeface="Times New Roman"/>
                <a:sym typeface="Times New Roman"/>
              </a:rPr>
              <a:t>rc flash/arc blast</a:t>
            </a:r>
            <a:endParaRPr sz="28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356870" lvl="0" indent="-344170" algn="l" rtl="0">
              <a:lnSpc>
                <a:spcPct val="100000"/>
              </a:lnSpc>
              <a:spcBef>
                <a:spcPts val="675"/>
              </a:spcBef>
              <a:spcAft>
                <a:spcPts val="0"/>
              </a:spcAft>
              <a:buClr>
                <a:srgbClr val="FF0000"/>
              </a:buClr>
              <a:buSzPts val="2800"/>
              <a:buFont typeface="Noto Sans Symbols"/>
              <a:buChar char="⮚"/>
            </a:pPr>
            <a:r>
              <a:rPr lang="en-US" sz="2800" b="1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F</a:t>
            </a:r>
            <a:r>
              <a:rPr lang="en-US" sz="2800">
                <a:latin typeface="Times New Roman"/>
                <a:ea typeface="Times New Roman"/>
                <a:cs typeface="Times New Roman"/>
                <a:sym typeface="Times New Roman"/>
              </a:rPr>
              <a:t>ire</a:t>
            </a:r>
            <a:endParaRPr sz="28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356870" lvl="0" indent="-344170" algn="l" rtl="0">
              <a:lnSpc>
                <a:spcPct val="100000"/>
              </a:lnSpc>
              <a:spcBef>
                <a:spcPts val="675"/>
              </a:spcBef>
              <a:spcAft>
                <a:spcPts val="0"/>
              </a:spcAft>
              <a:buClr>
                <a:srgbClr val="FF0000"/>
              </a:buClr>
              <a:buSzPts val="2800"/>
              <a:buFont typeface="Noto Sans Symbols"/>
              <a:buChar char="⮚"/>
            </a:pPr>
            <a:r>
              <a:rPr lang="en-US" sz="2800" b="1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</a:t>
            </a:r>
            <a:r>
              <a:rPr lang="en-US" sz="2800">
                <a:latin typeface="Times New Roman"/>
                <a:ea typeface="Times New Roman"/>
                <a:cs typeface="Times New Roman"/>
                <a:sym typeface="Times New Roman"/>
              </a:rPr>
              <a:t>xplosions</a:t>
            </a:r>
            <a:endParaRPr sz="28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grpSp>
        <p:nvGrpSpPr>
          <p:cNvPr id="100" name="Google Shape;100;p6"/>
          <p:cNvGrpSpPr/>
          <p:nvPr/>
        </p:nvGrpSpPr>
        <p:grpSpPr>
          <a:xfrm>
            <a:off x="835152" y="2121408"/>
            <a:ext cx="4590415" cy="3447415"/>
            <a:chOff x="835152" y="2121408"/>
            <a:chExt cx="4590415" cy="3447415"/>
          </a:xfrm>
        </p:grpSpPr>
        <p:pic>
          <p:nvPicPr>
            <p:cNvPr id="101" name="Google Shape;101;p6"/>
            <p:cNvPicPr preferRelativeResize="0"/>
            <p:nvPr/>
          </p:nvPicPr>
          <p:blipFill rotWithShape="1">
            <a:blip r:embed="rId3">
              <a:alphaModFix/>
            </a:blip>
            <a:srcRect/>
            <a:stretch/>
          </p:blipFill>
          <p:spPr>
            <a:xfrm>
              <a:off x="844296" y="2130552"/>
              <a:ext cx="4572000" cy="3429000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02" name="Google Shape;102;p6"/>
            <p:cNvSpPr/>
            <p:nvPr/>
          </p:nvSpPr>
          <p:spPr>
            <a:xfrm>
              <a:off x="835152" y="2121408"/>
              <a:ext cx="4590415" cy="3447415"/>
            </a:xfrm>
            <a:custGeom>
              <a:avLst/>
              <a:gdLst/>
              <a:ahLst/>
              <a:cxnLst/>
              <a:rect l="l" t="t" r="r" b="b"/>
              <a:pathLst>
                <a:path w="4590415" h="3447415" extrusionOk="0">
                  <a:moveTo>
                    <a:pt x="0" y="3447288"/>
                  </a:moveTo>
                  <a:lnTo>
                    <a:pt x="4590288" y="3447288"/>
                  </a:lnTo>
                  <a:lnTo>
                    <a:pt x="4590288" y="0"/>
                  </a:lnTo>
                  <a:lnTo>
                    <a:pt x="0" y="0"/>
                  </a:lnTo>
                  <a:lnTo>
                    <a:pt x="0" y="3447288"/>
                  </a:lnTo>
                  <a:close/>
                </a:path>
              </a:pathLst>
            </a:custGeom>
            <a:noFill/>
            <a:ln w="1827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0" name="Google Shape;55;p1"/>
          <p:cNvSpPr txBox="1"/>
          <p:nvPr/>
        </p:nvSpPr>
        <p:spPr>
          <a:xfrm>
            <a:off x="914399" y="6203130"/>
            <a:ext cx="10375119" cy="6514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1442720" lvl="0">
              <a:spcBef>
                <a:spcPts val="2235"/>
              </a:spcBef>
            </a:pPr>
            <a:r>
              <a:rPr lang="en-US" sz="1200" b="1" i="0" u="none" strike="noStrike" cap="none" dirty="0">
                <a:solidFill>
                  <a:srgbClr val="868686"/>
                </a:solidFill>
                <a:latin typeface="Cambria"/>
                <a:ea typeface="Cambria"/>
                <a:cs typeface="Cambria"/>
                <a:sym typeface="Cambria"/>
              </a:rPr>
              <a:t> </a:t>
            </a:r>
            <a:r>
              <a:rPr lang="en-US" sz="1200" b="1" dirty="0">
                <a:latin typeface="Cambria"/>
                <a:ea typeface="Cambria"/>
                <a:cs typeface="Cambria"/>
                <a:sym typeface="Cambria"/>
              </a:rPr>
              <a:t>Wiring: General Rules , Materials </a:t>
            </a:r>
            <a:r>
              <a:rPr lang="en-US" sz="1200" b="1" dirty="0" smtClean="0">
                <a:latin typeface="Cambria"/>
                <a:ea typeface="Cambria"/>
                <a:cs typeface="Cambria"/>
                <a:sym typeface="Cambria"/>
              </a:rPr>
              <a:t>and Accessories</a:t>
            </a:r>
            <a:r>
              <a:rPr lang="en-US" sz="1200" b="1" i="0" u="none" strike="noStrike" cap="none" dirty="0" smtClean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\23EET103\ECED\</a:t>
            </a:r>
            <a:r>
              <a:rPr lang="en-US" sz="1200" b="1" i="0" u="none" strike="noStrike" cap="none" dirty="0" err="1" smtClean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Ms.RANJANI</a:t>
            </a:r>
            <a:r>
              <a:rPr lang="en-US" sz="1200" b="1" i="0" u="none" strike="noStrike" cap="none" dirty="0" smtClean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 K </a:t>
            </a:r>
            <a:r>
              <a:rPr lang="en-US" sz="1200" b="1" i="0" u="none" strike="noStrike" cap="none" dirty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\ </a:t>
            </a:r>
            <a:r>
              <a:rPr lang="en-US" sz="1200" b="1" i="0" u="none" strike="noStrike" cap="none" dirty="0" smtClean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AP\IOT\SNSCT</a:t>
            </a:r>
            <a:endParaRPr sz="1200" b="1" i="0" u="none" strike="noStrike" cap="none" dirty="0">
              <a:solidFill>
                <a:srgbClr val="868686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200" b="1" i="0" u="none" dirty="0">
              <a:solidFill>
                <a:srgbClr val="868686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fld id="{AADD3382-E470-4F19-BFB7-121414A71697}" type="datetime1">
              <a:rPr lang="en-US" smtClean="0"/>
              <a:t>2026-03-24</a:t>
            </a:fld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7"/>
          <p:cNvSpPr txBox="1">
            <a:spLocks noGrp="1"/>
          </p:cNvSpPr>
          <p:nvPr>
            <p:ph type="title"/>
          </p:nvPr>
        </p:nvSpPr>
        <p:spPr>
          <a:xfrm>
            <a:off x="1676144" y="96469"/>
            <a:ext cx="8103475" cy="13366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050" rIns="0" bIns="0" anchor="t" anchorCtr="0">
            <a:spAutoFit/>
          </a:bodyPr>
          <a:lstStyle/>
          <a:p>
            <a:pPr marL="1908810" marR="5080" lvl="0" indent="-189674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CAUSES	OF	ELECTRICAL ACCIDENTS</a:t>
            </a:r>
            <a:endParaRPr dirty="0"/>
          </a:p>
        </p:txBody>
      </p:sp>
      <p:sp>
        <p:nvSpPr>
          <p:cNvPr id="111" name="Google Shape;111;p7"/>
          <p:cNvSpPr txBox="1"/>
          <p:nvPr/>
        </p:nvSpPr>
        <p:spPr>
          <a:xfrm>
            <a:off x="4975986" y="1917903"/>
            <a:ext cx="5421630" cy="454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3950" rIns="0" bIns="0" anchor="t" anchorCtr="0">
            <a:spAutoFit/>
          </a:bodyPr>
          <a:lstStyle/>
          <a:p>
            <a:pPr marL="127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1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Contact with overhead power lines</a:t>
            </a:r>
            <a:r>
              <a:rPr lang="en-US" sz="2800" b="1">
                <a:latin typeface="Times New Roman"/>
                <a:ea typeface="Times New Roman"/>
                <a:cs typeface="Times New Roman"/>
                <a:sym typeface="Times New Roman"/>
              </a:rPr>
              <a:t>:</a:t>
            </a:r>
            <a:endParaRPr sz="28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12" name="Google Shape;112;p7"/>
          <p:cNvSpPr txBox="1"/>
          <p:nvPr/>
        </p:nvSpPr>
        <p:spPr>
          <a:xfrm>
            <a:off x="4975986" y="2430525"/>
            <a:ext cx="1751964" cy="8807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3325" rIns="0" bIns="0" anchor="t" anchorCtr="0">
            <a:spAutoFit/>
          </a:bodyPr>
          <a:lstStyle/>
          <a:p>
            <a:pPr marL="356870" marR="5080" lvl="0" indent="-34480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Arial"/>
              <a:buChar char="•"/>
            </a:pPr>
            <a:r>
              <a:rPr lang="en-US" sz="2800">
                <a:latin typeface="Times New Roman"/>
                <a:ea typeface="Times New Roman"/>
                <a:cs typeface="Times New Roman"/>
                <a:sym typeface="Times New Roman"/>
              </a:rPr>
              <a:t>Overhead power</a:t>
            </a:r>
            <a:endParaRPr sz="28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13" name="Google Shape;113;p7"/>
          <p:cNvSpPr txBox="1"/>
          <p:nvPr/>
        </p:nvSpPr>
        <p:spPr>
          <a:xfrm>
            <a:off x="7808214" y="2430525"/>
            <a:ext cx="774065" cy="8807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3325" rIns="0" bIns="0" anchor="t" anchorCtr="0">
            <a:spAutoFit/>
          </a:bodyPr>
          <a:lstStyle/>
          <a:p>
            <a:pPr marL="12700" marR="5080" lvl="0" indent="23749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latin typeface="Times New Roman"/>
                <a:ea typeface="Times New Roman"/>
                <a:cs typeface="Times New Roman"/>
                <a:sym typeface="Times New Roman"/>
              </a:rPr>
              <a:t>and lines</a:t>
            </a:r>
            <a:endParaRPr sz="28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14" name="Google Shape;114;p7"/>
          <p:cNvSpPr txBox="1"/>
          <p:nvPr/>
        </p:nvSpPr>
        <p:spPr>
          <a:xfrm>
            <a:off x="9899650" y="2430525"/>
            <a:ext cx="935990" cy="8807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3325" rIns="0" bIns="0" anchor="t" anchorCtr="0">
            <a:spAutoFit/>
          </a:bodyPr>
          <a:lstStyle/>
          <a:p>
            <a:pPr marL="189230" marR="5080" lvl="0" indent="-17716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latin typeface="Times New Roman"/>
                <a:ea typeface="Times New Roman"/>
                <a:cs typeface="Times New Roman"/>
                <a:sym typeface="Times New Roman"/>
              </a:rPr>
              <a:t>buried carry</a:t>
            </a:r>
            <a:endParaRPr sz="28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15" name="Google Shape;115;p7"/>
          <p:cNvSpPr txBox="1"/>
          <p:nvPr/>
        </p:nvSpPr>
        <p:spPr>
          <a:xfrm>
            <a:off x="4975986" y="3200029"/>
            <a:ext cx="4347210" cy="20751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97775" rIns="0" bIns="0" anchor="t" anchorCtr="0">
            <a:spAutoFit/>
          </a:bodyPr>
          <a:lstStyle/>
          <a:p>
            <a:pPr marL="35687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latin typeface="Times New Roman"/>
                <a:ea typeface="Times New Roman"/>
                <a:cs typeface="Times New Roman"/>
                <a:sym typeface="Times New Roman"/>
              </a:rPr>
              <a:t>extremely high voltage</a:t>
            </a:r>
            <a:endParaRPr sz="28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356870" lvl="0" indent="-344170" algn="l" rtl="0">
              <a:lnSpc>
                <a:spcPct val="100000"/>
              </a:lnSpc>
              <a:spcBef>
                <a:spcPts val="675"/>
              </a:spcBef>
              <a:spcAft>
                <a:spcPts val="0"/>
              </a:spcAft>
              <a:buClr>
                <a:srgbClr val="FF0000"/>
              </a:buClr>
              <a:buSzPts val="2800"/>
              <a:buFont typeface="Arial"/>
              <a:buChar char="•"/>
            </a:pPr>
            <a:r>
              <a:rPr lang="en-US" sz="280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Risks</a:t>
            </a:r>
            <a:endParaRPr sz="28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756285" lvl="1" indent="-286385" algn="l" rtl="0">
              <a:lnSpc>
                <a:spcPct val="100000"/>
              </a:lnSpc>
              <a:spcBef>
                <a:spcPts val="675"/>
              </a:spcBef>
              <a:spcAft>
                <a:spcPts val="0"/>
              </a:spcAft>
              <a:buSzPts val="2700"/>
              <a:buFont typeface="Noto Sans Symbols"/>
              <a:buChar char="⮚"/>
            </a:pPr>
            <a:r>
              <a:rPr lang="en-US" sz="2800">
                <a:latin typeface="Times New Roman"/>
                <a:ea typeface="Times New Roman"/>
                <a:cs typeface="Times New Roman"/>
                <a:sym typeface="Times New Roman"/>
              </a:rPr>
              <a:t>Electrocution (main risk)</a:t>
            </a:r>
            <a:endParaRPr sz="28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756285" lvl="1" indent="-286385" algn="l" rtl="0">
              <a:lnSpc>
                <a:spcPct val="100000"/>
              </a:lnSpc>
              <a:spcBef>
                <a:spcPts val="675"/>
              </a:spcBef>
              <a:spcAft>
                <a:spcPts val="0"/>
              </a:spcAft>
              <a:buSzPts val="2700"/>
              <a:buFont typeface="Noto Sans Symbols"/>
              <a:buChar char="⮚"/>
            </a:pPr>
            <a:r>
              <a:rPr lang="en-US" sz="2800">
                <a:latin typeface="Times New Roman"/>
                <a:ea typeface="Times New Roman"/>
                <a:cs typeface="Times New Roman"/>
                <a:sym typeface="Times New Roman"/>
              </a:rPr>
              <a:t>Burns and falls</a:t>
            </a:r>
            <a:endParaRPr sz="28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grpSp>
        <p:nvGrpSpPr>
          <p:cNvPr id="116" name="Google Shape;116;p7"/>
          <p:cNvGrpSpPr/>
          <p:nvPr/>
        </p:nvGrpSpPr>
        <p:grpSpPr>
          <a:xfrm>
            <a:off x="569975" y="1847088"/>
            <a:ext cx="3523615" cy="3904615"/>
            <a:chOff x="569975" y="1847088"/>
            <a:chExt cx="3523615" cy="3904615"/>
          </a:xfrm>
        </p:grpSpPr>
        <p:pic>
          <p:nvPicPr>
            <p:cNvPr id="117" name="Google Shape;117;p7"/>
            <p:cNvPicPr preferRelativeResize="0"/>
            <p:nvPr/>
          </p:nvPicPr>
          <p:blipFill rotWithShape="1">
            <a:blip r:embed="rId3">
              <a:alphaModFix/>
            </a:blip>
            <a:srcRect/>
            <a:stretch/>
          </p:blipFill>
          <p:spPr>
            <a:xfrm>
              <a:off x="579119" y="1856294"/>
              <a:ext cx="3471126" cy="3886137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18" name="Google Shape;118;p7"/>
            <p:cNvSpPr/>
            <p:nvPr/>
          </p:nvSpPr>
          <p:spPr>
            <a:xfrm>
              <a:off x="569975" y="1847088"/>
              <a:ext cx="3523615" cy="3904615"/>
            </a:xfrm>
            <a:custGeom>
              <a:avLst/>
              <a:gdLst/>
              <a:ahLst/>
              <a:cxnLst/>
              <a:rect l="l" t="t" r="r" b="b"/>
              <a:pathLst>
                <a:path w="3523615" h="3904615" extrusionOk="0">
                  <a:moveTo>
                    <a:pt x="0" y="3904488"/>
                  </a:moveTo>
                  <a:lnTo>
                    <a:pt x="3523488" y="3904488"/>
                  </a:lnTo>
                  <a:lnTo>
                    <a:pt x="3523488" y="0"/>
                  </a:lnTo>
                  <a:lnTo>
                    <a:pt x="0" y="0"/>
                  </a:lnTo>
                  <a:lnTo>
                    <a:pt x="0" y="3904488"/>
                  </a:lnTo>
                  <a:close/>
                </a:path>
              </a:pathLst>
            </a:custGeom>
            <a:noFill/>
            <a:ln w="1827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4" name="Google Shape;55;p1"/>
          <p:cNvSpPr txBox="1"/>
          <p:nvPr/>
        </p:nvSpPr>
        <p:spPr>
          <a:xfrm>
            <a:off x="914399" y="6203130"/>
            <a:ext cx="10375119" cy="6514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1442720" lvl="0">
              <a:spcBef>
                <a:spcPts val="2235"/>
              </a:spcBef>
            </a:pPr>
            <a:r>
              <a:rPr lang="en-US" sz="1200" b="1" i="0" u="none" strike="noStrike" cap="none" dirty="0">
                <a:solidFill>
                  <a:srgbClr val="868686"/>
                </a:solidFill>
                <a:latin typeface="Cambria"/>
                <a:ea typeface="Cambria"/>
                <a:cs typeface="Cambria"/>
                <a:sym typeface="Cambria"/>
              </a:rPr>
              <a:t> </a:t>
            </a:r>
            <a:r>
              <a:rPr lang="en-US" sz="1200" b="1" dirty="0">
                <a:latin typeface="Cambria"/>
                <a:ea typeface="Cambria"/>
                <a:cs typeface="Cambria"/>
                <a:sym typeface="Cambria"/>
              </a:rPr>
              <a:t>Wiring: General Rules , Materials </a:t>
            </a:r>
            <a:r>
              <a:rPr lang="en-US" sz="1200" b="1" dirty="0" smtClean="0">
                <a:latin typeface="Cambria"/>
                <a:ea typeface="Cambria"/>
                <a:cs typeface="Cambria"/>
                <a:sym typeface="Cambria"/>
              </a:rPr>
              <a:t>and Accessories</a:t>
            </a:r>
            <a:r>
              <a:rPr lang="en-US" sz="1200" b="1" i="0" u="none" strike="noStrike" cap="none" dirty="0" smtClean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\23EET103\ECED\</a:t>
            </a:r>
            <a:r>
              <a:rPr lang="en-US" sz="1200" b="1" i="0" u="none" strike="noStrike" cap="none" dirty="0" err="1" smtClean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Ms.RANJANI</a:t>
            </a:r>
            <a:r>
              <a:rPr lang="en-US" sz="1200" b="1" i="0" u="none" strike="noStrike" cap="none" dirty="0" smtClean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 K </a:t>
            </a:r>
            <a:r>
              <a:rPr lang="en-US" sz="1200" b="1" i="0" u="none" strike="noStrike" cap="none" dirty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\ </a:t>
            </a:r>
            <a:r>
              <a:rPr lang="en-US" sz="1200" b="1" i="0" u="none" strike="noStrike" cap="none" dirty="0" smtClean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AP\IOT\SNSCT</a:t>
            </a:r>
            <a:endParaRPr sz="1200" b="1" i="0" u="none" strike="noStrike" cap="none" dirty="0">
              <a:solidFill>
                <a:srgbClr val="868686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200" b="1" i="0" u="none" dirty="0">
              <a:solidFill>
                <a:srgbClr val="868686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fld id="{EA425E5E-D9D6-4349-A9C8-639E2A11A0E7}" type="datetime1">
              <a:rPr lang="en-US" smtClean="0"/>
              <a:t>2026-03-24</a:t>
            </a:fld>
            <a:endParaRPr 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8"/>
          <p:cNvSpPr txBox="1">
            <a:spLocks noGrp="1"/>
          </p:cNvSpPr>
          <p:nvPr>
            <p:ph type="title"/>
          </p:nvPr>
        </p:nvSpPr>
        <p:spPr>
          <a:xfrm>
            <a:off x="2079117" y="96469"/>
            <a:ext cx="7912376" cy="13366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050" rIns="0" bIns="0" anchor="t" anchorCtr="0">
            <a:spAutoFit/>
          </a:bodyPr>
          <a:lstStyle/>
          <a:p>
            <a:pPr marL="1908810" marR="5080" lvl="0" indent="-189674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CAUSES	OF	ELECTRICAL ACCIDENTS</a:t>
            </a:r>
            <a:endParaRPr dirty="0"/>
          </a:p>
        </p:txBody>
      </p:sp>
      <p:sp>
        <p:nvSpPr>
          <p:cNvPr id="127" name="Google Shape;127;p8"/>
          <p:cNvSpPr txBox="1"/>
          <p:nvPr/>
        </p:nvSpPr>
        <p:spPr>
          <a:xfrm>
            <a:off x="6836791" y="1553413"/>
            <a:ext cx="3806825" cy="27120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3950" rIns="0" bIns="0" anchor="t" anchorCtr="0">
            <a:spAutoFit/>
          </a:bodyPr>
          <a:lstStyle/>
          <a:p>
            <a:pPr marL="12700" marR="508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latin typeface="Times New Roman"/>
                <a:ea typeface="Times New Roman"/>
                <a:cs typeface="Times New Roman"/>
                <a:sym typeface="Times New Roman"/>
              </a:rPr>
              <a:t>Contact	with	energized sources:</a:t>
            </a:r>
            <a:endParaRPr sz="28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356870" lvl="0" indent="-344170" algn="l" rtl="0">
              <a:lnSpc>
                <a:spcPct val="100000"/>
              </a:lnSpc>
              <a:spcBef>
                <a:spcPts val="675"/>
              </a:spcBef>
              <a:spcAft>
                <a:spcPts val="0"/>
              </a:spcAft>
              <a:buClr>
                <a:srgbClr val="FF0000"/>
              </a:buClr>
              <a:buSzPts val="2800"/>
              <a:buFont typeface="Arial"/>
              <a:buChar char="•"/>
            </a:pPr>
            <a:r>
              <a:rPr lang="en-US" sz="280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Live parts</a:t>
            </a:r>
            <a:endParaRPr sz="28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755650" lvl="1" indent="-285750" algn="l" rtl="0">
              <a:lnSpc>
                <a:spcPct val="100000"/>
              </a:lnSpc>
              <a:spcBef>
                <a:spcPts val="670"/>
              </a:spcBef>
              <a:spcAft>
                <a:spcPts val="0"/>
              </a:spcAft>
              <a:buSzPts val="2800"/>
              <a:buFont typeface="Arial"/>
              <a:buChar char="–"/>
            </a:pPr>
            <a:r>
              <a:rPr lang="en-US" sz="2800">
                <a:latin typeface="Times New Roman"/>
                <a:ea typeface="Times New Roman"/>
                <a:cs typeface="Times New Roman"/>
                <a:sym typeface="Times New Roman"/>
              </a:rPr>
              <a:t>The major hazards</a:t>
            </a:r>
            <a:endParaRPr sz="28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1155700" marR="8255" lvl="2" indent="-229869" algn="l" rtl="0">
              <a:lnSpc>
                <a:spcPct val="100000"/>
              </a:lnSpc>
              <a:spcBef>
                <a:spcPts val="595"/>
              </a:spcBef>
              <a:spcAft>
                <a:spcPts val="0"/>
              </a:spcAft>
              <a:buSzPts val="2300"/>
              <a:buFont typeface="Noto Sans Symbols"/>
              <a:buChar char="⮚"/>
            </a:pPr>
            <a:r>
              <a:rPr lang="en-US" sz="2400">
                <a:latin typeface="Times New Roman"/>
                <a:ea typeface="Times New Roman"/>
                <a:cs typeface="Times New Roman"/>
                <a:sym typeface="Times New Roman"/>
              </a:rPr>
              <a:t>	Electrical	shock	and burns</a:t>
            </a:r>
            <a:endParaRPr sz="24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28" name="Google Shape;128;p8"/>
          <p:cNvSpPr txBox="1"/>
          <p:nvPr/>
        </p:nvSpPr>
        <p:spPr>
          <a:xfrm>
            <a:off x="7751444" y="4313301"/>
            <a:ext cx="2110740" cy="75755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700" rIns="0" bIns="0" anchor="t" anchorCtr="0">
            <a:spAutoFit/>
          </a:bodyPr>
          <a:lstStyle/>
          <a:p>
            <a:pPr marL="241300" marR="5080" lvl="0" indent="-22987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300"/>
              <a:buFont typeface="Noto Sans Symbols"/>
              <a:buChar char="⮚"/>
            </a:pPr>
            <a:r>
              <a:rPr lang="en-US" sz="2400">
                <a:latin typeface="Times New Roman"/>
                <a:ea typeface="Times New Roman"/>
                <a:cs typeface="Times New Roman"/>
                <a:sym typeface="Times New Roman"/>
              </a:rPr>
              <a:t>	Electrical occurs	when</a:t>
            </a:r>
            <a:endParaRPr sz="24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29" name="Google Shape;129;p8"/>
          <p:cNvSpPr txBox="1"/>
          <p:nvPr/>
        </p:nvSpPr>
        <p:spPr>
          <a:xfrm>
            <a:off x="9907016" y="4313301"/>
            <a:ext cx="735965" cy="75755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700" rIns="0" bIns="0" anchor="t" anchorCtr="0">
            <a:spAutoFit/>
          </a:bodyPr>
          <a:lstStyle/>
          <a:p>
            <a:pPr marL="0" marR="508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latin typeface="Times New Roman"/>
                <a:ea typeface="Times New Roman"/>
                <a:cs typeface="Times New Roman"/>
                <a:sym typeface="Times New Roman"/>
              </a:rPr>
              <a:t>shock</a:t>
            </a:r>
            <a:endParaRPr sz="24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8255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latin typeface="Times New Roman"/>
                <a:ea typeface="Times New Roman"/>
                <a:cs typeface="Times New Roman"/>
                <a:sym typeface="Times New Roman"/>
              </a:rPr>
              <a:t>the</a:t>
            </a:r>
            <a:endParaRPr sz="24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30" name="Google Shape;130;p8"/>
          <p:cNvSpPr txBox="1"/>
          <p:nvPr/>
        </p:nvSpPr>
        <p:spPr>
          <a:xfrm>
            <a:off x="7980044" y="5044897"/>
            <a:ext cx="2660650" cy="75755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700" rIns="0" bIns="0" anchor="t" anchorCtr="0">
            <a:spAutoFit/>
          </a:bodyPr>
          <a:lstStyle/>
          <a:p>
            <a:pPr marL="127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latin typeface="Times New Roman"/>
                <a:ea typeface="Times New Roman"/>
                <a:cs typeface="Times New Roman"/>
                <a:sym typeface="Times New Roman"/>
              </a:rPr>
              <a:t>body becomes part of</a:t>
            </a:r>
            <a:endParaRPr sz="24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12700" lvl="0" indent="0" algn="l" rtl="0">
              <a:lnSpc>
                <a:spcPct val="100000"/>
              </a:lnSpc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400">
                <a:latin typeface="Times New Roman"/>
                <a:ea typeface="Times New Roman"/>
                <a:cs typeface="Times New Roman"/>
                <a:sym typeface="Times New Roman"/>
              </a:rPr>
              <a:t>the electric circuit</a:t>
            </a:r>
            <a:endParaRPr sz="24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31" name="Google Shape;131;p8"/>
          <p:cNvSpPr txBox="1"/>
          <p:nvPr/>
        </p:nvSpPr>
        <p:spPr>
          <a:xfrm>
            <a:off x="11278869" y="6434734"/>
            <a:ext cx="374650" cy="2082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700" rIns="0" bIns="0" anchor="t" anchorCtr="0">
            <a:spAutoFit/>
          </a:bodyPr>
          <a:lstStyle/>
          <a:p>
            <a:pPr marL="127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b="1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rPr>
              <a:t>8/20</a:t>
            </a:r>
            <a:endParaRPr sz="1200">
              <a:latin typeface="Cambria"/>
              <a:ea typeface="Cambria"/>
              <a:cs typeface="Cambria"/>
              <a:sym typeface="Cambria"/>
            </a:endParaRPr>
          </a:p>
        </p:txBody>
      </p:sp>
      <p:grpSp>
        <p:nvGrpSpPr>
          <p:cNvPr id="132" name="Google Shape;132;p8"/>
          <p:cNvGrpSpPr/>
          <p:nvPr/>
        </p:nvGrpSpPr>
        <p:grpSpPr>
          <a:xfrm>
            <a:off x="1712976" y="1752599"/>
            <a:ext cx="4279900" cy="4478020"/>
            <a:chOff x="1712976" y="1752599"/>
            <a:chExt cx="4279900" cy="4478020"/>
          </a:xfrm>
        </p:grpSpPr>
        <p:pic>
          <p:nvPicPr>
            <p:cNvPr id="133" name="Google Shape;133;p8"/>
            <p:cNvPicPr preferRelativeResize="0"/>
            <p:nvPr/>
          </p:nvPicPr>
          <p:blipFill rotWithShape="1">
            <a:blip r:embed="rId3">
              <a:alphaModFix/>
            </a:blip>
            <a:srcRect/>
            <a:stretch/>
          </p:blipFill>
          <p:spPr>
            <a:xfrm>
              <a:off x="1722120" y="1761743"/>
              <a:ext cx="4261104" cy="4459224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34" name="Google Shape;134;p8"/>
            <p:cNvSpPr/>
            <p:nvPr/>
          </p:nvSpPr>
          <p:spPr>
            <a:xfrm>
              <a:off x="1712976" y="1752599"/>
              <a:ext cx="4279900" cy="4478020"/>
            </a:xfrm>
            <a:custGeom>
              <a:avLst/>
              <a:gdLst/>
              <a:ahLst/>
              <a:cxnLst/>
              <a:rect l="l" t="t" r="r" b="b"/>
              <a:pathLst>
                <a:path w="4279900" h="4478020" extrusionOk="0">
                  <a:moveTo>
                    <a:pt x="0" y="4477512"/>
                  </a:moveTo>
                  <a:lnTo>
                    <a:pt x="4279392" y="4477512"/>
                  </a:lnTo>
                  <a:lnTo>
                    <a:pt x="4279392" y="0"/>
                  </a:lnTo>
                  <a:lnTo>
                    <a:pt x="0" y="0"/>
                  </a:lnTo>
                  <a:lnTo>
                    <a:pt x="0" y="4477512"/>
                  </a:lnTo>
                  <a:close/>
                </a:path>
              </a:pathLst>
            </a:custGeom>
            <a:noFill/>
            <a:ln w="1827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3" name="Google Shape;55;p1"/>
          <p:cNvSpPr txBox="1"/>
          <p:nvPr/>
        </p:nvSpPr>
        <p:spPr>
          <a:xfrm>
            <a:off x="914399" y="6203130"/>
            <a:ext cx="10375119" cy="6514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1442720" lvl="0">
              <a:spcBef>
                <a:spcPts val="2235"/>
              </a:spcBef>
            </a:pPr>
            <a:r>
              <a:rPr lang="en-US" sz="1200" b="1" i="0" u="none" strike="noStrike" cap="none" dirty="0">
                <a:solidFill>
                  <a:srgbClr val="868686"/>
                </a:solidFill>
                <a:latin typeface="Cambria"/>
                <a:ea typeface="Cambria"/>
                <a:cs typeface="Cambria"/>
                <a:sym typeface="Cambria"/>
              </a:rPr>
              <a:t> </a:t>
            </a:r>
            <a:r>
              <a:rPr lang="en-US" sz="1200" b="1" dirty="0">
                <a:latin typeface="Cambria"/>
                <a:ea typeface="Cambria"/>
                <a:cs typeface="Cambria"/>
                <a:sym typeface="Cambria"/>
              </a:rPr>
              <a:t>Wiring: General Rules , Materials </a:t>
            </a:r>
            <a:r>
              <a:rPr lang="en-US" sz="1200" b="1" dirty="0" smtClean="0">
                <a:latin typeface="Cambria"/>
                <a:ea typeface="Cambria"/>
                <a:cs typeface="Cambria"/>
                <a:sym typeface="Cambria"/>
              </a:rPr>
              <a:t>and Accessories</a:t>
            </a:r>
            <a:r>
              <a:rPr lang="en-US" sz="1200" b="1" i="0" u="none" strike="noStrike" cap="none" dirty="0" smtClean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\23EET103\ECED\</a:t>
            </a:r>
            <a:r>
              <a:rPr lang="en-US" sz="1200" b="1" i="0" u="none" strike="noStrike" cap="none" dirty="0" err="1" smtClean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Ms.RANJANI</a:t>
            </a:r>
            <a:r>
              <a:rPr lang="en-US" sz="1200" b="1" i="0" u="none" strike="noStrike" cap="none" dirty="0" smtClean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 K </a:t>
            </a:r>
            <a:r>
              <a:rPr lang="en-US" sz="1200" b="1" i="0" u="none" strike="noStrike" cap="none" dirty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\ </a:t>
            </a:r>
            <a:r>
              <a:rPr lang="en-US" sz="1200" b="1" i="0" u="none" strike="noStrike" cap="none" dirty="0" smtClean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AP\IOT\SNSCT</a:t>
            </a:r>
            <a:endParaRPr sz="1200" b="1" i="0" u="none" strike="noStrike" cap="none" dirty="0">
              <a:solidFill>
                <a:srgbClr val="868686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200" b="1" i="0" u="none" dirty="0">
              <a:solidFill>
                <a:srgbClr val="868686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fld id="{BB17D3F0-AA93-4602-B1AA-BBDB1774A9B0}" type="datetime1">
              <a:rPr lang="en-US" smtClean="0"/>
              <a:t>2026-03-24</a:t>
            </a:fld>
            <a:endParaRPr 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p9"/>
          <p:cNvSpPr txBox="1">
            <a:spLocks noGrp="1"/>
          </p:cNvSpPr>
          <p:nvPr>
            <p:ph type="title"/>
          </p:nvPr>
        </p:nvSpPr>
        <p:spPr>
          <a:xfrm>
            <a:off x="2146173" y="96469"/>
            <a:ext cx="7063740" cy="13366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050" rIns="0" bIns="0" anchor="t" anchorCtr="0">
            <a:spAutoFit/>
          </a:bodyPr>
          <a:lstStyle/>
          <a:p>
            <a:pPr marL="1908810" marR="5080" lvl="0" indent="-189674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CAUSES	OF	ELECTRICAL ACCIDENTS</a:t>
            </a:r>
            <a:endParaRPr/>
          </a:p>
        </p:txBody>
      </p:sp>
      <p:sp>
        <p:nvSpPr>
          <p:cNvPr id="142" name="Google Shape;142;p9"/>
          <p:cNvSpPr txBox="1"/>
          <p:nvPr/>
        </p:nvSpPr>
        <p:spPr>
          <a:xfrm>
            <a:off x="6338061" y="1346145"/>
            <a:ext cx="5172075" cy="45872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97150" rIns="0" bIns="0" anchor="t" anchorCtr="0">
            <a:spAutoFit/>
          </a:bodyPr>
          <a:lstStyle/>
          <a:p>
            <a:pPr marL="298450" lvl="0" indent="-285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800"/>
              <a:buFont typeface="Arial"/>
              <a:buChar char="–"/>
            </a:pPr>
            <a:r>
              <a:rPr lang="en-US" sz="280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Damaged Or Bare Wires:</a:t>
            </a:r>
            <a:endParaRPr sz="28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297815" marR="5080" lvl="0" indent="-285750" algn="l" rtl="0">
              <a:lnSpc>
                <a:spcPct val="100000"/>
              </a:lnSpc>
              <a:spcBef>
                <a:spcPts val="675"/>
              </a:spcBef>
              <a:spcAft>
                <a:spcPts val="0"/>
              </a:spcAft>
              <a:buSzPts val="2800"/>
              <a:buFont typeface="Arial"/>
              <a:buChar char="–"/>
            </a:pPr>
            <a:r>
              <a:rPr lang="en-US" sz="2800">
                <a:latin typeface="Times New Roman"/>
                <a:ea typeface="Times New Roman"/>
                <a:cs typeface="Times New Roman"/>
                <a:sym typeface="Times New Roman"/>
              </a:rPr>
              <a:t>Fault current may travel through a 	body, causing electrical burns or 	death, if</a:t>
            </a:r>
            <a:endParaRPr sz="28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713105" lvl="1" indent="-244475" algn="l" rtl="0">
              <a:lnSpc>
                <a:spcPct val="100000"/>
              </a:lnSpc>
              <a:spcBef>
                <a:spcPts val="595"/>
              </a:spcBef>
              <a:spcAft>
                <a:spcPts val="0"/>
              </a:spcAft>
              <a:buSzPts val="2300"/>
              <a:buFont typeface="Noto Sans Symbols"/>
              <a:buChar char="⮚"/>
            </a:pPr>
            <a:r>
              <a:rPr lang="en-US" sz="2400">
                <a:latin typeface="Times New Roman"/>
                <a:ea typeface="Times New Roman"/>
                <a:cs typeface="Times New Roman"/>
                <a:sym typeface="Times New Roman"/>
              </a:rPr>
              <a:t>Power supply is not grounded</a:t>
            </a:r>
            <a:endParaRPr sz="24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713105" lvl="1" indent="-244475" algn="l" rtl="0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SzPts val="2300"/>
              <a:buFont typeface="Noto Sans Symbols"/>
              <a:buChar char="⮚"/>
            </a:pPr>
            <a:r>
              <a:rPr lang="en-US" sz="2400">
                <a:latin typeface="Times New Roman"/>
                <a:ea typeface="Times New Roman"/>
                <a:cs typeface="Times New Roman"/>
                <a:sym typeface="Times New Roman"/>
              </a:rPr>
              <a:t>Path has been broken</a:t>
            </a:r>
            <a:endParaRPr sz="24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713105" lvl="1" indent="-244475" algn="l" rtl="0">
              <a:lnSpc>
                <a:spcPct val="100000"/>
              </a:lnSpc>
              <a:spcBef>
                <a:spcPts val="575"/>
              </a:spcBef>
              <a:spcAft>
                <a:spcPts val="0"/>
              </a:spcAft>
              <a:buSzPts val="2300"/>
              <a:buFont typeface="Noto Sans Symbols"/>
              <a:buChar char="⮚"/>
            </a:pPr>
            <a:r>
              <a:rPr lang="en-US" sz="2400">
                <a:latin typeface="Times New Roman"/>
                <a:ea typeface="Times New Roman"/>
                <a:cs typeface="Times New Roman"/>
                <a:sym typeface="Times New Roman"/>
              </a:rPr>
              <a:t>There are live parts or bare wires</a:t>
            </a:r>
            <a:endParaRPr sz="24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297815" marR="25400" lvl="0" indent="-285750" algn="l" rtl="0">
              <a:lnSpc>
                <a:spcPct val="100000"/>
              </a:lnSpc>
              <a:spcBef>
                <a:spcPts val="660"/>
              </a:spcBef>
              <a:spcAft>
                <a:spcPts val="0"/>
              </a:spcAft>
              <a:buSzPts val="2800"/>
              <a:buFont typeface="Arial"/>
              <a:buChar char="–"/>
            </a:pPr>
            <a:r>
              <a:rPr lang="en-US" sz="2800">
                <a:latin typeface="Times New Roman"/>
                <a:ea typeface="Times New Roman"/>
                <a:cs typeface="Times New Roman"/>
                <a:sym typeface="Times New Roman"/>
              </a:rPr>
              <a:t>Extreme conditions and rough 	treatment can change electrical 	equipment from safe to hazardous</a:t>
            </a:r>
            <a:endParaRPr sz="28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grpSp>
        <p:nvGrpSpPr>
          <p:cNvPr id="143" name="Google Shape;143;p9"/>
          <p:cNvGrpSpPr/>
          <p:nvPr/>
        </p:nvGrpSpPr>
        <p:grpSpPr>
          <a:xfrm>
            <a:off x="748284" y="1403604"/>
            <a:ext cx="4002404" cy="2030095"/>
            <a:chOff x="748284" y="1403604"/>
            <a:chExt cx="4002404" cy="2030095"/>
          </a:xfrm>
        </p:grpSpPr>
        <p:pic>
          <p:nvPicPr>
            <p:cNvPr id="144" name="Google Shape;144;p9"/>
            <p:cNvPicPr preferRelativeResize="0"/>
            <p:nvPr/>
          </p:nvPicPr>
          <p:blipFill rotWithShape="1">
            <a:blip r:embed="rId3">
              <a:alphaModFix/>
            </a:blip>
            <a:srcRect/>
            <a:stretch/>
          </p:blipFill>
          <p:spPr>
            <a:xfrm>
              <a:off x="752856" y="1408176"/>
              <a:ext cx="3992879" cy="2020824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45" name="Google Shape;145;p9"/>
            <p:cNvSpPr/>
            <p:nvPr/>
          </p:nvSpPr>
          <p:spPr>
            <a:xfrm>
              <a:off x="748284" y="1403604"/>
              <a:ext cx="4002404" cy="2030095"/>
            </a:xfrm>
            <a:custGeom>
              <a:avLst/>
              <a:gdLst/>
              <a:ahLst/>
              <a:cxnLst/>
              <a:rect l="l" t="t" r="r" b="b"/>
              <a:pathLst>
                <a:path w="4002404" h="2030095" extrusionOk="0">
                  <a:moveTo>
                    <a:pt x="0" y="2029968"/>
                  </a:moveTo>
                  <a:lnTo>
                    <a:pt x="4002024" y="2029968"/>
                  </a:lnTo>
                  <a:lnTo>
                    <a:pt x="4002024" y="0"/>
                  </a:lnTo>
                  <a:lnTo>
                    <a:pt x="0" y="0"/>
                  </a:lnTo>
                  <a:lnTo>
                    <a:pt x="0" y="2029968"/>
                  </a:lnTo>
                  <a:close/>
                </a:path>
              </a:pathLst>
            </a:custGeom>
            <a:noFill/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46" name="Google Shape;146;p9"/>
          <p:cNvGrpSpPr/>
          <p:nvPr/>
        </p:nvGrpSpPr>
        <p:grpSpPr>
          <a:xfrm>
            <a:off x="763523" y="3915156"/>
            <a:ext cx="4002404" cy="1771014"/>
            <a:chOff x="763523" y="3915156"/>
            <a:chExt cx="4002404" cy="1771014"/>
          </a:xfrm>
        </p:grpSpPr>
        <p:pic>
          <p:nvPicPr>
            <p:cNvPr id="147" name="Google Shape;147;p9"/>
            <p:cNvPicPr preferRelativeResize="0"/>
            <p:nvPr/>
          </p:nvPicPr>
          <p:blipFill rotWithShape="1">
            <a:blip r:embed="rId4">
              <a:alphaModFix/>
            </a:blip>
            <a:srcRect/>
            <a:stretch/>
          </p:blipFill>
          <p:spPr>
            <a:xfrm>
              <a:off x="768095" y="3919728"/>
              <a:ext cx="3992879" cy="1761744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48" name="Google Shape;148;p9"/>
            <p:cNvSpPr/>
            <p:nvPr/>
          </p:nvSpPr>
          <p:spPr>
            <a:xfrm>
              <a:off x="763523" y="3915156"/>
              <a:ext cx="4002404" cy="1771014"/>
            </a:xfrm>
            <a:custGeom>
              <a:avLst/>
              <a:gdLst/>
              <a:ahLst/>
              <a:cxnLst/>
              <a:rect l="l" t="t" r="r" b="b"/>
              <a:pathLst>
                <a:path w="4002404" h="1771014" extrusionOk="0">
                  <a:moveTo>
                    <a:pt x="0" y="1770888"/>
                  </a:moveTo>
                  <a:lnTo>
                    <a:pt x="4002024" y="1770888"/>
                  </a:lnTo>
                  <a:lnTo>
                    <a:pt x="4002024" y="0"/>
                  </a:lnTo>
                  <a:lnTo>
                    <a:pt x="0" y="0"/>
                  </a:lnTo>
                  <a:lnTo>
                    <a:pt x="0" y="1770888"/>
                  </a:lnTo>
                  <a:close/>
                </a:path>
              </a:pathLst>
            </a:custGeom>
            <a:noFill/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50" name="Google Shape;150;p9"/>
          <p:cNvSpPr txBox="1"/>
          <p:nvPr/>
        </p:nvSpPr>
        <p:spPr>
          <a:xfrm>
            <a:off x="11278869" y="6442324"/>
            <a:ext cx="374650" cy="2044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5075" rIns="0" bIns="0" anchor="t" anchorCtr="0">
            <a:spAutoFit/>
          </a:bodyPr>
          <a:lstStyle/>
          <a:p>
            <a:pPr marL="127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b="1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rPr>
              <a:t>9/20</a:t>
            </a:r>
            <a:endParaRPr sz="1200"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13" name="Google Shape;55;p1"/>
          <p:cNvSpPr txBox="1"/>
          <p:nvPr/>
        </p:nvSpPr>
        <p:spPr>
          <a:xfrm>
            <a:off x="914399" y="6203130"/>
            <a:ext cx="10375119" cy="6514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1442720" lvl="0">
              <a:spcBef>
                <a:spcPts val="2235"/>
              </a:spcBef>
            </a:pPr>
            <a:r>
              <a:rPr lang="en-US" sz="1200" b="1" i="0" u="none" strike="noStrike" cap="none" dirty="0">
                <a:solidFill>
                  <a:srgbClr val="868686"/>
                </a:solidFill>
                <a:latin typeface="Cambria"/>
                <a:ea typeface="Cambria"/>
                <a:cs typeface="Cambria"/>
                <a:sym typeface="Cambria"/>
              </a:rPr>
              <a:t> </a:t>
            </a:r>
            <a:r>
              <a:rPr lang="en-US" sz="1200" b="1" dirty="0">
                <a:latin typeface="Cambria"/>
                <a:ea typeface="Cambria"/>
                <a:cs typeface="Cambria"/>
                <a:sym typeface="Cambria"/>
              </a:rPr>
              <a:t>Wiring: General Rules , Materials </a:t>
            </a:r>
            <a:r>
              <a:rPr lang="en-US" sz="1200" b="1" dirty="0" smtClean="0">
                <a:latin typeface="Cambria"/>
                <a:ea typeface="Cambria"/>
                <a:cs typeface="Cambria"/>
                <a:sym typeface="Cambria"/>
              </a:rPr>
              <a:t>and Accessories</a:t>
            </a:r>
            <a:r>
              <a:rPr lang="en-US" sz="1200" b="1" i="0" u="none" strike="noStrike" cap="none" dirty="0" smtClean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\23EET103\ECED\</a:t>
            </a:r>
            <a:r>
              <a:rPr lang="en-US" sz="1200" b="1" i="0" u="none" strike="noStrike" cap="none" dirty="0" err="1" smtClean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Ms.RANJANI</a:t>
            </a:r>
            <a:r>
              <a:rPr lang="en-US" sz="1200" b="1" i="0" u="none" strike="noStrike" cap="none" dirty="0" smtClean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 K </a:t>
            </a:r>
            <a:r>
              <a:rPr lang="en-US" sz="1200" b="1" i="0" u="none" strike="noStrike" cap="none" dirty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\ </a:t>
            </a:r>
            <a:r>
              <a:rPr lang="en-US" sz="1200" b="1" i="0" u="none" strike="noStrike" cap="none" dirty="0" smtClean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AP\IOT\SNSCT</a:t>
            </a:r>
            <a:endParaRPr sz="1200" b="1" i="0" u="none" strike="noStrike" cap="none" dirty="0">
              <a:solidFill>
                <a:srgbClr val="868686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200" b="1" i="0" u="none" dirty="0">
              <a:solidFill>
                <a:srgbClr val="868686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fld id="{C3D5B7F7-B107-44C1-ACF9-EB66D2236C5C}" type="datetime1">
              <a:rPr lang="en-US" smtClean="0"/>
              <a:t>2026-03-24</a:t>
            </a:fld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1203</Words>
  <Application>Microsoft Office PowerPoint</Application>
  <PresentationFormat>Widescreen</PresentationFormat>
  <Paragraphs>291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6" baseType="lpstr">
      <vt:lpstr>Arial</vt:lpstr>
      <vt:lpstr>Calibri</vt:lpstr>
      <vt:lpstr>Cambria</vt:lpstr>
      <vt:lpstr>Noto Sans Symbols</vt:lpstr>
      <vt:lpstr>Times New Roman</vt:lpstr>
      <vt:lpstr>Office Theme</vt:lpstr>
      <vt:lpstr>SNS COLLEGE OF TECHNOLOGY</vt:lpstr>
      <vt:lpstr>Let’s Recall !!</vt:lpstr>
      <vt:lpstr>TOPICS FOR DISCUSSIONTION</vt:lpstr>
      <vt:lpstr>Let's explore !!</vt:lpstr>
      <vt:lpstr>CAUSES OF ELECTRICAL ACCIDENTS</vt:lpstr>
      <vt:lpstr>CAUSES OF ELECTRICAL ACCIDENTS</vt:lpstr>
      <vt:lpstr>CAUSES OF ELECTRICAL ACCIDENTS</vt:lpstr>
      <vt:lpstr>CAUSES OF ELECTRICAL ACCIDENTS</vt:lpstr>
      <vt:lpstr>CAUSES OF ELECTRICAL ACCIDENTS</vt:lpstr>
      <vt:lpstr>ELECTRICAL SAFETY</vt:lpstr>
      <vt:lpstr>CIRCUIT BRAKERS</vt:lpstr>
      <vt:lpstr>CIRCUIT BRAKERS- MCB</vt:lpstr>
      <vt:lpstr>MCB VS FUSES</vt:lpstr>
      <vt:lpstr>MCB VS FUSES</vt:lpstr>
      <vt:lpstr>Types of Wiring</vt:lpstr>
      <vt:lpstr>Types of Wiring</vt:lpstr>
      <vt:lpstr>Applications in Real world</vt:lpstr>
      <vt:lpstr>PowerPoint Presentation</vt:lpstr>
      <vt:lpstr>References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SNS COLLEGE OF TECHNOLOGY</dc:title>
  <dc:creator>ADMIN</dc:creator>
  <cp:lastModifiedBy>ADMIN</cp:lastModifiedBy>
  <cp:revision>1</cp:revision>
  <dcterms:created xsi:type="dcterms:W3CDTF">2026-01-21T04:31:19Z</dcterms:created>
  <dcterms:modified xsi:type="dcterms:W3CDTF">2026-03-24T10:06:11Z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2025-11-22T00:00:00Z</vt:filetime>
  </property>
  <property fmtid="{D5CDD505-2E9C-101B-9397-08002B2CF9AE}" pid="3" name="Creator">
    <vt:lpwstr>Microsoft® PowerPoint® 2016</vt:lpwstr>
  </property>
  <property fmtid="{D5CDD505-2E9C-101B-9397-08002B2CF9AE}" pid="4" name="LastSaved">
    <vt:filetime>2026-01-21T00:00:00Z</vt:filetime>
  </property>
  <property fmtid="{D5CDD505-2E9C-101B-9397-08002B2CF9AE}" pid="5" name="Producer">
    <vt:lpwstr>www.ilovepdf.com</vt:lpwstr>
  </property>
</Properties>
</file>