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12192000" cy="6858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7" roundtripDataSignature="AMtx7mhida5UbGTAM0O406sTox4J/yoeb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customschemas.google.com/relationships/presentationmetadata" Target="metadata"/><Relationship Id="rId2" Type="http://schemas.openxmlformats.org/officeDocument/2006/relationships/slide" Target="slides/slide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5283200" cy="3444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6905625" y="0"/>
            <a:ext cx="5283200" cy="3444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038600" y="857250"/>
            <a:ext cx="41148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6513513"/>
            <a:ext cx="5283200" cy="344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6905625" y="6513513"/>
            <a:ext cx="5283200" cy="344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/>
              <a:t>‹#›</a:t>
            </a:fld>
            <a:endParaRPr sz="1200"/>
          </a:p>
        </p:txBody>
      </p:sp>
    </p:spTree>
    <p:extLst>
      <p:ext uri="{BB962C8B-B14F-4D97-AF65-F5344CB8AC3E}">
        <p14:creationId xmlns:p14="http://schemas.microsoft.com/office/powerpoint/2010/main" val="2528809897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:notes"/>
          <p:cNvSpPr txBox="1">
            <a:spLocks noGrp="1"/>
          </p:cNvSpPr>
          <p:nvPr>
            <p:ph type="body" idx="1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" name="Google Shape;4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93726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10:notes"/>
          <p:cNvSpPr txBox="1">
            <a:spLocks noGrp="1"/>
          </p:cNvSpPr>
          <p:nvPr>
            <p:ph type="body" idx="1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37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711765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11:notes"/>
          <p:cNvSpPr txBox="1">
            <a:spLocks noGrp="1"/>
          </p:cNvSpPr>
          <p:nvPr>
            <p:ph type="body" idx="1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6" name="Google Shape;146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690039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:notes"/>
          <p:cNvSpPr txBox="1">
            <a:spLocks noGrp="1"/>
          </p:cNvSpPr>
          <p:nvPr>
            <p:ph type="body" idx="1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5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405841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 txBox="1">
            <a:spLocks noGrp="1"/>
          </p:cNvSpPr>
          <p:nvPr>
            <p:ph type="body" idx="1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6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367228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76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999444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5:notes"/>
          <p:cNvSpPr txBox="1">
            <a:spLocks noGrp="1"/>
          </p:cNvSpPr>
          <p:nvPr>
            <p:ph type="body" idx="1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250750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6:notes"/>
          <p:cNvSpPr txBox="1">
            <a:spLocks noGrp="1"/>
          </p:cNvSpPr>
          <p:nvPr>
            <p:ph type="body" idx="1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96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542299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7:notes"/>
          <p:cNvSpPr txBox="1">
            <a:spLocks noGrp="1"/>
          </p:cNvSpPr>
          <p:nvPr>
            <p:ph type="body" idx="1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536786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8:notes"/>
          <p:cNvSpPr txBox="1">
            <a:spLocks noGrp="1"/>
          </p:cNvSpPr>
          <p:nvPr>
            <p:ph type="body" idx="1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7293304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9:notes"/>
          <p:cNvSpPr txBox="1">
            <a:spLocks noGrp="1"/>
          </p:cNvSpPr>
          <p:nvPr>
            <p:ph type="body" idx="1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28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310676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13"/>
          <p:cNvSpPr txBox="1">
            <a:spLocks noGrp="1"/>
          </p:cNvSpPr>
          <p:nvPr>
            <p:ph type="title"/>
          </p:nvPr>
        </p:nvSpPr>
        <p:spPr>
          <a:xfrm>
            <a:off x="1477772" y="378917"/>
            <a:ext cx="8910320" cy="7575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13"/>
          <p:cNvSpPr txBox="1">
            <a:spLocks noGrp="1"/>
          </p:cNvSpPr>
          <p:nvPr>
            <p:ph type="body" idx="1"/>
          </p:nvPr>
        </p:nvSpPr>
        <p:spPr>
          <a:xfrm>
            <a:off x="687425" y="1523974"/>
            <a:ext cx="11160125" cy="23126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600" b="0" i="0" u="sng">
                <a:solidFill>
                  <a:schemeClr val="hlink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3"/>
          <p:cNvSpPr txBox="1">
            <a:spLocks noGrp="1"/>
          </p:cNvSpPr>
          <p:nvPr>
            <p:ph type="ftr" idx="11"/>
          </p:nvPr>
        </p:nvSpPr>
        <p:spPr>
          <a:xfrm>
            <a:off x="2361945" y="6411250"/>
            <a:ext cx="7154545" cy="330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 smtClean="0"/>
              <a:t>PN Junction Diode\23EET103- Electric Circuits and Electron Devices \ Ms.Ranjani K\AP\ECE\SNSCT</a:t>
            </a:r>
            <a:endParaRPr/>
          </a:p>
        </p:txBody>
      </p:sp>
      <p:sp>
        <p:nvSpPr>
          <p:cNvPr id="20" name="Google Shape;20;p13"/>
          <p:cNvSpPr txBox="1">
            <a:spLocks noGrp="1"/>
          </p:cNvSpPr>
          <p:nvPr>
            <p:ph type="dt" idx="10"/>
          </p:nvPr>
        </p:nvSpPr>
        <p:spPr>
          <a:xfrm>
            <a:off x="688035" y="6412164"/>
            <a:ext cx="875030" cy="204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fld id="{06A9B354-ABFE-4620-B657-EC41F0F02DF6}" type="datetime1">
              <a:rPr lang="en-US" smtClean="0"/>
              <a:t>2026-03-24</a:t>
            </a:fld>
            <a:endParaRPr/>
          </a:p>
        </p:txBody>
      </p:sp>
      <p:sp>
        <p:nvSpPr>
          <p:cNvPr id="21" name="Google Shape;21;p13"/>
          <p:cNvSpPr txBox="1">
            <a:spLocks noGrp="1"/>
          </p:cNvSpPr>
          <p:nvPr>
            <p:ph type="sldNum" idx="12"/>
          </p:nvPr>
        </p:nvSpPr>
        <p:spPr>
          <a:xfrm>
            <a:off x="11169142" y="6423137"/>
            <a:ext cx="483234" cy="204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38100" lvl="0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marL="38100" lvl="1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2pPr>
            <a:lvl3pPr marL="38100" lvl="2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3pPr>
            <a:lvl4pPr marL="38100" lvl="3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4pPr>
            <a:lvl5pPr marL="38100" lvl="4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5pPr>
            <a:lvl6pPr marL="38100" lvl="5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6pPr>
            <a:lvl7pPr marL="38100" lvl="6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7pPr>
            <a:lvl8pPr marL="38100" lvl="7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8pPr>
            <a:lvl9pPr marL="38100" lvl="8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9pPr>
          </a:lstStyle>
          <a:p>
            <a:pPr marL="3810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r>
              <a:rPr lang="en-US"/>
              <a:t>/11</a:t>
            </a: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 Only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14"/>
          <p:cNvSpPr txBox="1">
            <a:spLocks noGrp="1"/>
          </p:cNvSpPr>
          <p:nvPr>
            <p:ph type="title"/>
          </p:nvPr>
        </p:nvSpPr>
        <p:spPr>
          <a:xfrm>
            <a:off x="1477772" y="378917"/>
            <a:ext cx="8910320" cy="7575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14"/>
          <p:cNvSpPr txBox="1">
            <a:spLocks noGrp="1"/>
          </p:cNvSpPr>
          <p:nvPr>
            <p:ph type="ftr" idx="11"/>
          </p:nvPr>
        </p:nvSpPr>
        <p:spPr>
          <a:xfrm>
            <a:off x="2361945" y="6411250"/>
            <a:ext cx="7154545" cy="330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 smtClean="0"/>
              <a:t>PN Junction Diode\23EET103- Electric Circuits and Electron Devices \ Ms.Ranjani K\AP\ECE\SNSCT</a:t>
            </a:r>
            <a:endParaRPr/>
          </a:p>
        </p:txBody>
      </p:sp>
      <p:sp>
        <p:nvSpPr>
          <p:cNvPr id="25" name="Google Shape;25;p14"/>
          <p:cNvSpPr txBox="1">
            <a:spLocks noGrp="1"/>
          </p:cNvSpPr>
          <p:nvPr>
            <p:ph type="dt" idx="10"/>
          </p:nvPr>
        </p:nvSpPr>
        <p:spPr>
          <a:xfrm>
            <a:off x="688035" y="6412164"/>
            <a:ext cx="875030" cy="204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fld id="{EDAA733E-6E62-44E2-9630-FA651CF7DE9B}" type="datetime1">
              <a:rPr lang="en-US" smtClean="0"/>
              <a:t>2026-03-24</a:t>
            </a:fld>
            <a:endParaRPr/>
          </a:p>
        </p:txBody>
      </p:sp>
      <p:sp>
        <p:nvSpPr>
          <p:cNvPr id="26" name="Google Shape;26;p14"/>
          <p:cNvSpPr txBox="1">
            <a:spLocks noGrp="1"/>
          </p:cNvSpPr>
          <p:nvPr>
            <p:ph type="sldNum" idx="12"/>
          </p:nvPr>
        </p:nvSpPr>
        <p:spPr>
          <a:xfrm>
            <a:off x="11169142" y="6423137"/>
            <a:ext cx="483234" cy="204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38100" lvl="0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marL="38100" lvl="1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2pPr>
            <a:lvl3pPr marL="38100" lvl="2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3pPr>
            <a:lvl4pPr marL="38100" lvl="3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4pPr>
            <a:lvl5pPr marL="38100" lvl="4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5pPr>
            <a:lvl6pPr marL="38100" lvl="5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6pPr>
            <a:lvl7pPr marL="38100" lvl="6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7pPr>
            <a:lvl8pPr marL="38100" lvl="7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8pPr>
            <a:lvl9pPr marL="38100" lvl="8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9pPr>
          </a:lstStyle>
          <a:p>
            <a:pPr marL="3810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r>
              <a:rPr lang="en-US"/>
              <a:t>/11</a:t>
            </a: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5"/>
          <p:cNvSpPr txBox="1"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5"/>
          <p:cNvSpPr txBox="1">
            <a:spLocks noGrp="1"/>
          </p:cNvSpPr>
          <p:nvPr>
            <p:ph type="subTitle" idx="1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600" b="0" i="0" u="sng">
                <a:solidFill>
                  <a:schemeClr val="hlink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15"/>
          <p:cNvSpPr txBox="1">
            <a:spLocks noGrp="1"/>
          </p:cNvSpPr>
          <p:nvPr>
            <p:ph type="ftr" idx="11"/>
          </p:nvPr>
        </p:nvSpPr>
        <p:spPr>
          <a:xfrm>
            <a:off x="2361945" y="6411250"/>
            <a:ext cx="7154545" cy="330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 smtClean="0"/>
              <a:t>PN Junction Diode\23EET103- Electric Circuits and Electron Devices \ Ms.Ranjani K\AP\ECE\SNSCT</a:t>
            </a:r>
            <a:endParaRPr/>
          </a:p>
        </p:txBody>
      </p:sp>
      <p:sp>
        <p:nvSpPr>
          <p:cNvPr id="31" name="Google Shape;31;p15"/>
          <p:cNvSpPr txBox="1">
            <a:spLocks noGrp="1"/>
          </p:cNvSpPr>
          <p:nvPr>
            <p:ph type="dt" idx="10"/>
          </p:nvPr>
        </p:nvSpPr>
        <p:spPr>
          <a:xfrm>
            <a:off x="688035" y="6412164"/>
            <a:ext cx="875030" cy="204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fld id="{87C20270-AD26-4E79-AACA-8F8269133640}" type="datetime1">
              <a:rPr lang="en-US" smtClean="0"/>
              <a:t>2026-03-24</a:t>
            </a:fld>
            <a:endParaRPr/>
          </a:p>
        </p:txBody>
      </p:sp>
      <p:sp>
        <p:nvSpPr>
          <p:cNvPr id="32" name="Google Shape;32;p15"/>
          <p:cNvSpPr txBox="1">
            <a:spLocks noGrp="1"/>
          </p:cNvSpPr>
          <p:nvPr>
            <p:ph type="sldNum" idx="12"/>
          </p:nvPr>
        </p:nvSpPr>
        <p:spPr>
          <a:xfrm>
            <a:off x="11169142" y="6423137"/>
            <a:ext cx="483234" cy="204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38100" lvl="0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marL="38100" lvl="1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2pPr>
            <a:lvl3pPr marL="38100" lvl="2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3pPr>
            <a:lvl4pPr marL="38100" lvl="3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4pPr>
            <a:lvl5pPr marL="38100" lvl="4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5pPr>
            <a:lvl6pPr marL="38100" lvl="5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6pPr>
            <a:lvl7pPr marL="38100" lvl="6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7pPr>
            <a:lvl8pPr marL="38100" lvl="7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8pPr>
            <a:lvl9pPr marL="38100" lvl="8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9pPr>
          </a:lstStyle>
          <a:p>
            <a:pPr marL="3810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r>
              <a:rPr lang="en-US"/>
              <a:t>/11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6"/>
          <p:cNvSpPr txBox="1">
            <a:spLocks noGrp="1"/>
          </p:cNvSpPr>
          <p:nvPr>
            <p:ph type="title"/>
          </p:nvPr>
        </p:nvSpPr>
        <p:spPr>
          <a:xfrm>
            <a:off x="1477772" y="378917"/>
            <a:ext cx="8910320" cy="7575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6"/>
          <p:cNvSpPr txBox="1">
            <a:spLocks noGrp="1"/>
          </p:cNvSpPr>
          <p:nvPr>
            <p:ph type="body" idx="1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16"/>
          <p:cNvSpPr txBox="1">
            <a:spLocks noGrp="1"/>
          </p:cNvSpPr>
          <p:nvPr>
            <p:ph type="body" idx="2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16"/>
          <p:cNvSpPr txBox="1">
            <a:spLocks noGrp="1"/>
          </p:cNvSpPr>
          <p:nvPr>
            <p:ph type="ftr" idx="11"/>
          </p:nvPr>
        </p:nvSpPr>
        <p:spPr>
          <a:xfrm>
            <a:off x="2361945" y="6411250"/>
            <a:ext cx="7154545" cy="330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 smtClean="0"/>
              <a:t>PN Junction Diode\23EET103- Electric Circuits and Electron Devices \ Ms.Ranjani K\AP\ECE\SNSCT</a:t>
            </a:r>
            <a:endParaRPr/>
          </a:p>
        </p:txBody>
      </p:sp>
      <p:sp>
        <p:nvSpPr>
          <p:cNvPr id="38" name="Google Shape;38;p16"/>
          <p:cNvSpPr txBox="1">
            <a:spLocks noGrp="1"/>
          </p:cNvSpPr>
          <p:nvPr>
            <p:ph type="dt" idx="10"/>
          </p:nvPr>
        </p:nvSpPr>
        <p:spPr>
          <a:xfrm>
            <a:off x="688035" y="6412164"/>
            <a:ext cx="875030" cy="204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fld id="{6386D34F-D1A7-422E-90BF-9395056918E7}" type="datetime1">
              <a:rPr lang="en-US" smtClean="0"/>
              <a:t>2026-03-24</a:t>
            </a:fld>
            <a:endParaRPr/>
          </a:p>
        </p:txBody>
      </p:sp>
      <p:sp>
        <p:nvSpPr>
          <p:cNvPr id="39" name="Google Shape;39;p16"/>
          <p:cNvSpPr txBox="1">
            <a:spLocks noGrp="1"/>
          </p:cNvSpPr>
          <p:nvPr>
            <p:ph type="sldNum" idx="12"/>
          </p:nvPr>
        </p:nvSpPr>
        <p:spPr>
          <a:xfrm>
            <a:off x="11169142" y="6423137"/>
            <a:ext cx="483234" cy="204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38100" lvl="0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marL="38100" lvl="1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2pPr>
            <a:lvl3pPr marL="38100" lvl="2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3pPr>
            <a:lvl4pPr marL="38100" lvl="3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4pPr>
            <a:lvl5pPr marL="38100" lvl="4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5pPr>
            <a:lvl6pPr marL="38100" lvl="5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6pPr>
            <a:lvl7pPr marL="38100" lvl="6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7pPr>
            <a:lvl8pPr marL="38100" lvl="7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8pPr>
            <a:lvl9pPr marL="38100" lvl="8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9pPr>
          </a:lstStyle>
          <a:p>
            <a:pPr marL="3810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r>
              <a:rPr lang="en-US"/>
              <a:t>/11</a:t>
            </a: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Blank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7"/>
          <p:cNvSpPr txBox="1">
            <a:spLocks noGrp="1"/>
          </p:cNvSpPr>
          <p:nvPr>
            <p:ph type="ftr" idx="11"/>
          </p:nvPr>
        </p:nvSpPr>
        <p:spPr>
          <a:xfrm>
            <a:off x="2361945" y="6411250"/>
            <a:ext cx="7154545" cy="330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 smtClean="0"/>
              <a:t>PN Junction Diode\23EET103- Electric Circuits and Electron Devices \ Ms.Ranjani K\AP\ECE\SNSCT</a:t>
            </a:r>
            <a:endParaRPr/>
          </a:p>
        </p:txBody>
      </p:sp>
      <p:sp>
        <p:nvSpPr>
          <p:cNvPr id="42" name="Google Shape;42;p17"/>
          <p:cNvSpPr txBox="1">
            <a:spLocks noGrp="1"/>
          </p:cNvSpPr>
          <p:nvPr>
            <p:ph type="dt" idx="10"/>
          </p:nvPr>
        </p:nvSpPr>
        <p:spPr>
          <a:xfrm>
            <a:off x="688035" y="6412164"/>
            <a:ext cx="875030" cy="204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fld id="{24805529-39DE-45AA-B6D6-F0343ACE5991}" type="datetime1">
              <a:rPr lang="en-US" smtClean="0"/>
              <a:t>2026-03-24</a:t>
            </a:fld>
            <a:endParaRPr/>
          </a:p>
        </p:txBody>
      </p:sp>
      <p:sp>
        <p:nvSpPr>
          <p:cNvPr id="43" name="Google Shape;43;p17"/>
          <p:cNvSpPr txBox="1">
            <a:spLocks noGrp="1"/>
          </p:cNvSpPr>
          <p:nvPr>
            <p:ph type="sldNum" idx="12"/>
          </p:nvPr>
        </p:nvSpPr>
        <p:spPr>
          <a:xfrm>
            <a:off x="11169142" y="6423137"/>
            <a:ext cx="483234" cy="204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38100" lvl="0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marL="38100" lvl="1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2pPr>
            <a:lvl3pPr marL="38100" lvl="2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3pPr>
            <a:lvl4pPr marL="38100" lvl="3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4pPr>
            <a:lvl5pPr marL="38100" lvl="4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5pPr>
            <a:lvl6pPr marL="38100" lvl="5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6pPr>
            <a:lvl7pPr marL="38100" lvl="6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7pPr>
            <a:lvl8pPr marL="38100" lvl="7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8pPr>
            <a:lvl9pPr marL="38100" lvl="8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9pPr>
          </a:lstStyle>
          <a:p>
            <a:pPr marL="3810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r>
              <a:rPr lang="en-US"/>
              <a:t>/11</a:t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;p12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10892028" y="91439"/>
            <a:ext cx="1184148" cy="697991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1;p12"/>
          <p:cNvSpPr txBox="1">
            <a:spLocks noGrp="1"/>
          </p:cNvSpPr>
          <p:nvPr>
            <p:ph type="title"/>
          </p:nvPr>
        </p:nvSpPr>
        <p:spPr>
          <a:xfrm>
            <a:off x="1477772" y="378917"/>
            <a:ext cx="8910320" cy="7575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2" name="Google Shape;12;p12"/>
          <p:cNvSpPr txBox="1">
            <a:spLocks noGrp="1"/>
          </p:cNvSpPr>
          <p:nvPr>
            <p:ph type="body" idx="1"/>
          </p:nvPr>
        </p:nvSpPr>
        <p:spPr>
          <a:xfrm>
            <a:off x="687425" y="1523974"/>
            <a:ext cx="11160125" cy="23126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600" b="0" i="0" u="sng" strike="noStrike" cap="none">
                <a:solidFill>
                  <a:schemeClr val="hlink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2"/>
          <p:cNvSpPr txBox="1">
            <a:spLocks noGrp="1"/>
          </p:cNvSpPr>
          <p:nvPr>
            <p:ph type="ftr" idx="11"/>
          </p:nvPr>
        </p:nvSpPr>
        <p:spPr>
          <a:xfrm>
            <a:off x="2361945" y="6411250"/>
            <a:ext cx="7154545" cy="330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r>
              <a:rPr lang="en-US" smtClean="0"/>
              <a:t>PN Junction Diode\23EET103- Electric Circuits and Electron Devices \ Ms.Ranjani K\AP\ECE\SNSCT</a:t>
            </a:r>
            <a:endParaRPr/>
          </a:p>
        </p:txBody>
      </p:sp>
      <p:sp>
        <p:nvSpPr>
          <p:cNvPr id="14" name="Google Shape;14;p12"/>
          <p:cNvSpPr txBox="1">
            <a:spLocks noGrp="1"/>
          </p:cNvSpPr>
          <p:nvPr>
            <p:ph type="dt" idx="10"/>
          </p:nvPr>
        </p:nvSpPr>
        <p:spPr>
          <a:xfrm>
            <a:off x="688035" y="6412164"/>
            <a:ext cx="875030" cy="204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fld id="{ACF7A5F4-58B4-453D-BD2F-BF2E71C6CDB2}" type="datetime1">
              <a:rPr lang="en-US" smtClean="0"/>
              <a:t>2026-03-24</a:t>
            </a:fld>
            <a:endParaRPr/>
          </a:p>
        </p:txBody>
      </p:sp>
      <p:sp>
        <p:nvSpPr>
          <p:cNvPr id="15" name="Google Shape;15;p12"/>
          <p:cNvSpPr txBox="1">
            <a:spLocks noGrp="1"/>
          </p:cNvSpPr>
          <p:nvPr>
            <p:ph type="sldNum" idx="12"/>
          </p:nvPr>
        </p:nvSpPr>
        <p:spPr>
          <a:xfrm>
            <a:off x="11169142" y="6423137"/>
            <a:ext cx="483234" cy="204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38100" lvl="0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marL="38100" lvl="1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2pPr>
            <a:lvl3pPr marL="38100" lvl="2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3pPr>
            <a:lvl4pPr marL="38100" lvl="3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4pPr>
            <a:lvl5pPr marL="38100" lvl="4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5pPr>
            <a:lvl6pPr marL="38100" lvl="5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6pPr>
            <a:lvl7pPr marL="38100" lvl="6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7pPr>
            <a:lvl8pPr marL="38100" lvl="7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8pPr>
            <a:lvl9pPr marL="38100" lvl="8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9pPr>
          </a:lstStyle>
          <a:p>
            <a:pPr marL="3810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r>
              <a:rPr lang="en-US"/>
              <a:t>/11</a:t>
            </a:r>
            <a:endParaRPr sz="1400" b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hf hdr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lectronics-tutorials.ws/diode/?utm_source=chatgpt.com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youtu.be/AaN72s5WfOM?si=rzVIYgySd57sL-Xv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"/>
          <p:cNvSpPr txBox="1">
            <a:spLocks noGrp="1"/>
          </p:cNvSpPr>
          <p:nvPr>
            <p:ph type="title"/>
          </p:nvPr>
        </p:nvSpPr>
        <p:spPr>
          <a:xfrm>
            <a:off x="2145918" y="-8343"/>
            <a:ext cx="8280471" cy="12958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88250" rIns="0" bIns="0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1" dirty="0">
                <a:solidFill>
                  <a:srgbClr val="001F5F"/>
                </a:solidFill>
                <a:latin typeface="Cambria"/>
                <a:ea typeface="Cambria"/>
                <a:cs typeface="Cambria"/>
                <a:sym typeface="Cambria"/>
              </a:rPr>
              <a:t>SNS COLLEGE OF TECHNOLOGY</a:t>
            </a:r>
            <a:endParaRPr sz="4400" dirty="0">
              <a:latin typeface="Cambria"/>
              <a:ea typeface="Cambria"/>
              <a:cs typeface="Cambria"/>
              <a:sym typeface="Cambria"/>
            </a:endParaRPr>
          </a:p>
          <a:p>
            <a:pPr marL="2864485" marR="2842895" lvl="0" indent="0" algn="ctr" rtl="0">
              <a:lnSpc>
                <a:spcPct val="114285"/>
              </a:lnSpc>
              <a:spcBef>
                <a:spcPts val="315"/>
              </a:spcBef>
              <a:spcAft>
                <a:spcPts val="0"/>
              </a:spcAft>
              <a:buNone/>
            </a:pPr>
            <a:r>
              <a:rPr lang="en-US" sz="1400" b="1" dirty="0">
                <a:solidFill>
                  <a:srgbClr val="000300"/>
                </a:solidFill>
                <a:latin typeface="Cambria"/>
                <a:ea typeface="Cambria"/>
                <a:cs typeface="Cambria"/>
                <a:sym typeface="Cambria"/>
              </a:rPr>
              <a:t>An Autonomous Institution Coimbatore-35</a:t>
            </a:r>
            <a:endParaRPr sz="1400" dirty="0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49" name="Google Shape;49;p1"/>
          <p:cNvSpPr txBox="1"/>
          <p:nvPr/>
        </p:nvSpPr>
        <p:spPr>
          <a:xfrm>
            <a:off x="237540" y="1654251"/>
            <a:ext cx="11606530" cy="3673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05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400" b="1" dirty="0" smtClean="0">
                <a:solidFill>
                  <a:srgbClr val="C00000"/>
                </a:solidFill>
                <a:latin typeface="Cambria"/>
                <a:ea typeface="Cambria"/>
                <a:cs typeface="Cambria"/>
                <a:sym typeface="Cambria"/>
              </a:rPr>
              <a:t>  Department </a:t>
            </a:r>
            <a:r>
              <a:rPr lang="en-US" sz="3400" b="1" dirty="0">
                <a:solidFill>
                  <a:srgbClr val="C00000"/>
                </a:solidFill>
                <a:latin typeface="Cambria"/>
                <a:ea typeface="Cambria"/>
                <a:cs typeface="Cambria"/>
                <a:sym typeface="Cambria"/>
              </a:rPr>
              <a:t>of </a:t>
            </a:r>
            <a:r>
              <a:rPr lang="en-US" sz="3400" b="1" dirty="0" smtClean="0">
                <a:solidFill>
                  <a:srgbClr val="C00000"/>
                </a:solidFill>
                <a:latin typeface="Cambria"/>
                <a:ea typeface="Cambria"/>
                <a:cs typeface="Cambria"/>
                <a:sym typeface="Cambria"/>
              </a:rPr>
              <a:t>Artificial Engineering and Data Science</a:t>
            </a:r>
            <a:endParaRPr sz="3400" dirty="0">
              <a:latin typeface="Cambria"/>
              <a:ea typeface="Cambria"/>
              <a:cs typeface="Cambria"/>
              <a:sym typeface="Cambria"/>
            </a:endParaRPr>
          </a:p>
          <a:p>
            <a:pPr marL="0" lvl="0" indent="0" algn="l" rtl="0">
              <a:lnSpc>
                <a:spcPct val="100000"/>
              </a:lnSpc>
              <a:spcBef>
                <a:spcPts val="1010"/>
              </a:spcBef>
              <a:spcAft>
                <a:spcPts val="0"/>
              </a:spcAft>
              <a:buNone/>
            </a:pPr>
            <a:endParaRPr sz="3400" dirty="0">
              <a:latin typeface="Cambria"/>
              <a:ea typeface="Cambria"/>
              <a:cs typeface="Cambria"/>
              <a:sym typeface="Cambria"/>
            </a:endParaRPr>
          </a:p>
          <a:p>
            <a:pPr marL="0" marR="377825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latin typeface="Cambria"/>
                <a:ea typeface="Cambria"/>
                <a:cs typeface="Cambria"/>
                <a:sym typeface="Cambria"/>
              </a:rPr>
              <a:t>23EET103 Electric Circuits and Electron Devices</a:t>
            </a:r>
            <a:endParaRPr sz="2800" dirty="0">
              <a:latin typeface="Cambria"/>
              <a:ea typeface="Cambria"/>
              <a:cs typeface="Cambria"/>
              <a:sym typeface="Cambria"/>
            </a:endParaRPr>
          </a:p>
          <a:p>
            <a:pPr marL="0" marR="375920" lvl="0" indent="0" algn="ctr" rtl="0">
              <a:lnSpc>
                <a:spcPct val="100000"/>
              </a:lnSpc>
              <a:spcBef>
                <a:spcPts val="3015"/>
              </a:spcBef>
              <a:spcAft>
                <a:spcPts val="0"/>
              </a:spcAft>
              <a:buNone/>
            </a:pPr>
            <a:r>
              <a:rPr lang="en-US" sz="2500" dirty="0">
                <a:solidFill>
                  <a:srgbClr val="000300"/>
                </a:solidFill>
                <a:latin typeface="Cambria"/>
                <a:ea typeface="Cambria"/>
                <a:cs typeface="Cambria"/>
                <a:sym typeface="Cambria"/>
              </a:rPr>
              <a:t>I </a:t>
            </a:r>
            <a:r>
              <a:rPr lang="en-US" sz="2500" dirty="0" smtClean="0">
                <a:solidFill>
                  <a:srgbClr val="000300"/>
                </a:solidFill>
                <a:latin typeface="Cambria"/>
                <a:ea typeface="Cambria"/>
                <a:cs typeface="Cambria"/>
                <a:sym typeface="Cambria"/>
              </a:rPr>
              <a:t>B.E-AIDS/ </a:t>
            </a:r>
            <a:r>
              <a:rPr lang="en-US" sz="2500" dirty="0">
                <a:solidFill>
                  <a:srgbClr val="000300"/>
                </a:solidFill>
                <a:latin typeface="Cambria"/>
                <a:ea typeface="Cambria"/>
                <a:cs typeface="Cambria"/>
                <a:sym typeface="Cambria"/>
              </a:rPr>
              <a:t>II SEMESTER</a:t>
            </a:r>
            <a:endParaRPr sz="2500" dirty="0">
              <a:latin typeface="Cambria"/>
              <a:ea typeface="Cambria"/>
              <a:cs typeface="Cambria"/>
              <a:sym typeface="Cambria"/>
            </a:endParaRPr>
          </a:p>
          <a:p>
            <a:pPr marL="1499870" lvl="0" indent="0" algn="l" rtl="0">
              <a:lnSpc>
                <a:spcPct val="100000"/>
              </a:lnSpc>
              <a:spcBef>
                <a:spcPts val="2070"/>
              </a:spcBef>
              <a:spcAft>
                <a:spcPts val="0"/>
              </a:spcAft>
              <a:buNone/>
            </a:pPr>
            <a:r>
              <a:rPr lang="en-US" sz="2600" b="1" dirty="0">
                <a:solidFill>
                  <a:srgbClr val="001F5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UNIT IV : ELECTRONIC DEVICES AND APPLICATIONS</a:t>
            </a:r>
            <a:endParaRPr sz="2600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513840" lvl="0" indent="0" algn="l" rtl="0">
              <a:lnSpc>
                <a:spcPct val="100000"/>
              </a:lnSpc>
              <a:spcBef>
                <a:spcPts val="2205"/>
              </a:spcBef>
              <a:spcAft>
                <a:spcPts val="0"/>
              </a:spcAft>
              <a:buNone/>
            </a:pPr>
            <a:r>
              <a:rPr lang="en-US" sz="2400" b="1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Topic : -PN Junction Diode – Construction &amp; VI Characteristics</a:t>
            </a:r>
            <a:endParaRPr sz="2400"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50" name="Google Shape;50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840211" y="33528"/>
            <a:ext cx="1179576" cy="694944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133;p9"/>
          <p:cNvSpPr txBox="1">
            <a:spLocks noGrp="1"/>
          </p:cNvSpPr>
          <p:nvPr>
            <p:ph type="ftr" idx="11"/>
          </p:nvPr>
        </p:nvSpPr>
        <p:spPr>
          <a:xfrm>
            <a:off x="2361945" y="6411250"/>
            <a:ext cx="7506884" cy="1897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75" rIns="0" bIns="0" anchor="t" anchorCtr="0">
            <a:spAutoFit/>
          </a:bodyPr>
          <a:lstStyle/>
          <a:p>
            <a:pPr marL="3175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PN Junction Diode\23EET103- Electric Circuits and Electron Devices \ </a:t>
            </a:r>
            <a:r>
              <a:rPr lang="en-US" dirty="0" err="1" smtClean="0"/>
              <a:t>Ms.Ranjani</a:t>
            </a:r>
            <a:r>
              <a:rPr lang="en-US" dirty="0" smtClean="0"/>
              <a:t> K\AP\ECE\SNSCT</a:t>
            </a:r>
            <a:endParaRPr dirty="0"/>
          </a:p>
        </p:txBody>
      </p:sp>
      <p:sp>
        <p:nvSpPr>
          <p:cNvPr id="9" name="Google Shape;132;p9"/>
          <p:cNvSpPr txBox="1">
            <a:spLocks noGrp="1"/>
          </p:cNvSpPr>
          <p:nvPr>
            <p:ph type="dt" idx="10"/>
          </p:nvPr>
        </p:nvSpPr>
        <p:spPr>
          <a:xfrm>
            <a:off x="688035" y="6412164"/>
            <a:ext cx="875030" cy="1897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75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1A90DA3F-CE4D-4018-8C13-B64F578DD86C}" type="datetime1">
              <a:rPr lang="en-US" smtClean="0"/>
              <a:t>2026-03-24</a:t>
            </a:fld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0"/>
          <p:cNvSpPr txBox="1">
            <a:spLocks noGrp="1"/>
          </p:cNvSpPr>
          <p:nvPr>
            <p:ph type="title"/>
          </p:nvPr>
        </p:nvSpPr>
        <p:spPr>
          <a:xfrm>
            <a:off x="4661408" y="401828"/>
            <a:ext cx="2884805" cy="756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References</a:t>
            </a:r>
            <a:endParaRPr/>
          </a:p>
        </p:txBody>
      </p:sp>
      <p:sp>
        <p:nvSpPr>
          <p:cNvPr id="143" name="Google Shape;143;p10"/>
          <p:cNvSpPr txBox="1">
            <a:spLocks noGrp="1"/>
          </p:cNvSpPr>
          <p:nvPr>
            <p:ph type="body" idx="1"/>
          </p:nvPr>
        </p:nvSpPr>
        <p:spPr>
          <a:xfrm>
            <a:off x="687425" y="1523974"/>
            <a:ext cx="11160125" cy="23126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88900" rIns="0" bIns="0" anchor="t" anchorCtr="0">
            <a:spAutoFit/>
          </a:bodyPr>
          <a:lstStyle/>
          <a:p>
            <a:pPr marL="527685" lvl="0" indent="-51498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Cambria"/>
              <a:buAutoNum type="arabicPeriod"/>
            </a:pPr>
            <a:r>
              <a:rPr lang="en-US" u="sng">
                <a:solidFill>
                  <a:schemeClr val="hlink"/>
                </a:solidFill>
                <a:hlinkClick r:id="rId3"/>
              </a:rPr>
              <a:t>https://www.electronics-tutorials.ws/diode/?utm_source=chatgpt.com</a:t>
            </a:r>
            <a:endParaRPr/>
          </a:p>
          <a:p>
            <a:pPr marL="527685" lvl="0" indent="-514983" algn="l" rtl="0">
              <a:lnSpc>
                <a:spcPct val="100000"/>
              </a:lnSpc>
              <a:spcBef>
                <a:spcPts val="605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Cambria"/>
              <a:buAutoNum type="arabicPeriod"/>
            </a:pPr>
            <a:r>
              <a:rPr lang="en-US" u="sng">
                <a:solidFill>
                  <a:schemeClr val="hlink"/>
                </a:solidFill>
                <a:hlinkClick r:id="rId4"/>
              </a:rPr>
              <a:t>https://www.electrical4u.com/p-n-junction-diode/?utm_source=chatgpt.com</a:t>
            </a:r>
            <a:endParaRPr/>
          </a:p>
          <a:p>
            <a:pPr marL="527685" marR="5080" lvl="0" indent="-515619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Cambria"/>
              <a:buAutoNum type="arabicPeriod"/>
            </a:pPr>
            <a:r>
              <a:rPr lang="en-US" u="sng">
                <a:solidFill>
                  <a:schemeClr val="hlink"/>
                </a:solidFill>
                <a:hlinkClick r:id="rId4"/>
              </a:rPr>
              <a:t>https://www.tutorialspoint.com/basic_electronics/basic_electronics_diodes.ht m?utm_source=chatgpt.com/</a:t>
            </a:r>
            <a:endParaRPr/>
          </a:p>
          <a:p>
            <a:pPr marL="527685" lvl="0" indent="-514983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Cambria"/>
              <a:buAutoNum type="arabicPeriod"/>
            </a:pPr>
            <a:r>
              <a:rPr lang="en-US" u="sng">
                <a:solidFill>
                  <a:schemeClr val="hlink"/>
                </a:solidFill>
                <a:hlinkClick r:id="rId4"/>
              </a:rPr>
              <a:t>https://testbook.com/physics/pn-junction-diode?utm_source=chatgpt.com</a:t>
            </a:r>
            <a:endParaRPr/>
          </a:p>
        </p:txBody>
      </p:sp>
      <p:sp>
        <p:nvSpPr>
          <p:cNvPr id="7" name="Google Shape;132;p9"/>
          <p:cNvSpPr txBox="1">
            <a:spLocks noGrp="1"/>
          </p:cNvSpPr>
          <p:nvPr>
            <p:ph type="dt" idx="10"/>
          </p:nvPr>
        </p:nvSpPr>
        <p:spPr>
          <a:xfrm>
            <a:off x="688035" y="6412164"/>
            <a:ext cx="875030" cy="1897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75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1A90DA3F-CE4D-4018-8C13-B64F578DD86C}" type="datetime1">
              <a:rPr lang="en-US" smtClean="0"/>
              <a:t>2026-03-24</a:t>
            </a:fld>
            <a:endParaRPr dirty="0"/>
          </a:p>
        </p:txBody>
      </p:sp>
      <p:sp>
        <p:nvSpPr>
          <p:cNvPr id="8" name="Google Shape;150;p11"/>
          <p:cNvSpPr txBox="1">
            <a:spLocks noGrp="1"/>
          </p:cNvSpPr>
          <p:nvPr>
            <p:ph type="ftr" idx="11"/>
          </p:nvPr>
        </p:nvSpPr>
        <p:spPr>
          <a:xfrm>
            <a:off x="2361945" y="6411250"/>
            <a:ext cx="7752211" cy="1897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75" rIns="0" bIns="0" anchor="t" anchorCtr="0">
            <a:spAutoFit/>
          </a:bodyPr>
          <a:lstStyle/>
          <a:p>
            <a:pPr marL="3175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PN Junction Diode\23EET103- Electric Circuits and Electron Devices \ </a:t>
            </a:r>
            <a:r>
              <a:rPr lang="en-US" dirty="0" err="1" smtClean="0"/>
              <a:t>Ms.Ranjani</a:t>
            </a:r>
            <a:r>
              <a:rPr lang="en-US" dirty="0" smtClean="0"/>
              <a:t> K\AP\ECE\SNSCT</a:t>
            </a:r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11"/>
          <p:cNvSpPr txBox="1">
            <a:spLocks noGrp="1"/>
          </p:cNvSpPr>
          <p:nvPr>
            <p:ph type="title"/>
          </p:nvPr>
        </p:nvSpPr>
        <p:spPr>
          <a:xfrm>
            <a:off x="4374007" y="2891789"/>
            <a:ext cx="3097310" cy="6965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325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i="1" dirty="0">
                <a:solidFill>
                  <a:srgbClr val="6C2C9F"/>
                </a:solidFill>
                <a:latin typeface="Cambria"/>
                <a:ea typeface="Cambria"/>
                <a:cs typeface="Cambria"/>
                <a:sym typeface="Cambria"/>
              </a:rPr>
              <a:t>Thank You</a:t>
            </a:r>
            <a:endParaRPr sz="4400" dirty="0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149" name="Google Shape;149;p11"/>
          <p:cNvSpPr txBox="1">
            <a:spLocks noGrp="1"/>
          </p:cNvSpPr>
          <p:nvPr>
            <p:ph type="dt" idx="10"/>
          </p:nvPr>
        </p:nvSpPr>
        <p:spPr>
          <a:xfrm>
            <a:off x="688035" y="6412164"/>
            <a:ext cx="875030" cy="1897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75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36063E1C-8FE8-4F9F-92A2-BE69EB007A38}" type="datetime1">
              <a:rPr lang="en-US" smtClean="0"/>
              <a:t>2026-03-24</a:t>
            </a:fld>
            <a:endParaRPr/>
          </a:p>
        </p:txBody>
      </p:sp>
      <p:sp>
        <p:nvSpPr>
          <p:cNvPr id="150" name="Google Shape;150;p11"/>
          <p:cNvSpPr txBox="1">
            <a:spLocks noGrp="1"/>
          </p:cNvSpPr>
          <p:nvPr>
            <p:ph type="ftr" idx="11"/>
          </p:nvPr>
        </p:nvSpPr>
        <p:spPr>
          <a:xfrm>
            <a:off x="2361945" y="6411250"/>
            <a:ext cx="7752211" cy="1897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75" rIns="0" bIns="0" anchor="t" anchorCtr="0">
            <a:spAutoFit/>
          </a:bodyPr>
          <a:lstStyle/>
          <a:p>
            <a:pPr marL="3175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PN Junction Diode\23EET103- Electric Circuits and Electron Devices \ </a:t>
            </a:r>
            <a:r>
              <a:rPr lang="en-US" dirty="0" err="1" smtClean="0"/>
              <a:t>Ms.Ranjani</a:t>
            </a:r>
            <a:r>
              <a:rPr lang="en-US" dirty="0" smtClean="0"/>
              <a:t> K\AP\ECE\SNSCT</a:t>
            </a:r>
            <a:endParaRPr dirty="0"/>
          </a:p>
        </p:txBody>
      </p:sp>
      <p:sp>
        <p:nvSpPr>
          <p:cNvPr id="151" name="Google Shape;151;p11"/>
          <p:cNvSpPr txBox="1">
            <a:spLocks noGrp="1"/>
          </p:cNvSpPr>
          <p:nvPr>
            <p:ph type="sldNum" idx="12"/>
          </p:nvPr>
        </p:nvSpPr>
        <p:spPr>
          <a:xfrm>
            <a:off x="11169142" y="6423137"/>
            <a:ext cx="483234" cy="204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75" rIns="0" bIns="0" anchor="t" anchorCtr="0">
            <a:spAutoFit/>
          </a:bodyPr>
          <a:lstStyle/>
          <a:p>
            <a:pPr marL="381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11</a:t>
            </a:fld>
            <a:r>
              <a:rPr lang="en-US"/>
              <a:t>/11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2"/>
          <p:cNvSpPr txBox="1">
            <a:spLocks noGrp="1"/>
          </p:cNvSpPr>
          <p:nvPr>
            <p:ph type="title"/>
          </p:nvPr>
        </p:nvSpPr>
        <p:spPr>
          <a:xfrm>
            <a:off x="2485199" y="236489"/>
            <a:ext cx="8910320" cy="7575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903729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Let’s Recall!!</a:t>
            </a:r>
            <a:endParaRPr/>
          </a:p>
        </p:txBody>
      </p:sp>
      <p:sp>
        <p:nvSpPr>
          <p:cNvPr id="62" name="Google Shape;62;p2"/>
          <p:cNvSpPr txBox="1"/>
          <p:nvPr/>
        </p:nvSpPr>
        <p:spPr>
          <a:xfrm>
            <a:off x="838910" y="1368633"/>
            <a:ext cx="10959079" cy="16754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325" rIns="0" bIns="0" anchor="t" anchorCtr="0">
            <a:spAutoFit/>
          </a:bodyPr>
          <a:lstStyle/>
          <a:p>
            <a:pPr marL="12700" marR="5080" lvl="0" indent="-222249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3500"/>
              <a:buFont typeface="Cambria"/>
              <a:buChar char="•"/>
            </a:pPr>
            <a:r>
              <a:rPr lang="en-US" sz="3600" dirty="0">
                <a:latin typeface="Cambria"/>
                <a:ea typeface="Cambria"/>
                <a:cs typeface="Cambria"/>
                <a:sym typeface="Cambria"/>
              </a:rPr>
              <a:t>	Diodes	 are	the	simplest	semiconductor allowing current to flow in one direction only.</a:t>
            </a:r>
            <a:endParaRPr sz="3600" dirty="0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63" name="Google Shape;63;p2"/>
          <p:cNvSpPr txBox="1"/>
          <p:nvPr/>
        </p:nvSpPr>
        <p:spPr>
          <a:xfrm>
            <a:off x="10421493" y="1643329"/>
            <a:ext cx="1477645" cy="574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dirty="0">
                <a:latin typeface="Cambria"/>
                <a:ea typeface="Cambria"/>
                <a:cs typeface="Cambria"/>
                <a:sym typeface="Cambria"/>
              </a:rPr>
              <a:t>devices</a:t>
            </a:r>
            <a:endParaRPr sz="3600" dirty="0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64" name="Google Shape;64;p2"/>
          <p:cNvSpPr txBox="1"/>
          <p:nvPr/>
        </p:nvSpPr>
        <p:spPr>
          <a:xfrm>
            <a:off x="838911" y="3015741"/>
            <a:ext cx="11064240" cy="3317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marR="5080" lvl="0" indent="-222249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3500"/>
              <a:buFont typeface="Cambria"/>
              <a:buChar char="•"/>
            </a:pPr>
            <a:r>
              <a:rPr lang="en-US" sz="3600" dirty="0">
                <a:latin typeface="Cambria"/>
                <a:ea typeface="Cambria"/>
                <a:cs typeface="Cambria"/>
                <a:sym typeface="Cambria"/>
              </a:rPr>
              <a:t>	They	are	formed	by	joining	P-type	and	N-type semiconductor materials.</a:t>
            </a:r>
            <a:endParaRPr sz="3600" dirty="0">
              <a:latin typeface="Cambria"/>
              <a:ea typeface="Cambria"/>
              <a:cs typeface="Cambria"/>
              <a:sym typeface="Cambria"/>
            </a:endParaRPr>
          </a:p>
          <a:p>
            <a:pPr marL="12700" marR="5715" lvl="0" indent="-222249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3500"/>
              <a:buFont typeface="Cambria"/>
              <a:buChar char="•"/>
            </a:pPr>
            <a:r>
              <a:rPr lang="en-US" sz="3600" dirty="0">
                <a:latin typeface="Cambria"/>
                <a:ea typeface="Cambria"/>
                <a:cs typeface="Cambria"/>
                <a:sym typeface="Cambria"/>
              </a:rPr>
              <a:t>	PN	junctions	act	as	rectifiers,	switches,	detectors,	and clippers.</a:t>
            </a:r>
            <a:endParaRPr sz="3600" dirty="0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9" name="Google Shape;133;p9"/>
          <p:cNvSpPr txBox="1">
            <a:spLocks noGrp="1"/>
          </p:cNvSpPr>
          <p:nvPr>
            <p:ph type="ftr" idx="11"/>
          </p:nvPr>
        </p:nvSpPr>
        <p:spPr>
          <a:xfrm>
            <a:off x="2361945" y="6411250"/>
            <a:ext cx="7506884" cy="1897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75" rIns="0" bIns="0" anchor="t" anchorCtr="0">
            <a:spAutoFit/>
          </a:bodyPr>
          <a:lstStyle/>
          <a:p>
            <a:pPr marL="3175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PN Junction Diode\23EET103- Electric Circuits and Electron Devices \ </a:t>
            </a:r>
            <a:r>
              <a:rPr lang="en-US" dirty="0" err="1" smtClean="0"/>
              <a:t>Ms.Ranjani</a:t>
            </a:r>
            <a:r>
              <a:rPr lang="en-US" dirty="0" smtClean="0"/>
              <a:t> K\AP\ECE\SNSCT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3"/>
          <p:cNvSpPr txBox="1">
            <a:spLocks noGrp="1"/>
          </p:cNvSpPr>
          <p:nvPr>
            <p:ph type="title"/>
          </p:nvPr>
        </p:nvSpPr>
        <p:spPr>
          <a:xfrm>
            <a:off x="1477772" y="378917"/>
            <a:ext cx="8910320" cy="7575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903729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Topics for discussion</a:t>
            </a:r>
            <a:endParaRPr/>
          </a:p>
        </p:txBody>
      </p:sp>
      <p:sp>
        <p:nvSpPr>
          <p:cNvPr id="73" name="Google Shape;73;p3"/>
          <p:cNvSpPr txBox="1"/>
          <p:nvPr/>
        </p:nvSpPr>
        <p:spPr>
          <a:xfrm>
            <a:off x="767283" y="1534566"/>
            <a:ext cx="9349740" cy="32270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26050" rIns="0" bIns="0" anchor="t" anchorCtr="0">
            <a:spAutoFit/>
          </a:bodyPr>
          <a:lstStyle/>
          <a:p>
            <a:pPr marL="168910" lvl="0" indent="-17144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Font typeface="Cambria"/>
              <a:buChar char="•"/>
            </a:pPr>
            <a:r>
              <a:rPr lang="en-US" sz="2800">
                <a:latin typeface="Cambria"/>
                <a:ea typeface="Cambria"/>
                <a:cs typeface="Cambria"/>
                <a:sym typeface="Cambria"/>
              </a:rPr>
              <a:t>What is a PN junction and how is it formed?</a:t>
            </a:r>
            <a:endParaRPr sz="2800">
              <a:latin typeface="Cambria"/>
              <a:ea typeface="Cambria"/>
              <a:cs typeface="Cambria"/>
              <a:sym typeface="Cambria"/>
            </a:endParaRPr>
          </a:p>
          <a:p>
            <a:pPr marL="168910" lvl="0" indent="-171448" algn="l" rtl="0">
              <a:lnSpc>
                <a:spcPct val="100000"/>
              </a:lnSpc>
              <a:spcBef>
                <a:spcPts val="1685"/>
              </a:spcBef>
              <a:spcAft>
                <a:spcPts val="0"/>
              </a:spcAft>
              <a:buSzPts val="2700"/>
              <a:buFont typeface="Cambria"/>
              <a:buChar char="•"/>
            </a:pPr>
            <a:r>
              <a:rPr lang="en-US" sz="2800">
                <a:latin typeface="Cambria"/>
                <a:ea typeface="Cambria"/>
                <a:cs typeface="Cambria"/>
                <a:sym typeface="Cambria"/>
              </a:rPr>
              <a:t>What happens when P and N regions are joined?</a:t>
            </a:r>
            <a:endParaRPr sz="2800">
              <a:latin typeface="Cambria"/>
              <a:ea typeface="Cambria"/>
              <a:cs typeface="Cambria"/>
              <a:sym typeface="Cambria"/>
            </a:endParaRPr>
          </a:p>
          <a:p>
            <a:pPr marL="168910" lvl="0" indent="-171448" algn="l" rtl="0">
              <a:lnSpc>
                <a:spcPct val="100000"/>
              </a:lnSpc>
              <a:spcBef>
                <a:spcPts val="1680"/>
              </a:spcBef>
              <a:spcAft>
                <a:spcPts val="0"/>
              </a:spcAft>
              <a:buSzPts val="2700"/>
              <a:buFont typeface="Cambria"/>
              <a:buChar char="•"/>
            </a:pPr>
            <a:r>
              <a:rPr lang="en-US" sz="2800">
                <a:latin typeface="Cambria"/>
                <a:ea typeface="Cambria"/>
                <a:cs typeface="Cambria"/>
                <a:sym typeface="Cambria"/>
              </a:rPr>
              <a:t>How does biasing (forward/reverse) affect diode behavior?</a:t>
            </a:r>
            <a:endParaRPr sz="2800">
              <a:latin typeface="Cambria"/>
              <a:ea typeface="Cambria"/>
              <a:cs typeface="Cambria"/>
              <a:sym typeface="Cambria"/>
            </a:endParaRPr>
          </a:p>
          <a:p>
            <a:pPr marL="169545" lvl="0" indent="-171448" algn="l" rtl="0">
              <a:lnSpc>
                <a:spcPct val="100000"/>
              </a:lnSpc>
              <a:spcBef>
                <a:spcPts val="1680"/>
              </a:spcBef>
              <a:spcAft>
                <a:spcPts val="0"/>
              </a:spcAft>
              <a:buSzPts val="2700"/>
              <a:buFont typeface="Cambria"/>
              <a:buChar char="•"/>
            </a:pPr>
            <a:r>
              <a:rPr lang="en-US" sz="2800">
                <a:latin typeface="Cambria"/>
                <a:ea typeface="Cambria"/>
                <a:cs typeface="Cambria"/>
                <a:sym typeface="Cambria"/>
              </a:rPr>
              <a:t>What is a VI characteristic curve?</a:t>
            </a:r>
            <a:endParaRPr sz="2800">
              <a:latin typeface="Cambria"/>
              <a:ea typeface="Cambria"/>
              <a:cs typeface="Cambria"/>
              <a:sym typeface="Cambria"/>
            </a:endParaRPr>
          </a:p>
          <a:p>
            <a:pPr marL="168910" lvl="0" indent="-171448" algn="l" rtl="0">
              <a:lnSpc>
                <a:spcPct val="100000"/>
              </a:lnSpc>
              <a:spcBef>
                <a:spcPts val="1680"/>
              </a:spcBef>
              <a:spcAft>
                <a:spcPts val="0"/>
              </a:spcAft>
              <a:buSzPts val="2700"/>
              <a:buFont typeface="Cambria"/>
              <a:buChar char="•"/>
            </a:pPr>
            <a:r>
              <a:rPr lang="en-US" sz="2800">
                <a:latin typeface="Cambria"/>
                <a:ea typeface="Cambria"/>
                <a:cs typeface="Cambria"/>
                <a:sym typeface="Cambria"/>
              </a:rPr>
              <a:t>What are the practical applications of the PN junction diode?</a:t>
            </a:r>
            <a:endParaRPr sz="2800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7" name="Google Shape;133;p9"/>
          <p:cNvSpPr txBox="1">
            <a:spLocks noGrp="1"/>
          </p:cNvSpPr>
          <p:nvPr>
            <p:ph type="ftr" idx="11"/>
          </p:nvPr>
        </p:nvSpPr>
        <p:spPr>
          <a:xfrm>
            <a:off x="2361945" y="6411250"/>
            <a:ext cx="7506884" cy="1897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75" rIns="0" bIns="0" anchor="t" anchorCtr="0">
            <a:spAutoFit/>
          </a:bodyPr>
          <a:lstStyle/>
          <a:p>
            <a:pPr marL="3175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PN Junction Diode\23EET103- Electric Circuits and Electron Devices \ </a:t>
            </a:r>
            <a:r>
              <a:rPr lang="en-US" dirty="0" err="1" smtClean="0"/>
              <a:t>Ms.Ranjani</a:t>
            </a:r>
            <a:r>
              <a:rPr lang="en-US" dirty="0" smtClean="0"/>
              <a:t> K\AP\ECE\SNSCT</a:t>
            </a:r>
            <a:endParaRPr dirty="0"/>
          </a:p>
        </p:txBody>
      </p:sp>
      <p:sp>
        <p:nvSpPr>
          <p:cNvPr id="8" name="Google Shape;132;p9"/>
          <p:cNvSpPr txBox="1">
            <a:spLocks noGrp="1"/>
          </p:cNvSpPr>
          <p:nvPr>
            <p:ph type="dt" idx="10"/>
          </p:nvPr>
        </p:nvSpPr>
        <p:spPr>
          <a:xfrm>
            <a:off x="688035" y="6412164"/>
            <a:ext cx="875030" cy="1897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75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1A90DA3F-CE4D-4018-8C13-B64F578DD86C}" type="datetime1">
              <a:rPr lang="en-US" smtClean="0"/>
              <a:t>2026-03-24</a:t>
            </a:fld>
            <a:endParaRPr dirty="0"/>
          </a:p>
        </p:txBody>
      </p:sp>
      <p:sp>
        <p:nvSpPr>
          <p:cNvPr id="9" name="Google Shape;132;p9"/>
          <p:cNvSpPr txBox="1">
            <a:spLocks/>
          </p:cNvSpPr>
          <p:nvPr/>
        </p:nvSpPr>
        <p:spPr>
          <a:xfrm>
            <a:off x="840435" y="6564564"/>
            <a:ext cx="875030" cy="1897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75" rIns="0" bIns="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1" i="0" u="none" strike="noStrike" cap="none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12700"/>
            <a:fld id="{1A90DA3F-CE4D-4018-8C13-B64F578DD86C}" type="datetime1">
              <a:rPr lang="en-US" smtClean="0"/>
              <a:pPr marL="12700"/>
              <a:t>2026-03-24</a:t>
            </a:fld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4"/>
          <p:cNvSpPr txBox="1">
            <a:spLocks noGrp="1"/>
          </p:cNvSpPr>
          <p:nvPr>
            <p:ph type="title"/>
          </p:nvPr>
        </p:nvSpPr>
        <p:spPr>
          <a:xfrm>
            <a:off x="685291" y="410921"/>
            <a:ext cx="9412605" cy="7575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Why	Study PN Junction Diode?</a:t>
            </a:r>
            <a:r>
              <a:rPr lang="en-US" sz="1800" b="1" i="1">
                <a:solidFill>
                  <a:srgbClr val="FF0000"/>
                </a:solidFill>
                <a:latin typeface="Cambria"/>
                <a:ea typeface="Cambria"/>
                <a:cs typeface="Cambria"/>
                <a:sym typeface="Cambria"/>
              </a:rPr>
              <a:t>DT-Empathize</a:t>
            </a:r>
            <a:endParaRPr sz="1800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79" name="Google Shape;79;p4"/>
          <p:cNvSpPr txBox="1"/>
          <p:nvPr/>
        </p:nvSpPr>
        <p:spPr>
          <a:xfrm>
            <a:off x="6709029" y="1949810"/>
            <a:ext cx="5164455" cy="3317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050" rIns="0" bIns="0" anchor="t" anchorCtr="0">
            <a:spAutoFit/>
          </a:bodyPr>
          <a:lstStyle/>
          <a:p>
            <a:pPr marL="12700" marR="5080" lvl="0" indent="-146049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300"/>
              <a:buFont typeface="Cambria"/>
              <a:buChar char="•"/>
            </a:pPr>
            <a:r>
              <a:rPr lang="en-US" sz="2400">
                <a:latin typeface="Cambria"/>
                <a:ea typeface="Cambria"/>
                <a:cs typeface="Cambria"/>
                <a:sym typeface="Cambria"/>
              </a:rPr>
              <a:t>	PN  junction  diodes  are  the  building blocks of electronics.</a:t>
            </a:r>
            <a:endParaRPr sz="2400">
              <a:latin typeface="Cambria"/>
              <a:ea typeface="Cambria"/>
              <a:cs typeface="Cambria"/>
              <a:sym typeface="Cambria"/>
            </a:endParaRPr>
          </a:p>
          <a:p>
            <a:pPr marL="12700" marR="5080" lvl="0" indent="-146049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300"/>
              <a:buFont typeface="Cambria"/>
              <a:buChar char="•"/>
            </a:pPr>
            <a:r>
              <a:rPr lang="en-US" sz="2400">
                <a:latin typeface="Cambria"/>
                <a:ea typeface="Cambria"/>
                <a:cs typeface="Cambria"/>
                <a:sym typeface="Cambria"/>
              </a:rPr>
              <a:t>	Understanding   their   behavior   is essential   for   analyzing   rectifiers, regulators, sensors, photodiodes, LEDs, logic circuits, and many other devices.</a:t>
            </a:r>
            <a:endParaRPr sz="2400">
              <a:latin typeface="Cambria"/>
              <a:ea typeface="Cambria"/>
              <a:cs typeface="Cambria"/>
              <a:sym typeface="Cambria"/>
            </a:endParaRPr>
          </a:p>
        </p:txBody>
      </p:sp>
      <p:pic>
        <p:nvPicPr>
          <p:cNvPr id="80" name="Google Shape;80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31983" y="2152545"/>
            <a:ext cx="5661643" cy="364735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133;p9"/>
          <p:cNvSpPr txBox="1">
            <a:spLocks noGrp="1"/>
          </p:cNvSpPr>
          <p:nvPr>
            <p:ph type="ftr" idx="11"/>
          </p:nvPr>
        </p:nvSpPr>
        <p:spPr>
          <a:xfrm>
            <a:off x="2361945" y="6411250"/>
            <a:ext cx="7506884" cy="1897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75" rIns="0" bIns="0" anchor="t" anchorCtr="0">
            <a:spAutoFit/>
          </a:bodyPr>
          <a:lstStyle/>
          <a:p>
            <a:pPr marL="3175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PN Junction Diode\23EET103- Electric Circuits and Electron Devices \ </a:t>
            </a:r>
            <a:r>
              <a:rPr lang="en-US" dirty="0" err="1" smtClean="0"/>
              <a:t>Ms.Ranjani</a:t>
            </a:r>
            <a:r>
              <a:rPr lang="en-US" dirty="0" smtClean="0"/>
              <a:t> K\AP\ECE\SNSCT</a:t>
            </a:r>
            <a:endParaRPr dirty="0"/>
          </a:p>
        </p:txBody>
      </p:sp>
      <p:sp>
        <p:nvSpPr>
          <p:cNvPr id="9" name="Google Shape;132;p9"/>
          <p:cNvSpPr txBox="1">
            <a:spLocks noGrp="1"/>
          </p:cNvSpPr>
          <p:nvPr>
            <p:ph type="dt" idx="10"/>
          </p:nvPr>
        </p:nvSpPr>
        <p:spPr>
          <a:xfrm>
            <a:off x="688035" y="6412164"/>
            <a:ext cx="875030" cy="1897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75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1A90DA3F-CE4D-4018-8C13-B64F578DD86C}" type="datetime1">
              <a:rPr lang="en-US" smtClean="0"/>
              <a:t>2026-03-24</a:t>
            </a:fld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5"/>
          <p:cNvSpPr txBox="1">
            <a:spLocks noGrp="1"/>
          </p:cNvSpPr>
          <p:nvPr>
            <p:ph type="title"/>
          </p:nvPr>
        </p:nvSpPr>
        <p:spPr>
          <a:xfrm>
            <a:off x="1477772" y="378917"/>
            <a:ext cx="8910320" cy="7575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Construction of PN Junction Diode</a:t>
            </a:r>
            <a:endParaRPr/>
          </a:p>
        </p:txBody>
      </p:sp>
      <p:sp>
        <p:nvSpPr>
          <p:cNvPr id="89" name="Google Shape;89;p5"/>
          <p:cNvSpPr txBox="1"/>
          <p:nvPr/>
        </p:nvSpPr>
        <p:spPr>
          <a:xfrm>
            <a:off x="6520053" y="1183594"/>
            <a:ext cx="4969510" cy="4926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04125" rIns="0" bIns="0" anchor="t" anchorCtr="0">
            <a:spAutoFit/>
          </a:bodyPr>
          <a:lstStyle/>
          <a:p>
            <a:pPr marL="346075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1">
                <a:solidFill>
                  <a:srgbClr val="FF0000"/>
                </a:solidFill>
                <a:latin typeface="Cambria"/>
                <a:ea typeface="Cambria"/>
                <a:cs typeface="Cambria"/>
                <a:sym typeface="Cambria"/>
              </a:rPr>
              <a:t>DT-DEFINE</a:t>
            </a:r>
            <a:endParaRPr sz="1800">
              <a:latin typeface="Cambria"/>
              <a:ea typeface="Cambria"/>
              <a:cs typeface="Cambria"/>
              <a:sym typeface="Cambria"/>
            </a:endParaRPr>
          </a:p>
          <a:p>
            <a:pPr marL="355600" marR="9525" lvl="0" indent="-342900" algn="l" rtl="0">
              <a:lnSpc>
                <a:spcPct val="100000"/>
              </a:lnSpc>
              <a:spcBef>
                <a:spcPts val="805"/>
              </a:spcBef>
              <a:spcAft>
                <a:spcPts val="0"/>
              </a:spcAft>
              <a:buSzPts val="2000"/>
              <a:buFont typeface="Arial"/>
              <a:buChar char="•"/>
            </a:pPr>
            <a:r>
              <a:rPr lang="en-US" sz="2000">
                <a:latin typeface="Cambria"/>
                <a:ea typeface="Cambria"/>
                <a:cs typeface="Cambria"/>
                <a:sym typeface="Cambria"/>
              </a:rPr>
              <a:t>A PN junction is created by doping a single crystal of semiconductor in two different regions:</a:t>
            </a:r>
            <a:endParaRPr sz="2000">
              <a:latin typeface="Cambria"/>
              <a:ea typeface="Cambria"/>
              <a:cs typeface="Cambria"/>
              <a:sym typeface="Cambria"/>
            </a:endParaRPr>
          </a:p>
          <a:p>
            <a:pPr marL="354965" lvl="0" indent="-342265" algn="l" rtl="0">
              <a:lnSpc>
                <a:spcPct val="100000"/>
              </a:lnSpc>
              <a:spcBef>
                <a:spcPts val="1705"/>
              </a:spcBef>
              <a:spcAft>
                <a:spcPts val="0"/>
              </a:spcAft>
              <a:buSzPts val="2000"/>
              <a:buFont typeface="Arial"/>
              <a:buChar char="•"/>
            </a:pPr>
            <a:r>
              <a:rPr lang="en-US" sz="2000">
                <a:latin typeface="Cambria"/>
                <a:ea typeface="Cambria"/>
                <a:cs typeface="Cambria"/>
                <a:sym typeface="Cambria"/>
              </a:rPr>
              <a:t>P-Type Region</a:t>
            </a:r>
            <a:endParaRPr sz="2000">
              <a:latin typeface="Cambria"/>
              <a:ea typeface="Cambria"/>
              <a:cs typeface="Cambria"/>
              <a:sym typeface="Cambria"/>
            </a:endParaRPr>
          </a:p>
          <a:p>
            <a:pPr marL="354965" lvl="0" indent="-342265" algn="l" rtl="0">
              <a:lnSpc>
                <a:spcPct val="100000"/>
              </a:lnSpc>
              <a:spcBef>
                <a:spcPts val="1695"/>
              </a:spcBef>
              <a:spcAft>
                <a:spcPts val="0"/>
              </a:spcAft>
              <a:buSzPts val="2000"/>
              <a:buFont typeface="Arial"/>
              <a:buChar char="•"/>
            </a:pPr>
            <a:r>
              <a:rPr lang="en-US" sz="2000">
                <a:latin typeface="Cambria"/>
                <a:ea typeface="Cambria"/>
                <a:cs typeface="Cambria"/>
                <a:sym typeface="Cambria"/>
              </a:rPr>
              <a:t>Doped with trivalent impurities (Boron,</a:t>
            </a:r>
            <a:endParaRPr sz="2000">
              <a:latin typeface="Cambria"/>
              <a:ea typeface="Cambria"/>
              <a:cs typeface="Cambria"/>
              <a:sym typeface="Cambria"/>
            </a:endParaRPr>
          </a:p>
          <a:p>
            <a:pPr marL="3556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latin typeface="Cambria"/>
                <a:ea typeface="Cambria"/>
                <a:cs typeface="Cambria"/>
                <a:sym typeface="Cambria"/>
              </a:rPr>
              <a:t>Gallium)</a:t>
            </a:r>
            <a:endParaRPr sz="2000">
              <a:latin typeface="Cambria"/>
              <a:ea typeface="Cambria"/>
              <a:cs typeface="Cambria"/>
              <a:sym typeface="Cambria"/>
            </a:endParaRPr>
          </a:p>
          <a:p>
            <a:pPr marL="355600" marR="5080" lvl="0" indent="-342900" algn="l" rtl="0">
              <a:lnSpc>
                <a:spcPct val="100000"/>
              </a:lnSpc>
              <a:spcBef>
                <a:spcPts val="1705"/>
              </a:spcBef>
              <a:spcAft>
                <a:spcPts val="0"/>
              </a:spcAft>
              <a:buSzPts val="2000"/>
              <a:buFont typeface="Arial"/>
              <a:buChar char="•"/>
            </a:pPr>
            <a:r>
              <a:rPr lang="en-US" sz="2000">
                <a:latin typeface="Cambria"/>
                <a:ea typeface="Cambria"/>
                <a:cs typeface="Cambria"/>
                <a:sym typeface="Cambria"/>
              </a:rPr>
              <a:t>Contains holes → majority carriers N-Type Region</a:t>
            </a:r>
            <a:endParaRPr sz="2000">
              <a:latin typeface="Cambria"/>
              <a:ea typeface="Cambria"/>
              <a:cs typeface="Cambria"/>
              <a:sym typeface="Cambria"/>
            </a:endParaRPr>
          </a:p>
          <a:p>
            <a:pPr marL="354965" lvl="0" indent="-342265" algn="l" rtl="0">
              <a:lnSpc>
                <a:spcPct val="100000"/>
              </a:lnSpc>
              <a:spcBef>
                <a:spcPts val="1705"/>
              </a:spcBef>
              <a:spcAft>
                <a:spcPts val="0"/>
              </a:spcAft>
              <a:buSzPts val="2000"/>
              <a:buFont typeface="Arial"/>
              <a:buChar char="•"/>
            </a:pPr>
            <a:r>
              <a:rPr lang="en-US" sz="2000">
                <a:latin typeface="Cambria"/>
                <a:ea typeface="Cambria"/>
                <a:cs typeface="Cambria"/>
                <a:sym typeface="Cambria"/>
              </a:rPr>
              <a:t>Doped with pentavalent impurities</a:t>
            </a:r>
            <a:endParaRPr sz="2000">
              <a:latin typeface="Cambria"/>
              <a:ea typeface="Cambria"/>
              <a:cs typeface="Cambria"/>
              <a:sym typeface="Cambria"/>
            </a:endParaRPr>
          </a:p>
          <a:p>
            <a:pPr marL="3556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latin typeface="Cambria"/>
                <a:ea typeface="Cambria"/>
                <a:cs typeface="Cambria"/>
                <a:sym typeface="Cambria"/>
              </a:rPr>
              <a:t>(Phosphorus, Arsenic)</a:t>
            </a:r>
            <a:endParaRPr sz="2000">
              <a:latin typeface="Cambria"/>
              <a:ea typeface="Cambria"/>
              <a:cs typeface="Cambria"/>
              <a:sym typeface="Cambria"/>
            </a:endParaRPr>
          </a:p>
          <a:p>
            <a:pPr marL="354965" lvl="0" indent="-342265" algn="l" rtl="0">
              <a:lnSpc>
                <a:spcPct val="100000"/>
              </a:lnSpc>
              <a:spcBef>
                <a:spcPts val="1695"/>
              </a:spcBef>
              <a:spcAft>
                <a:spcPts val="0"/>
              </a:spcAft>
              <a:buSzPts val="2000"/>
              <a:buFont typeface="Arial"/>
              <a:buChar char="•"/>
            </a:pPr>
            <a:r>
              <a:rPr lang="en-US" sz="2000">
                <a:latin typeface="Cambria"/>
                <a:ea typeface="Cambria"/>
                <a:cs typeface="Cambria"/>
                <a:sym typeface="Cambria"/>
              </a:rPr>
              <a:t>Contains electrons → majority carriers</a:t>
            </a:r>
            <a:endParaRPr sz="2000">
              <a:latin typeface="Cambria"/>
              <a:ea typeface="Cambria"/>
              <a:cs typeface="Cambria"/>
              <a:sym typeface="Cambria"/>
            </a:endParaRPr>
          </a:p>
        </p:txBody>
      </p:sp>
      <p:pic>
        <p:nvPicPr>
          <p:cNvPr id="90" name="Google Shape;90;p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75260" y="1127760"/>
            <a:ext cx="5920740" cy="5018532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133;p9"/>
          <p:cNvSpPr txBox="1">
            <a:spLocks noGrp="1"/>
          </p:cNvSpPr>
          <p:nvPr>
            <p:ph type="ftr" idx="11"/>
          </p:nvPr>
        </p:nvSpPr>
        <p:spPr>
          <a:xfrm>
            <a:off x="2361945" y="6411250"/>
            <a:ext cx="7506884" cy="1897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75" rIns="0" bIns="0" anchor="t" anchorCtr="0">
            <a:spAutoFit/>
          </a:bodyPr>
          <a:lstStyle/>
          <a:p>
            <a:pPr marL="3175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PN Junction Diode\23EET103- Electric Circuits and Electron Devices \ </a:t>
            </a:r>
            <a:r>
              <a:rPr lang="en-US" dirty="0" err="1" smtClean="0"/>
              <a:t>Ms.Ranjani</a:t>
            </a:r>
            <a:r>
              <a:rPr lang="en-US" dirty="0" smtClean="0"/>
              <a:t> K\AP\ECE\SNSCT</a:t>
            </a:r>
            <a:endParaRPr dirty="0"/>
          </a:p>
        </p:txBody>
      </p:sp>
      <p:sp>
        <p:nvSpPr>
          <p:cNvPr id="9" name="Google Shape;132;p9"/>
          <p:cNvSpPr txBox="1">
            <a:spLocks noGrp="1"/>
          </p:cNvSpPr>
          <p:nvPr>
            <p:ph type="dt" idx="10"/>
          </p:nvPr>
        </p:nvSpPr>
        <p:spPr>
          <a:xfrm>
            <a:off x="688035" y="6412164"/>
            <a:ext cx="875030" cy="1897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75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1A90DA3F-CE4D-4018-8C13-B64F578DD86C}" type="datetime1">
              <a:rPr lang="en-US" smtClean="0"/>
              <a:t>2026-03-24</a:t>
            </a:fld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6"/>
          <p:cNvSpPr txBox="1">
            <a:spLocks noGrp="1"/>
          </p:cNvSpPr>
          <p:nvPr>
            <p:ph type="title"/>
          </p:nvPr>
        </p:nvSpPr>
        <p:spPr>
          <a:xfrm>
            <a:off x="688035" y="401269"/>
            <a:ext cx="8039734" cy="7575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Formation of Depletion Region</a:t>
            </a:r>
            <a:endParaRPr/>
          </a:p>
        </p:txBody>
      </p:sp>
      <p:sp>
        <p:nvSpPr>
          <p:cNvPr id="99" name="Google Shape;99;p6"/>
          <p:cNvSpPr txBox="1"/>
          <p:nvPr/>
        </p:nvSpPr>
        <p:spPr>
          <a:xfrm>
            <a:off x="9244710" y="782269"/>
            <a:ext cx="1125220" cy="3003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1">
                <a:solidFill>
                  <a:srgbClr val="FF0000"/>
                </a:solidFill>
                <a:latin typeface="Cambria"/>
                <a:ea typeface="Cambria"/>
                <a:cs typeface="Cambria"/>
                <a:sym typeface="Cambria"/>
              </a:rPr>
              <a:t>DT-DEFINE</a:t>
            </a:r>
            <a:endParaRPr sz="1800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100" name="Google Shape;100;p6"/>
          <p:cNvSpPr txBox="1"/>
          <p:nvPr/>
        </p:nvSpPr>
        <p:spPr>
          <a:xfrm>
            <a:off x="6874509" y="1970659"/>
            <a:ext cx="4864735" cy="3759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353695" marR="5080" lvl="0" indent="-340995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Cambria"/>
              <a:buChar char="•"/>
            </a:pPr>
            <a:r>
              <a:rPr lang="en-US" sz="2400">
                <a:latin typeface="Cambria"/>
                <a:ea typeface="Cambria"/>
                <a:cs typeface="Cambria"/>
                <a:sym typeface="Cambria"/>
              </a:rPr>
              <a:t>When P and N regions are joined: 	Electrons  from  N  diffuse  to  P 	Holes from P diffuse to N</a:t>
            </a:r>
            <a:endParaRPr sz="2400">
              <a:latin typeface="Cambria"/>
              <a:ea typeface="Cambria"/>
              <a:cs typeface="Cambria"/>
              <a:sym typeface="Cambria"/>
            </a:endParaRPr>
          </a:p>
          <a:p>
            <a:pPr marL="353695" lvl="0" indent="-340995" algn="just" rtl="0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SzPts val="2400"/>
              <a:buFont typeface="Cambria"/>
              <a:buChar char="•"/>
            </a:pPr>
            <a:r>
              <a:rPr lang="en-US" sz="2400">
                <a:latin typeface="Cambria"/>
                <a:ea typeface="Cambria"/>
                <a:cs typeface="Cambria"/>
                <a:sym typeface="Cambria"/>
              </a:rPr>
              <a:t>Immobile ions are left behind</a:t>
            </a:r>
            <a:endParaRPr sz="2400">
              <a:latin typeface="Cambria"/>
              <a:ea typeface="Cambria"/>
              <a:cs typeface="Cambria"/>
              <a:sym typeface="Cambria"/>
            </a:endParaRPr>
          </a:p>
          <a:p>
            <a:pPr marL="353695" lvl="0" indent="-340995" algn="just" rtl="0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SzPts val="2400"/>
              <a:buFont typeface="Cambria"/>
              <a:buChar char="•"/>
            </a:pPr>
            <a:r>
              <a:rPr lang="en-US" sz="2400">
                <a:latin typeface="Cambria"/>
                <a:ea typeface="Cambria"/>
                <a:cs typeface="Cambria"/>
                <a:sym typeface="Cambria"/>
              </a:rPr>
              <a:t>A depletion layer is formed</a:t>
            </a:r>
            <a:endParaRPr sz="2400">
              <a:latin typeface="Cambria"/>
              <a:ea typeface="Cambria"/>
              <a:cs typeface="Cambria"/>
              <a:sym typeface="Cambria"/>
            </a:endParaRPr>
          </a:p>
          <a:p>
            <a:pPr marL="355600" marR="5080" lvl="0" indent="-342900" algn="l" rtl="0">
              <a:lnSpc>
                <a:spcPct val="100000"/>
              </a:lnSpc>
              <a:spcBef>
                <a:spcPts val="110"/>
              </a:spcBef>
              <a:spcAft>
                <a:spcPts val="0"/>
              </a:spcAft>
              <a:buSzPts val="2400"/>
              <a:buFont typeface="Cambria"/>
              <a:buChar char="•"/>
            </a:pPr>
            <a:r>
              <a:rPr lang="en-US" sz="2400">
                <a:latin typeface="Cambria"/>
                <a:ea typeface="Cambria"/>
                <a:cs typeface="Cambria"/>
                <a:sym typeface="Cambria"/>
              </a:rPr>
              <a:t>An	internal	electric	field	(barrier potential) is created</a:t>
            </a:r>
            <a:endParaRPr sz="2400">
              <a:latin typeface="Cambria"/>
              <a:ea typeface="Cambria"/>
              <a:cs typeface="Cambria"/>
              <a:sym typeface="Cambria"/>
            </a:endParaRPr>
          </a:p>
          <a:p>
            <a:pPr marL="354965" lvl="0" indent="-342265" algn="l" rtl="0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SzPts val="2400"/>
              <a:buFont typeface="Cambria"/>
              <a:buChar char="•"/>
            </a:pPr>
            <a:r>
              <a:rPr lang="en-US" sz="2400">
                <a:latin typeface="Cambria"/>
                <a:ea typeface="Cambria"/>
                <a:cs typeface="Cambria"/>
                <a:sym typeface="Cambria"/>
              </a:rPr>
              <a:t>Barrier Potential Values</a:t>
            </a:r>
            <a:endParaRPr sz="2400">
              <a:latin typeface="Cambria"/>
              <a:ea typeface="Cambria"/>
              <a:cs typeface="Cambria"/>
              <a:sym typeface="Cambria"/>
            </a:endParaRPr>
          </a:p>
          <a:p>
            <a:pPr marL="354965" lvl="0" indent="-342265" algn="l" rtl="0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SzPts val="2400"/>
              <a:buFont typeface="Cambria"/>
              <a:buChar char="•"/>
            </a:pPr>
            <a:r>
              <a:rPr lang="en-US" sz="2400">
                <a:latin typeface="Cambria"/>
                <a:ea typeface="Cambria"/>
                <a:cs typeface="Cambria"/>
                <a:sym typeface="Cambria"/>
              </a:rPr>
              <a:t>Silicon ≈ 0.6 V</a:t>
            </a:r>
            <a:endParaRPr sz="2400">
              <a:latin typeface="Cambria"/>
              <a:ea typeface="Cambria"/>
              <a:cs typeface="Cambria"/>
              <a:sym typeface="Cambria"/>
            </a:endParaRPr>
          </a:p>
          <a:p>
            <a:pPr marL="354965" lvl="0" indent="-342265" algn="l" rtl="0">
              <a:lnSpc>
                <a:spcPct val="100000"/>
              </a:lnSpc>
              <a:spcBef>
                <a:spcPts val="110"/>
              </a:spcBef>
              <a:spcAft>
                <a:spcPts val="0"/>
              </a:spcAft>
              <a:buSzPts val="2400"/>
              <a:buFont typeface="Cambria"/>
              <a:buChar char="•"/>
            </a:pPr>
            <a:r>
              <a:rPr lang="en-US" sz="2400">
                <a:latin typeface="Cambria"/>
                <a:ea typeface="Cambria"/>
                <a:cs typeface="Cambria"/>
                <a:sym typeface="Cambria"/>
              </a:rPr>
              <a:t>Germanium ≈ 0.2 V</a:t>
            </a:r>
            <a:endParaRPr sz="2400">
              <a:latin typeface="Cambria"/>
              <a:ea typeface="Cambria"/>
              <a:cs typeface="Cambria"/>
              <a:sym typeface="Cambria"/>
            </a:endParaRPr>
          </a:p>
        </p:txBody>
      </p:sp>
      <p:pic>
        <p:nvPicPr>
          <p:cNvPr id="101" name="Google Shape;101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64194" y="1844485"/>
            <a:ext cx="5062645" cy="4314060"/>
          </a:xfrm>
          <a:prstGeom prst="rect">
            <a:avLst/>
          </a:prstGeom>
          <a:noFill/>
          <a:ln>
            <a:noFill/>
          </a:ln>
        </p:spPr>
      </p:pic>
      <p:sp>
        <p:nvSpPr>
          <p:cNvPr id="103" name="Google Shape;103;p6"/>
          <p:cNvSpPr txBox="1"/>
          <p:nvPr/>
        </p:nvSpPr>
        <p:spPr>
          <a:xfrm>
            <a:off x="11194542" y="6423137"/>
            <a:ext cx="368935" cy="204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75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rPr>
              <a:t>6/11</a:t>
            </a:r>
            <a:endParaRPr sz="1200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10" name="Google Shape;133;p9"/>
          <p:cNvSpPr txBox="1">
            <a:spLocks noGrp="1"/>
          </p:cNvSpPr>
          <p:nvPr>
            <p:ph type="ftr" idx="11"/>
          </p:nvPr>
        </p:nvSpPr>
        <p:spPr>
          <a:xfrm>
            <a:off x="2361945" y="6411250"/>
            <a:ext cx="7506884" cy="1897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75" rIns="0" bIns="0" anchor="t" anchorCtr="0">
            <a:spAutoFit/>
          </a:bodyPr>
          <a:lstStyle/>
          <a:p>
            <a:pPr marL="3175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PN Junction Diode\23EET103- Electric Circuits and Electron Devices \ </a:t>
            </a:r>
            <a:r>
              <a:rPr lang="en-US" dirty="0" err="1" smtClean="0"/>
              <a:t>Ms.Ranjani</a:t>
            </a:r>
            <a:r>
              <a:rPr lang="en-US" dirty="0" smtClean="0"/>
              <a:t> K\AP\ECE\SNSCT</a:t>
            </a:r>
            <a:endParaRPr dirty="0"/>
          </a:p>
        </p:txBody>
      </p:sp>
      <p:sp>
        <p:nvSpPr>
          <p:cNvPr id="11" name="Google Shape;132;p9"/>
          <p:cNvSpPr txBox="1">
            <a:spLocks noGrp="1"/>
          </p:cNvSpPr>
          <p:nvPr>
            <p:ph type="dt" idx="10"/>
          </p:nvPr>
        </p:nvSpPr>
        <p:spPr>
          <a:xfrm>
            <a:off x="688035" y="6412164"/>
            <a:ext cx="875030" cy="1897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75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1A90DA3F-CE4D-4018-8C13-B64F578DD86C}" type="datetime1">
              <a:rPr lang="en-US" smtClean="0"/>
              <a:t>2026-03-24</a:t>
            </a:fld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7"/>
          <p:cNvSpPr txBox="1">
            <a:spLocks noGrp="1"/>
          </p:cNvSpPr>
          <p:nvPr>
            <p:ph type="title"/>
          </p:nvPr>
        </p:nvSpPr>
        <p:spPr>
          <a:xfrm>
            <a:off x="228091" y="402793"/>
            <a:ext cx="6884670" cy="6972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325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/>
              <a:t>Ideate: Biasing a PN Junction</a:t>
            </a:r>
            <a:endParaRPr sz="4400"/>
          </a:p>
        </p:txBody>
      </p:sp>
      <p:sp>
        <p:nvSpPr>
          <p:cNvPr id="111" name="Google Shape;111;p7"/>
          <p:cNvSpPr txBox="1"/>
          <p:nvPr/>
        </p:nvSpPr>
        <p:spPr>
          <a:xfrm>
            <a:off x="9684257" y="733501"/>
            <a:ext cx="1129665" cy="3003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1">
                <a:solidFill>
                  <a:srgbClr val="FF0000"/>
                </a:solidFill>
                <a:latin typeface="Cambria"/>
                <a:ea typeface="Cambria"/>
                <a:cs typeface="Cambria"/>
                <a:sym typeface="Cambria"/>
              </a:rPr>
              <a:t>DT-IDEATE</a:t>
            </a:r>
            <a:endParaRPr sz="1800">
              <a:latin typeface="Cambria"/>
              <a:ea typeface="Cambria"/>
              <a:cs typeface="Cambria"/>
              <a:sym typeface="Cambria"/>
            </a:endParaRPr>
          </a:p>
        </p:txBody>
      </p:sp>
      <p:pic>
        <p:nvPicPr>
          <p:cNvPr id="112" name="Google Shape;112;p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804821" y="1618121"/>
            <a:ext cx="9158502" cy="4391984"/>
          </a:xfrm>
          <a:prstGeom prst="rect">
            <a:avLst/>
          </a:prstGeom>
          <a:noFill/>
          <a:ln>
            <a:noFill/>
          </a:ln>
        </p:spPr>
      </p:pic>
      <p:sp>
        <p:nvSpPr>
          <p:cNvPr id="113" name="Google Shape;113;p7"/>
          <p:cNvSpPr txBox="1">
            <a:spLocks noGrp="1"/>
          </p:cNvSpPr>
          <p:nvPr>
            <p:ph type="dt" idx="10"/>
          </p:nvPr>
        </p:nvSpPr>
        <p:spPr>
          <a:xfrm>
            <a:off x="688035" y="6412164"/>
            <a:ext cx="875030" cy="204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75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45346162-904B-4BA6-BAA2-2A61086FDE88}" type="datetime1">
              <a:rPr lang="en-US" smtClean="0"/>
              <a:t>2026-03-24</a:t>
            </a:fld>
            <a:endParaRPr/>
          </a:p>
        </p:txBody>
      </p:sp>
      <p:sp>
        <p:nvSpPr>
          <p:cNvPr id="114" name="Google Shape;114;p7"/>
          <p:cNvSpPr txBox="1">
            <a:spLocks noGrp="1"/>
          </p:cNvSpPr>
          <p:nvPr>
            <p:ph type="ftr" idx="11"/>
          </p:nvPr>
        </p:nvSpPr>
        <p:spPr>
          <a:xfrm>
            <a:off x="2361945" y="6411250"/>
            <a:ext cx="7640699" cy="1897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75" rIns="0" bIns="0" anchor="t" anchorCtr="0">
            <a:spAutoFit/>
          </a:bodyPr>
          <a:lstStyle/>
          <a:p>
            <a:pPr marL="3175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PN Junction Diode\23EET103- Electric Circuits and Electron Devices \ </a:t>
            </a:r>
            <a:r>
              <a:rPr lang="en-US" dirty="0" err="1" smtClean="0"/>
              <a:t>Ms.Ranjani</a:t>
            </a:r>
            <a:r>
              <a:rPr lang="en-US" dirty="0" smtClean="0"/>
              <a:t> K\AP\ECE\SNSCT</a:t>
            </a:r>
            <a:endParaRPr dirty="0"/>
          </a:p>
        </p:txBody>
      </p:sp>
      <p:sp>
        <p:nvSpPr>
          <p:cNvPr id="115" name="Google Shape;115;p7"/>
          <p:cNvSpPr txBox="1">
            <a:spLocks noGrp="1"/>
          </p:cNvSpPr>
          <p:nvPr>
            <p:ph type="sldNum" idx="12"/>
          </p:nvPr>
        </p:nvSpPr>
        <p:spPr>
          <a:xfrm>
            <a:off x="11169142" y="6423137"/>
            <a:ext cx="483234" cy="204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75" rIns="0" bIns="0" anchor="t" anchorCtr="0">
            <a:spAutoFit/>
          </a:bodyPr>
          <a:lstStyle/>
          <a:p>
            <a:pPr marL="381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7</a:t>
            </a:fld>
            <a:r>
              <a:rPr lang="en-US"/>
              <a:t>/11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8"/>
          <p:cNvSpPr txBox="1">
            <a:spLocks noGrp="1"/>
          </p:cNvSpPr>
          <p:nvPr>
            <p:ph type="title"/>
          </p:nvPr>
        </p:nvSpPr>
        <p:spPr>
          <a:xfrm>
            <a:off x="513994" y="404317"/>
            <a:ext cx="4745990" cy="63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05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/>
              <a:t>Practical Applications</a:t>
            </a:r>
            <a:endParaRPr sz="4000"/>
          </a:p>
        </p:txBody>
      </p:sp>
      <p:sp>
        <p:nvSpPr>
          <p:cNvPr id="121" name="Google Shape;121;p8"/>
          <p:cNvSpPr txBox="1"/>
          <p:nvPr/>
        </p:nvSpPr>
        <p:spPr>
          <a:xfrm>
            <a:off x="9793351" y="683209"/>
            <a:ext cx="1129665" cy="3003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1">
                <a:solidFill>
                  <a:srgbClr val="FF0000"/>
                </a:solidFill>
                <a:latin typeface="Cambria"/>
                <a:ea typeface="Cambria"/>
                <a:cs typeface="Cambria"/>
                <a:sym typeface="Cambria"/>
              </a:rPr>
              <a:t>DT-IDEATE</a:t>
            </a:r>
            <a:endParaRPr sz="1800">
              <a:latin typeface="Cambria"/>
              <a:ea typeface="Cambria"/>
              <a:cs typeface="Cambria"/>
              <a:sym typeface="Cambria"/>
            </a:endParaRPr>
          </a:p>
        </p:txBody>
      </p:sp>
      <p:pic>
        <p:nvPicPr>
          <p:cNvPr id="122" name="Google Shape;122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704763" y="1757975"/>
            <a:ext cx="9598448" cy="4305624"/>
          </a:xfrm>
          <a:prstGeom prst="rect">
            <a:avLst/>
          </a:prstGeom>
          <a:noFill/>
          <a:ln>
            <a:noFill/>
          </a:ln>
        </p:spPr>
      </p:pic>
      <p:sp>
        <p:nvSpPr>
          <p:cNvPr id="123" name="Google Shape;123;p8"/>
          <p:cNvSpPr txBox="1">
            <a:spLocks noGrp="1"/>
          </p:cNvSpPr>
          <p:nvPr>
            <p:ph type="dt" idx="10"/>
          </p:nvPr>
        </p:nvSpPr>
        <p:spPr>
          <a:xfrm>
            <a:off x="688035" y="6412164"/>
            <a:ext cx="875030" cy="1897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75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5E550012-550B-42F2-95C6-E3E4013B09C3}" type="datetime1">
              <a:rPr lang="en-US" smtClean="0"/>
              <a:t>2026-03-24</a:t>
            </a:fld>
            <a:endParaRPr/>
          </a:p>
        </p:txBody>
      </p:sp>
      <p:sp>
        <p:nvSpPr>
          <p:cNvPr id="124" name="Google Shape;124;p8"/>
          <p:cNvSpPr txBox="1">
            <a:spLocks noGrp="1"/>
          </p:cNvSpPr>
          <p:nvPr>
            <p:ph type="ftr" idx="11"/>
          </p:nvPr>
        </p:nvSpPr>
        <p:spPr>
          <a:xfrm>
            <a:off x="2361945" y="6411250"/>
            <a:ext cx="7729909" cy="1897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75" rIns="0" bIns="0" anchor="t" anchorCtr="0">
            <a:spAutoFit/>
          </a:bodyPr>
          <a:lstStyle/>
          <a:p>
            <a:pPr marL="3175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PN Junction Diode\23EET103- Electric Circuits and Electron Devices \ </a:t>
            </a:r>
            <a:r>
              <a:rPr lang="en-US" dirty="0" err="1" smtClean="0"/>
              <a:t>Ms.Ranjani</a:t>
            </a:r>
            <a:r>
              <a:rPr lang="en-US" dirty="0" smtClean="0"/>
              <a:t> K\AP\ECE\SNSCT</a:t>
            </a:r>
            <a:endParaRPr dirty="0"/>
          </a:p>
        </p:txBody>
      </p:sp>
      <p:sp>
        <p:nvSpPr>
          <p:cNvPr id="125" name="Google Shape;125;p8"/>
          <p:cNvSpPr txBox="1">
            <a:spLocks noGrp="1"/>
          </p:cNvSpPr>
          <p:nvPr>
            <p:ph type="sldNum" idx="12"/>
          </p:nvPr>
        </p:nvSpPr>
        <p:spPr>
          <a:xfrm>
            <a:off x="11169142" y="6423137"/>
            <a:ext cx="483234" cy="204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75" rIns="0" bIns="0" anchor="t" anchorCtr="0">
            <a:spAutoFit/>
          </a:bodyPr>
          <a:lstStyle/>
          <a:p>
            <a:pPr marL="381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8</a:t>
            </a:fld>
            <a:r>
              <a:rPr lang="en-US"/>
              <a:t>/11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9"/>
          <p:cNvSpPr txBox="1">
            <a:spLocks noGrp="1"/>
          </p:cNvSpPr>
          <p:nvPr>
            <p:ph type="title"/>
          </p:nvPr>
        </p:nvSpPr>
        <p:spPr>
          <a:xfrm>
            <a:off x="4797044" y="401828"/>
            <a:ext cx="2526030" cy="756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Summary</a:t>
            </a:r>
            <a:endParaRPr/>
          </a:p>
        </p:txBody>
      </p:sp>
      <p:pic>
        <p:nvPicPr>
          <p:cNvPr id="131" name="Google Shape;131;p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91061" y="1311891"/>
            <a:ext cx="9758010" cy="4384820"/>
          </a:xfrm>
          <a:prstGeom prst="rect">
            <a:avLst/>
          </a:prstGeom>
          <a:noFill/>
          <a:ln>
            <a:noFill/>
          </a:ln>
        </p:spPr>
      </p:pic>
      <p:sp>
        <p:nvSpPr>
          <p:cNvPr id="132" name="Google Shape;132;p9"/>
          <p:cNvSpPr txBox="1">
            <a:spLocks noGrp="1"/>
          </p:cNvSpPr>
          <p:nvPr>
            <p:ph type="dt" idx="10"/>
          </p:nvPr>
        </p:nvSpPr>
        <p:spPr>
          <a:xfrm>
            <a:off x="688035" y="6412164"/>
            <a:ext cx="875030" cy="1897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75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1A90DA3F-CE4D-4018-8C13-B64F578DD86C}" type="datetime1">
              <a:rPr lang="en-US" smtClean="0"/>
              <a:t>2026-03-24</a:t>
            </a:fld>
            <a:endParaRPr dirty="0"/>
          </a:p>
        </p:txBody>
      </p:sp>
      <p:sp>
        <p:nvSpPr>
          <p:cNvPr id="133" name="Google Shape;133;p9"/>
          <p:cNvSpPr txBox="1">
            <a:spLocks noGrp="1"/>
          </p:cNvSpPr>
          <p:nvPr>
            <p:ph type="ftr" idx="11"/>
          </p:nvPr>
        </p:nvSpPr>
        <p:spPr>
          <a:xfrm>
            <a:off x="2361945" y="6411250"/>
            <a:ext cx="7506884" cy="1897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75" rIns="0" bIns="0" anchor="t" anchorCtr="0">
            <a:spAutoFit/>
          </a:bodyPr>
          <a:lstStyle/>
          <a:p>
            <a:pPr marL="3175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PN Junction Diode\23EET103- Electric Circuits and Electron Devices \ </a:t>
            </a:r>
            <a:r>
              <a:rPr lang="en-US" dirty="0" err="1" smtClean="0"/>
              <a:t>Ms.Ranjani</a:t>
            </a:r>
            <a:r>
              <a:rPr lang="en-US" dirty="0" smtClean="0"/>
              <a:t> K\AP\ECE\SNSCT</a:t>
            </a:r>
            <a:endParaRPr dirty="0"/>
          </a:p>
        </p:txBody>
      </p:sp>
      <p:sp>
        <p:nvSpPr>
          <p:cNvPr id="134" name="Google Shape;134;p9"/>
          <p:cNvSpPr txBox="1">
            <a:spLocks noGrp="1"/>
          </p:cNvSpPr>
          <p:nvPr>
            <p:ph type="sldNum" idx="12"/>
          </p:nvPr>
        </p:nvSpPr>
        <p:spPr>
          <a:xfrm>
            <a:off x="11169142" y="6423137"/>
            <a:ext cx="483234" cy="204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75" rIns="0" bIns="0" anchor="t" anchorCtr="0">
            <a:spAutoFit/>
          </a:bodyPr>
          <a:lstStyle/>
          <a:p>
            <a:pPr marL="381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9</a:t>
            </a:fld>
            <a:r>
              <a:rPr lang="en-US"/>
              <a:t>/11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339</Words>
  <Application>Microsoft Office PowerPoint</Application>
  <PresentationFormat>Widescreen</PresentationFormat>
  <Paragraphs>79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Cambria</vt:lpstr>
      <vt:lpstr>Times New Roman</vt:lpstr>
      <vt:lpstr>Office Theme</vt:lpstr>
      <vt:lpstr>SNS COLLEGE OF TECHNOLOGY An Autonomous Institution Coimbatore-35</vt:lpstr>
      <vt:lpstr>Let’s Recall!!</vt:lpstr>
      <vt:lpstr>Topics for discussion</vt:lpstr>
      <vt:lpstr>Why Study PN Junction Diode?DT-Empathize</vt:lpstr>
      <vt:lpstr>Construction of PN Junction Diode</vt:lpstr>
      <vt:lpstr>Formation of Depletion Region</vt:lpstr>
      <vt:lpstr>Ideate: Biasing a PN Junction</vt:lpstr>
      <vt:lpstr>Practical Applications</vt:lpstr>
      <vt:lpstr>Summary</vt:lpstr>
      <vt:lpstr>References</vt:lpstr>
      <vt:lpstr>Thank You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SNS COLLEGE OF TECHNOLOGY An Autonomous Institution Coimbatore-35</dc:title>
  <dc:creator>DELL</dc:creator>
  <cp:lastModifiedBy>ADMIN</cp:lastModifiedBy>
  <cp:revision>1</cp:revision>
  <dcterms:created xsi:type="dcterms:W3CDTF">2026-03-07T14:18:50Z</dcterms:created>
  <dcterms:modified xsi:type="dcterms:W3CDTF">2026-03-24T10:14:37Z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2025-12-12T00:00:00Z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2026-03-07T00:00:00Z</vt:filetime>
  </property>
  <property fmtid="{D5CDD505-2E9C-101B-9397-08002B2CF9AE}" pid="5" name="Producer">
    <vt:lpwstr>Microsoft® PowerPoint® 2013</vt:lpwstr>
  </property>
</Properties>
</file>