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708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07270-0D29-4857-9095-D9635C46F916}" type="datetimeFigureOut">
              <a:rPr lang="en-IN" smtClean="0"/>
              <a:t>24-03-2026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0B9C92-6958-4B01-93F8-3D4042FF21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499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0B9C92-6958-4B01-93F8-3D4042FF21A3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445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 u="sng">
                <a:solidFill>
                  <a:schemeClr val="hlink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58585"/>
                </a:solidFill>
                <a:latin typeface="Cambria"/>
                <a:cs typeface="Cambria"/>
              </a:defRPr>
            </a:lvl1pPr>
          </a:lstStyle>
          <a:p>
            <a:pPr marL="722630">
              <a:lnSpc>
                <a:spcPct val="100000"/>
              </a:lnSpc>
              <a:spcBef>
                <a:spcPts val="40"/>
              </a:spcBef>
            </a:pPr>
            <a:r>
              <a:rPr lang="en-US" spc="-40" smtClean="0"/>
              <a:t>Zener Diode\23EET103-Electric Circuits and Electron Devices\Ms.Ranjani K\AP\ECE\SNSCT</a:t>
            </a:r>
            <a:endParaRPr spc="-2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58585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fld id="{B8ECA2BC-E22C-431A-9232-9C353390AF1D}" type="datetime1">
              <a:rPr lang="en-IN" spc="-20" smtClean="0"/>
              <a:t>24-03-2026</a:t>
            </a:fld>
            <a:endParaRPr spc="-2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58585"/>
                </a:solidFill>
                <a:latin typeface="Cambria"/>
                <a:cs typeface="Cambria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 u="sng">
                <a:solidFill>
                  <a:schemeClr val="hlink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58585"/>
                </a:solidFill>
                <a:latin typeface="Cambria"/>
                <a:cs typeface="Cambria"/>
              </a:defRPr>
            </a:lvl1pPr>
          </a:lstStyle>
          <a:p>
            <a:pPr marL="722630">
              <a:lnSpc>
                <a:spcPct val="100000"/>
              </a:lnSpc>
              <a:spcBef>
                <a:spcPts val="40"/>
              </a:spcBef>
            </a:pPr>
            <a:r>
              <a:rPr lang="en-US" spc="-40" smtClean="0"/>
              <a:t>Zener Diode\23EET103-Electric Circuits and Electron Devices\Ms.Ranjani K\AP\ECE\SNSCT</a:t>
            </a:r>
            <a:endParaRPr spc="-2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58585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fld id="{7A0FE26E-4F11-4BE7-9F0B-173D74AA3859}" type="datetime1">
              <a:rPr lang="en-IN" spc="-20" smtClean="0"/>
              <a:t>24-03-2026</a:t>
            </a:fld>
            <a:endParaRPr spc="-2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58585"/>
                </a:solidFill>
                <a:latin typeface="Cambria"/>
                <a:cs typeface="Cambria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58585"/>
                </a:solidFill>
                <a:latin typeface="Cambria"/>
                <a:cs typeface="Cambria"/>
              </a:defRPr>
            </a:lvl1pPr>
          </a:lstStyle>
          <a:p>
            <a:pPr marL="722630">
              <a:lnSpc>
                <a:spcPct val="100000"/>
              </a:lnSpc>
              <a:spcBef>
                <a:spcPts val="40"/>
              </a:spcBef>
            </a:pPr>
            <a:r>
              <a:rPr lang="en-US" spc="-40" smtClean="0"/>
              <a:t>Zener Diode\23EET103-Electric Circuits and Electron Devices\Ms.Ranjani K\AP\ECE\SNSCT</a:t>
            </a:r>
            <a:endParaRPr spc="-25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58585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fld id="{0FC5206F-2D74-4B68-85DB-B50D21785A66}" type="datetime1">
              <a:rPr lang="en-IN" spc="-20" smtClean="0"/>
              <a:t>24-03-2026</a:t>
            </a:fld>
            <a:endParaRPr spc="-20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58585"/>
                </a:solidFill>
                <a:latin typeface="Cambria"/>
                <a:cs typeface="Cambria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58585"/>
                </a:solidFill>
                <a:latin typeface="Cambria"/>
                <a:cs typeface="Cambria"/>
              </a:defRPr>
            </a:lvl1pPr>
          </a:lstStyle>
          <a:p>
            <a:pPr marL="722630">
              <a:lnSpc>
                <a:spcPct val="100000"/>
              </a:lnSpc>
              <a:spcBef>
                <a:spcPts val="40"/>
              </a:spcBef>
            </a:pPr>
            <a:r>
              <a:rPr lang="en-US" spc="-40" smtClean="0"/>
              <a:t>Zener Diode\23EET103-Electric Circuits and Electron Devices\Ms.Ranjani K\AP\ECE\SNSCT</a:t>
            </a:r>
            <a:endParaRPr spc="-25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58585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fld id="{E8076E4F-2BB6-4E4A-935D-72ADC7C244E5}" type="datetime1">
              <a:rPr lang="en-IN" spc="-20" smtClean="0"/>
              <a:t>24-03-2026</a:t>
            </a:fld>
            <a:endParaRPr spc="-20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58585"/>
                </a:solidFill>
                <a:latin typeface="Cambria"/>
                <a:cs typeface="Cambria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58585"/>
                </a:solidFill>
                <a:latin typeface="Cambria"/>
                <a:cs typeface="Cambria"/>
              </a:defRPr>
            </a:lvl1pPr>
          </a:lstStyle>
          <a:p>
            <a:pPr marL="722630">
              <a:lnSpc>
                <a:spcPct val="100000"/>
              </a:lnSpc>
              <a:spcBef>
                <a:spcPts val="40"/>
              </a:spcBef>
            </a:pPr>
            <a:r>
              <a:rPr lang="en-US" spc="-40" smtClean="0"/>
              <a:t>Zener Diode\23EET103-Electric Circuits and Electron Devices\Ms.Ranjani K\AP\ECE\SNSCT</a:t>
            </a:r>
            <a:endParaRPr spc="-25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58585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fld id="{E7888A31-F947-4413-85A3-0F790C83F46F}" type="datetime1">
              <a:rPr lang="en-IN" spc="-20" smtClean="0"/>
              <a:t>24-03-2026</a:t>
            </a:fld>
            <a:endParaRPr spc="-20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858585"/>
                </a:solidFill>
                <a:latin typeface="Cambria"/>
                <a:cs typeface="Cambria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892028" y="91439"/>
            <a:ext cx="1184148" cy="69799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4987" y="394461"/>
            <a:ext cx="10822025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7120" y="1503654"/>
            <a:ext cx="9661525" cy="1876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 u="sng">
                <a:solidFill>
                  <a:schemeClr val="hlink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80945" y="6371915"/>
            <a:ext cx="8160003" cy="4522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858585"/>
                </a:solidFill>
                <a:latin typeface="Cambria"/>
                <a:cs typeface="Cambria"/>
              </a:defRPr>
            </a:lvl1pPr>
          </a:lstStyle>
          <a:p>
            <a:pPr marL="722630">
              <a:lnSpc>
                <a:spcPct val="100000"/>
              </a:lnSpc>
              <a:spcBef>
                <a:spcPts val="40"/>
              </a:spcBef>
            </a:pPr>
            <a:r>
              <a:rPr lang="en-US" spc="-40" smtClean="0"/>
              <a:t>Zener Diode\23EET103-Electric Circuits and Electron Devices\Ms.Ranjani K\AP\ECE\SNSCT</a:t>
            </a:r>
            <a:endParaRPr spc="-2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87730" y="6408796"/>
            <a:ext cx="873125" cy="204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858585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fld id="{AA30FB09-5A51-47D0-9C76-C55D54172745}" type="datetime1">
              <a:rPr lang="en-IN" spc="-20" smtClean="0"/>
              <a:t>24-03-2026</a:t>
            </a:fld>
            <a:endParaRPr spc="-2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170666" y="6414892"/>
            <a:ext cx="482600" cy="20934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858585"/>
                </a:solidFill>
                <a:latin typeface="Cambria"/>
                <a:cs typeface="Cambria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AaN72s5WfOM?si=rzVIYgySd57sL-Xv" TargetMode="External"/><Relationship Id="rId2" Type="http://schemas.openxmlformats.org/officeDocument/2006/relationships/hyperlink" Target="https://www.electronics-tutorials.ws/diode/diode_7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9200" y="-65401"/>
            <a:ext cx="9296399" cy="1363194"/>
          </a:xfrm>
          <a:prstGeom prst="rect">
            <a:avLst/>
          </a:prstGeom>
        </p:spPr>
        <p:txBody>
          <a:bodyPr vert="horz" wrap="square" lIns="0" tIns="1308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30"/>
              </a:spcBef>
            </a:pPr>
            <a:r>
              <a:rPr sz="4400" b="1" dirty="0">
                <a:solidFill>
                  <a:srgbClr val="001F5F"/>
                </a:solidFill>
                <a:latin typeface="Cambria"/>
                <a:cs typeface="Cambria"/>
              </a:rPr>
              <a:t>SNS</a:t>
            </a:r>
            <a:r>
              <a:rPr sz="4400" b="1" spc="-1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4400" b="1" dirty="0">
                <a:solidFill>
                  <a:srgbClr val="001F5F"/>
                </a:solidFill>
                <a:latin typeface="Cambria"/>
                <a:cs typeface="Cambria"/>
              </a:rPr>
              <a:t>COLLEGE</a:t>
            </a:r>
            <a:r>
              <a:rPr sz="4400" b="1" spc="-17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4400" b="1" dirty="0">
                <a:solidFill>
                  <a:srgbClr val="001F5F"/>
                </a:solidFill>
                <a:latin typeface="Cambria"/>
                <a:cs typeface="Cambria"/>
              </a:rPr>
              <a:t>OF</a:t>
            </a:r>
            <a:r>
              <a:rPr sz="4400" b="1" spc="-1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4400" b="1" spc="-10" dirty="0">
                <a:solidFill>
                  <a:srgbClr val="001F5F"/>
                </a:solidFill>
                <a:latin typeface="Cambria"/>
                <a:cs typeface="Cambria"/>
              </a:rPr>
              <a:t>TECHNOLOGY</a:t>
            </a:r>
            <a:r>
              <a:rPr lang="en-IN" sz="4400" spc="-10" dirty="0"/>
              <a:t/>
            </a:r>
            <a:br>
              <a:rPr lang="en-IN" sz="4400" spc="-10" dirty="0"/>
            </a:br>
            <a:r>
              <a:rPr sz="1800" b="1" dirty="0">
                <a:solidFill>
                  <a:srgbClr val="000300"/>
                </a:solidFill>
                <a:latin typeface="Cambria"/>
                <a:cs typeface="Cambria"/>
              </a:rPr>
              <a:t>An</a:t>
            </a:r>
            <a:r>
              <a:rPr sz="1800" b="1" spc="150" dirty="0">
                <a:solidFill>
                  <a:srgbClr val="000300"/>
                </a:solidFill>
                <a:latin typeface="Cambria"/>
                <a:cs typeface="Cambria"/>
              </a:rPr>
              <a:t> </a:t>
            </a:r>
            <a:r>
              <a:rPr sz="1800" b="1" spc="-45" dirty="0">
                <a:solidFill>
                  <a:srgbClr val="000300"/>
                </a:solidFill>
                <a:latin typeface="Cambria"/>
                <a:cs typeface="Cambria"/>
              </a:rPr>
              <a:t>Autonomous</a:t>
            </a:r>
            <a:r>
              <a:rPr sz="1800" b="1" spc="-75" dirty="0">
                <a:solidFill>
                  <a:srgbClr val="000300"/>
                </a:solidFill>
                <a:latin typeface="Cambria"/>
                <a:cs typeface="Cambria"/>
              </a:rPr>
              <a:t> </a:t>
            </a:r>
            <a:r>
              <a:rPr sz="1800" b="1" spc="-10" dirty="0">
                <a:solidFill>
                  <a:srgbClr val="000300"/>
                </a:solidFill>
                <a:latin typeface="Cambria"/>
                <a:cs typeface="Cambria"/>
              </a:rPr>
              <a:t>Institution </a:t>
            </a:r>
            <a:r>
              <a:rPr lang="en-IN" sz="1800" b="1" spc="-10" dirty="0">
                <a:solidFill>
                  <a:srgbClr val="000300"/>
                </a:solidFill>
                <a:latin typeface="Cambria"/>
                <a:cs typeface="Cambria"/>
              </a:rPr>
              <a:t/>
            </a:r>
            <a:br>
              <a:rPr lang="en-IN" sz="1800" b="1" spc="-10" dirty="0">
                <a:solidFill>
                  <a:srgbClr val="000300"/>
                </a:solidFill>
                <a:latin typeface="Cambria"/>
                <a:cs typeface="Cambria"/>
              </a:rPr>
            </a:br>
            <a:r>
              <a:rPr sz="1800" b="1" spc="-70" dirty="0">
                <a:solidFill>
                  <a:srgbClr val="000300"/>
                </a:solidFill>
                <a:latin typeface="Cambria"/>
                <a:cs typeface="Cambria"/>
              </a:rPr>
              <a:t>Coimbatore-</a:t>
            </a:r>
            <a:r>
              <a:rPr sz="1800" b="1" spc="-25" dirty="0">
                <a:solidFill>
                  <a:srgbClr val="000300"/>
                </a:solidFill>
                <a:latin typeface="Cambria"/>
                <a:cs typeface="Cambria"/>
              </a:rPr>
              <a:t>35</a:t>
            </a:r>
            <a:endParaRPr sz="1800" dirty="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6931" y="1642948"/>
            <a:ext cx="11782856" cy="364907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377825" algn="ctr">
              <a:lnSpc>
                <a:spcPct val="100000"/>
              </a:lnSpc>
            </a:pPr>
            <a:r>
              <a:rPr lang="en-US" sz="3600" b="1" spc="-45" dirty="0">
                <a:latin typeface="Cambria"/>
                <a:cs typeface="Cambria"/>
              </a:rPr>
              <a:t>23EET103</a:t>
            </a:r>
            <a:r>
              <a:rPr lang="en-US" sz="3600" b="1" spc="-155" dirty="0">
                <a:latin typeface="Cambria"/>
                <a:cs typeface="Cambria"/>
              </a:rPr>
              <a:t> </a:t>
            </a:r>
            <a:r>
              <a:rPr lang="en-US" sz="3600" b="1" spc="-10" dirty="0">
                <a:latin typeface="Cambria"/>
                <a:cs typeface="Cambria"/>
              </a:rPr>
              <a:t>Electric Circuits and Electron Devices</a:t>
            </a:r>
            <a:endParaRPr lang="en-US" sz="3600" dirty="0">
              <a:latin typeface="Cambria"/>
              <a:cs typeface="Cambria"/>
            </a:endParaRPr>
          </a:p>
          <a:p>
            <a:pPr marR="375920" algn="ctr">
              <a:lnSpc>
                <a:spcPct val="100000"/>
              </a:lnSpc>
              <a:spcBef>
                <a:spcPts val="3015"/>
              </a:spcBef>
            </a:pPr>
            <a:r>
              <a:rPr lang="en-US" sz="3600" dirty="0">
                <a:solidFill>
                  <a:srgbClr val="000300"/>
                </a:solidFill>
                <a:latin typeface="Cambria"/>
                <a:cs typeface="Cambria"/>
              </a:rPr>
              <a:t>I</a:t>
            </a:r>
            <a:r>
              <a:rPr lang="en-US" sz="3600" spc="20" dirty="0">
                <a:solidFill>
                  <a:srgbClr val="000300"/>
                </a:solidFill>
                <a:latin typeface="Cambria"/>
                <a:cs typeface="Cambria"/>
              </a:rPr>
              <a:t> </a:t>
            </a:r>
            <a:r>
              <a:rPr lang="en-US" sz="3600" spc="-20" dirty="0" smtClean="0">
                <a:solidFill>
                  <a:srgbClr val="000300"/>
                </a:solidFill>
                <a:latin typeface="Cambria"/>
                <a:cs typeface="Cambria"/>
              </a:rPr>
              <a:t>B.E-AIDS/</a:t>
            </a:r>
            <a:r>
              <a:rPr lang="en-US" sz="3600" spc="-105" dirty="0" smtClean="0">
                <a:solidFill>
                  <a:srgbClr val="000300"/>
                </a:solidFill>
                <a:latin typeface="Cambria"/>
                <a:cs typeface="Cambria"/>
              </a:rPr>
              <a:t> </a:t>
            </a:r>
            <a:r>
              <a:rPr lang="en-US" sz="3600" dirty="0">
                <a:solidFill>
                  <a:srgbClr val="000300"/>
                </a:solidFill>
                <a:latin typeface="Cambria"/>
                <a:cs typeface="Cambria"/>
              </a:rPr>
              <a:t>II</a:t>
            </a:r>
            <a:r>
              <a:rPr lang="en-US" sz="3600" spc="-25" dirty="0">
                <a:solidFill>
                  <a:srgbClr val="000300"/>
                </a:solidFill>
                <a:latin typeface="Cambria"/>
                <a:cs typeface="Cambria"/>
              </a:rPr>
              <a:t> </a:t>
            </a:r>
            <a:r>
              <a:rPr lang="en-US" sz="3600" spc="-10" dirty="0">
                <a:solidFill>
                  <a:srgbClr val="000300"/>
                </a:solidFill>
                <a:latin typeface="Cambria"/>
                <a:cs typeface="Cambria"/>
              </a:rPr>
              <a:t>SEMESTER</a:t>
            </a:r>
            <a:endParaRPr lang="en-US" sz="3600" spc="-10" dirty="0">
              <a:latin typeface="Cambria"/>
              <a:cs typeface="Cambria"/>
            </a:endParaRPr>
          </a:p>
          <a:p>
            <a:pPr marR="375920" algn="ctr">
              <a:lnSpc>
                <a:spcPct val="100000"/>
              </a:lnSpc>
              <a:spcBef>
                <a:spcPts val="3015"/>
              </a:spcBef>
            </a:pPr>
            <a:r>
              <a:rPr lang="en-US" sz="3600" b="1" dirty="0">
                <a:solidFill>
                  <a:srgbClr val="001F5F"/>
                </a:solidFill>
                <a:latin typeface="Times New Roman"/>
                <a:cs typeface="Times New Roman"/>
              </a:rPr>
              <a:t>UNIT</a:t>
            </a:r>
            <a:r>
              <a:rPr lang="en-US" sz="3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3600" b="1" dirty="0">
                <a:solidFill>
                  <a:srgbClr val="001F5F"/>
                </a:solidFill>
                <a:latin typeface="Times New Roman"/>
                <a:cs typeface="Times New Roman"/>
              </a:rPr>
              <a:t>IV</a:t>
            </a:r>
            <a:r>
              <a:rPr lang="en-US" sz="3600" b="1" spc="1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3600" b="1" dirty="0">
                <a:solidFill>
                  <a:srgbClr val="001F5F"/>
                </a:solidFill>
                <a:latin typeface="Times New Roman"/>
                <a:cs typeface="Times New Roman"/>
              </a:rPr>
              <a:t>:</a:t>
            </a:r>
            <a:r>
              <a:rPr lang="en-US" sz="3600" b="1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3600" b="1" dirty="0">
                <a:solidFill>
                  <a:srgbClr val="001F5F"/>
                </a:solidFill>
                <a:latin typeface="Times New Roman"/>
                <a:cs typeface="Times New Roman"/>
              </a:rPr>
              <a:t>ELECTRONIC</a:t>
            </a:r>
            <a:r>
              <a:rPr lang="en-US" sz="3600" b="1" spc="1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3600" b="1" dirty="0">
                <a:solidFill>
                  <a:srgbClr val="001F5F"/>
                </a:solidFill>
                <a:latin typeface="Times New Roman"/>
                <a:cs typeface="Times New Roman"/>
              </a:rPr>
              <a:t>DEVICES</a:t>
            </a:r>
            <a:r>
              <a:rPr lang="en-US" sz="3600" b="1" spc="1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3600" b="1" dirty="0">
                <a:solidFill>
                  <a:srgbClr val="001F5F"/>
                </a:solidFill>
                <a:latin typeface="Times New Roman"/>
                <a:cs typeface="Times New Roman"/>
              </a:rPr>
              <a:t>AND</a:t>
            </a:r>
            <a:r>
              <a:rPr lang="en-US" sz="3600" b="1" spc="1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3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APPLICATIONS</a:t>
            </a:r>
            <a:endParaRPr lang="en-US" sz="3600" dirty="0">
              <a:latin typeface="Times New Roman"/>
              <a:cs typeface="Times New Roman"/>
            </a:endParaRPr>
          </a:p>
          <a:p>
            <a:pPr marR="177800" algn="ctr">
              <a:lnSpc>
                <a:spcPct val="100000"/>
              </a:lnSpc>
              <a:spcBef>
                <a:spcPts val="2205"/>
              </a:spcBef>
            </a:pP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Topic</a:t>
            </a:r>
            <a:r>
              <a:rPr sz="2400" b="1" spc="25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:</a:t>
            </a:r>
            <a:r>
              <a:rPr sz="2400" b="1" spc="-12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Zener Diode</a:t>
            </a:r>
            <a:r>
              <a:rPr sz="2400" b="1" spc="-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–</a:t>
            </a:r>
            <a:r>
              <a:rPr sz="2400" b="1" spc="-1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Working</a:t>
            </a:r>
            <a:r>
              <a:rPr sz="2400" b="1" spc="-3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&amp;</a:t>
            </a:r>
            <a:r>
              <a:rPr sz="2400" b="1" spc="-20" dirty="0">
                <a:solidFill>
                  <a:srgbClr val="C00000"/>
                </a:solidFill>
                <a:latin typeface="Times New Roman"/>
                <a:cs typeface="Times New Roman"/>
              </a:rPr>
              <a:t> V-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I</a:t>
            </a:r>
            <a:r>
              <a:rPr sz="2400" b="1" spc="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Characteristics</a:t>
            </a:r>
            <a:endParaRPr sz="2400" dirty="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40211" y="33528"/>
            <a:ext cx="1179576" cy="694944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45D31F27-F408-43E2-8B6D-3F69A6C79D84}" type="datetime1">
              <a:rPr lang="en-IN" spc="-20" smtClean="0"/>
              <a:t>24-03-2026</a:t>
            </a:fld>
            <a:endParaRPr lang="en-IN" spc="-2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722630">
              <a:lnSpc>
                <a:spcPct val="100000"/>
              </a:lnSpc>
              <a:spcBef>
                <a:spcPts val="40"/>
              </a:spcBef>
            </a:pPr>
            <a:r>
              <a:rPr lang="en-US" spc="-40" smtClean="0"/>
              <a:t>Zener Diode\23EET103-Electric Circuits and Electron Devices\Ms.Ranjani K\AP\ECE\SNSCT</a:t>
            </a:r>
            <a:endParaRPr lang="en-US" spc="-25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US" spc="-20" smtClean="0"/>
              <a:t>1</a:t>
            </a:fld>
            <a:r>
              <a:rPr lang="en-US" spc="-20" smtClean="0"/>
              <a:t>/11</a:t>
            </a:r>
            <a:endParaRPr lang="en-US" spc="-2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61408" y="385317"/>
            <a:ext cx="288480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10" dirty="0"/>
              <a:t>References</a:t>
            </a:r>
            <a:endParaRPr sz="48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xfrm>
            <a:off x="609600" y="6534195"/>
            <a:ext cx="873125" cy="20447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F0CF014C-6643-4693-9AFD-0B2924A437B5}" type="datetime1">
              <a:rPr lang="en-IN" spc="-20" smtClean="0"/>
              <a:t>24-03-2026</a:t>
            </a:fld>
            <a:endParaRPr spc="-20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2743200" y="6472683"/>
            <a:ext cx="8160003" cy="452272"/>
          </a:xfrm>
          <a:prstGeom prst="rect">
            <a:avLst/>
          </a:prstGeom>
        </p:spPr>
        <p:txBody>
          <a:bodyPr vert="horz" wrap="square" lIns="0" tIns="70002" rIns="0" bIns="0" rtlCol="0">
            <a:spAutoFit/>
          </a:bodyPr>
          <a:lstStyle/>
          <a:p>
            <a:pPr marL="850265" marR="5080">
              <a:lnSpc>
                <a:spcPct val="100000"/>
              </a:lnSpc>
              <a:spcBef>
                <a:spcPts val="40"/>
              </a:spcBef>
            </a:pPr>
            <a:r>
              <a:rPr lang="en-US" spc="-40" smtClean="0"/>
              <a:t>Zener Diode\23EET103-Electric Circuits and Electron Devices\Ms.Ranjani K\AP\ECE\SNSCT</a:t>
            </a:r>
            <a:endParaRPr spc="-1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527685" indent="-514984">
              <a:lnSpc>
                <a:spcPct val="100000"/>
              </a:lnSpc>
              <a:spcBef>
                <a:spcPts val="795"/>
              </a:spcBef>
              <a:buClr>
                <a:srgbClr val="000000"/>
              </a:buClr>
              <a:buAutoNum type="arabicPeriod"/>
              <a:tabLst>
                <a:tab pos="527685" algn="l"/>
              </a:tabLst>
            </a:pPr>
            <a:r>
              <a:rPr spc="-75" dirty="0">
                <a:hlinkClick r:id="rId2"/>
              </a:rPr>
              <a:t>https://www.electronics-</a:t>
            </a:r>
            <a:r>
              <a:rPr spc="-30" dirty="0">
                <a:hlinkClick r:id="rId2"/>
              </a:rPr>
              <a:t>tutorials.ws/diode/diode_7.html</a:t>
            </a:r>
          </a:p>
          <a:p>
            <a:pPr marL="527685" marR="5080" indent="-515620">
              <a:lnSpc>
                <a:spcPct val="100000"/>
              </a:lnSpc>
              <a:spcBef>
                <a:spcPts val="695"/>
              </a:spcBef>
              <a:buClr>
                <a:srgbClr val="000000"/>
              </a:buClr>
              <a:buAutoNum type="arabicPeriod"/>
              <a:tabLst>
                <a:tab pos="527685" algn="l"/>
              </a:tabLst>
            </a:pPr>
            <a:r>
              <a:rPr spc="-65" dirty="0">
                <a:hlinkClick r:id="rId3"/>
              </a:rPr>
              <a:t>https://www.allaboutcircuits.com/textbook/semiconductors/chpt-</a:t>
            </a:r>
            <a:r>
              <a:rPr u="none" spc="-65" dirty="0">
                <a:hlinkClick r:id="rId3"/>
              </a:rPr>
              <a:t> </a:t>
            </a:r>
            <a:r>
              <a:rPr spc="-70" dirty="0">
                <a:hlinkClick r:id="rId3"/>
              </a:rPr>
              <a:t>3/zener-</a:t>
            </a:r>
            <a:r>
              <a:rPr spc="-10" dirty="0">
                <a:hlinkClick r:id="rId3"/>
              </a:rPr>
              <a:t>diodes/</a:t>
            </a:r>
          </a:p>
          <a:p>
            <a:pPr marL="527685" indent="-514984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AutoNum type="arabicPeriod"/>
              <a:tabLst>
                <a:tab pos="527685" algn="l"/>
              </a:tabLst>
            </a:pPr>
            <a:r>
              <a:rPr spc="-80" dirty="0">
                <a:hlinkClick r:id="rId3"/>
              </a:rPr>
              <a:t>https://www.tutorialspoint.com/zener-</a:t>
            </a:r>
            <a:r>
              <a:rPr spc="-10" dirty="0">
                <a:hlinkClick r:id="rId3"/>
              </a:rPr>
              <a:t>diodes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US" spc="-20" smtClean="0"/>
              <a:t>10</a:t>
            </a:fld>
            <a:r>
              <a:rPr lang="en-US" spc="-20" smtClean="0"/>
              <a:t>/11</a:t>
            </a:r>
            <a:endParaRPr lang="en-US" spc="-2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74007" y="2877388"/>
            <a:ext cx="249809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i="1" dirty="0">
                <a:solidFill>
                  <a:srgbClr val="6C2C9F"/>
                </a:solidFill>
                <a:latin typeface="Cambria"/>
                <a:cs typeface="Cambria"/>
              </a:rPr>
              <a:t>Thank</a:t>
            </a:r>
            <a:r>
              <a:rPr sz="4400" i="1" spc="-180" dirty="0">
                <a:solidFill>
                  <a:srgbClr val="6C2C9F"/>
                </a:solidFill>
                <a:latin typeface="Cambria"/>
                <a:cs typeface="Cambria"/>
              </a:rPr>
              <a:t> </a:t>
            </a:r>
            <a:r>
              <a:rPr sz="4400" i="1" spc="-25" dirty="0">
                <a:solidFill>
                  <a:srgbClr val="6C2C9F"/>
                </a:solidFill>
                <a:latin typeface="Cambria"/>
                <a:cs typeface="Cambria"/>
              </a:rPr>
              <a:t>You</a:t>
            </a:r>
            <a:endParaRPr sz="4400">
              <a:latin typeface="Cambria"/>
              <a:cs typeface="Cambri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dt" sz="half" idx="6"/>
          </p:nvPr>
        </p:nvSpPr>
        <p:spPr>
          <a:xfrm>
            <a:off x="685800" y="6515369"/>
            <a:ext cx="873125" cy="20447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BC85CC88-A600-4711-B1E5-424052E494F0}" type="datetime1">
              <a:rPr lang="en-IN" spc="-20" smtClean="0"/>
              <a:t>24-03-2026</a:t>
            </a:fld>
            <a:endParaRPr spc="-2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3493263" y="6441156"/>
            <a:ext cx="8160003" cy="452272"/>
          </a:xfrm>
          <a:prstGeom prst="rect">
            <a:avLst/>
          </a:prstGeom>
        </p:spPr>
        <p:txBody>
          <a:bodyPr vert="horz" wrap="square" lIns="0" tIns="70307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US" spc="-40" smtClean="0"/>
              <a:t>Zener Diode\23EET103-Electric Circuits and Electron Devices\Ms.Ranjani K\AP\ECE\SNSCT</a:t>
            </a:r>
            <a:endParaRPr spc="-2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US" spc="-20" smtClean="0"/>
              <a:t>11</a:t>
            </a:fld>
            <a:r>
              <a:rPr lang="en-US" spc="-20" smtClean="0"/>
              <a:t>/11</a:t>
            </a:r>
            <a:endParaRPr lang="en-US" spc="-2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9055" y="394461"/>
            <a:ext cx="329882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dirty="0"/>
              <a:t>Let’s</a:t>
            </a:r>
            <a:r>
              <a:rPr sz="4800" spc="-5" dirty="0"/>
              <a:t> </a:t>
            </a:r>
            <a:r>
              <a:rPr sz="4800" spc="-10" dirty="0"/>
              <a:t>Recall!!</a:t>
            </a:r>
            <a:endParaRPr sz="48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xfrm>
            <a:off x="685800" y="6519565"/>
            <a:ext cx="873125" cy="20447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3DA89205-4CFD-4F7D-B83E-AC3EAD07C859}" type="datetime1">
              <a:rPr lang="en-IN" spc="-20" smtClean="0"/>
              <a:t>24-03-2026</a:t>
            </a:fld>
            <a:endParaRPr spc="-20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2296986" y="6395664"/>
            <a:ext cx="8160003" cy="452272"/>
          </a:xfrm>
          <a:prstGeom prst="rect">
            <a:avLst/>
          </a:prstGeom>
        </p:spPr>
        <p:txBody>
          <a:bodyPr vert="horz" wrap="square" lIns="0" tIns="106883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40"/>
              </a:spcBef>
            </a:pPr>
            <a:r>
              <a:rPr lang="en-US" spc="-40" smtClean="0"/>
              <a:t>Zener Diode\23EET103-Electric Circuits and Electron Devices\Ms.Ranjani K\AP\ECE\SNSCT</a:t>
            </a:r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830986" y="1339920"/>
            <a:ext cx="10821670" cy="4194175"/>
          </a:xfrm>
          <a:prstGeom prst="rect">
            <a:avLst/>
          </a:prstGeom>
        </p:spPr>
        <p:txBody>
          <a:bodyPr vert="horz" wrap="square" lIns="0" tIns="304165" rIns="0" bIns="0" rtlCol="0">
            <a:spAutoFit/>
          </a:bodyPr>
          <a:lstStyle/>
          <a:p>
            <a:pPr marL="222250" indent="-209550">
              <a:lnSpc>
                <a:spcPct val="100000"/>
              </a:lnSpc>
              <a:spcBef>
                <a:spcPts val="2395"/>
              </a:spcBef>
              <a:buSzPct val="97222"/>
              <a:buChar char="•"/>
              <a:tabLst>
                <a:tab pos="222250" algn="l"/>
              </a:tabLst>
            </a:pPr>
            <a:r>
              <a:rPr sz="3600" spc="-20" dirty="0">
                <a:latin typeface="Cambria"/>
                <a:cs typeface="Cambria"/>
              </a:rPr>
              <a:t>Diodes</a:t>
            </a:r>
            <a:r>
              <a:rPr sz="3600" spc="-140" dirty="0">
                <a:latin typeface="Cambria"/>
                <a:cs typeface="Cambria"/>
              </a:rPr>
              <a:t> </a:t>
            </a:r>
            <a:r>
              <a:rPr sz="3600" spc="-20" dirty="0">
                <a:latin typeface="Cambria"/>
                <a:cs typeface="Cambria"/>
              </a:rPr>
              <a:t>conduct</a:t>
            </a:r>
            <a:r>
              <a:rPr sz="3600" spc="-155" dirty="0">
                <a:latin typeface="Cambria"/>
                <a:cs typeface="Cambria"/>
              </a:rPr>
              <a:t> </a:t>
            </a:r>
            <a:r>
              <a:rPr sz="3600" spc="-10" dirty="0">
                <a:latin typeface="Cambria"/>
                <a:cs typeface="Cambria"/>
              </a:rPr>
              <a:t>current</a:t>
            </a:r>
            <a:r>
              <a:rPr sz="3600" spc="-150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in</a:t>
            </a:r>
            <a:r>
              <a:rPr sz="3600" spc="-155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one</a:t>
            </a:r>
            <a:r>
              <a:rPr sz="3600" spc="-155" dirty="0">
                <a:latin typeface="Cambria"/>
                <a:cs typeface="Cambria"/>
              </a:rPr>
              <a:t> </a:t>
            </a:r>
            <a:r>
              <a:rPr sz="3600" spc="-10" dirty="0">
                <a:latin typeface="Cambria"/>
                <a:cs typeface="Cambria"/>
              </a:rPr>
              <a:t>direction.</a:t>
            </a:r>
            <a:endParaRPr sz="3600">
              <a:latin typeface="Cambria"/>
              <a:cs typeface="Cambria"/>
            </a:endParaRPr>
          </a:p>
          <a:p>
            <a:pPr marL="221615" marR="5080" indent="-209550" algn="just">
              <a:lnSpc>
                <a:spcPct val="100000"/>
              </a:lnSpc>
              <a:spcBef>
                <a:spcPts val="2295"/>
              </a:spcBef>
              <a:buSzPct val="97222"/>
              <a:buChar char="•"/>
              <a:tabLst>
                <a:tab pos="222885" algn="l"/>
              </a:tabLst>
            </a:pPr>
            <a:r>
              <a:rPr sz="3600" dirty="0">
                <a:latin typeface="Cambria"/>
                <a:cs typeface="Cambria"/>
              </a:rPr>
              <a:t>But</a:t>
            </a:r>
            <a:r>
              <a:rPr sz="3600" spc="765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when</a:t>
            </a:r>
            <a:r>
              <a:rPr sz="3600" spc="770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operated</a:t>
            </a:r>
            <a:r>
              <a:rPr sz="3600" spc="775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in</a:t>
            </a:r>
            <a:r>
              <a:rPr sz="3600" spc="770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reverse</a:t>
            </a:r>
            <a:r>
              <a:rPr sz="3600" spc="770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bias,</a:t>
            </a:r>
            <a:r>
              <a:rPr sz="3600" spc="780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a</a:t>
            </a:r>
            <a:r>
              <a:rPr sz="3600" spc="770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special</a:t>
            </a:r>
            <a:r>
              <a:rPr sz="3600" spc="770" dirty="0">
                <a:latin typeface="Cambria"/>
                <a:cs typeface="Cambria"/>
              </a:rPr>
              <a:t> </a:t>
            </a:r>
            <a:r>
              <a:rPr sz="3600" spc="-10" dirty="0">
                <a:latin typeface="Cambria"/>
                <a:cs typeface="Cambria"/>
              </a:rPr>
              <a:t>diode 	</a:t>
            </a:r>
            <a:r>
              <a:rPr sz="3600" dirty="0">
                <a:latin typeface="Cambria"/>
                <a:cs typeface="Cambria"/>
              </a:rPr>
              <a:t>called</a:t>
            </a:r>
            <a:r>
              <a:rPr sz="3600" spc="254" dirty="0">
                <a:latin typeface="Cambria"/>
                <a:cs typeface="Cambria"/>
              </a:rPr>
              <a:t>  </a:t>
            </a:r>
            <a:r>
              <a:rPr sz="3600" dirty="0">
                <a:latin typeface="Cambria"/>
                <a:cs typeface="Cambria"/>
              </a:rPr>
              <a:t>the</a:t>
            </a:r>
            <a:r>
              <a:rPr sz="3600" spc="254" dirty="0">
                <a:latin typeface="Cambria"/>
                <a:cs typeface="Cambria"/>
              </a:rPr>
              <a:t>  </a:t>
            </a:r>
            <a:r>
              <a:rPr sz="3600" dirty="0">
                <a:latin typeface="Cambria"/>
                <a:cs typeface="Cambria"/>
              </a:rPr>
              <a:t>Zener</a:t>
            </a:r>
            <a:r>
              <a:rPr sz="3600" spc="250" dirty="0">
                <a:latin typeface="Cambria"/>
                <a:cs typeface="Cambria"/>
              </a:rPr>
              <a:t>  </a:t>
            </a:r>
            <a:r>
              <a:rPr sz="3600" dirty="0">
                <a:latin typeface="Cambria"/>
                <a:cs typeface="Cambria"/>
              </a:rPr>
              <a:t>diode</a:t>
            </a:r>
            <a:r>
              <a:rPr sz="3600" spc="250" dirty="0">
                <a:latin typeface="Cambria"/>
                <a:cs typeface="Cambria"/>
              </a:rPr>
              <a:t>  </a:t>
            </a:r>
            <a:r>
              <a:rPr sz="3600" dirty="0">
                <a:latin typeface="Cambria"/>
                <a:cs typeface="Cambria"/>
              </a:rPr>
              <a:t>can</a:t>
            </a:r>
            <a:r>
              <a:rPr sz="3600" spc="254" dirty="0">
                <a:latin typeface="Cambria"/>
                <a:cs typeface="Cambria"/>
              </a:rPr>
              <a:t>  </a:t>
            </a:r>
            <a:r>
              <a:rPr sz="3600" dirty="0">
                <a:latin typeface="Cambria"/>
                <a:cs typeface="Cambria"/>
              </a:rPr>
              <a:t>conduct</a:t>
            </a:r>
            <a:r>
              <a:rPr sz="3600" spc="260" dirty="0">
                <a:latin typeface="Cambria"/>
                <a:cs typeface="Cambria"/>
              </a:rPr>
              <a:t>  </a:t>
            </a:r>
            <a:r>
              <a:rPr sz="3600" dirty="0">
                <a:latin typeface="Cambria"/>
                <a:cs typeface="Cambria"/>
              </a:rPr>
              <a:t>safely</a:t>
            </a:r>
            <a:r>
              <a:rPr sz="3600" spc="254" dirty="0">
                <a:latin typeface="Cambria"/>
                <a:cs typeface="Cambria"/>
              </a:rPr>
              <a:t>  </a:t>
            </a:r>
            <a:r>
              <a:rPr sz="3600" dirty="0">
                <a:latin typeface="Cambria"/>
                <a:cs typeface="Cambria"/>
              </a:rPr>
              <a:t>in</a:t>
            </a:r>
            <a:r>
              <a:rPr sz="3600" spc="254" dirty="0">
                <a:latin typeface="Cambria"/>
                <a:cs typeface="Cambria"/>
              </a:rPr>
              <a:t>  </a:t>
            </a:r>
            <a:r>
              <a:rPr sz="3600" spc="-25" dirty="0">
                <a:latin typeface="Cambria"/>
                <a:cs typeface="Cambria"/>
              </a:rPr>
              <a:t>the 	breakdown</a:t>
            </a:r>
            <a:r>
              <a:rPr sz="3600" spc="-135" dirty="0">
                <a:latin typeface="Cambria"/>
                <a:cs typeface="Cambria"/>
              </a:rPr>
              <a:t> </a:t>
            </a:r>
            <a:r>
              <a:rPr sz="3600" spc="-10" dirty="0">
                <a:latin typeface="Cambria"/>
                <a:cs typeface="Cambria"/>
              </a:rPr>
              <a:t>region</a:t>
            </a:r>
            <a:r>
              <a:rPr sz="3600" spc="-135" dirty="0">
                <a:latin typeface="Cambria"/>
                <a:cs typeface="Cambria"/>
              </a:rPr>
              <a:t> </a:t>
            </a:r>
            <a:r>
              <a:rPr sz="3600" spc="-20" dirty="0">
                <a:latin typeface="Cambria"/>
                <a:cs typeface="Cambria"/>
              </a:rPr>
              <a:t>without</a:t>
            </a:r>
            <a:r>
              <a:rPr sz="3600" spc="-170" dirty="0">
                <a:latin typeface="Cambria"/>
                <a:cs typeface="Cambria"/>
              </a:rPr>
              <a:t> </a:t>
            </a:r>
            <a:r>
              <a:rPr sz="3600" spc="-10" dirty="0">
                <a:latin typeface="Cambria"/>
                <a:cs typeface="Cambria"/>
              </a:rPr>
              <a:t>damage.</a:t>
            </a:r>
            <a:endParaRPr sz="3600">
              <a:latin typeface="Cambria"/>
              <a:cs typeface="Cambria"/>
            </a:endParaRPr>
          </a:p>
          <a:p>
            <a:pPr marL="221615" marR="6985" indent="-209550" algn="just">
              <a:lnSpc>
                <a:spcPct val="100000"/>
              </a:lnSpc>
              <a:spcBef>
                <a:spcPts val="2305"/>
              </a:spcBef>
              <a:buSzPct val="97222"/>
              <a:buChar char="•"/>
              <a:tabLst>
                <a:tab pos="222885" algn="l"/>
              </a:tabLst>
            </a:pPr>
            <a:r>
              <a:rPr sz="3600" dirty="0">
                <a:latin typeface="Cambria"/>
                <a:cs typeface="Cambria"/>
              </a:rPr>
              <a:t>Zener</a:t>
            </a:r>
            <a:r>
              <a:rPr sz="3600" spc="150" dirty="0">
                <a:latin typeface="Cambria"/>
                <a:cs typeface="Cambria"/>
              </a:rPr>
              <a:t>  </a:t>
            </a:r>
            <a:r>
              <a:rPr sz="3600" dirty="0">
                <a:latin typeface="Cambria"/>
                <a:cs typeface="Cambria"/>
              </a:rPr>
              <a:t>diodes</a:t>
            </a:r>
            <a:r>
              <a:rPr sz="3600" spc="150" dirty="0">
                <a:latin typeface="Cambria"/>
                <a:cs typeface="Cambria"/>
              </a:rPr>
              <a:t>  </a:t>
            </a:r>
            <a:r>
              <a:rPr sz="3600" dirty="0">
                <a:latin typeface="Cambria"/>
                <a:cs typeface="Cambria"/>
              </a:rPr>
              <a:t>are</a:t>
            </a:r>
            <a:r>
              <a:rPr sz="3600" spc="155" dirty="0">
                <a:latin typeface="Cambria"/>
                <a:cs typeface="Cambria"/>
              </a:rPr>
              <a:t>  </a:t>
            </a:r>
            <a:r>
              <a:rPr sz="3600" dirty="0">
                <a:latin typeface="Cambria"/>
                <a:cs typeface="Cambria"/>
              </a:rPr>
              <a:t>designed</a:t>
            </a:r>
            <a:r>
              <a:rPr sz="3600" spc="150" dirty="0">
                <a:latin typeface="Cambria"/>
                <a:cs typeface="Cambria"/>
              </a:rPr>
              <a:t>  </a:t>
            </a:r>
            <a:r>
              <a:rPr sz="3600" dirty="0">
                <a:latin typeface="Cambria"/>
                <a:cs typeface="Cambria"/>
              </a:rPr>
              <a:t>to</a:t>
            </a:r>
            <a:r>
              <a:rPr sz="3600" spc="150" dirty="0">
                <a:latin typeface="Cambria"/>
                <a:cs typeface="Cambria"/>
              </a:rPr>
              <a:t>  </a:t>
            </a:r>
            <a:r>
              <a:rPr sz="3600" dirty="0">
                <a:latin typeface="Cambria"/>
                <a:cs typeface="Cambria"/>
              </a:rPr>
              <a:t>maintain</a:t>
            </a:r>
            <a:r>
              <a:rPr sz="3600" spc="150" dirty="0">
                <a:latin typeface="Cambria"/>
                <a:cs typeface="Cambria"/>
              </a:rPr>
              <a:t>  </a:t>
            </a:r>
            <a:r>
              <a:rPr sz="3600" dirty="0">
                <a:latin typeface="Cambria"/>
                <a:cs typeface="Cambria"/>
              </a:rPr>
              <a:t>a</a:t>
            </a:r>
            <a:r>
              <a:rPr sz="3600" spc="160" dirty="0">
                <a:latin typeface="Cambria"/>
                <a:cs typeface="Cambria"/>
              </a:rPr>
              <a:t>  </a:t>
            </a:r>
            <a:r>
              <a:rPr sz="3600" spc="-10" dirty="0">
                <a:latin typeface="Cambria"/>
                <a:cs typeface="Cambria"/>
              </a:rPr>
              <a:t>constant 	</a:t>
            </a:r>
            <a:r>
              <a:rPr sz="3600" spc="-20" dirty="0">
                <a:latin typeface="Cambria"/>
                <a:cs typeface="Cambria"/>
              </a:rPr>
              <a:t>voltage,</a:t>
            </a:r>
            <a:r>
              <a:rPr sz="3600" spc="-140" dirty="0">
                <a:latin typeface="Cambria"/>
                <a:cs typeface="Cambria"/>
              </a:rPr>
              <a:t> </a:t>
            </a:r>
            <a:r>
              <a:rPr sz="3600" spc="-20" dirty="0">
                <a:latin typeface="Cambria"/>
                <a:cs typeface="Cambria"/>
              </a:rPr>
              <a:t>making</a:t>
            </a:r>
            <a:r>
              <a:rPr sz="3600" spc="-130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them</a:t>
            </a:r>
            <a:r>
              <a:rPr sz="3600" spc="-150" dirty="0">
                <a:latin typeface="Cambria"/>
                <a:cs typeface="Cambria"/>
              </a:rPr>
              <a:t> </a:t>
            </a:r>
            <a:r>
              <a:rPr sz="3600" spc="-25" dirty="0">
                <a:latin typeface="Cambria"/>
                <a:cs typeface="Cambria"/>
              </a:rPr>
              <a:t>essential</a:t>
            </a:r>
            <a:r>
              <a:rPr sz="3600" spc="-135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for</a:t>
            </a:r>
            <a:r>
              <a:rPr sz="3600" spc="-140" dirty="0">
                <a:latin typeface="Cambria"/>
                <a:cs typeface="Cambria"/>
              </a:rPr>
              <a:t> </a:t>
            </a:r>
            <a:r>
              <a:rPr sz="3600" spc="-20" dirty="0">
                <a:latin typeface="Cambria"/>
                <a:cs typeface="Cambria"/>
              </a:rPr>
              <a:t>voltage</a:t>
            </a:r>
            <a:r>
              <a:rPr sz="3600" spc="-145" dirty="0">
                <a:latin typeface="Cambria"/>
                <a:cs typeface="Cambria"/>
              </a:rPr>
              <a:t> </a:t>
            </a:r>
            <a:r>
              <a:rPr sz="3600" spc="-10" dirty="0">
                <a:latin typeface="Cambria"/>
                <a:cs typeface="Cambria"/>
              </a:rPr>
              <a:t>regulation.</a:t>
            </a:r>
            <a:endParaRPr sz="3600">
              <a:latin typeface="Cambria"/>
              <a:cs typeface="Cambri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US" spc="-20" smtClean="0"/>
              <a:t>2</a:t>
            </a:fld>
            <a:r>
              <a:rPr lang="en-US" spc="-20" smtClean="0"/>
              <a:t>/11</a:t>
            </a:r>
            <a:endParaRPr lang="en-US" spc="-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96210">
              <a:lnSpc>
                <a:spcPct val="100000"/>
              </a:lnSpc>
              <a:spcBef>
                <a:spcPts val="100"/>
              </a:spcBef>
            </a:pPr>
            <a:r>
              <a:rPr sz="4800" spc="-110" dirty="0"/>
              <a:t>Topics</a:t>
            </a:r>
            <a:r>
              <a:rPr sz="4800" spc="-285" dirty="0"/>
              <a:t> </a:t>
            </a:r>
            <a:r>
              <a:rPr sz="4800" spc="-25" dirty="0"/>
              <a:t>for</a:t>
            </a:r>
            <a:r>
              <a:rPr sz="4800" spc="-195" dirty="0"/>
              <a:t> </a:t>
            </a:r>
            <a:r>
              <a:rPr sz="4800" spc="-10" dirty="0"/>
              <a:t>discussion</a:t>
            </a:r>
            <a:endParaRPr sz="480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xfrm>
            <a:off x="684987" y="6522003"/>
            <a:ext cx="873125" cy="20447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D155D98D-3C28-46E3-83F3-A4D8A2F06C33}" type="datetime1">
              <a:rPr lang="en-IN" spc="-20" smtClean="0"/>
              <a:t>24-03-2026</a:t>
            </a:fld>
            <a:endParaRPr spc="-20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2438400" y="6438108"/>
            <a:ext cx="8160003" cy="452272"/>
          </a:xfrm>
          <a:prstGeom prst="rect">
            <a:avLst/>
          </a:prstGeom>
        </p:spPr>
        <p:txBody>
          <a:bodyPr vert="horz" wrap="square" lIns="0" tIns="106883" rIns="0" bIns="0" rtlCol="0">
            <a:spAutoFit/>
          </a:bodyPr>
          <a:lstStyle/>
          <a:p>
            <a:pPr marL="722630">
              <a:lnSpc>
                <a:spcPct val="100000"/>
              </a:lnSpc>
              <a:spcBef>
                <a:spcPts val="40"/>
              </a:spcBef>
            </a:pPr>
            <a:r>
              <a:rPr lang="en-US" spc="-40" smtClean="0"/>
              <a:t>Zener Diode\23EET103-Electric Circuits and Electron Devices\Ms.Ranjani K\AP\ECE\SNSCT</a:t>
            </a:r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03682" y="1651838"/>
            <a:ext cx="9565005" cy="3368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4200" marR="219075" indent="-57213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584200" algn="l"/>
              </a:tabLst>
            </a:pPr>
            <a:r>
              <a:rPr sz="3600" dirty="0">
                <a:latin typeface="Cambria"/>
                <a:cs typeface="Cambria"/>
              </a:rPr>
              <a:t>What</a:t>
            </a:r>
            <a:r>
              <a:rPr sz="3600" spc="-55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makes</a:t>
            </a:r>
            <a:r>
              <a:rPr sz="3600" spc="-35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the</a:t>
            </a:r>
            <a:r>
              <a:rPr sz="3600" spc="-55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Zener</a:t>
            </a:r>
            <a:r>
              <a:rPr sz="3600" spc="-30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diode</a:t>
            </a:r>
            <a:r>
              <a:rPr sz="3600" spc="-35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different</a:t>
            </a:r>
            <a:r>
              <a:rPr sz="3600" spc="-40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from</a:t>
            </a:r>
            <a:r>
              <a:rPr sz="3600" spc="-35" dirty="0">
                <a:latin typeface="Cambria"/>
                <a:cs typeface="Cambria"/>
              </a:rPr>
              <a:t> </a:t>
            </a:r>
            <a:r>
              <a:rPr sz="3600" spc="-50" dirty="0">
                <a:latin typeface="Cambria"/>
                <a:cs typeface="Cambria"/>
              </a:rPr>
              <a:t>a </a:t>
            </a:r>
            <a:r>
              <a:rPr sz="3600" dirty="0">
                <a:latin typeface="Cambria"/>
                <a:cs typeface="Cambria"/>
              </a:rPr>
              <a:t>PN</a:t>
            </a:r>
            <a:r>
              <a:rPr sz="3600" spc="-45" dirty="0">
                <a:latin typeface="Cambria"/>
                <a:cs typeface="Cambria"/>
              </a:rPr>
              <a:t> </a:t>
            </a:r>
            <a:r>
              <a:rPr sz="3600" spc="-10" dirty="0">
                <a:latin typeface="Cambria"/>
                <a:cs typeface="Cambria"/>
              </a:rPr>
              <a:t>diode?</a:t>
            </a:r>
            <a:endParaRPr sz="3600">
              <a:latin typeface="Cambria"/>
              <a:cs typeface="Cambria"/>
            </a:endParaRPr>
          </a:p>
          <a:p>
            <a:pPr marL="584200" indent="-5715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584200" algn="l"/>
              </a:tabLst>
            </a:pPr>
            <a:r>
              <a:rPr sz="3600" dirty="0">
                <a:latin typeface="Cambria"/>
                <a:cs typeface="Cambria"/>
              </a:rPr>
              <a:t>How</a:t>
            </a:r>
            <a:r>
              <a:rPr sz="3600" spc="-85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does</a:t>
            </a:r>
            <a:r>
              <a:rPr sz="3600" spc="-80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Zener</a:t>
            </a:r>
            <a:r>
              <a:rPr sz="3600" spc="-75" dirty="0">
                <a:latin typeface="Cambria"/>
                <a:cs typeface="Cambria"/>
              </a:rPr>
              <a:t> </a:t>
            </a:r>
            <a:r>
              <a:rPr sz="3600" spc="-10" dirty="0">
                <a:latin typeface="Cambria"/>
                <a:cs typeface="Cambria"/>
              </a:rPr>
              <a:t>breakdown</a:t>
            </a:r>
            <a:r>
              <a:rPr sz="3600" spc="-55" dirty="0">
                <a:latin typeface="Cambria"/>
                <a:cs typeface="Cambria"/>
              </a:rPr>
              <a:t> </a:t>
            </a:r>
            <a:r>
              <a:rPr sz="3600" spc="-10" dirty="0">
                <a:latin typeface="Cambria"/>
                <a:cs typeface="Cambria"/>
              </a:rPr>
              <a:t>occur?</a:t>
            </a:r>
            <a:endParaRPr sz="3600">
              <a:latin typeface="Cambria"/>
              <a:cs typeface="Cambria"/>
            </a:endParaRPr>
          </a:p>
          <a:p>
            <a:pPr marL="584200" indent="-5715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584200" algn="l"/>
              </a:tabLst>
            </a:pPr>
            <a:r>
              <a:rPr sz="3600" dirty="0">
                <a:latin typeface="Cambria"/>
                <a:cs typeface="Cambria"/>
              </a:rPr>
              <a:t>What</a:t>
            </a:r>
            <a:r>
              <a:rPr sz="3600" spc="-75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is</a:t>
            </a:r>
            <a:r>
              <a:rPr sz="3600" spc="-55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avalanche</a:t>
            </a:r>
            <a:r>
              <a:rPr sz="3600" spc="-35" dirty="0">
                <a:latin typeface="Cambria"/>
                <a:cs typeface="Cambria"/>
              </a:rPr>
              <a:t> </a:t>
            </a:r>
            <a:r>
              <a:rPr sz="3600" spc="-10" dirty="0">
                <a:latin typeface="Cambria"/>
                <a:cs typeface="Cambria"/>
              </a:rPr>
              <a:t>breakdown?</a:t>
            </a:r>
            <a:endParaRPr sz="3600">
              <a:latin typeface="Cambria"/>
              <a:cs typeface="Cambria"/>
            </a:endParaRPr>
          </a:p>
          <a:p>
            <a:pPr marL="584200" indent="-571500">
              <a:lnSpc>
                <a:spcPct val="100000"/>
              </a:lnSpc>
              <a:spcBef>
                <a:spcPts val="110"/>
              </a:spcBef>
              <a:buFont typeface="Arial MT"/>
              <a:buChar char="•"/>
              <a:tabLst>
                <a:tab pos="584200" algn="l"/>
              </a:tabLst>
            </a:pPr>
            <a:r>
              <a:rPr sz="3600" dirty="0">
                <a:latin typeface="Cambria"/>
                <a:cs typeface="Cambria"/>
              </a:rPr>
              <a:t>How</a:t>
            </a:r>
            <a:r>
              <a:rPr sz="3600" spc="-55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does</a:t>
            </a:r>
            <a:r>
              <a:rPr sz="3600" spc="-50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a</a:t>
            </a:r>
            <a:r>
              <a:rPr sz="3600" spc="-55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Zener</a:t>
            </a:r>
            <a:r>
              <a:rPr sz="3600" spc="-55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diode</a:t>
            </a:r>
            <a:r>
              <a:rPr sz="3600" spc="-45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regulate</a:t>
            </a:r>
            <a:r>
              <a:rPr sz="3600" spc="-50" dirty="0">
                <a:latin typeface="Cambria"/>
                <a:cs typeface="Cambria"/>
              </a:rPr>
              <a:t> </a:t>
            </a:r>
            <a:r>
              <a:rPr sz="3600" spc="-10" dirty="0">
                <a:latin typeface="Cambria"/>
                <a:cs typeface="Cambria"/>
              </a:rPr>
              <a:t>voltage?</a:t>
            </a:r>
            <a:endParaRPr sz="3600">
              <a:latin typeface="Cambria"/>
              <a:cs typeface="Cambria"/>
            </a:endParaRPr>
          </a:p>
          <a:p>
            <a:pPr marL="584200" indent="-5715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584200" algn="l"/>
              </a:tabLst>
            </a:pPr>
            <a:r>
              <a:rPr sz="3600" dirty="0">
                <a:latin typeface="Cambria"/>
                <a:cs typeface="Cambria"/>
              </a:rPr>
              <a:t>V–I</a:t>
            </a:r>
            <a:r>
              <a:rPr sz="3600" spc="-75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characteristics:</a:t>
            </a:r>
            <a:r>
              <a:rPr sz="3600" spc="-70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forward</a:t>
            </a:r>
            <a:r>
              <a:rPr sz="3600" spc="-65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&amp;</a:t>
            </a:r>
            <a:r>
              <a:rPr sz="3600" spc="-65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reverse</a:t>
            </a:r>
            <a:r>
              <a:rPr sz="3600" spc="-85" dirty="0">
                <a:latin typeface="Cambria"/>
                <a:cs typeface="Cambria"/>
              </a:rPr>
              <a:t> </a:t>
            </a:r>
            <a:r>
              <a:rPr sz="3600" spc="-10" dirty="0">
                <a:latin typeface="Cambria"/>
                <a:cs typeface="Cambria"/>
              </a:rPr>
              <a:t>regions</a:t>
            </a:r>
            <a:endParaRPr sz="3600">
              <a:latin typeface="Cambria"/>
              <a:cs typeface="Cambri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US" spc="-20" smtClean="0"/>
              <a:t>3</a:t>
            </a:fld>
            <a:r>
              <a:rPr lang="en-US" spc="-20" smtClean="0"/>
              <a:t>/11</a:t>
            </a:r>
            <a:endParaRPr lang="en-US" spc="-2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dirty="0"/>
              <a:t>Why</a:t>
            </a:r>
            <a:r>
              <a:rPr sz="4800" spc="-30" dirty="0"/>
              <a:t> </a:t>
            </a:r>
            <a:r>
              <a:rPr sz="4800" dirty="0"/>
              <a:t>Study</a:t>
            </a:r>
            <a:r>
              <a:rPr sz="4800" spc="-110" dirty="0"/>
              <a:t> </a:t>
            </a:r>
            <a:r>
              <a:rPr sz="4800" dirty="0"/>
              <a:t>Zener</a:t>
            </a:r>
            <a:r>
              <a:rPr sz="4800" spc="-80" dirty="0"/>
              <a:t> </a:t>
            </a:r>
            <a:r>
              <a:rPr sz="4800" spc="-35" dirty="0"/>
              <a:t>Diode?</a:t>
            </a:r>
            <a:r>
              <a:rPr sz="1800" b="1" i="1" spc="-35" dirty="0">
                <a:solidFill>
                  <a:srgbClr val="FF0000"/>
                </a:solidFill>
                <a:latin typeface="Cambria"/>
                <a:cs typeface="Cambria"/>
              </a:rPr>
              <a:t>DT-</a:t>
            </a:r>
            <a:r>
              <a:rPr sz="1800" b="1" i="1" spc="-10" dirty="0">
                <a:solidFill>
                  <a:srgbClr val="FF0000"/>
                </a:solidFill>
                <a:latin typeface="Cambria"/>
                <a:cs typeface="Cambria"/>
              </a:rPr>
              <a:t>Empathize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01790" y="1872995"/>
            <a:ext cx="4420235" cy="3917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685" marR="5080" indent="-7620" algn="just">
              <a:lnSpc>
                <a:spcPct val="150100"/>
              </a:lnSpc>
              <a:spcBef>
                <a:spcPts val="100"/>
              </a:spcBef>
              <a:buSzPct val="93750"/>
              <a:buChar char="•"/>
              <a:tabLst>
                <a:tab pos="19685" algn="l"/>
                <a:tab pos="154940" algn="l"/>
              </a:tabLst>
            </a:pPr>
            <a:r>
              <a:rPr sz="2400" dirty="0">
                <a:latin typeface="Cambria"/>
                <a:cs typeface="Cambria"/>
              </a:rPr>
              <a:t>	Zener</a:t>
            </a:r>
            <a:r>
              <a:rPr sz="2400" spc="105" dirty="0">
                <a:latin typeface="Cambria"/>
                <a:cs typeface="Cambria"/>
              </a:rPr>
              <a:t>  </a:t>
            </a:r>
            <a:r>
              <a:rPr sz="2400" dirty="0">
                <a:latin typeface="Cambria"/>
                <a:cs typeface="Cambria"/>
              </a:rPr>
              <a:t>diodes</a:t>
            </a:r>
            <a:r>
              <a:rPr sz="2400" spc="110" dirty="0">
                <a:latin typeface="Cambria"/>
                <a:cs typeface="Cambria"/>
              </a:rPr>
              <a:t>  </a:t>
            </a:r>
            <a:r>
              <a:rPr sz="2400" dirty="0">
                <a:latin typeface="Cambria"/>
                <a:cs typeface="Cambria"/>
              </a:rPr>
              <a:t>are</a:t>
            </a:r>
            <a:r>
              <a:rPr sz="2400" spc="110" dirty="0">
                <a:latin typeface="Cambria"/>
                <a:cs typeface="Cambria"/>
              </a:rPr>
              <a:t>  </a:t>
            </a:r>
            <a:r>
              <a:rPr sz="2400" dirty="0">
                <a:latin typeface="Cambria"/>
                <a:cs typeface="Cambria"/>
              </a:rPr>
              <a:t>the</a:t>
            </a:r>
            <a:r>
              <a:rPr sz="2400" spc="110" dirty="0">
                <a:latin typeface="Cambria"/>
                <a:cs typeface="Cambria"/>
              </a:rPr>
              <a:t>  </a:t>
            </a:r>
            <a:r>
              <a:rPr sz="2400" dirty="0">
                <a:latin typeface="Cambria"/>
                <a:cs typeface="Cambria"/>
              </a:rPr>
              <a:t>heart</a:t>
            </a:r>
            <a:r>
              <a:rPr sz="2400" spc="110" dirty="0">
                <a:latin typeface="Cambria"/>
                <a:cs typeface="Cambria"/>
              </a:rPr>
              <a:t>  </a:t>
            </a:r>
            <a:r>
              <a:rPr sz="2400" spc="-25" dirty="0">
                <a:latin typeface="Cambria"/>
                <a:cs typeface="Cambria"/>
              </a:rPr>
              <a:t>of </a:t>
            </a:r>
            <a:r>
              <a:rPr sz="2400" dirty="0">
                <a:latin typeface="Cambria"/>
                <a:cs typeface="Cambria"/>
              </a:rPr>
              <a:t>voltage</a:t>
            </a:r>
            <a:r>
              <a:rPr sz="2400" spc="495" dirty="0">
                <a:latin typeface="Cambria"/>
                <a:cs typeface="Cambria"/>
              </a:rPr>
              <a:t>    </a:t>
            </a:r>
            <a:r>
              <a:rPr sz="2400" dirty="0">
                <a:latin typeface="Cambria"/>
                <a:cs typeface="Cambria"/>
              </a:rPr>
              <a:t>regulation</a:t>
            </a:r>
            <a:r>
              <a:rPr sz="2400" spc="495" dirty="0">
                <a:latin typeface="Cambria"/>
                <a:cs typeface="Cambria"/>
              </a:rPr>
              <a:t>    </a:t>
            </a:r>
            <a:r>
              <a:rPr sz="2400" spc="-10" dirty="0">
                <a:latin typeface="Cambria"/>
                <a:cs typeface="Cambria"/>
              </a:rPr>
              <a:t>circuits, </a:t>
            </a:r>
            <a:r>
              <a:rPr sz="2400" dirty="0">
                <a:latin typeface="Cambria"/>
                <a:cs typeface="Cambria"/>
              </a:rPr>
              <a:t>stabilizing</a:t>
            </a:r>
            <a:r>
              <a:rPr sz="2400" spc="-10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output</a:t>
            </a:r>
            <a:r>
              <a:rPr sz="2400" spc="-6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voltage</a:t>
            </a:r>
            <a:r>
              <a:rPr sz="2400" spc="-75" dirty="0">
                <a:latin typeface="Cambria"/>
                <a:cs typeface="Cambria"/>
              </a:rPr>
              <a:t> </a:t>
            </a:r>
            <a:r>
              <a:rPr sz="2400" spc="-25" dirty="0">
                <a:latin typeface="Cambria"/>
                <a:cs typeface="Cambria"/>
              </a:rPr>
              <a:t>in:</a:t>
            </a:r>
            <a:endParaRPr sz="2400">
              <a:latin typeface="Cambria"/>
              <a:cs typeface="Cambria"/>
            </a:endParaRPr>
          </a:p>
          <a:p>
            <a:pPr marL="141605" indent="-139700" algn="just">
              <a:lnSpc>
                <a:spcPct val="100000"/>
              </a:lnSpc>
              <a:spcBef>
                <a:spcPts val="1535"/>
              </a:spcBef>
              <a:buSzPct val="93750"/>
              <a:buChar char="•"/>
              <a:tabLst>
                <a:tab pos="141605" algn="l"/>
              </a:tabLst>
            </a:pPr>
            <a:r>
              <a:rPr sz="2400" dirty="0">
                <a:latin typeface="Cambria"/>
                <a:cs typeface="Cambria"/>
              </a:rPr>
              <a:t>Power</a:t>
            </a:r>
            <a:r>
              <a:rPr sz="2400" spc="-6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supplies</a:t>
            </a:r>
            <a:endParaRPr sz="2400">
              <a:latin typeface="Cambria"/>
              <a:cs typeface="Cambria"/>
            </a:endParaRPr>
          </a:p>
          <a:p>
            <a:pPr marL="141605" indent="-139700" algn="just">
              <a:lnSpc>
                <a:spcPct val="100000"/>
              </a:lnSpc>
              <a:spcBef>
                <a:spcPts val="1550"/>
              </a:spcBef>
              <a:buSzPct val="93750"/>
              <a:buChar char="•"/>
              <a:tabLst>
                <a:tab pos="141605" algn="l"/>
              </a:tabLst>
            </a:pPr>
            <a:r>
              <a:rPr sz="2400" dirty="0">
                <a:latin typeface="Cambria"/>
                <a:cs typeface="Cambria"/>
              </a:rPr>
              <a:t>DC</a:t>
            </a:r>
            <a:r>
              <a:rPr sz="2400" spc="-5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voltage</a:t>
            </a:r>
            <a:r>
              <a:rPr sz="2400" spc="-4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regulators</a:t>
            </a:r>
            <a:endParaRPr sz="2400">
              <a:latin typeface="Cambria"/>
              <a:cs typeface="Cambria"/>
            </a:endParaRPr>
          </a:p>
          <a:p>
            <a:pPr marL="141605" indent="-139700" algn="just">
              <a:lnSpc>
                <a:spcPct val="100000"/>
              </a:lnSpc>
              <a:spcBef>
                <a:spcPts val="1535"/>
              </a:spcBef>
              <a:buSzPct val="93750"/>
              <a:buChar char="•"/>
              <a:tabLst>
                <a:tab pos="141605" algn="l"/>
              </a:tabLst>
            </a:pPr>
            <a:r>
              <a:rPr sz="2400" spc="-10" dirty="0">
                <a:latin typeface="Cambria"/>
                <a:cs typeface="Cambria"/>
              </a:rPr>
              <a:t>Over-</a:t>
            </a:r>
            <a:r>
              <a:rPr sz="2400" dirty="0">
                <a:latin typeface="Cambria"/>
                <a:cs typeface="Cambria"/>
              </a:rPr>
              <a:t>voltage</a:t>
            </a:r>
            <a:r>
              <a:rPr sz="2400" spc="-6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protection</a:t>
            </a:r>
            <a:r>
              <a:rPr sz="2400" spc="-70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circuits</a:t>
            </a:r>
            <a:endParaRPr sz="2400">
              <a:latin typeface="Cambria"/>
              <a:cs typeface="Cambria"/>
            </a:endParaRPr>
          </a:p>
          <a:p>
            <a:pPr marL="141605" indent="-139700" algn="just">
              <a:lnSpc>
                <a:spcPct val="100000"/>
              </a:lnSpc>
              <a:spcBef>
                <a:spcPts val="1535"/>
              </a:spcBef>
              <a:buSzPct val="93750"/>
              <a:buChar char="•"/>
              <a:tabLst>
                <a:tab pos="141605" algn="l"/>
              </a:tabLst>
            </a:pPr>
            <a:r>
              <a:rPr sz="2400" dirty="0">
                <a:latin typeface="Cambria"/>
                <a:cs typeface="Cambria"/>
              </a:rPr>
              <a:t>Reference</a:t>
            </a:r>
            <a:r>
              <a:rPr sz="2400" spc="-9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voltage</a:t>
            </a:r>
            <a:r>
              <a:rPr sz="2400" spc="-6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generators</a:t>
            </a:r>
            <a:endParaRPr sz="240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7142" y="1708929"/>
            <a:ext cx="5836666" cy="431354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015997" y="6496446"/>
            <a:ext cx="8160003" cy="452272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560830" marR="5080">
              <a:lnSpc>
                <a:spcPct val="100000"/>
              </a:lnSpc>
              <a:spcBef>
                <a:spcPts val="40"/>
              </a:spcBef>
            </a:pPr>
            <a:r>
              <a:rPr lang="en-US" spc="-40" smtClean="0"/>
              <a:t>Zener Diode\23EET103-Electric Circuits and Electron Devices\Ms.Ranjani K\AP\ECE\SNSCT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xfrm>
            <a:off x="684987" y="6518112"/>
            <a:ext cx="873125" cy="20447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360C6D32-6106-42BC-93AC-79604858DA6F}" type="datetime1">
              <a:rPr lang="en-IN" spc="-20" smtClean="0"/>
              <a:t>24-03-2026</a:t>
            </a:fld>
            <a:endParaRPr spc="-2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US" spc="-20" smtClean="0"/>
              <a:t>4</a:t>
            </a:fld>
            <a:r>
              <a:rPr lang="en-US" spc="-20" smtClean="0"/>
              <a:t>/11</a:t>
            </a:r>
            <a:endParaRPr lang="en-US" spc="-2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3068" rIns="0" bIns="0" rtlCol="0">
            <a:spAutoFit/>
          </a:bodyPr>
          <a:lstStyle/>
          <a:p>
            <a:pPr marL="311594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Construction</a:t>
            </a:r>
            <a:r>
              <a:rPr spc="-95" dirty="0"/>
              <a:t> </a:t>
            </a:r>
            <a:r>
              <a:rPr dirty="0"/>
              <a:t>of</a:t>
            </a:r>
            <a:r>
              <a:rPr spc="-110" dirty="0"/>
              <a:t> </a:t>
            </a:r>
            <a:r>
              <a:rPr dirty="0"/>
              <a:t>Zener</a:t>
            </a:r>
            <a:r>
              <a:rPr spc="-95" dirty="0"/>
              <a:t> </a:t>
            </a:r>
            <a:r>
              <a:rPr spc="-10" dirty="0"/>
              <a:t>Diode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00493" y="1322578"/>
            <a:ext cx="4610735" cy="4641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1800" b="1" i="1" spc="-105" dirty="0">
                <a:solidFill>
                  <a:srgbClr val="FF0000"/>
                </a:solidFill>
                <a:latin typeface="Cambria"/>
                <a:cs typeface="Cambria"/>
              </a:rPr>
              <a:t>DT-</a:t>
            </a:r>
            <a:r>
              <a:rPr sz="1800" b="1" i="1" spc="-10" dirty="0">
                <a:solidFill>
                  <a:srgbClr val="FF0000"/>
                </a:solidFill>
                <a:latin typeface="Cambria"/>
                <a:cs typeface="Cambria"/>
              </a:rPr>
              <a:t>DEFINE</a:t>
            </a:r>
            <a:endParaRPr sz="18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800">
              <a:latin typeface="Cambria"/>
              <a:cs typeface="Cambria"/>
            </a:endParaRPr>
          </a:p>
          <a:p>
            <a:pPr marL="12700" marR="676275">
              <a:lnSpc>
                <a:spcPct val="100000"/>
              </a:lnSpc>
            </a:pPr>
            <a:r>
              <a:rPr sz="1800" dirty="0">
                <a:latin typeface="Cambria"/>
                <a:cs typeface="Cambria"/>
              </a:rPr>
              <a:t>A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Zener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diode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is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similar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to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PN</a:t>
            </a:r>
            <a:r>
              <a:rPr sz="1800" spc="-10" dirty="0">
                <a:latin typeface="Cambria"/>
                <a:cs typeface="Cambria"/>
              </a:rPr>
              <a:t> junction </a:t>
            </a:r>
            <a:r>
              <a:rPr sz="1800" dirty="0">
                <a:latin typeface="Cambria"/>
                <a:cs typeface="Cambria"/>
              </a:rPr>
              <a:t>diode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but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heavily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doped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on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both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sides.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705"/>
              </a:spcBef>
            </a:pPr>
            <a:r>
              <a:rPr sz="1800" spc="-10" dirty="0">
                <a:latin typeface="Cambria"/>
                <a:cs typeface="Cambria"/>
              </a:rPr>
              <a:t>Features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695"/>
              </a:spcBef>
            </a:pPr>
            <a:r>
              <a:rPr sz="1800" dirty="0">
                <a:latin typeface="Cambria"/>
                <a:cs typeface="Cambria"/>
              </a:rPr>
              <a:t>Narrow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depletion</a:t>
            </a:r>
            <a:r>
              <a:rPr sz="1800" spc="-45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layer</a:t>
            </a:r>
            <a:endParaRPr sz="1800">
              <a:latin typeface="Cambria"/>
              <a:cs typeface="Cambria"/>
            </a:endParaRPr>
          </a:p>
          <a:p>
            <a:pPr marL="12700" marR="274320">
              <a:lnSpc>
                <a:spcPct val="100000"/>
              </a:lnSpc>
              <a:spcBef>
                <a:spcPts val="1700"/>
              </a:spcBef>
            </a:pPr>
            <a:r>
              <a:rPr sz="1800" dirty="0">
                <a:latin typeface="Cambria"/>
                <a:cs typeface="Cambria"/>
              </a:rPr>
              <a:t>Low,</a:t>
            </a:r>
            <a:r>
              <a:rPr sz="1800" spc="-4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precise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breakdown</a:t>
            </a:r>
            <a:r>
              <a:rPr sz="1800" spc="-3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voltage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(3.3V,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5.1V, </a:t>
            </a:r>
            <a:r>
              <a:rPr sz="1800" dirty="0">
                <a:latin typeface="Cambria"/>
                <a:cs typeface="Cambria"/>
              </a:rPr>
              <a:t>6.8V,</a:t>
            </a:r>
            <a:r>
              <a:rPr sz="1800" spc="-3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etc.)</a:t>
            </a:r>
            <a:endParaRPr sz="1800">
              <a:latin typeface="Cambria"/>
              <a:cs typeface="Cambria"/>
            </a:endParaRPr>
          </a:p>
          <a:p>
            <a:pPr marL="12700" marR="593090">
              <a:lnSpc>
                <a:spcPct val="178300"/>
              </a:lnSpc>
              <a:spcBef>
                <a:spcPts val="15"/>
              </a:spcBef>
            </a:pPr>
            <a:r>
              <a:rPr sz="1800" dirty="0">
                <a:latin typeface="Cambria"/>
                <a:cs typeface="Cambria"/>
              </a:rPr>
              <a:t>Sharp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and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controlled</a:t>
            </a:r>
            <a:r>
              <a:rPr sz="1800" spc="-5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reverse</a:t>
            </a:r>
            <a:r>
              <a:rPr sz="1800" spc="-10" dirty="0">
                <a:latin typeface="Cambria"/>
                <a:cs typeface="Cambria"/>
              </a:rPr>
              <a:t> breakdown Symbol: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705"/>
              </a:spcBef>
            </a:pPr>
            <a:r>
              <a:rPr sz="1800" dirty="0">
                <a:latin typeface="Cambria"/>
                <a:cs typeface="Cambria"/>
              </a:rPr>
              <a:t>Same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as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diode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but with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bent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line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spc="-25" dirty="0">
                <a:latin typeface="Cambria"/>
                <a:cs typeface="Cambria"/>
              </a:rPr>
              <a:t>on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Cambria"/>
                <a:cs typeface="Cambria"/>
              </a:rPr>
              <a:t>cathode</a:t>
            </a:r>
            <a:endParaRPr sz="180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7408" y="1851477"/>
            <a:ext cx="4246046" cy="353488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015997" y="6498839"/>
            <a:ext cx="8160003" cy="452272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560830" marR="5080">
              <a:lnSpc>
                <a:spcPct val="100000"/>
              </a:lnSpc>
              <a:spcBef>
                <a:spcPts val="40"/>
              </a:spcBef>
            </a:pPr>
            <a:r>
              <a:rPr lang="en-US" spc="-40" smtClean="0"/>
              <a:t>Zener Diode\23EET103-Electric Circuits and Electron Devices\Ms.Ranjani K\AP\ECE\SNSCT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xfrm>
            <a:off x="684987" y="6543741"/>
            <a:ext cx="873125" cy="20447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8B6A6A80-D5DB-4EB2-854C-A358FE12FDA5}" type="datetime1">
              <a:rPr lang="en-IN" spc="-20" smtClean="0"/>
              <a:t>24-03-2026</a:t>
            </a:fld>
            <a:endParaRPr spc="-2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US" spc="-20" smtClean="0"/>
              <a:t>5</a:t>
            </a:fld>
            <a:r>
              <a:rPr lang="en-US" spc="-20" smtClean="0"/>
              <a:t>/11</a:t>
            </a:r>
            <a:endParaRPr lang="en-US" spc="-2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1945" y="385064"/>
            <a:ext cx="477583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dirty="0"/>
              <a:t>Working</a:t>
            </a:r>
            <a:r>
              <a:rPr sz="4800" spc="-195" dirty="0"/>
              <a:t> </a:t>
            </a:r>
            <a:r>
              <a:rPr sz="4800" spc="-10" dirty="0"/>
              <a:t>Principle</a:t>
            </a:r>
            <a:endParaRPr sz="4800"/>
          </a:p>
        </p:txBody>
      </p:sp>
      <p:sp>
        <p:nvSpPr>
          <p:cNvPr id="3" name="object 3"/>
          <p:cNvSpPr txBox="1"/>
          <p:nvPr/>
        </p:nvSpPr>
        <p:spPr>
          <a:xfrm>
            <a:off x="7518272" y="766064"/>
            <a:ext cx="11156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spc="-105" dirty="0">
                <a:solidFill>
                  <a:srgbClr val="FF0000"/>
                </a:solidFill>
                <a:latin typeface="Cambria"/>
                <a:cs typeface="Cambria"/>
              </a:rPr>
              <a:t>DT-</a:t>
            </a:r>
            <a:r>
              <a:rPr sz="1800" b="1" i="1" spc="-10" dirty="0">
                <a:solidFill>
                  <a:srgbClr val="FF0000"/>
                </a:solidFill>
                <a:latin typeface="Cambria"/>
                <a:cs typeface="Cambria"/>
              </a:rPr>
              <a:t>DEFINE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62698" y="1965706"/>
            <a:ext cx="4715510" cy="30867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765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mbria"/>
                <a:cs typeface="Cambria"/>
              </a:rPr>
              <a:t>A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Zener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diode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operates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in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two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conditions:</a:t>
            </a:r>
            <a:endParaRPr sz="2000">
              <a:latin typeface="Cambria"/>
              <a:cs typeface="Cambria"/>
            </a:endParaRPr>
          </a:p>
          <a:p>
            <a:pPr marL="24765">
              <a:lnSpc>
                <a:spcPct val="100000"/>
              </a:lnSpc>
              <a:spcBef>
                <a:spcPts val="95"/>
              </a:spcBef>
            </a:pPr>
            <a:r>
              <a:rPr sz="2000" dirty="0">
                <a:latin typeface="Cambria"/>
                <a:cs typeface="Cambria"/>
              </a:rPr>
              <a:t>1. Forward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Bias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Operation</a:t>
            </a:r>
            <a:endParaRPr sz="2000">
              <a:latin typeface="Cambria"/>
              <a:cs typeface="Cambria"/>
            </a:endParaRPr>
          </a:p>
          <a:p>
            <a:pPr marL="354965" indent="-342265">
              <a:lnSpc>
                <a:spcPct val="100000"/>
              </a:lnSpc>
              <a:buFont typeface="Arial MT"/>
              <a:buChar char="•"/>
              <a:tabLst>
                <a:tab pos="354965" algn="l"/>
              </a:tabLst>
            </a:pPr>
            <a:r>
              <a:rPr sz="2000" dirty="0">
                <a:latin typeface="Cambria"/>
                <a:cs typeface="Cambria"/>
              </a:rPr>
              <a:t>Acts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like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a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normal</a:t>
            </a:r>
            <a:r>
              <a:rPr sz="2000" spc="-5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diode</a:t>
            </a:r>
            <a:endParaRPr sz="2000">
              <a:latin typeface="Cambria"/>
              <a:cs typeface="Cambria"/>
            </a:endParaRPr>
          </a:p>
          <a:p>
            <a:pPr marL="354965" indent="-342265">
              <a:lnSpc>
                <a:spcPct val="100000"/>
              </a:lnSpc>
              <a:buFont typeface="Arial MT"/>
              <a:buChar char="•"/>
              <a:tabLst>
                <a:tab pos="354965" algn="l"/>
              </a:tabLst>
            </a:pPr>
            <a:r>
              <a:rPr sz="2000" dirty="0">
                <a:latin typeface="Cambria"/>
                <a:cs typeface="Cambria"/>
              </a:rPr>
              <a:t>Conducts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after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the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forward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knee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voltage</a:t>
            </a:r>
            <a:endParaRPr sz="20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mbria"/>
                <a:cs typeface="Cambria"/>
              </a:rPr>
              <a:t>2.Reverse</a:t>
            </a:r>
            <a:r>
              <a:rPr sz="2000" b="1" spc="-30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Bias</a:t>
            </a:r>
            <a:r>
              <a:rPr sz="2000" b="1" spc="-40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Operation</a:t>
            </a:r>
            <a:r>
              <a:rPr sz="2000" b="1" spc="-25" dirty="0">
                <a:latin typeface="Cambria"/>
                <a:cs typeface="Cambria"/>
              </a:rPr>
              <a:t> </a:t>
            </a:r>
            <a:r>
              <a:rPr sz="2000" b="1" spc="-10" dirty="0">
                <a:latin typeface="Cambria"/>
                <a:cs typeface="Cambria"/>
              </a:rPr>
              <a:t>(Important)</a:t>
            </a:r>
            <a:endParaRPr sz="20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mbria"/>
                <a:cs typeface="Cambria"/>
              </a:rPr>
              <a:t>When</a:t>
            </a:r>
            <a:r>
              <a:rPr sz="2000" spc="-6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reverse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biased:</a:t>
            </a:r>
            <a:endParaRPr sz="2000">
              <a:latin typeface="Cambria"/>
              <a:cs typeface="Cambria"/>
            </a:endParaRPr>
          </a:p>
          <a:p>
            <a:pPr marL="355600" marR="342900" indent="-342900">
              <a:lnSpc>
                <a:spcPct val="100000"/>
              </a:lnSpc>
              <a:buFont typeface="Arial MT"/>
              <a:buChar char="•"/>
              <a:tabLst>
                <a:tab pos="355600" algn="l"/>
              </a:tabLst>
            </a:pPr>
            <a:r>
              <a:rPr sz="2000" dirty="0">
                <a:latin typeface="Cambria"/>
                <a:cs typeface="Cambria"/>
              </a:rPr>
              <a:t>Reverse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current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flows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very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small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spc="-25" dirty="0">
                <a:latin typeface="Cambria"/>
                <a:cs typeface="Cambria"/>
              </a:rPr>
              <a:t>(µA </a:t>
            </a:r>
            <a:r>
              <a:rPr sz="2000" spc="-10" dirty="0">
                <a:latin typeface="Cambria"/>
                <a:cs typeface="Cambria"/>
              </a:rPr>
              <a:t>region)</a:t>
            </a:r>
            <a:endParaRPr sz="2000">
              <a:latin typeface="Cambria"/>
              <a:cs typeface="Cambria"/>
            </a:endParaRPr>
          </a:p>
          <a:p>
            <a:pPr marL="354965" indent="-342265">
              <a:lnSpc>
                <a:spcPct val="100000"/>
              </a:lnSpc>
              <a:buFont typeface="Arial MT"/>
              <a:buChar char="•"/>
              <a:tabLst>
                <a:tab pos="354965" algn="l"/>
              </a:tabLst>
            </a:pPr>
            <a:r>
              <a:rPr sz="2000" dirty="0">
                <a:latin typeface="Cambria"/>
                <a:cs typeface="Cambria"/>
              </a:rPr>
              <a:t>At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a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particular</a:t>
            </a:r>
            <a:r>
              <a:rPr sz="2000" spc="-6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voltage</a:t>
            </a:r>
            <a:r>
              <a:rPr sz="2000" spc="-5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→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b="1" spc="-10" dirty="0">
                <a:latin typeface="Cambria"/>
                <a:cs typeface="Cambria"/>
              </a:rPr>
              <a:t>Zener</a:t>
            </a:r>
            <a:endParaRPr sz="2000">
              <a:latin typeface="Cambria"/>
              <a:cs typeface="Cambria"/>
            </a:endParaRPr>
          </a:p>
          <a:p>
            <a:pPr marL="355600">
              <a:lnSpc>
                <a:spcPct val="100000"/>
              </a:lnSpc>
            </a:pPr>
            <a:r>
              <a:rPr sz="2000" b="1" dirty="0">
                <a:latin typeface="Cambria"/>
                <a:cs typeface="Cambria"/>
              </a:rPr>
              <a:t>Breakdown</a:t>
            </a:r>
            <a:r>
              <a:rPr sz="2000" b="1" spc="-3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Voltage</a:t>
            </a:r>
            <a:r>
              <a:rPr sz="2000" b="1" spc="-4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(Vₓ</a:t>
            </a:r>
            <a:r>
              <a:rPr sz="2000" b="1" spc="-40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or</a:t>
            </a:r>
            <a:r>
              <a:rPr sz="2000" b="1" spc="-30" dirty="0">
                <a:latin typeface="Cambria"/>
                <a:cs typeface="Cambria"/>
              </a:rPr>
              <a:t> </a:t>
            </a:r>
            <a:r>
              <a:rPr sz="2000" b="1" spc="-25" dirty="0">
                <a:latin typeface="Cambria"/>
                <a:cs typeface="Cambria"/>
              </a:rPr>
              <a:t>Vz)</a:t>
            </a:r>
            <a:endParaRPr sz="2000">
              <a:latin typeface="Cambria"/>
              <a:cs typeface="Cambri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447" y="1127760"/>
            <a:ext cx="6694932" cy="502920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2015998" y="6474150"/>
            <a:ext cx="8160003" cy="452272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560830" marR="5080">
              <a:lnSpc>
                <a:spcPct val="100000"/>
              </a:lnSpc>
              <a:spcBef>
                <a:spcPts val="40"/>
              </a:spcBef>
            </a:pPr>
            <a:r>
              <a:rPr lang="en-US" spc="-40" smtClean="0"/>
              <a:t>Zener Diode\23EET103-Electric Circuits and Electron Devices\Ms.Ranjani K\AP\ECE\SNSCT</a:t>
            </a:r>
            <a:endParaRPr spc="-10" dirty="0"/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xfrm>
            <a:off x="592961" y="6495816"/>
            <a:ext cx="873125" cy="20447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433CE5C6-C6A2-4978-B394-F0EF008009F1}" type="datetime1">
              <a:rPr lang="en-IN" spc="-20" smtClean="0"/>
              <a:t>24-03-2026</a:t>
            </a:fld>
            <a:endParaRPr spc="-2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US" spc="-20" smtClean="0"/>
              <a:t>6</a:t>
            </a:fld>
            <a:r>
              <a:rPr lang="en-US" spc="-20" smtClean="0"/>
              <a:t>/11</a:t>
            </a:r>
            <a:endParaRPr lang="en-US" spc="-2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3689" y="335623"/>
            <a:ext cx="10551795" cy="1042669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4400" dirty="0"/>
              <a:t>Ideate:</a:t>
            </a:r>
            <a:r>
              <a:rPr sz="4400" spc="-114" dirty="0"/>
              <a:t> </a:t>
            </a:r>
            <a:r>
              <a:rPr sz="4400" dirty="0"/>
              <a:t>V–I</a:t>
            </a:r>
            <a:r>
              <a:rPr sz="4400" spc="-15" dirty="0"/>
              <a:t> </a:t>
            </a:r>
            <a:r>
              <a:rPr sz="4400" dirty="0"/>
              <a:t>Characteristics</a:t>
            </a:r>
            <a:r>
              <a:rPr sz="4400" spc="-10" dirty="0"/>
              <a:t> </a:t>
            </a:r>
            <a:r>
              <a:rPr sz="4400" dirty="0"/>
              <a:t>of</a:t>
            </a:r>
            <a:r>
              <a:rPr sz="4400" spc="-35" dirty="0"/>
              <a:t> </a:t>
            </a:r>
            <a:r>
              <a:rPr sz="4400" dirty="0"/>
              <a:t>Zener</a:t>
            </a:r>
            <a:r>
              <a:rPr sz="4400" spc="-15" dirty="0"/>
              <a:t> </a:t>
            </a:r>
            <a:r>
              <a:rPr sz="4400" spc="-10" dirty="0"/>
              <a:t>Diode</a:t>
            </a:r>
            <a:endParaRPr sz="4400"/>
          </a:p>
          <a:p>
            <a:pPr marR="5080" algn="r">
              <a:lnSpc>
                <a:spcPct val="100000"/>
              </a:lnSpc>
              <a:spcBef>
                <a:spcPts val="165"/>
              </a:spcBef>
            </a:pPr>
            <a:r>
              <a:rPr sz="1800" b="1" i="1" spc="-105" dirty="0">
                <a:solidFill>
                  <a:srgbClr val="FF0000"/>
                </a:solidFill>
                <a:latin typeface="Cambria"/>
                <a:cs typeface="Cambria"/>
              </a:rPr>
              <a:t>DT-</a:t>
            </a:r>
            <a:r>
              <a:rPr sz="1800" b="1" i="1" spc="-10" dirty="0">
                <a:solidFill>
                  <a:srgbClr val="FF0000"/>
                </a:solidFill>
                <a:latin typeface="Cambria"/>
                <a:cs typeface="Cambria"/>
              </a:rPr>
              <a:t>IDEATE</a:t>
            </a:r>
            <a:endParaRPr sz="1800">
              <a:latin typeface="Cambria"/>
              <a:cs typeface="Cambr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1041" y="1859114"/>
            <a:ext cx="9958592" cy="397576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2015998" y="6474150"/>
            <a:ext cx="8160003" cy="452272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408430" marR="5080">
              <a:lnSpc>
                <a:spcPct val="100000"/>
              </a:lnSpc>
              <a:spcBef>
                <a:spcPts val="40"/>
              </a:spcBef>
            </a:pPr>
            <a:r>
              <a:rPr lang="en-US" spc="-35" smtClean="0"/>
              <a:t>Zener Diode\23EET103-Electric Circuits and Electron Devices\Ms.Ranjani K\AP\ECE\SNSCT</a:t>
            </a:r>
            <a:endParaRPr spc="-1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A1EAC4C-D11B-30F2-FB15-8379C73AF459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84682" y="6495816"/>
            <a:ext cx="873125" cy="204470"/>
          </a:xfrm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566B3D87-14A1-4BC4-BA9E-09AD1D937C71}" type="datetime1">
              <a:rPr lang="en-IN" spc="-20" smtClean="0"/>
              <a:t>24-03-2026</a:t>
            </a:fld>
            <a:endParaRPr lang="en-IN" spc="-2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US" spc="-20" smtClean="0"/>
              <a:t>7</a:t>
            </a:fld>
            <a:r>
              <a:rPr lang="en-US" spc="-20" smtClean="0"/>
              <a:t>/11</a:t>
            </a:r>
            <a:endParaRPr lang="en-US" spc="-2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3689" y="335623"/>
            <a:ext cx="9792335" cy="1042669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4400" dirty="0"/>
              <a:t>Ideate:</a:t>
            </a:r>
            <a:r>
              <a:rPr sz="4400" spc="-100" dirty="0"/>
              <a:t> </a:t>
            </a:r>
            <a:r>
              <a:rPr sz="4400" dirty="0"/>
              <a:t>Zener Diode as Voltage </a:t>
            </a:r>
            <a:r>
              <a:rPr sz="4400" spc="-10" dirty="0"/>
              <a:t>Regulator</a:t>
            </a:r>
            <a:endParaRPr sz="4400"/>
          </a:p>
          <a:p>
            <a:pPr marR="5080" algn="r">
              <a:lnSpc>
                <a:spcPct val="100000"/>
              </a:lnSpc>
              <a:spcBef>
                <a:spcPts val="165"/>
              </a:spcBef>
            </a:pPr>
            <a:r>
              <a:rPr sz="1800" b="1" i="1" spc="-105" dirty="0">
                <a:solidFill>
                  <a:srgbClr val="FF0000"/>
                </a:solidFill>
                <a:latin typeface="Cambria"/>
                <a:cs typeface="Cambria"/>
              </a:rPr>
              <a:t>DT-</a:t>
            </a:r>
            <a:r>
              <a:rPr sz="1800" b="1" i="1" spc="-10" dirty="0">
                <a:solidFill>
                  <a:srgbClr val="FF0000"/>
                </a:solidFill>
                <a:latin typeface="Cambria"/>
                <a:cs typeface="Cambria"/>
              </a:rPr>
              <a:t>IDEATE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41389" y="1697558"/>
            <a:ext cx="4817110" cy="2465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mbria"/>
                <a:cs typeface="Cambria"/>
              </a:rPr>
              <a:t>When</a:t>
            </a:r>
            <a:r>
              <a:rPr sz="2000" spc="49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connected</a:t>
            </a:r>
            <a:r>
              <a:rPr sz="2000" spc="30" dirty="0">
                <a:latin typeface="Cambria"/>
                <a:cs typeface="Cambria"/>
              </a:rPr>
              <a:t>  </a:t>
            </a:r>
            <a:r>
              <a:rPr sz="2000" dirty="0">
                <a:latin typeface="Cambria"/>
                <a:cs typeface="Cambria"/>
              </a:rPr>
              <a:t>in</a:t>
            </a:r>
            <a:r>
              <a:rPr sz="2000" spc="30" dirty="0">
                <a:latin typeface="Cambria"/>
                <a:cs typeface="Cambria"/>
              </a:rPr>
              <a:t>  </a:t>
            </a:r>
            <a:r>
              <a:rPr sz="2000" dirty="0">
                <a:latin typeface="Cambria"/>
                <a:cs typeface="Cambria"/>
              </a:rPr>
              <a:t>reverse</a:t>
            </a:r>
            <a:r>
              <a:rPr sz="2000" spc="35" dirty="0">
                <a:latin typeface="Cambria"/>
                <a:cs typeface="Cambria"/>
              </a:rPr>
              <a:t>  </a:t>
            </a:r>
            <a:r>
              <a:rPr sz="2000" dirty="0">
                <a:latin typeface="Cambria"/>
                <a:cs typeface="Cambria"/>
              </a:rPr>
              <a:t>bias</a:t>
            </a:r>
            <a:r>
              <a:rPr sz="2000" spc="35" dirty="0">
                <a:latin typeface="Cambria"/>
                <a:cs typeface="Cambria"/>
              </a:rPr>
              <a:t>  </a:t>
            </a:r>
            <a:r>
              <a:rPr sz="2000" dirty="0">
                <a:latin typeface="Cambria"/>
                <a:cs typeface="Cambria"/>
              </a:rPr>
              <a:t>across</a:t>
            </a:r>
            <a:r>
              <a:rPr sz="2000" spc="30" dirty="0">
                <a:latin typeface="Cambria"/>
                <a:cs typeface="Cambria"/>
              </a:rPr>
              <a:t>  </a:t>
            </a:r>
            <a:r>
              <a:rPr sz="2000" spc="-50" dirty="0">
                <a:latin typeface="Cambria"/>
                <a:cs typeface="Cambria"/>
              </a:rPr>
              <a:t>a</a:t>
            </a:r>
            <a:endParaRPr sz="20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mbria"/>
                <a:cs typeface="Cambria"/>
              </a:rPr>
              <a:t>load:</a:t>
            </a:r>
            <a:endParaRPr sz="2000">
              <a:latin typeface="Cambria"/>
              <a:cs typeface="Cambria"/>
            </a:endParaRPr>
          </a:p>
          <a:p>
            <a:pPr marL="12700" marR="2374265">
              <a:lnSpc>
                <a:spcPct val="100000"/>
              </a:lnSpc>
            </a:pPr>
            <a:r>
              <a:rPr sz="2000" dirty="0">
                <a:latin typeface="Cambria"/>
                <a:cs typeface="Cambria"/>
              </a:rPr>
              <a:t>Input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voltage</a:t>
            </a:r>
            <a:r>
              <a:rPr sz="2000" spc="-5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varies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50" dirty="0">
                <a:latin typeface="Cambria"/>
                <a:cs typeface="Cambria"/>
              </a:rPr>
              <a:t>→ </a:t>
            </a:r>
            <a:r>
              <a:rPr sz="2000" dirty="0">
                <a:latin typeface="Cambria"/>
                <a:cs typeface="Cambria"/>
              </a:rPr>
              <a:t>Zener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maintains</a:t>
            </a:r>
            <a:endParaRPr sz="20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mbria"/>
                <a:cs typeface="Cambria"/>
              </a:rPr>
              <a:t>constant</a:t>
            </a:r>
            <a:r>
              <a:rPr sz="2000" b="1" spc="-40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output</a:t>
            </a:r>
            <a:r>
              <a:rPr sz="2000" b="1" spc="-30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voltage</a:t>
            </a:r>
            <a:r>
              <a:rPr sz="2000" b="1" spc="-40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=</a:t>
            </a:r>
            <a:r>
              <a:rPr sz="2000" b="1" spc="-25" dirty="0">
                <a:latin typeface="Cambria"/>
                <a:cs typeface="Cambria"/>
              </a:rPr>
              <a:t> Vz</a:t>
            </a:r>
            <a:endParaRPr sz="20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tabLst>
                <a:tab pos="1005840" algn="l"/>
                <a:tab pos="2063750" algn="l"/>
                <a:tab pos="3199130" algn="l"/>
                <a:tab pos="4164329" algn="l"/>
              </a:tabLst>
            </a:pPr>
            <a:r>
              <a:rPr sz="2000" spc="-10" dirty="0">
                <a:latin typeface="Cambria"/>
                <a:cs typeface="Cambria"/>
              </a:rPr>
              <a:t>Excess</a:t>
            </a:r>
            <a:r>
              <a:rPr sz="2000" dirty="0">
                <a:latin typeface="Cambria"/>
                <a:cs typeface="Cambria"/>
              </a:rPr>
              <a:t>	</a:t>
            </a:r>
            <a:r>
              <a:rPr sz="2000" spc="-10" dirty="0">
                <a:latin typeface="Cambria"/>
                <a:cs typeface="Cambria"/>
              </a:rPr>
              <a:t>voltage</a:t>
            </a:r>
            <a:r>
              <a:rPr sz="2000" dirty="0">
                <a:latin typeface="Cambria"/>
                <a:cs typeface="Cambria"/>
              </a:rPr>
              <a:t>	</a:t>
            </a:r>
            <a:r>
              <a:rPr sz="2000" spc="-10" dirty="0">
                <a:latin typeface="Cambria"/>
                <a:cs typeface="Cambria"/>
              </a:rPr>
              <a:t>appears</a:t>
            </a:r>
            <a:r>
              <a:rPr sz="2000" dirty="0">
                <a:latin typeface="Cambria"/>
                <a:cs typeface="Cambria"/>
              </a:rPr>
              <a:t>	</a:t>
            </a:r>
            <a:r>
              <a:rPr sz="2000" spc="-10" dirty="0">
                <a:latin typeface="Cambria"/>
                <a:cs typeface="Cambria"/>
              </a:rPr>
              <a:t>across</a:t>
            </a:r>
            <a:r>
              <a:rPr sz="2000" dirty="0">
                <a:latin typeface="Cambria"/>
                <a:cs typeface="Cambria"/>
              </a:rPr>
              <a:t>	</a:t>
            </a:r>
            <a:r>
              <a:rPr sz="2000" spc="-10" dirty="0">
                <a:latin typeface="Cambria"/>
                <a:cs typeface="Cambria"/>
              </a:rPr>
              <a:t>series</a:t>
            </a:r>
            <a:endParaRPr sz="20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10" dirty="0">
                <a:latin typeface="Cambria"/>
                <a:cs typeface="Cambria"/>
              </a:rPr>
              <a:t>resistor</a:t>
            </a:r>
            <a:endParaRPr sz="20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mbria"/>
                <a:cs typeface="Cambria"/>
              </a:rPr>
              <a:t>Output</a:t>
            </a:r>
            <a:r>
              <a:rPr sz="2000" spc="-5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remains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stable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→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regulated</a:t>
            </a:r>
            <a:r>
              <a:rPr sz="2000" b="1" spc="-35" dirty="0">
                <a:latin typeface="Cambria"/>
                <a:cs typeface="Cambria"/>
              </a:rPr>
              <a:t> </a:t>
            </a:r>
            <a:r>
              <a:rPr sz="2000" b="1" spc="-25" dirty="0">
                <a:latin typeface="Cambria"/>
                <a:cs typeface="Cambria"/>
              </a:rPr>
              <a:t>DC</a:t>
            </a:r>
            <a:endParaRPr sz="200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9369" y="1649645"/>
            <a:ext cx="4928152" cy="443562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685800" y="6519565"/>
            <a:ext cx="873125" cy="20447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0C82D1FC-2324-4443-B6DE-13C83152DEE6}" type="datetime1">
              <a:rPr lang="en-IN" spc="-20" smtClean="0"/>
              <a:t>24-03-2026</a:t>
            </a:fld>
            <a:endParaRPr spc="-20" dirty="0"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xfrm>
            <a:off x="3010663" y="6405728"/>
            <a:ext cx="8160003" cy="452272"/>
          </a:xfrm>
          <a:prstGeom prst="rect">
            <a:avLst/>
          </a:prstGeom>
        </p:spPr>
        <p:txBody>
          <a:bodyPr vert="horz" wrap="square" lIns="0" tIns="70307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40"/>
              </a:spcBef>
            </a:pPr>
            <a:r>
              <a:rPr lang="en-US" spc="-40" smtClean="0"/>
              <a:t>Zener Diode\23EET103-Electric Circuits and Electron Devices\Ms.Ranjani K\AP\ECE\SNSCT</a:t>
            </a:r>
            <a:endParaRPr spc="-25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US" spc="-20" smtClean="0"/>
              <a:t>8</a:t>
            </a:fld>
            <a:r>
              <a:rPr lang="en-US" spc="-20" smtClean="0"/>
              <a:t>/11</a:t>
            </a:r>
            <a:endParaRPr lang="en-US" spc="-2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97044" y="385317"/>
            <a:ext cx="25285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10" dirty="0"/>
              <a:t>Summary</a:t>
            </a:r>
            <a:endParaRPr sz="48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7779" y="1466850"/>
            <a:ext cx="10528173" cy="4452937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xfrm>
            <a:off x="685800" y="6564467"/>
            <a:ext cx="873125" cy="20447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fld id="{BAD2819F-59A8-4746-B5CB-5943A30ACD22}" type="datetime1">
              <a:rPr lang="en-IN" spc="-20" smtClean="0"/>
              <a:t>24-03-2026</a:t>
            </a:fld>
            <a:endParaRPr spc="-20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2590800" y="6519565"/>
            <a:ext cx="8160003" cy="452272"/>
          </a:xfrm>
          <a:prstGeom prst="rect">
            <a:avLst/>
          </a:prstGeom>
        </p:spPr>
        <p:txBody>
          <a:bodyPr vert="horz" wrap="square" lIns="0" tIns="70002" rIns="0" bIns="0" rtlCol="0">
            <a:spAutoFit/>
          </a:bodyPr>
          <a:lstStyle/>
          <a:p>
            <a:pPr marL="850265" marR="5080">
              <a:lnSpc>
                <a:spcPct val="100000"/>
              </a:lnSpc>
              <a:spcBef>
                <a:spcPts val="40"/>
              </a:spcBef>
            </a:pPr>
            <a:r>
              <a:rPr lang="en-US" spc="-40" smtClean="0"/>
              <a:t>Zener Diode\23EET103-Electric Circuits and Electron Devices\Ms.Ranjani K\AP\ECE\SNSCT</a:t>
            </a:r>
            <a:endParaRPr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US" spc="-20" smtClean="0"/>
              <a:t>9</a:t>
            </a:fld>
            <a:r>
              <a:rPr lang="en-US" spc="-20" smtClean="0"/>
              <a:t>/11</a:t>
            </a:r>
            <a:endParaRPr lang="en-US" spc="-2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363</Words>
  <Application>Microsoft Office PowerPoint</Application>
  <PresentationFormat>Widescreen</PresentationFormat>
  <Paragraphs>93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 MT</vt:lpstr>
      <vt:lpstr>Calibri</vt:lpstr>
      <vt:lpstr>Cambria</vt:lpstr>
      <vt:lpstr>Times New Roman</vt:lpstr>
      <vt:lpstr>Office Theme</vt:lpstr>
      <vt:lpstr>SNS COLLEGE OF TECHNOLOGY An Autonomous Institution  Coimbatore-35</vt:lpstr>
      <vt:lpstr>Let’s Recall!!</vt:lpstr>
      <vt:lpstr>Topics for discussion</vt:lpstr>
      <vt:lpstr>Why Study Zener Diode?DT-Empathize</vt:lpstr>
      <vt:lpstr>Construction of Zener Diode</vt:lpstr>
      <vt:lpstr>Working Principle</vt:lpstr>
      <vt:lpstr>Ideate: V–I Characteristics of Zener Diode DT-IDEATE</vt:lpstr>
      <vt:lpstr>Ideate: Zener Diode as Voltage Regulator DT-IDEATE</vt:lpstr>
      <vt:lpstr>Summary</vt:lpstr>
      <vt:lpstr>References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SNS COLLEGE OF TECHNOLOGY An Autonomous Institution Coimbatore-35</dc:title>
  <dc:creator>hp</dc:creator>
  <cp:lastModifiedBy>ADMIN</cp:lastModifiedBy>
  <cp:revision>2</cp:revision>
  <dcterms:created xsi:type="dcterms:W3CDTF">2026-03-07T14:16:19Z</dcterms:created>
  <dcterms:modified xsi:type="dcterms:W3CDTF">2026-03-24T10:15:53Z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2026-03-07T00:00:00Z</vt:filetime>
  </property>
  <property fmtid="{D5CDD505-2E9C-101B-9397-08002B2CF9AE}" pid="5" name="Producer">
    <vt:lpwstr>Microsoft® PowerPoint® 2013</vt:lpwstr>
  </property>
</Properties>
</file>