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9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64" r:id="rId15"/>
    <p:sldId id="265" r:id="rId16"/>
    <p:sldId id="266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60A34-5570-4989-94BA-D408646CF312}" type="datetimeFigureOut">
              <a:rPr lang="en-IN" smtClean="0"/>
              <a:t>24-03-2026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9487-7F3C-485C-B99D-B249535B86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5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9487-7F3C-485C-B99D-B249535B865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8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chemeClr val="hlink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6782774D-A106-4A68-9211-52D354D2FBA4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chemeClr val="hlink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01394333-E2AD-4A15-8E6A-7B4192C185C5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050E0E10-E505-4809-BEB3-32FE28CDE301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F84F1854-AF27-4A29-9662-E6FCC3FA2074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F0E7BF11-AECD-49D2-B29A-8EFE0D8D8CD2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2028" y="91439"/>
            <a:ext cx="1184148" cy="6979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772" y="378917"/>
            <a:ext cx="891032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425" y="1523974"/>
            <a:ext cx="11160125" cy="231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chemeClr val="hlink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61945" y="6411250"/>
            <a:ext cx="7154545" cy="330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8035" y="6412164"/>
            <a:ext cx="87503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152EF2E3-9885-493D-BA33-EE23E5D35A09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9142" y="6423137"/>
            <a:ext cx="483234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58585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919" y="-8343"/>
            <a:ext cx="7899400" cy="12128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4400" b="1" dirty="0">
                <a:solidFill>
                  <a:srgbClr val="001F5F"/>
                </a:solidFill>
                <a:latin typeface="Cambria"/>
                <a:cs typeface="Cambria"/>
              </a:rPr>
              <a:t>SNS</a:t>
            </a:r>
            <a:r>
              <a:rPr sz="4400" b="1" spc="-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mbria"/>
                <a:cs typeface="Cambria"/>
              </a:rPr>
              <a:t>COLLEGE</a:t>
            </a:r>
            <a:r>
              <a:rPr sz="4400" b="1" spc="-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sz="4400" b="1" spc="-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Cambria"/>
                <a:cs typeface="Cambria"/>
              </a:rPr>
              <a:t>TECHNOLOGY</a:t>
            </a:r>
            <a:endParaRPr sz="4400">
              <a:latin typeface="Cambria"/>
              <a:cs typeface="Cambria"/>
            </a:endParaRPr>
          </a:p>
          <a:p>
            <a:pPr marL="2864485" marR="2842895" algn="ctr">
              <a:lnSpc>
                <a:spcPts val="1600"/>
              </a:lnSpc>
              <a:spcBef>
                <a:spcPts val="315"/>
              </a:spcBef>
            </a:pPr>
            <a:r>
              <a:rPr sz="1400" b="1" dirty="0">
                <a:solidFill>
                  <a:srgbClr val="000300"/>
                </a:solidFill>
                <a:latin typeface="Cambria"/>
                <a:cs typeface="Cambria"/>
              </a:rPr>
              <a:t>An</a:t>
            </a:r>
            <a:r>
              <a:rPr sz="1400" b="1" spc="9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sz="1400" b="1" spc="-35" dirty="0">
                <a:solidFill>
                  <a:srgbClr val="000300"/>
                </a:solidFill>
                <a:latin typeface="Cambria"/>
                <a:cs typeface="Cambria"/>
              </a:rPr>
              <a:t>Autonomous</a:t>
            </a:r>
            <a:r>
              <a:rPr sz="1400" b="1" spc="-4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0300"/>
                </a:solidFill>
                <a:latin typeface="Cambria"/>
                <a:cs typeface="Cambria"/>
              </a:rPr>
              <a:t>Institution </a:t>
            </a:r>
            <a:r>
              <a:rPr sz="1400" b="1" spc="-60" dirty="0">
                <a:solidFill>
                  <a:srgbClr val="000300"/>
                </a:solidFill>
                <a:latin typeface="Cambria"/>
                <a:cs typeface="Cambria"/>
              </a:rPr>
              <a:t>Coimbatore-</a:t>
            </a:r>
            <a:r>
              <a:rPr sz="1400" b="1" spc="-25" dirty="0">
                <a:solidFill>
                  <a:srgbClr val="000300"/>
                </a:solidFill>
                <a:latin typeface="Cambria"/>
                <a:cs typeface="Cambria"/>
              </a:rPr>
              <a:t>35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540" y="1654251"/>
            <a:ext cx="11606530" cy="3769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40" dirty="0">
                <a:solidFill>
                  <a:srgbClr val="C00000"/>
                </a:solidFill>
                <a:latin typeface="Cambria"/>
                <a:cs typeface="Cambria"/>
              </a:rPr>
              <a:t>Department</a:t>
            </a:r>
            <a:r>
              <a:rPr sz="3400" b="1" spc="-2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400" b="1" spc="-10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3400" b="1" spc="-1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IN" sz="3400" b="1" spc="-30" dirty="0">
                <a:solidFill>
                  <a:srgbClr val="C00000"/>
                </a:solidFill>
                <a:latin typeface="Cambria"/>
                <a:cs typeface="Cambria"/>
              </a:rPr>
              <a:t>Electronics</a:t>
            </a:r>
            <a:r>
              <a:rPr lang="en-IN" sz="3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IN" sz="3400" b="1" spc="-35" dirty="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lang="en-IN" sz="3400" b="1" spc="-1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IN" sz="3400" b="1" spc="-35" dirty="0">
                <a:solidFill>
                  <a:srgbClr val="C00000"/>
                </a:solidFill>
                <a:latin typeface="Cambria"/>
                <a:cs typeface="Cambria"/>
              </a:rPr>
              <a:t>Communication</a:t>
            </a:r>
            <a:r>
              <a:rPr lang="en-IN" sz="3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IN" sz="3400" b="1" spc="-10" dirty="0">
                <a:solidFill>
                  <a:srgbClr val="C00000"/>
                </a:solidFill>
                <a:latin typeface="Cambria"/>
                <a:cs typeface="Cambria"/>
              </a:rPr>
              <a:t>Engineering</a:t>
            </a:r>
            <a:endParaRPr sz="3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3400" dirty="0">
              <a:latin typeface="Cambria"/>
              <a:cs typeface="Cambria"/>
            </a:endParaRPr>
          </a:p>
          <a:p>
            <a:pPr marR="377825" algn="ctr">
              <a:lnSpc>
                <a:spcPct val="100000"/>
              </a:lnSpc>
            </a:pPr>
            <a:r>
              <a:rPr sz="2800" b="1" spc="-45" dirty="0">
                <a:latin typeface="Cambria"/>
                <a:cs typeface="Cambria"/>
              </a:rPr>
              <a:t>23EET10</a:t>
            </a:r>
            <a:r>
              <a:rPr lang="en-IN" sz="2800" b="1" spc="-45" dirty="0">
                <a:latin typeface="Cambria"/>
                <a:cs typeface="Cambria"/>
              </a:rPr>
              <a:t>3</a:t>
            </a:r>
            <a:r>
              <a:rPr sz="2800" b="1" spc="-155" dirty="0">
                <a:latin typeface="Cambria"/>
                <a:cs typeface="Cambria"/>
              </a:rPr>
              <a:t> </a:t>
            </a:r>
            <a:r>
              <a:rPr lang="en-US" sz="2800" b="1" spc="-10" dirty="0">
                <a:latin typeface="Cambria"/>
                <a:cs typeface="Cambria"/>
              </a:rPr>
              <a:t>Electric Circuits and Electron Devices</a:t>
            </a:r>
            <a:endParaRPr sz="2800" dirty="0">
              <a:latin typeface="Cambria"/>
              <a:cs typeface="Cambria"/>
            </a:endParaRPr>
          </a:p>
          <a:p>
            <a:pPr marR="375920" algn="ctr">
              <a:lnSpc>
                <a:spcPct val="100000"/>
              </a:lnSpc>
              <a:spcBef>
                <a:spcPts val="3015"/>
              </a:spcBef>
            </a:pPr>
            <a:r>
              <a:rPr sz="2500" dirty="0">
                <a:solidFill>
                  <a:srgbClr val="000300"/>
                </a:solidFill>
                <a:latin typeface="Cambria"/>
                <a:cs typeface="Cambria"/>
              </a:rPr>
              <a:t>I</a:t>
            </a:r>
            <a:r>
              <a:rPr sz="2500" spc="2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sz="2500" spc="-20" dirty="0">
                <a:solidFill>
                  <a:srgbClr val="000300"/>
                </a:solidFill>
                <a:latin typeface="Cambria"/>
                <a:cs typeface="Cambria"/>
              </a:rPr>
              <a:t>B.E-</a:t>
            </a:r>
            <a:r>
              <a:rPr lang="en-IN" sz="2500" spc="-20" dirty="0" smtClean="0">
                <a:solidFill>
                  <a:srgbClr val="000300"/>
                </a:solidFill>
                <a:latin typeface="Cambria"/>
                <a:cs typeface="Cambria"/>
              </a:rPr>
              <a:t>AIDS</a:t>
            </a:r>
            <a:r>
              <a:rPr sz="2500" spc="-20" dirty="0" smtClean="0">
                <a:solidFill>
                  <a:srgbClr val="000300"/>
                </a:solidFill>
                <a:latin typeface="Cambria"/>
                <a:cs typeface="Cambria"/>
              </a:rPr>
              <a:t>/</a:t>
            </a:r>
            <a:r>
              <a:rPr sz="2500" spc="-105" dirty="0" smtClean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00300"/>
                </a:solidFill>
                <a:latin typeface="Cambria"/>
                <a:cs typeface="Cambria"/>
              </a:rPr>
              <a:t>I</a:t>
            </a:r>
            <a:r>
              <a:rPr lang="en-IN" sz="2500" dirty="0">
                <a:solidFill>
                  <a:srgbClr val="000300"/>
                </a:solidFill>
                <a:latin typeface="Cambria"/>
                <a:cs typeface="Cambria"/>
              </a:rPr>
              <a:t>I</a:t>
            </a:r>
            <a:r>
              <a:rPr sz="2500" spc="-2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000300"/>
                </a:solidFill>
                <a:latin typeface="Cambria"/>
                <a:cs typeface="Cambria"/>
              </a:rPr>
              <a:t>SEMESTER</a:t>
            </a:r>
            <a:endParaRPr sz="2500" dirty="0">
              <a:latin typeface="Cambria"/>
              <a:cs typeface="Cambria"/>
            </a:endParaRPr>
          </a:p>
          <a:p>
            <a:pPr marL="1499870">
              <a:lnSpc>
                <a:spcPct val="100000"/>
              </a:lnSpc>
              <a:spcBef>
                <a:spcPts val="2070"/>
              </a:spcBef>
            </a:pP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UNIT</a:t>
            </a:r>
            <a:r>
              <a:rPr sz="2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IV</a:t>
            </a:r>
            <a:r>
              <a:rPr sz="26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2600" b="1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ELECTRONIC</a:t>
            </a:r>
            <a:r>
              <a:rPr sz="2600" b="1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DEVICES</a:t>
            </a:r>
            <a:r>
              <a:rPr sz="2600" b="1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6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APPLICATIONS</a:t>
            </a:r>
            <a:endParaRPr sz="2600" dirty="0">
              <a:latin typeface="Times New Roman"/>
              <a:cs typeface="Times New Roman"/>
            </a:endParaRPr>
          </a:p>
          <a:p>
            <a:pPr marL="1513840">
              <a:lnSpc>
                <a:spcPct val="100000"/>
              </a:lnSpc>
              <a:spcBef>
                <a:spcPts val="22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Topic</a:t>
            </a:r>
            <a:r>
              <a:rPr sz="24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IN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Working principle and characteristics of BJT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0211" y="33528"/>
            <a:ext cx="1179576" cy="6949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6D2E33BF-C9E2-4FAB-9CC7-EC5588E912FB}" type="datetime1">
              <a:rPr lang="en-IN" spc="-25" smtClean="0"/>
              <a:t>24-03-2026</a:t>
            </a:fld>
            <a:endParaRPr lang="en-IN" spc="-2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lang="en-US" spc="-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15803"/>
            <a:ext cx="1122080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dirty="0"/>
              <a:t>Regions of Operation</a:t>
            </a:r>
            <a:endParaRPr lang="en-IN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688035" y="6630314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A8F7A7D-6CBE-41D8-BE7E-A26579CC5235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361945" y="6629400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BB1703-5D36-B9BF-3447-9E283663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66649"/>
            <a:ext cx="11811000" cy="53658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10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3BE170-B0C9-24C8-B65E-07589A2B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xmlns="" id="{F5A23E71-075C-30EE-43AE-759C2456AD5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8035" y="6630314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678453AD-0FFC-4A82-9645-4D79F06C5DCA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9B00D759-0398-AB1D-4BDA-1EE47B4E464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61945" y="6629400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CD3B1A-E2E3-B631-D515-AD9DCD80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4840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72C20A4-0A54-D823-DE9D-4FF6F8E4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-11887"/>
            <a:ext cx="1219200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11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396264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6CDDC9-7BC0-635D-BD2D-B1340176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xmlns="" id="{7658117C-BA78-304A-7CB0-F1152D1575FF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8035" y="6668204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C45D6787-1DEF-4C44-9AC3-7CE6FB6488BC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D7ECC294-E606-4691-99E4-E23AB625BDF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61945" y="6679453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74E08-38FF-F798-050B-1840B070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246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B3BC4D3-A429-988E-DC97-A2C8DB8D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-11887"/>
            <a:ext cx="1219200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12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399563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BD459-A638-B59C-3FB4-FA09250B3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4E387E21-C2AA-14A7-2647-43C6ECC68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15803"/>
            <a:ext cx="1122080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dirty="0"/>
              <a:t>Applications of BJT</a:t>
            </a:r>
            <a:endParaRPr lang="en-IN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DDFE3435-577F-DE30-16F9-6649014A1028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8035" y="6680367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D7520D32-A768-4A9F-8A61-F81613303339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3CE069F5-6E25-587B-B910-02CC056F66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61945" y="6679453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C2F05-A284-9C53-2EBB-65A04521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0" y="866650"/>
            <a:ext cx="11204620" cy="5229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E6302F-D0F2-8981-DE1C-B0BD6B6D741B}"/>
              </a:ext>
            </a:extLst>
          </p:cNvPr>
          <p:cNvSpPr txBox="1"/>
          <p:nvPr/>
        </p:nvSpPr>
        <p:spPr>
          <a:xfrm>
            <a:off x="8899078" y="288273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i="1" spc="-80" dirty="0">
                <a:solidFill>
                  <a:srgbClr val="FF0000"/>
                </a:solidFill>
                <a:latin typeface="Cambria"/>
                <a:cs typeface="Cambria"/>
              </a:rPr>
              <a:t>DT-</a:t>
            </a:r>
            <a:r>
              <a:rPr lang="en-IN" sz="1800" b="1" i="1" spc="-10" dirty="0">
                <a:solidFill>
                  <a:srgbClr val="FF0000"/>
                </a:solidFill>
                <a:latin typeface="Cambria"/>
                <a:cs typeface="Cambria"/>
              </a:rPr>
              <a:t>IDEATE</a:t>
            </a:r>
            <a:endParaRPr lang="en-IN" sz="1800" dirty="0">
              <a:latin typeface="Cambria"/>
              <a:cs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13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9509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0" y="115803"/>
            <a:ext cx="2526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709293" y="6630894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4ACF5453-5BDA-41D3-B056-1E7C59569374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410142" y="6655216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15B45D-AD05-44FE-80AD-FBD93B6B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72723"/>
            <a:ext cx="11853672" cy="5527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CD5F02-74F1-1B00-C45F-F7773C7F9BCE}"/>
              </a:ext>
            </a:extLst>
          </p:cNvPr>
          <p:cNvSpPr txBox="1"/>
          <p:nvPr/>
        </p:nvSpPr>
        <p:spPr>
          <a:xfrm>
            <a:off x="7620000" y="32549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Let’s Summarize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14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1408" y="401828"/>
            <a:ext cx="2884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688035" y="6583447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9C36299C-EE7A-4E32-86D4-4D0FAA04E6EA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518727" y="6607769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E4066C5-A892-8C2C-8835-412E0740B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50" y="1134149"/>
            <a:ext cx="9969396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About Circuits – BJT Basics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https://www.allaboutcircuits.com/textbook/semiconductors/chpt-4/bipolar-junction-transistors/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Electronics Tutorials – Bipolar Transistor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https://www.electronics-tutorials.ws/transistor/tran_1.html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NPTEL Electronics Engineering Courses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https://nptel.ac.in/courses/108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Khan Academy – Bipolar Junction Transistor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https://www.khanacademy.org/science/electrical-engineering/ee-semiconductors/ee-bjt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15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007" y="2891789"/>
            <a:ext cx="24961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solidFill>
                  <a:srgbClr val="6C2C9F"/>
                </a:solidFill>
                <a:latin typeface="Cambria"/>
                <a:cs typeface="Cambria"/>
              </a:rPr>
              <a:t>Thank</a:t>
            </a:r>
            <a:r>
              <a:rPr sz="4400" i="1" spc="-150" dirty="0">
                <a:solidFill>
                  <a:srgbClr val="6C2C9F"/>
                </a:solidFill>
                <a:latin typeface="Cambria"/>
                <a:cs typeface="Cambria"/>
              </a:rPr>
              <a:t> </a:t>
            </a:r>
            <a:r>
              <a:rPr sz="4400" i="1" spc="-25" dirty="0">
                <a:solidFill>
                  <a:srgbClr val="6C2C9F"/>
                </a:solidFill>
                <a:latin typeface="Cambria"/>
                <a:cs typeface="Cambria"/>
              </a:rPr>
              <a:t>You</a:t>
            </a:r>
            <a:endParaRPr sz="4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39624" y="6633703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7E5F811D-D415-4C83-A79E-0B7AAFDA9FDC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18727" y="6649944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16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37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10" dirty="0"/>
              <a:t>Recall!!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233547" y="6624163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85800" y="6597127"/>
            <a:ext cx="87503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6D7A4576-568E-4591-B80E-B6ECB9727F7B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8A0E606F-4D2E-2A52-72E9-B914D536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00" y="1295400"/>
            <a:ext cx="9977459" cy="389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Semiconductor basics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n-type and p-type materials and charge carriers (electrons and holes).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PN junction diode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depletion region, forward bias and reverse bias operation.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Current flow in semiconductors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movement of electrons and holes under applied voltage.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2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373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Topics</a:t>
            </a:r>
            <a:r>
              <a:rPr spc="-275" dirty="0"/>
              <a:t> </a:t>
            </a:r>
            <a:r>
              <a:rPr spc="-20" dirty="0"/>
              <a:t>for</a:t>
            </a:r>
            <a:r>
              <a:rPr spc="-210" dirty="0"/>
              <a:t> </a:t>
            </a:r>
            <a:r>
              <a:rPr spc="-10" dirty="0"/>
              <a:t>discussion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688035" y="6603253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72CAA264-2ED2-4748-B42A-75B13D2378C5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962478" y="6603253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1F53764-EBBF-5777-8089-FB51D30A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08" y="1066800"/>
            <a:ext cx="9450023" cy="518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Introduction to BJT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Construction and Structure of BJT (Emitter, Base, Collector)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Types of BJT – NPN and PNP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Working Principle of BJT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Modes/Regions of Operation (Cutoff, Active, Saturation)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Input Characteristics of BJT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Output Characteristics of BJT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Basic Applications of BJT (Amplification and Switching)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3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228600"/>
            <a:ext cx="94126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2550" algn="l"/>
              </a:tabLst>
            </a:pPr>
            <a:r>
              <a:rPr lang="en-US" spc="-25" dirty="0"/>
              <a:t>Why to </a:t>
            </a:r>
            <a:r>
              <a:rPr lang="en-US" dirty="0"/>
              <a:t>Study</a:t>
            </a:r>
            <a:r>
              <a:rPr lang="en-US" spc="-5" dirty="0"/>
              <a:t> </a:t>
            </a:r>
            <a:r>
              <a:rPr lang="en-US" dirty="0"/>
              <a:t>BJT</a:t>
            </a:r>
            <a:r>
              <a:rPr spc="-35" dirty="0"/>
              <a:t>?</a:t>
            </a:r>
            <a:r>
              <a:rPr sz="1800" b="1" i="1" spc="-35" dirty="0">
                <a:solidFill>
                  <a:srgbClr val="FF0000"/>
                </a:solidFill>
                <a:latin typeface="Cambria"/>
                <a:cs typeface="Cambria"/>
              </a:rPr>
              <a:t>DT-</a:t>
            </a:r>
            <a:r>
              <a:rPr sz="1800" b="1" i="1" spc="-10" dirty="0">
                <a:solidFill>
                  <a:srgbClr val="FF0000"/>
                </a:solidFill>
                <a:latin typeface="Cambria"/>
                <a:cs typeface="Cambria"/>
              </a:rPr>
              <a:t>Empathize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675765" y="6576723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0BBE2F95-3C1B-4DD1-BF3D-F7F49EF265C1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943351" y="6640800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85CE17-9F57-92FA-A4DC-78BCD5E2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10897109" cy="53121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4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34C09D-8F2A-6C0D-5E37-805CC939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F9F45A2-46D0-1858-C823-6CC4F28B173A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8035" y="6629400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36A44F61-092B-4751-A939-B67F5F535EA1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D22BB9AE-0AFE-FF6A-0812-19900CF06B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962478" y="6629400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2DFB110-5B22-7E08-1B91-BB048776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99933"/>
              </p:ext>
            </p:extLst>
          </p:nvPr>
        </p:nvGraphicFramePr>
        <p:xfrm>
          <a:off x="6477000" y="3772661"/>
          <a:ext cx="516623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330245316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81679020"/>
                    </a:ext>
                  </a:extLst>
                </a:gridCol>
                <a:gridCol w="3032632">
                  <a:extLst>
                    <a:ext uri="{9D8B030D-6E8A-4147-A177-3AD203B41FA5}">
                      <a16:colId xmlns:a16="http://schemas.microsoft.com/office/drawing/2014/main" xmlns="" val="2383183250"/>
                    </a:ext>
                  </a:extLst>
                </a:gridCol>
              </a:tblGrid>
              <a:tr h="338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Terminal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Symbol</a:t>
                      </a:r>
                      <a:endParaRPr lang="en-IN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Role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3821819"/>
                  </a:ext>
                </a:extLst>
              </a:tr>
              <a:tr h="70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Emitter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Emits majority charge carriers; heavily doped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2476158"/>
                  </a:ext>
                </a:extLst>
              </a:tr>
              <a:tr h="70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</a:t>
                      </a:r>
                      <a:endParaRPr lang="en-IN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Controls current; very thin and lightly doped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9703185"/>
                  </a:ext>
                </a:extLst>
              </a:tr>
              <a:tr h="70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Collector</a:t>
                      </a:r>
                      <a:endParaRPr lang="en-IN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IN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Collects carriers from emitter; moderately doped</a:t>
                      </a:r>
                      <a:endParaRPr lang="en-I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544264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C55EA4-FB72-9B46-88A5-075A38ED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043102"/>
            <a:ext cx="3662024" cy="1900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EB6720-FA78-B0F3-B3DA-FF7A780BF544}"/>
              </a:ext>
            </a:extLst>
          </p:cNvPr>
          <p:cNvSpPr txBox="1"/>
          <p:nvPr/>
        </p:nvSpPr>
        <p:spPr>
          <a:xfrm>
            <a:off x="461905" y="114889"/>
            <a:ext cx="11268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800" spc="-90" dirty="0">
                <a:latin typeface="Cambria" panose="02040503050406030204" pitchFamily="18" charset="0"/>
                <a:ea typeface="Cambria" panose="02040503050406030204" pitchFamily="18" charset="0"/>
              </a:rPr>
              <a:t>What is BJT</a:t>
            </a:r>
            <a:endParaRPr lang="en-I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EFCE0C30-F0F9-FFFA-CE0A-789A9F35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820785" cy="368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Bipolar Junction Transistor (BJT) is a three-terminal semiconductor device.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consists of two p–n junctions formed by three semiconductor regions.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three terminals are Emitter, Base, and Collector.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BJT is a current-controlled device, where base current controls collector current.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small input signal applied at the base produces a larger amplified signal at the collector.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85AF0F-C94A-C653-F362-12ABA0D9CA4E}"/>
              </a:ext>
            </a:extLst>
          </p:cNvPr>
          <p:cNvSpPr txBox="1"/>
          <p:nvPr/>
        </p:nvSpPr>
        <p:spPr>
          <a:xfrm>
            <a:off x="7575667" y="4688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>
              <a:lnSpc>
                <a:spcPct val="100000"/>
              </a:lnSpc>
              <a:spcBef>
                <a:spcPts val="819"/>
              </a:spcBef>
            </a:pPr>
            <a:r>
              <a:rPr lang="en-IN" sz="1800" b="1" i="1" spc="-80" dirty="0">
                <a:solidFill>
                  <a:srgbClr val="FF0000"/>
                </a:solidFill>
                <a:latin typeface="Cambria"/>
                <a:cs typeface="Cambria"/>
              </a:rPr>
              <a:t>DT-</a:t>
            </a:r>
            <a:r>
              <a:rPr lang="en-IN" sz="1800" b="1" i="1" spc="-10" dirty="0">
                <a:solidFill>
                  <a:srgbClr val="FF0000"/>
                </a:solidFill>
                <a:latin typeface="Cambria"/>
                <a:cs typeface="Cambria"/>
              </a:rPr>
              <a:t>DEFINE</a:t>
            </a:r>
            <a:endParaRPr lang="en-IN" sz="1800" dirty="0"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5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0695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5ADFE-BF76-8F8B-79C3-CF3A5C26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Types of BJT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245F-E066-5AC0-4285-98AC37D0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00986"/>
          </a:xfrm>
        </p:spPr>
        <p:txBody>
          <a:bodyPr/>
          <a:lstStyle/>
          <a:p>
            <a:pPr rtl="0"/>
            <a:r>
              <a:rPr lang="en-IN" b="1" dirty="0"/>
              <a:t>NPN Transistor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Structure:</a:t>
            </a:r>
            <a:r>
              <a:rPr lang="en-US" u="none" dirty="0">
                <a:solidFill>
                  <a:schemeClr val="tx1"/>
                </a:solidFill>
              </a:rPr>
              <a:t> N-type → P-type → N-type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Majority carriers:</a:t>
            </a:r>
            <a:r>
              <a:rPr lang="en-US" u="none" dirty="0">
                <a:solidFill>
                  <a:schemeClr val="tx1"/>
                </a:solidFill>
              </a:rPr>
              <a:t> Electrons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Current direction:</a:t>
            </a:r>
            <a:r>
              <a:rPr lang="en-US" u="none" dirty="0">
                <a:solidFill>
                  <a:schemeClr val="tx1"/>
                </a:solidFill>
              </a:rPr>
              <a:t> Collector → Emitter (conventional)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Turn ON condition:</a:t>
            </a:r>
            <a:r>
              <a:rPr lang="en-US" u="none" dirty="0">
                <a:solidFill>
                  <a:schemeClr val="tx1"/>
                </a:solidFill>
              </a:rPr>
              <a:t> Positive base current required</a:t>
            </a:r>
          </a:p>
          <a:p>
            <a:pPr rtl="0"/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C9125A-0E9B-08C5-4024-096EB277CD7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00986"/>
          </a:xfrm>
        </p:spPr>
        <p:txBody>
          <a:bodyPr/>
          <a:lstStyle/>
          <a:p>
            <a:pPr rtl="0"/>
            <a:r>
              <a:rPr lang="en-IN" b="1" dirty="0"/>
              <a:t>PNP Transistor</a:t>
            </a:r>
            <a:endParaRPr lang="en-IN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Structure:</a:t>
            </a:r>
            <a:r>
              <a:rPr lang="en-US" u="none" dirty="0">
                <a:solidFill>
                  <a:schemeClr val="tx1"/>
                </a:solidFill>
              </a:rPr>
              <a:t> P-type → N-type → P-type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Majority carriers:</a:t>
            </a:r>
            <a:r>
              <a:rPr lang="en-US" u="none" dirty="0">
                <a:solidFill>
                  <a:schemeClr val="tx1"/>
                </a:solidFill>
              </a:rPr>
              <a:t> Holes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Current direction:</a:t>
            </a:r>
            <a:r>
              <a:rPr lang="en-US" u="none" dirty="0">
                <a:solidFill>
                  <a:schemeClr val="tx1"/>
                </a:solidFill>
              </a:rPr>
              <a:t> Emitter → Collector (conventional)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chemeClr val="tx1"/>
                </a:solidFill>
              </a:rPr>
              <a:t>Turn ON condition:</a:t>
            </a:r>
            <a:r>
              <a:rPr lang="en-US" u="none" dirty="0">
                <a:solidFill>
                  <a:schemeClr val="tx1"/>
                </a:solidFill>
              </a:rPr>
              <a:t> Negative base current </a:t>
            </a:r>
            <a:r>
              <a:rPr lang="en-US" sz="2000" u="none" dirty="0">
                <a:solidFill>
                  <a:schemeClr val="tx1"/>
                </a:solidFill>
              </a:rPr>
              <a:t>(current flows out of base)</a:t>
            </a:r>
            <a:endParaRPr lang="en-US" u="none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3F4C6-1E7F-52F3-4E57-BC2964BDC13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361945" y="6679453"/>
            <a:ext cx="7154545" cy="33094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lang="en-US" spc="-2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202D58A-FE84-D6AD-D619-70003228E9B1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88035" y="6680367"/>
            <a:ext cx="875030" cy="20447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6EBE0C70-F9A6-4AD7-91F1-0AD4DA123933}" type="datetime1">
              <a:rPr lang="en-IN" spc="-25" smtClean="0"/>
              <a:t>24-03-2026</a:t>
            </a:fld>
            <a:endParaRPr lang="en-IN"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25035-5798-7B16-581F-AB5D76AF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97276"/>
            <a:ext cx="3915321" cy="156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FCEBCB-313E-414B-9718-4FA59A32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97223"/>
            <a:ext cx="1762371" cy="1762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3EE174-E09F-8BBD-B692-2CCB9D155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9" y="4797276"/>
            <a:ext cx="1762371" cy="1524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768667-D954-86C5-E431-1C3A4EC34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27" y="4797276"/>
            <a:ext cx="3743847" cy="149563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6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17944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" y="104333"/>
            <a:ext cx="11811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dirty="0"/>
              <a:t>Working of BJT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00227" y="6642368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DBCBDCF1-2C90-4106-BBA5-341429439B35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503487" y="6644012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3E7508-7365-105B-8976-C0F6A5CF8670}"/>
              </a:ext>
            </a:extLst>
          </p:cNvPr>
          <p:cNvSpPr txBox="1"/>
          <p:nvPr/>
        </p:nvSpPr>
        <p:spPr>
          <a:xfrm>
            <a:off x="688035" y="1530857"/>
            <a:ext cx="10589565" cy="460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 1: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Emitter-Base junction is forward biased → electrons from the emitter flood into the thin base region.</a:t>
            </a:r>
            <a:endParaRPr lang="en-IN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 2: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Base is very thin → most electrons (~98%) do not recombine with holes; they diffuse through to the collector.</a:t>
            </a:r>
            <a:endParaRPr lang="en-IN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 3: 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Collector-Base junction is reverse biased → it sweeps electrons across, creating the collector current (I</a:t>
            </a:r>
            <a:r>
              <a:rPr lang="en-US" sz="2400" baseline="-25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IN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 4: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small base current (I</a:t>
            </a:r>
            <a:r>
              <a:rPr lang="en-US" sz="2400" baseline="-25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controls a large collector current (I</a:t>
            </a:r>
            <a:r>
              <a:rPr lang="en-US" sz="2400" baseline="-25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), achieving current amplification (β = I</a:t>
            </a:r>
            <a:r>
              <a:rPr lang="en-US" sz="2400" baseline="-25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/ I</a:t>
            </a:r>
            <a:r>
              <a:rPr lang="en-US" sz="2400" baseline="-25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IN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7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26679" y="6657579"/>
            <a:ext cx="87503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7250D3AE-E319-4750-A8AC-A913435ECAC3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361945" y="6527053"/>
            <a:ext cx="7154545" cy="330947"/>
          </a:xfrm>
          <a:prstGeom prst="rect">
            <a:avLst/>
          </a:prstGeom>
        </p:spPr>
        <p:txBody>
          <a:bodyPr vert="horz" wrap="square" lIns="0" tIns="131557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EA3CAF-D720-836D-8E34-76F79D73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125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B71F2B4-1A6D-3C57-4CFE-C8E77016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-11887"/>
            <a:ext cx="1219200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8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402793"/>
            <a:ext cx="6884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Ideate:</a:t>
            </a:r>
            <a:r>
              <a:rPr sz="4400" spc="-40" dirty="0"/>
              <a:t> </a:t>
            </a:r>
            <a:r>
              <a:rPr sz="4400" dirty="0"/>
              <a:t>Biasing</a:t>
            </a:r>
            <a:r>
              <a:rPr sz="4400" spc="-25" dirty="0"/>
              <a:t> </a:t>
            </a:r>
            <a:r>
              <a:rPr sz="4400" dirty="0"/>
              <a:t>a</a:t>
            </a:r>
            <a:r>
              <a:rPr sz="4400" spc="-25" dirty="0"/>
              <a:t> </a:t>
            </a:r>
            <a:r>
              <a:rPr sz="4400" dirty="0"/>
              <a:t>PN</a:t>
            </a:r>
            <a:r>
              <a:rPr sz="4400" spc="-5" dirty="0"/>
              <a:t> </a:t>
            </a:r>
            <a:r>
              <a:rPr sz="4400" spc="-10" dirty="0"/>
              <a:t>Junction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84257" y="733501"/>
            <a:ext cx="112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80" dirty="0">
                <a:solidFill>
                  <a:srgbClr val="FF0000"/>
                </a:solidFill>
                <a:latin typeface="Cambria"/>
                <a:cs typeface="Cambria"/>
              </a:rPr>
              <a:t>DT-</a:t>
            </a:r>
            <a:r>
              <a:rPr sz="1800" b="1" i="1" spc="-10" dirty="0">
                <a:solidFill>
                  <a:srgbClr val="FF0000"/>
                </a:solidFill>
                <a:latin typeface="Cambria"/>
                <a:cs typeface="Cambria"/>
              </a:rPr>
              <a:t>IDEATE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821" y="1618121"/>
            <a:ext cx="9158502" cy="43919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688290" y="6632012"/>
            <a:ext cx="87503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41FC10EB-E558-4590-8A63-1F832493A96D}" type="datetime1">
              <a:rPr lang="en-IN" spc="-25" smtClean="0"/>
              <a:t>24-03-2026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362200" y="6631098"/>
            <a:ext cx="7154545" cy="33094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40"/>
              </a:spcBef>
            </a:pPr>
            <a:r>
              <a:rPr lang="en-US" spc="-20" smtClean="0"/>
              <a:t>BJT\23EET103- Electric Circuits and Electron Devices \ Ms.Ranjani K\AP\ECE\SNSCT</a:t>
            </a:r>
            <a:endParaRPr spc="-2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16239-3C96-8526-92A2-CA83FC64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39"/>
            <a:ext cx="12192000" cy="621916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ED8305F-8A4C-5621-F6F2-94C429E9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0" y="-11887"/>
            <a:ext cx="1219200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20" smtClean="0"/>
              <a:t>9</a:t>
            </a:fld>
            <a:r>
              <a:rPr lang="en-US" spc="-20" smtClean="0"/>
              <a:t>/11</a:t>
            </a:r>
            <a:endParaRPr lang="en-US"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621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MS Mincho</vt:lpstr>
      <vt:lpstr>Symbol</vt:lpstr>
      <vt:lpstr>Times New Roman</vt:lpstr>
      <vt:lpstr>Office Theme</vt:lpstr>
      <vt:lpstr>SNS COLLEGE OF TECHNOLOGY An Autonomous Institution Coimbatore-35</vt:lpstr>
      <vt:lpstr>Let’s Recall!!</vt:lpstr>
      <vt:lpstr>Topics for discussion</vt:lpstr>
      <vt:lpstr>Why to Study BJT?DT-Empathize</vt:lpstr>
      <vt:lpstr>PowerPoint Presentation</vt:lpstr>
      <vt:lpstr>Types of BJT</vt:lpstr>
      <vt:lpstr>Working of BJT</vt:lpstr>
      <vt:lpstr>PowerPoint Presentation</vt:lpstr>
      <vt:lpstr>Ideate: Biasing a PN Junction</vt:lpstr>
      <vt:lpstr>Regions of Operation</vt:lpstr>
      <vt:lpstr>PowerPoint Presentation</vt:lpstr>
      <vt:lpstr>PowerPoint Presentation</vt:lpstr>
      <vt:lpstr>Applications of BJT</vt:lpstr>
      <vt:lpstr>Summary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DELL</dc:creator>
  <cp:lastModifiedBy>ADMIN</cp:lastModifiedBy>
  <cp:revision>5</cp:revision>
  <dcterms:created xsi:type="dcterms:W3CDTF">2026-03-07T14:18:50Z</dcterms:created>
  <dcterms:modified xsi:type="dcterms:W3CDTF">2026-03-24T10:17:05Z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2026-03-07T00:00:00Z</vt:filetime>
  </property>
  <property fmtid="{D5CDD505-2E9C-101B-9397-08002B2CF9AE}" pid="5" name="Producer">
    <vt:lpwstr>Microsoft® PowerPoint® 2013</vt:lpwstr>
  </property>
</Properties>
</file>