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7" r:id="rId6"/>
    <p:sldId id="269" r:id="rId7"/>
    <p:sldId id="260" r:id="rId8"/>
    <p:sldId id="261" r:id="rId9"/>
    <p:sldId id="263" r:id="rId10"/>
    <p:sldId id="270" r:id="rId11"/>
    <p:sldId id="271" r:id="rId12"/>
    <p:sldId id="274" r:id="rId13"/>
    <p:sldId id="272" r:id="rId14"/>
    <p:sldId id="273" r:id="rId15"/>
    <p:sldId id="264" r:id="rId16"/>
    <p:sldId id="265" r:id="rId17"/>
    <p:sldId id="266" r:id="rId1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08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60A34-5570-4989-94BA-D408646CF312}" type="datetimeFigureOut">
              <a:rPr lang="en-IN" smtClean="0"/>
              <a:t>24-03-2026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39487-7F3C-485C-B99D-B249535B86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158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39487-7F3C-485C-B99D-B249535B865F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471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 u="sng">
                <a:solidFill>
                  <a:schemeClr val="hlink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5232D89F-5E9D-4954-A458-3A018457A255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dirty="0"/>
              <a:t>‹#›</a:t>
            </a:fld>
            <a:r>
              <a:rPr spc="-20" dirty="0"/>
              <a:t>/11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 u="sng">
                <a:solidFill>
                  <a:schemeClr val="hlink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5760C0FB-4FD9-4242-87A3-7FAB4121F4A3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dirty="0"/>
              <a:t>‹#›</a:t>
            </a:fld>
            <a:r>
              <a:rPr spc="-20" dirty="0"/>
              <a:t>/11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6C75C3B4-8D14-4971-8367-FE13F9614830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dirty="0"/>
              <a:t>‹#›</a:t>
            </a:fld>
            <a:r>
              <a:rPr spc="-20" dirty="0"/>
              <a:t>/11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817EE1F1-84DC-4AE9-B94B-959AF28B998D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dirty="0"/>
              <a:t>‹#›</a:t>
            </a:fld>
            <a:r>
              <a:rPr spc="-20" dirty="0"/>
              <a:t>/11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70242445-A00F-4CB3-965C-C757ADC38116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dirty="0"/>
              <a:t>‹#›</a:t>
            </a:fld>
            <a:r>
              <a:rPr spc="-20" dirty="0"/>
              <a:t>/11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92028" y="91439"/>
            <a:ext cx="1184148" cy="69799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7772" y="378917"/>
            <a:ext cx="8910320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7425" y="1523974"/>
            <a:ext cx="11160125" cy="2312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 u="sng">
                <a:solidFill>
                  <a:schemeClr val="hlink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61945" y="6411250"/>
            <a:ext cx="7154545" cy="330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88035" y="6412164"/>
            <a:ext cx="875030" cy="204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C9813FF3-CB50-423B-837F-DA2ECCCDE70F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69142" y="6423137"/>
            <a:ext cx="483234" cy="204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dirty="0"/>
              <a:t>‹#›</a:t>
            </a:fld>
            <a:r>
              <a:rPr spc="-20" dirty="0"/>
              <a:t>/11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5919" y="-8343"/>
            <a:ext cx="7899400" cy="121285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95"/>
              </a:spcBef>
            </a:pPr>
            <a:r>
              <a:rPr sz="4400" b="1" dirty="0">
                <a:solidFill>
                  <a:srgbClr val="001F5F"/>
                </a:solidFill>
                <a:latin typeface="Cambria"/>
                <a:cs typeface="Cambria"/>
              </a:rPr>
              <a:t>SNS</a:t>
            </a:r>
            <a:r>
              <a:rPr sz="4400" b="1" spc="-110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4400" b="1" dirty="0">
                <a:solidFill>
                  <a:srgbClr val="001F5F"/>
                </a:solidFill>
                <a:latin typeface="Cambria"/>
                <a:cs typeface="Cambria"/>
              </a:rPr>
              <a:t>COLLEGE</a:t>
            </a:r>
            <a:r>
              <a:rPr sz="4400" b="1" spc="-13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4400" b="1" dirty="0">
                <a:solidFill>
                  <a:srgbClr val="001F5F"/>
                </a:solidFill>
                <a:latin typeface="Cambria"/>
                <a:cs typeface="Cambria"/>
              </a:rPr>
              <a:t>OF</a:t>
            </a:r>
            <a:r>
              <a:rPr sz="4400" b="1" spc="-8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4400" b="1" spc="-10" dirty="0">
                <a:solidFill>
                  <a:srgbClr val="001F5F"/>
                </a:solidFill>
                <a:latin typeface="Cambria"/>
                <a:cs typeface="Cambria"/>
              </a:rPr>
              <a:t>TECHNOLOGY</a:t>
            </a:r>
            <a:endParaRPr sz="4400">
              <a:latin typeface="Cambria"/>
              <a:cs typeface="Cambria"/>
            </a:endParaRPr>
          </a:p>
          <a:p>
            <a:pPr marL="2864485" marR="2842895" algn="ctr">
              <a:lnSpc>
                <a:spcPts val="1600"/>
              </a:lnSpc>
              <a:spcBef>
                <a:spcPts val="315"/>
              </a:spcBef>
            </a:pPr>
            <a:r>
              <a:rPr sz="1400" b="1" dirty="0">
                <a:solidFill>
                  <a:srgbClr val="000300"/>
                </a:solidFill>
                <a:latin typeface="Cambria"/>
                <a:cs typeface="Cambria"/>
              </a:rPr>
              <a:t>An</a:t>
            </a:r>
            <a:r>
              <a:rPr sz="1400" b="1" spc="95" dirty="0">
                <a:solidFill>
                  <a:srgbClr val="000300"/>
                </a:solidFill>
                <a:latin typeface="Cambria"/>
                <a:cs typeface="Cambria"/>
              </a:rPr>
              <a:t> </a:t>
            </a:r>
            <a:r>
              <a:rPr sz="1400" b="1" spc="-35" dirty="0">
                <a:solidFill>
                  <a:srgbClr val="000300"/>
                </a:solidFill>
                <a:latin typeface="Cambria"/>
                <a:cs typeface="Cambria"/>
              </a:rPr>
              <a:t>Autonomous</a:t>
            </a:r>
            <a:r>
              <a:rPr sz="1400" b="1" spc="-45" dirty="0">
                <a:solidFill>
                  <a:srgbClr val="000300"/>
                </a:solidFill>
                <a:latin typeface="Cambria"/>
                <a:cs typeface="Cambria"/>
              </a:rPr>
              <a:t> </a:t>
            </a:r>
            <a:r>
              <a:rPr sz="1400" b="1" spc="-10" dirty="0">
                <a:solidFill>
                  <a:srgbClr val="000300"/>
                </a:solidFill>
                <a:latin typeface="Cambria"/>
                <a:cs typeface="Cambria"/>
              </a:rPr>
              <a:t>Institution </a:t>
            </a:r>
            <a:r>
              <a:rPr sz="1400" b="1" spc="-60" dirty="0">
                <a:solidFill>
                  <a:srgbClr val="000300"/>
                </a:solidFill>
                <a:latin typeface="Cambria"/>
                <a:cs typeface="Cambria"/>
              </a:rPr>
              <a:t>Coimbatore-</a:t>
            </a:r>
            <a:r>
              <a:rPr sz="1400" b="1" spc="-25" dirty="0">
                <a:solidFill>
                  <a:srgbClr val="000300"/>
                </a:solidFill>
                <a:latin typeface="Cambria"/>
                <a:cs typeface="Cambria"/>
              </a:rPr>
              <a:t>35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7540" y="1654251"/>
            <a:ext cx="11606530" cy="37696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b="1" spc="-40" dirty="0">
                <a:solidFill>
                  <a:srgbClr val="C00000"/>
                </a:solidFill>
                <a:latin typeface="Cambria"/>
                <a:cs typeface="Cambria"/>
              </a:rPr>
              <a:t>Department</a:t>
            </a:r>
            <a:r>
              <a:rPr sz="3400" b="1" spc="-21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3400" b="1" spc="-10" dirty="0">
                <a:solidFill>
                  <a:srgbClr val="C00000"/>
                </a:solidFill>
                <a:latin typeface="Cambria"/>
                <a:cs typeface="Cambria"/>
              </a:rPr>
              <a:t>of</a:t>
            </a:r>
            <a:r>
              <a:rPr sz="3400" b="1" spc="-14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en-IN" sz="3400" b="1" spc="-30" dirty="0">
                <a:solidFill>
                  <a:srgbClr val="C00000"/>
                </a:solidFill>
                <a:latin typeface="Cambria"/>
                <a:cs typeface="Cambria"/>
              </a:rPr>
              <a:t>Electronics</a:t>
            </a:r>
            <a:r>
              <a:rPr lang="en-IN" sz="3400" b="1" spc="-7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en-IN" sz="3400" b="1" spc="-35" dirty="0">
                <a:solidFill>
                  <a:srgbClr val="C00000"/>
                </a:solidFill>
                <a:latin typeface="Cambria"/>
                <a:cs typeface="Cambria"/>
              </a:rPr>
              <a:t>and</a:t>
            </a:r>
            <a:r>
              <a:rPr lang="en-IN" sz="3400" b="1" spc="-15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en-IN" sz="3400" b="1" spc="-35" dirty="0">
                <a:solidFill>
                  <a:srgbClr val="C00000"/>
                </a:solidFill>
                <a:latin typeface="Cambria"/>
                <a:cs typeface="Cambria"/>
              </a:rPr>
              <a:t>Communication</a:t>
            </a:r>
            <a:r>
              <a:rPr lang="en-IN" sz="3400" b="1" spc="-4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en-IN" sz="3400" b="1" spc="-10" dirty="0">
                <a:solidFill>
                  <a:srgbClr val="C00000"/>
                </a:solidFill>
                <a:latin typeface="Cambria"/>
                <a:cs typeface="Cambria"/>
              </a:rPr>
              <a:t>Engineering</a:t>
            </a:r>
            <a:endParaRPr sz="34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endParaRPr sz="3400" dirty="0">
              <a:latin typeface="Cambria"/>
              <a:cs typeface="Cambria"/>
            </a:endParaRPr>
          </a:p>
          <a:p>
            <a:pPr marR="377825" algn="ctr">
              <a:lnSpc>
                <a:spcPct val="100000"/>
              </a:lnSpc>
            </a:pPr>
            <a:r>
              <a:rPr sz="2800" b="1" spc="-45" dirty="0">
                <a:latin typeface="Cambria"/>
                <a:cs typeface="Cambria"/>
              </a:rPr>
              <a:t>23EET10</a:t>
            </a:r>
            <a:r>
              <a:rPr lang="en-IN" sz="2800" b="1" spc="-45" dirty="0">
                <a:latin typeface="Cambria"/>
                <a:cs typeface="Cambria"/>
              </a:rPr>
              <a:t>3</a:t>
            </a:r>
            <a:r>
              <a:rPr sz="2800" b="1" spc="-155" dirty="0">
                <a:latin typeface="Cambria"/>
                <a:cs typeface="Cambria"/>
              </a:rPr>
              <a:t> </a:t>
            </a:r>
            <a:r>
              <a:rPr lang="en-US" sz="2800" b="1" spc="-10" dirty="0">
                <a:latin typeface="Cambria"/>
                <a:cs typeface="Cambria"/>
              </a:rPr>
              <a:t>Electric Circuits and Electron Devices</a:t>
            </a:r>
            <a:endParaRPr sz="2800" dirty="0">
              <a:latin typeface="Cambria"/>
              <a:cs typeface="Cambria"/>
            </a:endParaRPr>
          </a:p>
          <a:p>
            <a:pPr marR="375920" algn="ctr">
              <a:lnSpc>
                <a:spcPct val="100000"/>
              </a:lnSpc>
              <a:spcBef>
                <a:spcPts val="3015"/>
              </a:spcBef>
            </a:pPr>
            <a:r>
              <a:rPr sz="2500" dirty="0">
                <a:solidFill>
                  <a:srgbClr val="000300"/>
                </a:solidFill>
                <a:latin typeface="Cambria"/>
                <a:cs typeface="Cambria"/>
              </a:rPr>
              <a:t>I</a:t>
            </a:r>
            <a:r>
              <a:rPr sz="2500" spc="20" dirty="0">
                <a:solidFill>
                  <a:srgbClr val="000300"/>
                </a:solidFill>
                <a:latin typeface="Cambria"/>
                <a:cs typeface="Cambria"/>
              </a:rPr>
              <a:t> </a:t>
            </a:r>
            <a:r>
              <a:rPr sz="2500" spc="-20" dirty="0">
                <a:solidFill>
                  <a:srgbClr val="000300"/>
                </a:solidFill>
                <a:latin typeface="Cambria"/>
                <a:cs typeface="Cambria"/>
              </a:rPr>
              <a:t>B.E-</a:t>
            </a:r>
            <a:r>
              <a:rPr lang="en-IN" sz="2500" spc="-20" dirty="0">
                <a:solidFill>
                  <a:srgbClr val="000300"/>
                </a:solidFill>
                <a:latin typeface="Cambria"/>
                <a:cs typeface="Cambria"/>
              </a:rPr>
              <a:t>AD-A</a:t>
            </a:r>
            <a:r>
              <a:rPr sz="2500" spc="-20" dirty="0">
                <a:solidFill>
                  <a:srgbClr val="000300"/>
                </a:solidFill>
                <a:latin typeface="Cambria"/>
                <a:cs typeface="Cambria"/>
              </a:rPr>
              <a:t>/</a:t>
            </a:r>
            <a:r>
              <a:rPr sz="2500" spc="-105" dirty="0">
                <a:solidFill>
                  <a:srgbClr val="000300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000300"/>
                </a:solidFill>
                <a:latin typeface="Cambria"/>
                <a:cs typeface="Cambria"/>
              </a:rPr>
              <a:t>I</a:t>
            </a:r>
            <a:r>
              <a:rPr lang="en-IN" sz="2500" dirty="0">
                <a:solidFill>
                  <a:srgbClr val="000300"/>
                </a:solidFill>
                <a:latin typeface="Cambria"/>
                <a:cs typeface="Cambria"/>
              </a:rPr>
              <a:t>I</a:t>
            </a:r>
            <a:r>
              <a:rPr sz="2500" spc="-25" dirty="0">
                <a:solidFill>
                  <a:srgbClr val="000300"/>
                </a:solidFill>
                <a:latin typeface="Cambria"/>
                <a:cs typeface="Cambria"/>
              </a:rPr>
              <a:t> </a:t>
            </a:r>
            <a:r>
              <a:rPr sz="2500" spc="-10" dirty="0">
                <a:solidFill>
                  <a:srgbClr val="000300"/>
                </a:solidFill>
                <a:latin typeface="Cambria"/>
                <a:cs typeface="Cambria"/>
              </a:rPr>
              <a:t>SEMESTER</a:t>
            </a:r>
            <a:endParaRPr sz="2500" dirty="0">
              <a:latin typeface="Cambria"/>
              <a:cs typeface="Cambria"/>
            </a:endParaRPr>
          </a:p>
          <a:p>
            <a:pPr marL="1499870">
              <a:lnSpc>
                <a:spcPct val="100000"/>
              </a:lnSpc>
              <a:spcBef>
                <a:spcPts val="2070"/>
              </a:spcBef>
            </a:pPr>
            <a:r>
              <a:rPr sz="2600" b="1" dirty="0">
                <a:solidFill>
                  <a:srgbClr val="001F5F"/>
                </a:solidFill>
                <a:latin typeface="Times New Roman"/>
                <a:cs typeface="Times New Roman"/>
              </a:rPr>
              <a:t>UNIT</a:t>
            </a:r>
            <a:r>
              <a:rPr sz="26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1F5F"/>
                </a:solidFill>
                <a:latin typeface="Times New Roman"/>
                <a:cs typeface="Times New Roman"/>
              </a:rPr>
              <a:t>IV</a:t>
            </a:r>
            <a:r>
              <a:rPr sz="2600" b="1" spc="19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1F5F"/>
                </a:solidFill>
                <a:latin typeface="Times New Roman"/>
                <a:cs typeface="Times New Roman"/>
              </a:rPr>
              <a:t>:</a:t>
            </a:r>
            <a:r>
              <a:rPr sz="2600" b="1" spc="1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1F5F"/>
                </a:solidFill>
                <a:latin typeface="Times New Roman"/>
                <a:cs typeface="Times New Roman"/>
              </a:rPr>
              <a:t>ELECTRONIC</a:t>
            </a:r>
            <a:r>
              <a:rPr sz="2600" b="1" spc="1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1F5F"/>
                </a:solidFill>
                <a:latin typeface="Times New Roman"/>
                <a:cs typeface="Times New Roman"/>
              </a:rPr>
              <a:t>DEVICES</a:t>
            </a:r>
            <a:r>
              <a:rPr sz="2600" b="1" spc="1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1F5F"/>
                </a:solidFill>
                <a:latin typeface="Times New Roman"/>
                <a:cs typeface="Times New Roman"/>
              </a:rPr>
              <a:t>AND</a:t>
            </a:r>
            <a:r>
              <a:rPr sz="2600" b="1" spc="19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APPLICATIONS</a:t>
            </a:r>
            <a:endParaRPr sz="2600" dirty="0">
              <a:latin typeface="Times New Roman"/>
              <a:cs typeface="Times New Roman"/>
            </a:endParaRPr>
          </a:p>
          <a:p>
            <a:pPr marL="1513840">
              <a:lnSpc>
                <a:spcPct val="100000"/>
              </a:lnSpc>
              <a:spcBef>
                <a:spcPts val="2205"/>
              </a:spcBef>
            </a:pP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Topic</a:t>
            </a:r>
            <a:r>
              <a:rPr sz="2400" b="1" spc="29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r>
              <a:rPr sz="2400" b="1" spc="-1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lang="en-IN"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Times New Roman"/>
                <a:cs typeface="Times New Roman"/>
              </a:rPr>
              <a:t>Working principle and characteristics of JFET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40211" y="33528"/>
            <a:ext cx="1179576" cy="69494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D63EA6EF-E084-457D-B2D4-AE9BFDD76035}" type="datetime1">
              <a:rPr lang="en-IN" spc="-25" smtClean="0"/>
              <a:t>24-03-2026</a:t>
            </a:fld>
            <a:endParaRPr lang="en-IN" spc="-25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lang="en-US" spc="-2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1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3BE170-B0C9-24C8-B65E-07589A2B5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F5A23E71-075C-30EE-43AE-759C2456AD55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688035" y="6630314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FF46AB7E-719D-417D-AD07-CBA836FE1008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9B00D759-0398-AB1D-4BDA-1EE47B4E464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361945" y="6629400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xmlns="" id="{2769F34B-EDEC-718E-665F-8374278FB8B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708766" y="6639458"/>
            <a:ext cx="483234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10" smtClean="0"/>
              <a:t>10</a:t>
            </a:fld>
            <a:r>
              <a:rPr spc="-10" dirty="0"/>
              <a:t>/1</a:t>
            </a:r>
            <a:r>
              <a:rPr lang="en-IN" spc="-10" dirty="0"/>
              <a:t>7</a:t>
            </a:r>
            <a:endParaRPr spc="-1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7FD35E-2665-DA2E-B5CC-936C43FD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90"/>
            <a:ext cx="12192000" cy="643911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72C20A4-0A54-D823-DE9D-4FF6F8E46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2800" y="-11887"/>
            <a:ext cx="1219200" cy="79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2645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6CDDC9-7BC0-635D-BD2D-B13401761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7658117C-BA78-304A-7CB0-F1152D1575FF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688035" y="6668204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8774F86C-3F83-4BDE-B7B4-DD6F98260879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D7ECC294-E606-4691-99E4-E23AB625BDF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361945" y="6679453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xmlns="" id="{5A97927E-3826-C442-D8A1-04E97D4A6B6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658600" y="6668204"/>
            <a:ext cx="483234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10" smtClean="0"/>
              <a:t>11</a:t>
            </a:fld>
            <a:r>
              <a:rPr spc="-10" dirty="0"/>
              <a:t>/1</a:t>
            </a:r>
            <a:r>
              <a:rPr lang="en-IN" spc="-10" dirty="0"/>
              <a:t>7</a:t>
            </a:r>
            <a:endParaRPr spc="-1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25454B-40A7-E1AA-2785-CB2794B94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4078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B3BC4D3-A429-988E-DC97-A2C8DB8D7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2800" y="-11887"/>
            <a:ext cx="1219200" cy="79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95633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CAB13F-A6BF-8AF0-9CB4-E4AEEDB8C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8923ABF0-36EB-3FB5-2C57-50130852E3BC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688035" y="6668204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4E0B14C5-0B38-4DB4-B01F-C6D0873531D6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D7BE32AE-BC15-14D9-4E28-F508540F97B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361945" y="6679453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xmlns="" id="{DB147EBF-81B5-28FF-378E-41CBA1AEB45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658600" y="6668204"/>
            <a:ext cx="483234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10" smtClean="0"/>
              <a:t>12</a:t>
            </a:fld>
            <a:r>
              <a:rPr spc="-10" dirty="0"/>
              <a:t>/1</a:t>
            </a:r>
            <a:r>
              <a:rPr lang="en-IN" spc="-10" dirty="0"/>
              <a:t>7</a:t>
            </a:r>
            <a:endParaRPr spc="-1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548207-4E9F-2CE7-622F-850480D2E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12192000" cy="673733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0E9E802-B609-7055-2535-E4C312C56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2800" y="-11887"/>
            <a:ext cx="1219200" cy="79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52039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CBD459-A638-B59C-3FB4-FA09250B3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4E387E21-C2AA-14A7-2647-43C6ECC681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15803"/>
            <a:ext cx="11220806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en-US" dirty="0"/>
              <a:t>Trade Off’s</a:t>
            </a:r>
            <a:endParaRPr lang="en-IN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xmlns="" id="{DDFE3435-577F-DE30-16F9-6649014A1028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688035" y="6680367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D75492A4-C5B5-436E-935E-598AB72F1C45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3CE069F5-6E25-587B-B910-02CC056F660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361945" y="6679453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xmlns="" id="{38F36165-C490-7DFF-EFE7-AFE1FA5AE55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698310" y="6681881"/>
            <a:ext cx="483234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10" smtClean="0"/>
              <a:t>13</a:t>
            </a:fld>
            <a:r>
              <a:rPr spc="-10" dirty="0"/>
              <a:t>/1</a:t>
            </a:r>
            <a:r>
              <a:rPr lang="en-IN" spc="-10" dirty="0"/>
              <a:t>7</a:t>
            </a:r>
            <a:endParaRPr spc="-1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1D8D89-9F8A-03C6-A5B8-2A9909FD9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62000"/>
            <a:ext cx="10210800" cy="577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3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1FA808-B467-2471-4785-E10BBA7FA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00EF4D88-2137-891E-655F-115C3DC91B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15803"/>
            <a:ext cx="11220806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en-US" dirty="0"/>
              <a:t>Applications of JFET</a:t>
            </a:r>
            <a:endParaRPr lang="en-IN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xmlns="" id="{D1DC7324-8C18-1B96-1559-9060C4AF8811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688035" y="6680367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D5DCB18D-D918-4E00-A81C-A765437229EE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EFD557DD-6DDD-9929-6137-9C24376AD45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361945" y="6679453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xmlns="" id="{1E97F83E-5C68-36EC-57AA-CACB1508E68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698310" y="6681881"/>
            <a:ext cx="483234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10" smtClean="0"/>
              <a:t>14</a:t>
            </a:fld>
            <a:r>
              <a:rPr spc="-10" dirty="0"/>
              <a:t>/1</a:t>
            </a:r>
            <a:r>
              <a:rPr lang="en-IN" spc="-10" dirty="0"/>
              <a:t>7</a:t>
            </a:r>
            <a:endParaRPr spc="-1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078CD0-3D05-6235-4144-EF2A50752141}"/>
              </a:ext>
            </a:extLst>
          </p:cNvPr>
          <p:cNvSpPr txBox="1"/>
          <p:nvPr/>
        </p:nvSpPr>
        <p:spPr>
          <a:xfrm>
            <a:off x="8899078" y="288273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800" b="1" i="1" spc="-80" dirty="0">
                <a:solidFill>
                  <a:srgbClr val="FF0000"/>
                </a:solidFill>
                <a:latin typeface="Cambria"/>
                <a:cs typeface="Cambria"/>
              </a:rPr>
              <a:t>DT-</a:t>
            </a:r>
            <a:r>
              <a:rPr lang="en-IN"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IDEATE</a:t>
            </a:r>
            <a:endParaRPr lang="en-IN" sz="1800" dirty="0">
              <a:latin typeface="Cambria"/>
              <a:cs typeface="Cambri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F4AA45-582A-2CAA-55EE-CE24B3499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94" y="866650"/>
            <a:ext cx="11468812" cy="57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98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24400" y="115803"/>
            <a:ext cx="25260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Summary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xfrm>
            <a:off x="709293" y="6630894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AC8DA159-CA49-4EB5-B949-BB3FEE87C9BB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2410142" y="6655216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699241" y="6623557"/>
            <a:ext cx="483234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10" smtClean="0"/>
              <a:t>15</a:t>
            </a:fld>
            <a:r>
              <a:rPr spc="-10" dirty="0"/>
              <a:t>/1</a:t>
            </a:r>
            <a:r>
              <a:rPr lang="en-IN" spc="-10" dirty="0"/>
              <a:t>7</a:t>
            </a:r>
            <a:endParaRPr spc="-1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5CD5F02-74F1-1B00-C45F-F7773C7F9BCE}"/>
              </a:ext>
            </a:extLst>
          </p:cNvPr>
          <p:cNvSpPr txBox="1"/>
          <p:nvPr/>
        </p:nvSpPr>
        <p:spPr>
          <a:xfrm>
            <a:off x="7620000" y="325499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Let’s Summarize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17ACE0A-A92C-3518-25C1-F154AC2EC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11582399" cy="57705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1408" y="401828"/>
            <a:ext cx="28848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References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xfrm>
            <a:off x="688035" y="6583447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CBFD5919-C16A-4A94-8458-0BAB8B387B68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2518727" y="6607769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658600" y="6607769"/>
            <a:ext cx="483234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10" smtClean="0"/>
              <a:t>16</a:t>
            </a:fld>
            <a:r>
              <a:rPr spc="-10" dirty="0"/>
              <a:t>/1</a:t>
            </a:r>
            <a:r>
              <a:rPr lang="en-IN" spc="-10" dirty="0"/>
              <a:t>7</a:t>
            </a:r>
            <a:endParaRPr spc="-1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C57420EE-D423-FC1C-E735-A9A5224DB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295" y="1295400"/>
            <a:ext cx="11989180" cy="369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https://www.electronics-tutorials.ws/transistor/tran_5.html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https://www.allaboutcircuits.com/textbook/semiconductors/chpt-5/junction-field-effect-transistors-jfet/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https://www.tutorialspoint.com/electronic_devices/electronic_devices_jfet.htm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https://www.elprocus.com/jfet-junction-field-effect-transistor/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https://www.electronicshub.org/jfet-junction-field-effect-transistor/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https://www.geeksforgeeks.org/junction-field-effect-transistor-jfet/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74007" y="2891789"/>
            <a:ext cx="24961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i="1" dirty="0">
                <a:solidFill>
                  <a:srgbClr val="6C2C9F"/>
                </a:solidFill>
                <a:latin typeface="Cambria"/>
                <a:cs typeface="Cambria"/>
              </a:rPr>
              <a:t>Thank</a:t>
            </a:r>
            <a:r>
              <a:rPr sz="4400" i="1" spc="-150" dirty="0">
                <a:solidFill>
                  <a:srgbClr val="6C2C9F"/>
                </a:solidFill>
                <a:latin typeface="Cambria"/>
                <a:cs typeface="Cambria"/>
              </a:rPr>
              <a:t> </a:t>
            </a:r>
            <a:r>
              <a:rPr sz="4400" i="1" spc="-25" dirty="0">
                <a:solidFill>
                  <a:srgbClr val="6C2C9F"/>
                </a:solidFill>
                <a:latin typeface="Cambria"/>
                <a:cs typeface="Cambria"/>
              </a:rPr>
              <a:t>You</a:t>
            </a:r>
            <a:endParaRPr sz="4400" dirty="0">
              <a:latin typeface="Cambria"/>
              <a:cs typeface="Cambr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dt" sz="half" idx="6"/>
          </p:nvPr>
        </p:nvSpPr>
        <p:spPr>
          <a:xfrm>
            <a:off x="539624" y="6633703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BC7B2027-EAC2-4E02-95FD-F6D7870B4BD5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2518727" y="6649944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637136" y="6649944"/>
            <a:ext cx="483234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10" smtClean="0"/>
              <a:t>17</a:t>
            </a:fld>
            <a:r>
              <a:rPr spc="-10" dirty="0"/>
              <a:t>/1</a:t>
            </a:r>
            <a:r>
              <a:rPr lang="en-IN" spc="-10" dirty="0"/>
              <a:t>7</a:t>
            </a:r>
            <a:endParaRPr spc="-1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373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Let’s </a:t>
            </a:r>
            <a:r>
              <a:rPr spc="-10" dirty="0"/>
              <a:t>Recall!!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3233547" y="6624163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685800" y="6597127"/>
            <a:ext cx="875030" cy="2044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145B41A9-B346-427B-BFF0-A14194CA15B9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684382" y="6624163"/>
            <a:ext cx="483234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smtClean="0"/>
              <a:t>2</a:t>
            </a:fld>
            <a:r>
              <a:rPr spc="-20" dirty="0"/>
              <a:t>/1</a:t>
            </a:r>
            <a:r>
              <a:rPr lang="en-IN" spc="-20" dirty="0"/>
              <a:t>7</a:t>
            </a:r>
            <a:endParaRPr spc="-20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8A0E606F-4D2E-2A52-72E9-B914D5362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300" y="1295400"/>
            <a:ext cx="9977459" cy="389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Semiconductor basics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n-type and p-type materials and charge carriers (electrons and holes).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PN junction diode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depletion region, forward bias and reverse bias operation.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Current flow in semiconductors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movement of electrons and holes under applied voltage.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3730">
              <a:lnSpc>
                <a:spcPct val="100000"/>
              </a:lnSpc>
              <a:spcBef>
                <a:spcPts val="100"/>
              </a:spcBef>
            </a:pPr>
            <a:r>
              <a:rPr spc="-90" dirty="0"/>
              <a:t>Topics</a:t>
            </a:r>
            <a:r>
              <a:rPr spc="-275" dirty="0"/>
              <a:t> </a:t>
            </a:r>
            <a:r>
              <a:rPr spc="-20" dirty="0"/>
              <a:t>for</a:t>
            </a:r>
            <a:r>
              <a:rPr spc="-210" dirty="0"/>
              <a:t> </a:t>
            </a:r>
            <a:r>
              <a:rPr spc="-10" dirty="0"/>
              <a:t>discussion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xfrm>
            <a:off x="688035" y="6603253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A0511546-F959-46AE-8A75-B67DE080C3F6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2962478" y="6603253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696574" y="6603253"/>
            <a:ext cx="483234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smtClean="0"/>
              <a:t>3</a:t>
            </a:fld>
            <a:r>
              <a:rPr spc="-20" dirty="0"/>
              <a:t>/1</a:t>
            </a:r>
            <a:r>
              <a:rPr lang="en-IN" spc="-20" dirty="0"/>
              <a:t>7</a:t>
            </a:r>
            <a:endParaRPr spc="-20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F6B227D6-4488-470B-17B1-89919B10D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84" y="1099896"/>
            <a:ext cx="6680034" cy="465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Introduction to JFET (Junction Field Effect Transistor)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Construction and Structure of JFET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Types of JFET – N-Channel and P-Channel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Working Principle of JFET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Pinch-Off Voltage and Channel Control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Regions of Operation (Ohmic, Saturation, Cutoff)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Drain Characteristics of JFET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Transfer Characteristics of JFET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Advantages of JFET (High Input Impedance, Low Noise)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Applications of JFET (Amplifiers, Switches, Buffer Circuits)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1C8DEC6-7536-120D-3E71-D982A8EE4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752600"/>
            <a:ext cx="4234432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291" y="228600"/>
            <a:ext cx="941260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52550" algn="l"/>
              </a:tabLst>
            </a:pPr>
            <a:r>
              <a:rPr lang="en-US" spc="-25" dirty="0"/>
              <a:t>Why to </a:t>
            </a:r>
            <a:r>
              <a:rPr lang="en-US" dirty="0"/>
              <a:t>Study</a:t>
            </a:r>
            <a:r>
              <a:rPr lang="en-US" spc="-5" dirty="0"/>
              <a:t> JFET</a:t>
            </a:r>
            <a:r>
              <a:rPr spc="-35" dirty="0"/>
              <a:t>?</a:t>
            </a:r>
            <a:r>
              <a:rPr sz="1800" b="1" i="1" spc="-35" dirty="0">
                <a:solidFill>
                  <a:srgbClr val="FF0000"/>
                </a:solidFill>
                <a:latin typeface="Cambria"/>
                <a:cs typeface="Cambria"/>
              </a:rPr>
              <a:t>DT-</a:t>
            </a: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Empathize</a:t>
            </a:r>
            <a:endParaRPr sz="1800" dirty="0">
              <a:latin typeface="Cambria"/>
              <a:cs typeface="Cambri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675765" y="6576723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99FACB16-BF3F-4A10-9937-038D01EFA810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2943351" y="6640800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684382" y="6631463"/>
            <a:ext cx="483234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smtClean="0"/>
              <a:t>4</a:t>
            </a:fld>
            <a:r>
              <a:rPr spc="-20" dirty="0"/>
              <a:t>/1</a:t>
            </a:r>
            <a:r>
              <a:rPr lang="en-IN" spc="-20" dirty="0"/>
              <a:t>7</a:t>
            </a:r>
            <a:endParaRPr spc="-2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AF8B50-63F6-F6F9-CC33-7A6AD6941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52596"/>
            <a:ext cx="11658600" cy="52482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34C09D-8F2A-6C0D-5E37-805CC9392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xmlns="" id="{3F9F45A2-46D0-1858-C823-6CC4F28B173A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688035" y="6629400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C2B55B4A-3AAB-410D-8AE3-4C78314E9CCC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xmlns="" id="{D22BB9AE-0AFE-FF6A-0812-19900CF06B8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962478" y="6629400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FBC964F5-3C5D-9595-7C6A-08C4C235256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679677" y="6648213"/>
            <a:ext cx="483234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smtClean="0"/>
              <a:t>5</a:t>
            </a:fld>
            <a:r>
              <a:rPr spc="-20" dirty="0"/>
              <a:t>/1</a:t>
            </a:r>
            <a:r>
              <a:rPr lang="en-IN" spc="-20" dirty="0"/>
              <a:t>7</a:t>
            </a:r>
            <a:endParaRPr spc="-2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D2DFB110-5B22-7E08-1B91-BB048776EF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2760"/>
              </p:ext>
            </p:extLst>
          </p:nvPr>
        </p:nvGraphicFramePr>
        <p:xfrm>
          <a:off x="7467600" y="3817584"/>
          <a:ext cx="4556632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xmlns="" val="330245316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481679020"/>
                    </a:ext>
                  </a:extLst>
                </a:gridCol>
                <a:gridCol w="2423032">
                  <a:extLst>
                    <a:ext uri="{9D8B030D-6E8A-4147-A177-3AD203B41FA5}">
                      <a16:colId xmlns:a16="http://schemas.microsoft.com/office/drawing/2014/main" xmlns="" val="2383183250"/>
                    </a:ext>
                  </a:extLst>
                </a:gridCol>
              </a:tblGrid>
              <a:tr h="338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Terminal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Symbol</a:t>
                      </a:r>
                      <a:endParaRPr lang="en-IN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Role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53821819"/>
                  </a:ext>
                </a:extLst>
              </a:tr>
              <a:tr h="700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Gate </a:t>
                      </a:r>
                      <a:endParaRPr lang="en-IN" sz="18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Controls current flow via electric field</a:t>
                      </a:r>
                      <a:endParaRPr lang="en-IN" sz="180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32476158"/>
                  </a:ext>
                </a:extLst>
              </a:tr>
              <a:tr h="700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Source</a:t>
                      </a:r>
                      <a:endParaRPr lang="en-IN" sz="18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Entry point of charge carriers</a:t>
                      </a:r>
                      <a:endParaRPr lang="en-IN" sz="18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99703185"/>
                  </a:ext>
                </a:extLst>
              </a:tr>
              <a:tr h="700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Drain </a:t>
                      </a:r>
                      <a:endParaRPr lang="en-IN" sz="18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Exit point of charge carriers</a:t>
                      </a:r>
                      <a:endParaRPr lang="en-IN" sz="18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5544264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EB6720-FA78-B0F3-B3DA-FF7A780BF544}"/>
              </a:ext>
            </a:extLst>
          </p:cNvPr>
          <p:cNvSpPr txBox="1"/>
          <p:nvPr/>
        </p:nvSpPr>
        <p:spPr>
          <a:xfrm>
            <a:off x="461905" y="114889"/>
            <a:ext cx="11268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4800" spc="-90" dirty="0">
                <a:latin typeface="Cambria" panose="02040503050406030204" pitchFamily="18" charset="0"/>
                <a:ea typeface="Cambria" panose="02040503050406030204" pitchFamily="18" charset="0"/>
              </a:rPr>
              <a:t>What is JFET</a:t>
            </a:r>
            <a:endParaRPr lang="en-I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E85AF0F-C94A-C653-F362-12ABA0D9CA4E}"/>
              </a:ext>
            </a:extLst>
          </p:cNvPr>
          <p:cNvSpPr txBox="1"/>
          <p:nvPr/>
        </p:nvSpPr>
        <p:spPr>
          <a:xfrm>
            <a:off x="7575667" y="468868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6075">
              <a:lnSpc>
                <a:spcPct val="100000"/>
              </a:lnSpc>
              <a:spcBef>
                <a:spcPts val="819"/>
              </a:spcBef>
            </a:pPr>
            <a:r>
              <a:rPr lang="en-IN" sz="1800" b="1" i="1" spc="-80" dirty="0">
                <a:solidFill>
                  <a:srgbClr val="FF0000"/>
                </a:solidFill>
                <a:latin typeface="Cambria"/>
                <a:cs typeface="Cambria"/>
              </a:rPr>
              <a:t>DT-</a:t>
            </a:r>
            <a:r>
              <a:rPr lang="en-IN"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DEFINE</a:t>
            </a:r>
            <a:endParaRPr lang="en-IN" sz="1800" dirty="0">
              <a:latin typeface="Cambria"/>
              <a:cs typeface="Cambri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7589198-6860-3C4B-9394-77E32C185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232" y="1028364"/>
            <a:ext cx="7059168" cy="465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JFET is a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three-terminal semiconductor 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device consisting of Gate, Source, and Drain.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It is a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voltage-controlled device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where the gate voltage controls the current flow in the channel.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JFET is a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unipolar device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meaning current conduction occurs due to only one type of charge carrier (electrons or holes).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It controls current through a semiconductor channel using an electric field.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gate is reverse biased, resulting in very high input impedance and nearly zero gate current.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879674-1CE4-CA4F-87A2-0C10B15BD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1010076"/>
            <a:ext cx="3134496" cy="268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95ADFE-BF76-8F8B-79C3-CF3A5C26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057" y="126978"/>
            <a:ext cx="8910320" cy="757555"/>
          </a:xfrm>
        </p:spPr>
        <p:txBody>
          <a:bodyPr/>
          <a:lstStyle/>
          <a:p>
            <a:pPr algn="ctr"/>
            <a:r>
              <a:rPr lang="en-IN" dirty="0"/>
              <a:t>Types of JFET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43F4C6-1E7F-52F3-4E57-BC2964BDC13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361945" y="6679453"/>
            <a:ext cx="7154545" cy="330947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lang="en-US" spc="-2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A202D58A-FE84-D6AD-D619-70003228E9B1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88035" y="6680367"/>
            <a:ext cx="875030" cy="204470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E25E99CB-4259-4239-A32E-2AC93B72687D}" type="datetime1">
              <a:rPr lang="en-IN" spc="-25" smtClean="0"/>
              <a:t>24-03-2026</a:t>
            </a:fld>
            <a:endParaRPr lang="en-IN" spc="-25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DD3BC7-6430-DFAF-842F-DEA096B549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708766" y="6640456"/>
            <a:ext cx="483234" cy="184666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IN" spc="-20" smtClean="0"/>
              <a:t>6</a:t>
            </a:fld>
            <a:r>
              <a:rPr lang="en-IN" spc="-20" dirty="0"/>
              <a:t>/17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2C026FE-8B58-C4EB-BF14-43062B8D0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5" y="884532"/>
            <a:ext cx="11887200" cy="551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40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260" y="104333"/>
            <a:ext cx="1181100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IN" dirty="0"/>
              <a:t>Working of JFET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700227" y="6642368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0532958C-EC28-475E-86AC-7D64546B05CC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2503487" y="6644012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708766" y="6642368"/>
            <a:ext cx="483234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smtClean="0"/>
              <a:t>7</a:t>
            </a:fld>
            <a:r>
              <a:rPr spc="-20" dirty="0"/>
              <a:t>/1</a:t>
            </a:r>
            <a:r>
              <a:rPr lang="en-IN" spc="-20" dirty="0"/>
              <a:t>6</a:t>
            </a:r>
            <a:endParaRPr spc="-2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3E7508-7365-105B-8976-C0F6A5CF8670}"/>
              </a:ext>
            </a:extLst>
          </p:cNvPr>
          <p:cNvSpPr txBox="1"/>
          <p:nvPr/>
        </p:nvSpPr>
        <p:spPr>
          <a:xfrm>
            <a:off x="700227" y="1078118"/>
            <a:ext cx="10589565" cy="5656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Step 1 — No Bias (V</a:t>
            </a:r>
            <a:r>
              <a:rPr lang="en-US" sz="2000" b="1" baseline="-25000" dirty="0"/>
              <a:t>GS</a:t>
            </a:r>
            <a:r>
              <a:rPr lang="en-US" sz="2000" b="1" dirty="0"/>
              <a:t> = 0)</a:t>
            </a:r>
            <a:endParaRPr lang="en-IN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	When V</a:t>
            </a:r>
            <a:r>
              <a:rPr lang="en-US" sz="2000" baseline="-25000" dirty="0"/>
              <a:t>GS</a:t>
            </a:r>
            <a:r>
              <a:rPr lang="en-US" sz="2000" dirty="0"/>
              <a:t> = 0 and a small V</a:t>
            </a:r>
            <a:r>
              <a:rPr lang="en-US" sz="2000" baseline="-25000" dirty="0"/>
              <a:t>DS</a:t>
            </a:r>
            <a:r>
              <a:rPr lang="en-US" sz="2000" dirty="0"/>
              <a:t> is applied, maximum drain current (I</a:t>
            </a:r>
            <a:r>
              <a:rPr lang="en-US" sz="2000" baseline="-25000" dirty="0"/>
              <a:t>DSS</a:t>
            </a:r>
            <a:r>
              <a:rPr lang="en-US" sz="2000" dirty="0"/>
              <a:t>) flows from 	Drain to Source. The depletion region is very small, allowing full channel conduction.</a:t>
            </a:r>
            <a:endParaRPr lang="en-IN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Step 2 — Negative Gate Voltage Applied (V</a:t>
            </a:r>
            <a:r>
              <a:rPr lang="en-US" sz="2000" b="1" baseline="-25000" dirty="0"/>
              <a:t>GS</a:t>
            </a:r>
            <a:r>
              <a:rPr lang="en-US" sz="2000" b="1" dirty="0"/>
              <a:t> &lt; 0)</a:t>
            </a:r>
            <a:endParaRPr lang="en-IN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	A negative voltage at the Gate reverse-biases the PN junction, causing the depletion 	region to widen. This "squeezes" the channel, increasing its resistance and reducing 	drain current (I</a:t>
            </a:r>
            <a:r>
              <a:rPr lang="en-US" sz="2000" baseline="-25000" dirty="0"/>
              <a:t>D</a:t>
            </a:r>
            <a:r>
              <a:rPr lang="en-US" sz="2000" dirty="0"/>
              <a:t>).</a:t>
            </a:r>
            <a:endParaRPr lang="en-IN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Step 3 — Pinch-Off (V</a:t>
            </a:r>
            <a:r>
              <a:rPr lang="en-US" sz="2000" b="1" baseline="-25000" dirty="0"/>
              <a:t>GS</a:t>
            </a:r>
            <a:r>
              <a:rPr lang="en-US" sz="2000" b="1" dirty="0"/>
              <a:t> = V</a:t>
            </a:r>
            <a:r>
              <a:rPr lang="en-US" sz="2000" b="1" baseline="-25000" dirty="0"/>
              <a:t>P</a:t>
            </a:r>
            <a:r>
              <a:rPr lang="en-US" sz="2000" b="1" dirty="0"/>
              <a:t>)</a:t>
            </a:r>
            <a:endParaRPr lang="en-IN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	When V</a:t>
            </a:r>
            <a:r>
              <a:rPr lang="en-US" sz="2000" baseline="-25000" dirty="0"/>
              <a:t>GS</a:t>
            </a:r>
            <a:r>
              <a:rPr lang="en-US" sz="2000" dirty="0"/>
              <a:t> reaches the Pinch-Off Voltage (V</a:t>
            </a:r>
            <a:r>
              <a:rPr lang="en-US" sz="2000" baseline="-25000" dirty="0"/>
              <a:t>P</a:t>
            </a:r>
            <a:r>
              <a:rPr lang="en-US" sz="2000" dirty="0"/>
              <a:t>), the depletion regions meet at the 	center of the channel — the channel is completely blocked and I</a:t>
            </a:r>
            <a:r>
              <a:rPr lang="en-US" sz="2000" baseline="-25000" dirty="0"/>
              <a:t>D</a:t>
            </a:r>
            <a:r>
              <a:rPr lang="en-US" sz="2000" dirty="0"/>
              <a:t> → 0. This is the 	Cut-off region.</a:t>
            </a:r>
            <a:endParaRPr lang="en-IN" sz="2000" dirty="0"/>
          </a:p>
          <a:p>
            <a:pPr lvl="0">
              <a:lnSpc>
                <a:spcPct val="150000"/>
              </a:lnSpc>
              <a:spcAft>
                <a:spcPts val="400"/>
              </a:spcAft>
              <a:tabLst>
                <a:tab pos="228600" algn="l"/>
              </a:tabLst>
            </a:pPr>
            <a:endParaRPr lang="en-IN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626679" y="6657579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117A1F1A-114F-41A0-9920-9FBE9D19D24B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2361945" y="6527053"/>
            <a:ext cx="7154545" cy="330947"/>
          </a:xfrm>
          <a:prstGeom prst="rect">
            <a:avLst/>
          </a:prstGeom>
        </p:spPr>
        <p:txBody>
          <a:bodyPr vert="horz" wrap="square" lIns="0" tIns="131557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DE17C4-B238-6E26-C541-34486DF560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708766" y="6657579"/>
            <a:ext cx="483234" cy="184666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IN" spc="-20" smtClean="0"/>
              <a:t>8</a:t>
            </a:fld>
            <a:r>
              <a:rPr lang="en-IN" spc="-20" dirty="0"/>
              <a:t>/17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4D1EDF-7663-4238-2722-A927BE302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38200"/>
            <a:ext cx="11582400" cy="54864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xmlns="" id="{51792532-9AB5-8635-5F17-653C82B861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5260" y="104333"/>
            <a:ext cx="1181100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IN" dirty="0"/>
              <a:t>Working of JFET</a:t>
            </a:r>
            <a:endParaRPr spc="-1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115803"/>
            <a:ext cx="11220806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en-US" dirty="0"/>
              <a:t>Regions of Operation</a:t>
            </a:r>
            <a:endParaRPr lang="en-IN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688035" y="6630314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99EB77FE-C0D4-48C6-AAB1-A2E19A8846DE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2361945" y="6629400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JFET\23EET103- Electric Circuits and Electron Devices \Ms.Ranjani K \AP\ECE\SNSCT</a:t>
            </a:r>
            <a:endParaRPr spc="-20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708766" y="6668204"/>
            <a:ext cx="483234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10" smtClean="0"/>
              <a:t>9</a:t>
            </a:fld>
            <a:r>
              <a:rPr spc="-10" dirty="0"/>
              <a:t>/1</a:t>
            </a:r>
            <a:r>
              <a:rPr lang="en-IN" spc="-10" dirty="0"/>
              <a:t>6</a:t>
            </a:r>
            <a:endParaRPr spc="-1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B36EA4-EBA3-AFF0-09DD-A02050E44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16115"/>
            <a:ext cx="11963400" cy="56132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</TotalTime>
  <Words>575</Words>
  <Application>Microsoft Office PowerPoint</Application>
  <PresentationFormat>Widescreen</PresentationFormat>
  <Paragraphs>118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Cambria</vt:lpstr>
      <vt:lpstr>MS Mincho</vt:lpstr>
      <vt:lpstr>Times New Roman</vt:lpstr>
      <vt:lpstr>Office Theme</vt:lpstr>
      <vt:lpstr>SNS COLLEGE OF TECHNOLOGY An Autonomous Institution Coimbatore-35</vt:lpstr>
      <vt:lpstr>Let’s Recall!!</vt:lpstr>
      <vt:lpstr>Topics for discussion</vt:lpstr>
      <vt:lpstr>Why to Study JFET?DT-Empathize</vt:lpstr>
      <vt:lpstr>PowerPoint Presentation</vt:lpstr>
      <vt:lpstr>Types of JFET</vt:lpstr>
      <vt:lpstr>Working of JFET</vt:lpstr>
      <vt:lpstr>Working of JFET</vt:lpstr>
      <vt:lpstr>Regions of Operation</vt:lpstr>
      <vt:lpstr>PowerPoint Presentation</vt:lpstr>
      <vt:lpstr>PowerPoint Presentation</vt:lpstr>
      <vt:lpstr>PowerPoint Presentation</vt:lpstr>
      <vt:lpstr>Trade Off’s</vt:lpstr>
      <vt:lpstr>Applications of JFET</vt:lpstr>
      <vt:lpstr>Summary</vt:lpstr>
      <vt:lpstr>References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SNS COLLEGE OF TECHNOLOGY</dc:title>
  <dc:creator>DELL</dc:creator>
  <cp:lastModifiedBy>ADMIN</cp:lastModifiedBy>
  <cp:revision>6</cp:revision>
  <dcterms:created xsi:type="dcterms:W3CDTF">2026-03-07T14:18:50Z</dcterms:created>
  <dcterms:modified xsi:type="dcterms:W3CDTF">2026-03-24T10:18:09Z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2025-12-12T00:00:00Z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2026-03-07T00:00:00Z</vt:filetime>
  </property>
  <property fmtid="{D5CDD505-2E9C-101B-9397-08002B2CF9AE}" pid="5" name="Producer">
    <vt:lpwstr>Microsoft® PowerPoint® 2013</vt:lpwstr>
  </property>
</Properties>
</file>