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7" r:id="rId6"/>
    <p:sldId id="276" r:id="rId7"/>
    <p:sldId id="269" r:id="rId8"/>
    <p:sldId id="260" r:id="rId9"/>
    <p:sldId id="275" r:id="rId10"/>
    <p:sldId id="261" r:id="rId11"/>
    <p:sldId id="263" r:id="rId12"/>
    <p:sldId id="270" r:id="rId13"/>
    <p:sldId id="271" r:id="rId14"/>
    <p:sldId id="274" r:id="rId15"/>
    <p:sldId id="273" r:id="rId16"/>
    <p:sldId id="264" r:id="rId17"/>
    <p:sldId id="265" r:id="rId18"/>
    <p:sldId id="266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60A34-5570-4989-94BA-D408646CF312}" type="datetimeFigureOut">
              <a:rPr lang="en-IN" smtClean="0"/>
              <a:t>24-03-2026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39487-7F3C-485C-B99D-B249535B86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5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39487-7F3C-485C-B99D-B249535B865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197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44A33F79-90F0-46ED-ACC8-EF33AB9BF97C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11DC9781-C8BC-4EA3-9B0B-5ECC42E3A647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5271D108-D4CD-49DA-BDB6-EBB1C6DD8039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5BA22C70-BC14-49B7-B185-4782788484E4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7526D342-DC4A-4EA7-83B5-DFA3913997DA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92028" y="91439"/>
            <a:ext cx="1184148" cy="6979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7772" y="378917"/>
            <a:ext cx="891032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425" y="1523974"/>
            <a:ext cx="11160125" cy="231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chemeClr val="hlink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61945" y="6411250"/>
            <a:ext cx="7154545" cy="330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8035" y="6412164"/>
            <a:ext cx="875030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fld id="{93C7A601-E237-4344-84B9-2E4623A7A98E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69142" y="6423137"/>
            <a:ext cx="483234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858585"/>
                </a:solidFill>
                <a:latin typeface="Cambria"/>
                <a:cs typeface="Cambria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0" dirty="0"/>
              <a:t>‹#›</a:t>
            </a:fld>
            <a:r>
              <a:rPr spc="-20" dirty="0"/>
              <a:t>/11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5919" y="-8343"/>
            <a:ext cx="7899400" cy="121285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SNS</a:t>
            </a:r>
            <a:r>
              <a:rPr sz="4400" b="1" spc="-11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COLLEGE</a:t>
            </a:r>
            <a:r>
              <a:rPr sz="4400" b="1" spc="-13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dirty="0">
                <a:solidFill>
                  <a:srgbClr val="001F5F"/>
                </a:solidFill>
                <a:latin typeface="Cambria"/>
                <a:cs typeface="Cambria"/>
              </a:rPr>
              <a:t>OF</a:t>
            </a:r>
            <a:r>
              <a:rPr sz="4400" b="1" spc="-8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4400" b="1" spc="-10" dirty="0">
                <a:solidFill>
                  <a:srgbClr val="001F5F"/>
                </a:solidFill>
                <a:latin typeface="Cambria"/>
                <a:cs typeface="Cambria"/>
              </a:rPr>
              <a:t>TECHNOLOGY</a:t>
            </a:r>
            <a:endParaRPr sz="4400">
              <a:latin typeface="Cambria"/>
              <a:cs typeface="Cambria"/>
            </a:endParaRPr>
          </a:p>
          <a:p>
            <a:pPr marL="2864485" marR="2842895" algn="ctr">
              <a:lnSpc>
                <a:spcPts val="1600"/>
              </a:lnSpc>
              <a:spcBef>
                <a:spcPts val="315"/>
              </a:spcBef>
            </a:pPr>
            <a:r>
              <a:rPr sz="1400" b="1" dirty="0">
                <a:solidFill>
                  <a:srgbClr val="000300"/>
                </a:solidFill>
                <a:latin typeface="Cambria"/>
                <a:cs typeface="Cambria"/>
              </a:rPr>
              <a:t>An</a:t>
            </a:r>
            <a:r>
              <a:rPr sz="1400" b="1" spc="9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1400" b="1" spc="-35" dirty="0">
                <a:solidFill>
                  <a:srgbClr val="000300"/>
                </a:solidFill>
                <a:latin typeface="Cambria"/>
                <a:cs typeface="Cambria"/>
              </a:rPr>
              <a:t>Autonomous</a:t>
            </a:r>
            <a:r>
              <a:rPr sz="1400" b="1" spc="-4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1400" b="1" spc="-10" dirty="0">
                <a:solidFill>
                  <a:srgbClr val="000300"/>
                </a:solidFill>
                <a:latin typeface="Cambria"/>
                <a:cs typeface="Cambria"/>
              </a:rPr>
              <a:t>Institution </a:t>
            </a:r>
            <a:r>
              <a:rPr sz="1400" b="1" spc="-60" dirty="0">
                <a:solidFill>
                  <a:srgbClr val="000300"/>
                </a:solidFill>
                <a:latin typeface="Cambria"/>
                <a:cs typeface="Cambria"/>
              </a:rPr>
              <a:t>Coimbatore-</a:t>
            </a:r>
            <a:r>
              <a:rPr sz="1400" b="1" spc="-25" dirty="0">
                <a:solidFill>
                  <a:srgbClr val="000300"/>
                </a:solidFill>
                <a:latin typeface="Cambria"/>
                <a:cs typeface="Cambria"/>
              </a:rPr>
              <a:t>35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7540" y="1654251"/>
            <a:ext cx="11606530" cy="37696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40" dirty="0">
                <a:solidFill>
                  <a:srgbClr val="C00000"/>
                </a:solidFill>
                <a:latin typeface="Cambria"/>
                <a:cs typeface="Cambria"/>
              </a:rPr>
              <a:t>Department</a:t>
            </a:r>
            <a:r>
              <a:rPr sz="3400" b="1" spc="-21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3400" b="1" spc="-10" dirty="0">
                <a:solidFill>
                  <a:srgbClr val="C00000"/>
                </a:solidFill>
                <a:latin typeface="Cambria"/>
                <a:cs typeface="Cambria"/>
              </a:rPr>
              <a:t>of</a:t>
            </a:r>
            <a:r>
              <a:rPr sz="3400" b="1" spc="-14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0" dirty="0">
                <a:solidFill>
                  <a:srgbClr val="C00000"/>
                </a:solidFill>
                <a:latin typeface="Cambria"/>
                <a:cs typeface="Cambria"/>
              </a:rPr>
              <a:t>Electronics</a:t>
            </a:r>
            <a:r>
              <a:rPr lang="en-IN" sz="3400" b="1" spc="-7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5" dirty="0">
                <a:solidFill>
                  <a:srgbClr val="C00000"/>
                </a:solidFill>
                <a:latin typeface="Cambria"/>
                <a:cs typeface="Cambria"/>
              </a:rPr>
              <a:t>and</a:t>
            </a:r>
            <a:r>
              <a:rPr lang="en-IN" sz="3400" b="1" spc="-1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35" dirty="0">
                <a:solidFill>
                  <a:srgbClr val="C00000"/>
                </a:solidFill>
                <a:latin typeface="Cambria"/>
                <a:cs typeface="Cambria"/>
              </a:rPr>
              <a:t>Communication</a:t>
            </a:r>
            <a:r>
              <a:rPr lang="en-IN" sz="3400" b="1" spc="-4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lang="en-IN" sz="3400" b="1" spc="-10" dirty="0">
                <a:solidFill>
                  <a:srgbClr val="C00000"/>
                </a:solidFill>
                <a:latin typeface="Cambria"/>
                <a:cs typeface="Cambria"/>
              </a:rPr>
              <a:t>Engineering</a:t>
            </a:r>
            <a:endParaRPr sz="3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3400" dirty="0">
              <a:latin typeface="Cambria"/>
              <a:cs typeface="Cambria"/>
            </a:endParaRPr>
          </a:p>
          <a:p>
            <a:pPr marR="377825" algn="ctr">
              <a:lnSpc>
                <a:spcPct val="100000"/>
              </a:lnSpc>
            </a:pPr>
            <a:r>
              <a:rPr sz="2800" b="1" spc="-45" dirty="0">
                <a:latin typeface="Cambria"/>
                <a:cs typeface="Cambria"/>
              </a:rPr>
              <a:t>23EET10</a:t>
            </a:r>
            <a:r>
              <a:rPr lang="en-IN" sz="2800" b="1" spc="-45" dirty="0">
                <a:latin typeface="Cambria"/>
                <a:cs typeface="Cambria"/>
              </a:rPr>
              <a:t>3</a:t>
            </a:r>
            <a:r>
              <a:rPr sz="2800" b="1" spc="-155" dirty="0">
                <a:latin typeface="Cambria"/>
                <a:cs typeface="Cambria"/>
              </a:rPr>
              <a:t> </a:t>
            </a:r>
            <a:r>
              <a:rPr lang="en-US" sz="2800" b="1" spc="-10" dirty="0">
                <a:latin typeface="Cambria"/>
                <a:cs typeface="Cambria"/>
              </a:rPr>
              <a:t>Electric Circuits and Electron Devices</a:t>
            </a:r>
            <a:endParaRPr sz="2800" dirty="0">
              <a:latin typeface="Cambria"/>
              <a:cs typeface="Cambria"/>
            </a:endParaRPr>
          </a:p>
          <a:p>
            <a:pPr marR="375920" algn="ctr">
              <a:lnSpc>
                <a:spcPct val="100000"/>
              </a:lnSpc>
              <a:spcBef>
                <a:spcPts val="3015"/>
              </a:spcBef>
            </a:pPr>
            <a:r>
              <a:rPr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sz="2500" spc="20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spc="-20" dirty="0">
                <a:solidFill>
                  <a:srgbClr val="000300"/>
                </a:solidFill>
                <a:latin typeface="Cambria"/>
                <a:cs typeface="Cambria"/>
              </a:rPr>
              <a:t>B.E-</a:t>
            </a:r>
            <a:r>
              <a:rPr lang="en-IN" sz="2500" spc="-20" dirty="0" smtClean="0">
                <a:solidFill>
                  <a:srgbClr val="000300"/>
                </a:solidFill>
                <a:latin typeface="Cambria"/>
                <a:cs typeface="Cambria"/>
              </a:rPr>
              <a:t>AIDS</a:t>
            </a:r>
            <a:r>
              <a:rPr sz="2500" spc="-20" dirty="0" smtClean="0">
                <a:solidFill>
                  <a:srgbClr val="000300"/>
                </a:solidFill>
                <a:latin typeface="Cambria"/>
                <a:cs typeface="Cambria"/>
              </a:rPr>
              <a:t>/</a:t>
            </a:r>
            <a:r>
              <a:rPr sz="2500" spc="-105" dirty="0" smtClean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lang="en-IN" sz="2500" dirty="0">
                <a:solidFill>
                  <a:srgbClr val="000300"/>
                </a:solidFill>
                <a:latin typeface="Cambria"/>
                <a:cs typeface="Cambria"/>
              </a:rPr>
              <a:t>I</a:t>
            </a:r>
            <a:r>
              <a:rPr sz="2500" spc="-25" dirty="0">
                <a:solidFill>
                  <a:srgbClr val="000300"/>
                </a:solidFill>
                <a:latin typeface="Cambria"/>
                <a:cs typeface="Cambria"/>
              </a:rPr>
              <a:t> </a:t>
            </a:r>
            <a:r>
              <a:rPr sz="2500" spc="-10" dirty="0">
                <a:solidFill>
                  <a:srgbClr val="000300"/>
                </a:solidFill>
                <a:latin typeface="Cambria"/>
                <a:cs typeface="Cambria"/>
              </a:rPr>
              <a:t>SEMESTER</a:t>
            </a:r>
            <a:endParaRPr sz="2500" dirty="0">
              <a:latin typeface="Cambria"/>
              <a:cs typeface="Cambria"/>
            </a:endParaRPr>
          </a:p>
          <a:p>
            <a:pPr marL="1499870">
              <a:lnSpc>
                <a:spcPct val="100000"/>
              </a:lnSpc>
              <a:spcBef>
                <a:spcPts val="2070"/>
              </a:spcBef>
            </a:pP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UNIT</a:t>
            </a:r>
            <a:r>
              <a:rPr sz="26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IV</a:t>
            </a:r>
            <a:r>
              <a:rPr sz="2600" b="1" spc="1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:</a:t>
            </a:r>
            <a:r>
              <a:rPr sz="2600" b="1" spc="1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ELECTRONIC</a:t>
            </a:r>
            <a:r>
              <a:rPr sz="2600" b="1" spc="1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DEVICES</a:t>
            </a:r>
            <a:r>
              <a:rPr sz="2600" b="1" spc="1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001F5F"/>
                </a:solidFill>
                <a:latin typeface="Times New Roman"/>
                <a:cs typeface="Times New Roman"/>
              </a:rPr>
              <a:t>AND</a:t>
            </a:r>
            <a:r>
              <a:rPr sz="2600" b="1" spc="19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APPLICATIONS</a:t>
            </a:r>
            <a:endParaRPr sz="2600" dirty="0">
              <a:latin typeface="Times New Roman"/>
              <a:cs typeface="Times New Roman"/>
            </a:endParaRPr>
          </a:p>
          <a:p>
            <a:pPr marL="1513840">
              <a:lnSpc>
                <a:spcPct val="100000"/>
              </a:lnSpc>
              <a:spcBef>
                <a:spcPts val="2205"/>
              </a:spcBef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Topic</a:t>
            </a:r>
            <a:r>
              <a:rPr sz="2400" b="1" spc="29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IN"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Working principle and characteristics of MOSFET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40211" y="33528"/>
            <a:ext cx="1179576" cy="69494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CACB8AC6-EEFC-476C-9452-96BAB7F0DD5B}" type="datetime1">
              <a:rPr lang="en-IN" spc="-25" smtClean="0"/>
              <a:t>24-03-2026</a:t>
            </a:fld>
            <a:endParaRPr lang="en-IN" spc="-25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lang="en-US" spc="-2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"/>
    </mc:Choice>
    <mc:Fallback xmlns="">
      <p:transition spd="slow" advTm="32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626679" y="6657579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E6A9EA8C-B4D9-4F79-BA1F-CD24FEBE95FC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2361945" y="6527053"/>
            <a:ext cx="7154545" cy="330947"/>
          </a:xfrm>
          <a:prstGeom prst="rect">
            <a:avLst/>
          </a:prstGeom>
        </p:spPr>
        <p:txBody>
          <a:bodyPr vert="horz" wrap="square" lIns="0" tIns="131557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8A5A303-7471-D5DF-F95F-24231BDE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C783D4-9B79-8576-5A9F-FBC8A500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6"/>
            <a:ext cx="12192000" cy="6516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B7214CB-C9C5-58AF-094C-082F70A6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3386" y="-11887"/>
            <a:ext cx="1158614" cy="75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10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115803"/>
            <a:ext cx="1122080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/>
              <a:t>Regions of Operation</a:t>
            </a:r>
            <a:endParaRPr lang="en-IN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688035" y="663031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4719F391-34B7-4B8D-8B02-59166E7981DB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361945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28AC3F-880C-6F45-E533-8F31CCC5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506"/>
            <a:ext cx="12192000" cy="5563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11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"/>
    </mc:Choice>
    <mc:Fallback xmlns="">
      <p:transition spd="slow" advTm="18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3BE170-B0C9-24C8-B65E-07589A2B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F5A23E71-075C-30EE-43AE-759C2456AD5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3031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9EDDB99A-455A-4502-AFE9-3F95A8CC0D80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9B00D759-0398-AB1D-4BDA-1EE47B4E464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F69094-3B4D-7F68-0639-35208539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1"/>
            <a:ext cx="12192000" cy="64391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72C20A4-0A54-D823-DE9D-4FF6F8E4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634" y="134733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12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39626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"/>
    </mc:Choice>
    <mc:Fallback xmlns="">
      <p:transition spd="slow" advTm="119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6CDDC9-7BC0-635D-BD2D-B1340176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7658117C-BA78-304A-7CB0-F1152D1575FF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6820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57ADF4F6-A274-4AA8-8265-399ED21DCC37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7ECC294-E606-4691-99E4-E23AB625BD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9ECD18-E217-77C4-0DA2-6CD4C23E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15800" cy="651224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B3BC4D3-A429-988E-DC97-A2C8DB8D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6096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13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39956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"/>
    </mc:Choice>
    <mc:Fallback xmlns="">
      <p:transition spd="slow" advTm="12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CAB13F-A6BF-8AF0-9CB4-E4AEEDB8C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xmlns="" id="{8923ABF0-36EB-3FB5-2C57-50130852E3BC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6820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6453DA8B-4E26-48D5-B9FD-210A6ED76470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7BE32AE-BC15-14D9-4E28-F508540F97B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498F63-59BE-2DA4-A1A8-AE291E17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24" y="0"/>
            <a:ext cx="10737976" cy="64231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14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12520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"/>
    </mc:Choice>
    <mc:Fallback xmlns="">
      <p:transition spd="slow" advTm="15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1FA808-B467-2471-4785-E10BBA7FA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00EF4D88-2137-891E-655F-115C3DC91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321" y="15897"/>
            <a:ext cx="1122080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en-US" dirty="0"/>
              <a:t>Applications of MOSFET</a:t>
            </a:r>
            <a:endParaRPr lang="en-IN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D1DC7324-8C18-1B96-1559-9060C4AF8811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80367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01A9C099-9750-4AC8-A19D-5627C3EB6B85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EFD557DD-6DDD-9929-6137-9C24376AD45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078CD0-3D05-6235-4144-EF2A50752141}"/>
              </a:ext>
            </a:extLst>
          </p:cNvPr>
          <p:cNvSpPr txBox="1"/>
          <p:nvPr/>
        </p:nvSpPr>
        <p:spPr>
          <a:xfrm>
            <a:off x="9372600" y="381000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i="1" spc="-80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lang="en-IN"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IDEATE</a:t>
            </a:r>
            <a:endParaRPr lang="en-IN" sz="1800" dirty="0">
              <a:latin typeface="Cambria"/>
              <a:cs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5FCD03-0BC8-3AC3-79B2-1CAF8CF4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6" y="533400"/>
            <a:ext cx="10950613" cy="59163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15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36992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"/>
    </mc:Choice>
    <mc:Fallback xmlns="">
      <p:transition spd="slow" advTm="5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399" y="0"/>
            <a:ext cx="25260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Summary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709293" y="6630894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5AE87A48-E197-4907-9E2C-181D81E6E5E5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410142" y="6655216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CD5F02-74F1-1B00-C45F-F7773C7F9BCE}"/>
              </a:ext>
            </a:extLst>
          </p:cNvPr>
          <p:cNvSpPr txBox="1"/>
          <p:nvPr/>
        </p:nvSpPr>
        <p:spPr>
          <a:xfrm>
            <a:off x="7620000" y="300956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Let’s Summarize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A48022-80A9-002C-20BE-FFD2913D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11658600" cy="575488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16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"/>
    </mc:Choice>
    <mc:Fallback xmlns="">
      <p:transition spd="slow" advTm="51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1408" y="401828"/>
            <a:ext cx="2884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References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688035" y="6583447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1178F871-EAE9-40BA-A013-14396BB2E2E2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518727" y="6607769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1B748794-CD73-2211-400D-1C2A9375B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50" y="1466568"/>
            <a:ext cx="9982200" cy="33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https://www.electronics-tutorials.ws/transistor/tran_7.html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https://www.electrical4u.com/mosfet-working-principle-of-p-channel-n-channel-mosfet/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https://www.geeksforgeeks.org/electronics-engineering/mosfet/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https://www.tutorialspoint.com/basic_electronics/basic_electronics_mosfet.htm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17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"/>
    </mc:Choice>
    <mc:Fallback xmlns="">
      <p:transition spd="slow" advTm="86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4007" y="2891789"/>
            <a:ext cx="24961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i="1" dirty="0">
                <a:solidFill>
                  <a:srgbClr val="6C2C9F"/>
                </a:solidFill>
                <a:latin typeface="Cambria"/>
                <a:cs typeface="Cambria"/>
              </a:rPr>
              <a:t>Thank</a:t>
            </a:r>
            <a:r>
              <a:rPr sz="4400" i="1" spc="-150" dirty="0">
                <a:solidFill>
                  <a:srgbClr val="6C2C9F"/>
                </a:solidFill>
                <a:latin typeface="Cambria"/>
                <a:cs typeface="Cambria"/>
              </a:rPr>
              <a:t> </a:t>
            </a:r>
            <a:r>
              <a:rPr sz="4400" i="1" spc="-25" dirty="0">
                <a:solidFill>
                  <a:srgbClr val="6C2C9F"/>
                </a:solidFill>
                <a:latin typeface="Cambria"/>
                <a:cs typeface="Cambria"/>
              </a:rPr>
              <a:t>You</a:t>
            </a:r>
            <a:endParaRPr sz="4400" dirty="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dt" sz="half" idx="6"/>
          </p:nvPr>
        </p:nvSpPr>
        <p:spPr>
          <a:xfrm>
            <a:off x="539624" y="663370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02BBB616-FB48-46DE-BC65-6648C76BBCF4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2518727" y="6649944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18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"/>
    </mc:Choice>
    <mc:Fallback xmlns="">
      <p:transition spd="slow" advTm="15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373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Let’s </a:t>
            </a:r>
            <a:r>
              <a:rPr spc="-10" dirty="0"/>
              <a:t>Recall!!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3233547" y="662416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685800" y="6597127"/>
            <a:ext cx="87503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24EA5B07-D044-4019-92FD-10855FC1AF60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8A0E606F-4D2E-2A52-72E9-B914D5362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300" y="1295336"/>
            <a:ext cx="9977459" cy="389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Semiconductor basics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n-type and p-type materials and charge carriers (electrons and holes).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PN junction diode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depletion region, forward bias and reverse bias operation.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FET fundamentals </a:t>
            </a:r>
            <a:r>
              <a:rPr lang="en-US" sz="2800" dirty="0"/>
              <a:t>– 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Basic idea of voltage-controlled devices and channel conduction.</a:t>
            </a:r>
            <a:endParaRPr lang="en-US" alt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2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"/>
    </mc:Choice>
    <mc:Fallback xmlns="">
      <p:transition spd="slow" advTm="4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0330" y="152400"/>
            <a:ext cx="89103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373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Topics</a:t>
            </a:r>
            <a:r>
              <a:rPr spc="-275" dirty="0"/>
              <a:t> </a:t>
            </a:r>
            <a:r>
              <a:rPr spc="-20" dirty="0"/>
              <a:t>for</a:t>
            </a:r>
            <a:r>
              <a:rPr spc="-210" dirty="0"/>
              <a:t> </a:t>
            </a:r>
            <a:r>
              <a:rPr spc="-10" dirty="0"/>
              <a:t>discussion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688035" y="660325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EE088B05-8C81-4456-8E10-94D52959DF81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2962478" y="6603253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CF97D7D8-003B-1262-E743-EA67A21A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63" y="838200"/>
            <a:ext cx="10427855" cy="556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Introduction to MOSFET (Metal Oxide Semiconductor Field Effect Transistor)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Construction and Structure of MOSFET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Types of MOSFET – Enhancement Mode and Depletion Mode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N-Channel and P-Channel MOSFET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Working Principle of MOSFET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Operating Regions (Cut-off, Linear/Ohmic, Saturation)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Drain Characteristics of MOSFET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Transfer Characteristics of MOSFET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Advantages of MOSFET (High input impedance, fast switching)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Applications of MOSFET (Amplifiers, Switching circuits, Power electronics)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3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"/>
    </mc:Choice>
    <mc:Fallback xmlns="">
      <p:transition spd="slow" advTm="4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291" y="228600"/>
            <a:ext cx="94126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2550" algn="l"/>
              </a:tabLst>
            </a:pPr>
            <a:r>
              <a:rPr lang="en-US" spc="-25" dirty="0"/>
              <a:t>Why to </a:t>
            </a:r>
            <a:r>
              <a:rPr lang="en-US" dirty="0"/>
              <a:t>Study</a:t>
            </a:r>
            <a:r>
              <a:rPr lang="en-US" spc="-5" dirty="0"/>
              <a:t> MOSFET</a:t>
            </a:r>
            <a:r>
              <a:rPr spc="-35" dirty="0"/>
              <a:t>?</a:t>
            </a:r>
            <a:r>
              <a:rPr sz="1800" b="1" i="1" spc="-35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Empathize</a:t>
            </a:r>
            <a:endParaRPr sz="18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675765" y="6576723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23891F19-197D-4011-8912-58EBB831A5E2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943351" y="66408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D82CBA-B854-3BD6-78DD-F8E723CF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6" y="1114546"/>
            <a:ext cx="11939268" cy="54781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4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"/>
    </mc:Choice>
    <mc:Fallback xmlns="">
      <p:transition spd="slow" advTm="4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34C09D-8F2A-6C0D-5E37-805CC939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xmlns="" id="{3F9F45A2-46D0-1858-C823-6CC4F28B173A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88035" y="6629400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3DF735FB-83D3-4C5F-98C9-6ED75E79E9A3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D22BB9AE-0AFE-FF6A-0812-19900CF06B8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62478" y="6629400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EB6720-FA78-B0F3-B3DA-FF7A780BF544}"/>
              </a:ext>
            </a:extLst>
          </p:cNvPr>
          <p:cNvSpPr txBox="1"/>
          <p:nvPr/>
        </p:nvSpPr>
        <p:spPr>
          <a:xfrm>
            <a:off x="461905" y="114889"/>
            <a:ext cx="1126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800" spc="-90" dirty="0">
                <a:latin typeface="Cambria" panose="02040503050406030204" pitchFamily="18" charset="0"/>
                <a:ea typeface="Cambria" panose="02040503050406030204" pitchFamily="18" charset="0"/>
              </a:rPr>
              <a:t>What is MOSFET</a:t>
            </a:r>
            <a:endParaRPr lang="en-I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85AF0F-C94A-C653-F362-12ABA0D9CA4E}"/>
              </a:ext>
            </a:extLst>
          </p:cNvPr>
          <p:cNvSpPr txBox="1"/>
          <p:nvPr/>
        </p:nvSpPr>
        <p:spPr>
          <a:xfrm>
            <a:off x="7924800" y="48535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6075">
              <a:lnSpc>
                <a:spcPct val="100000"/>
              </a:lnSpc>
              <a:spcBef>
                <a:spcPts val="819"/>
              </a:spcBef>
            </a:pPr>
            <a:r>
              <a:rPr lang="en-IN" sz="1800" b="1" i="1" spc="-80" dirty="0">
                <a:solidFill>
                  <a:srgbClr val="FF0000"/>
                </a:solidFill>
                <a:latin typeface="Cambria"/>
                <a:cs typeface="Cambria"/>
              </a:rPr>
              <a:t>DT-</a:t>
            </a:r>
            <a:r>
              <a:rPr lang="en-IN"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DEFINE</a:t>
            </a:r>
            <a:endParaRPr lang="en-IN" sz="1800" dirty="0">
              <a:latin typeface="Cambria"/>
              <a:cs typeface="Cambria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AF74736-5715-0902-CCA4-E844A24F1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32" y="845162"/>
            <a:ext cx="7154545" cy="445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MOSFET (Metal Oxide Semiconductor Field Effect Transistor) is an electronic device used for switching and amplifying signals in circuits.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a voltage-controlled device, where the gate voltage controls the current flow between terminals.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MOSFET is widely used in digital and analog electronic circuits.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MOSFET generally has four terminals.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08AE0B5-913E-5195-BCB4-2B7EE9476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822491"/>
              </p:ext>
            </p:extLst>
          </p:nvPr>
        </p:nvGraphicFramePr>
        <p:xfrm>
          <a:off x="7315200" y="1316352"/>
          <a:ext cx="4852415" cy="4323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364134432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874253166"/>
                    </a:ext>
                  </a:extLst>
                </a:gridCol>
                <a:gridCol w="2718815">
                  <a:extLst>
                    <a:ext uri="{9D8B030D-6E8A-4147-A177-3AD203B41FA5}">
                      <a16:colId xmlns:a16="http://schemas.microsoft.com/office/drawing/2014/main" xmlns="" val="1941028757"/>
                    </a:ext>
                  </a:extLst>
                </a:gridCol>
              </a:tblGrid>
              <a:tr h="774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Terminal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Symbol</a:t>
                      </a:r>
                      <a:endParaRPr lang="en-IN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Function</a:t>
                      </a:r>
                      <a:endParaRPr lang="en-IN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 anchor="ctr"/>
                </a:tc>
                <a:extLst>
                  <a:ext uri="{0D108BD9-81ED-4DB2-BD59-A6C34878D82A}">
                    <a16:rowId xmlns:a16="http://schemas.microsoft.com/office/drawing/2014/main" xmlns="" val="2645788340"/>
                  </a:ext>
                </a:extLst>
              </a:tr>
              <a:tr h="898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Gate 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Controls channel formation via electric field through oxide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extLst>
                  <a:ext uri="{0D108BD9-81ED-4DB2-BD59-A6C34878D82A}">
                    <a16:rowId xmlns:a16="http://schemas.microsoft.com/office/drawing/2014/main" xmlns="" val="2499607284"/>
                  </a:ext>
                </a:extLst>
              </a:tr>
              <a:tr h="898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Source 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Origin of majority carriers — defines reference potential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extLst>
                  <a:ext uri="{0D108BD9-81ED-4DB2-BD59-A6C34878D82A}">
                    <a16:rowId xmlns:a16="http://schemas.microsoft.com/office/drawing/2014/main" xmlns="" val="1913015893"/>
                  </a:ext>
                </a:extLst>
              </a:tr>
              <a:tr h="898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Drain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Destination of majority carriers — collects current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extLst>
                  <a:ext uri="{0D108BD9-81ED-4DB2-BD59-A6C34878D82A}">
                    <a16:rowId xmlns:a16="http://schemas.microsoft.com/office/drawing/2014/main" xmlns="" val="1169398728"/>
                  </a:ext>
                </a:extLst>
              </a:tr>
              <a:tr h="774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Body/Bulk 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Semiconductor body — often connected to Source</a:t>
                      </a:r>
                      <a:endParaRPr lang="en-IN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0" marR="76200" marT="50800" marB="50800"/>
                </a:tc>
                <a:extLst>
                  <a:ext uri="{0D108BD9-81ED-4DB2-BD59-A6C34878D82A}">
                    <a16:rowId xmlns:a16="http://schemas.microsoft.com/office/drawing/2014/main" xmlns="" val="203176537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5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1069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"/>
    </mc:Choice>
    <mc:Fallback xmlns="">
      <p:transition spd="slow" advTm="4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9E1CEF-C5B7-C7AB-827A-96AF9DF02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xmlns="" id="{D97A6DFE-3C3E-67A0-57F6-B9AD2BFB3653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626679" y="6657579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50BDBC96-4046-4105-8B8B-924FD8BF6766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C01E6D5-9228-B833-88BE-3AC9D0A7F8E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361945" y="6527053"/>
            <a:ext cx="7154545" cy="330947"/>
          </a:xfrm>
          <a:prstGeom prst="rect">
            <a:avLst/>
          </a:prstGeom>
        </p:spPr>
        <p:txBody>
          <a:bodyPr vert="horz" wrap="square" lIns="0" tIns="131557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155B1-CB37-A21B-1AC1-AA7B1FDC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88"/>
            <a:ext cx="12192000" cy="653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19F7D9-DE7B-5755-BBEA-F285538A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-11887"/>
            <a:ext cx="1219200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6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30888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"/>
    </mc:Choice>
    <mc:Fallback xmlns="">
      <p:transition spd="slow" advTm="2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5ADFE-BF76-8F8B-79C3-CF3A5C26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57" y="126978"/>
            <a:ext cx="8910320" cy="757555"/>
          </a:xfrm>
        </p:spPr>
        <p:txBody>
          <a:bodyPr/>
          <a:lstStyle/>
          <a:p>
            <a:pPr algn="ctr"/>
            <a:r>
              <a:rPr lang="en-IN" dirty="0"/>
              <a:t>Types of MOSFET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3F4C6-1E7F-52F3-4E57-BC2964BDC13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361945" y="6679453"/>
            <a:ext cx="7154545" cy="330947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lang="en-US" spc="-2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A202D58A-FE84-D6AD-D619-70003228E9B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88035" y="6680367"/>
            <a:ext cx="875030" cy="20447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E13BAB55-BD76-4AEF-96C4-60A6EC76EE09}" type="datetime1">
              <a:rPr lang="en-IN" spc="-25" smtClean="0"/>
              <a:t>24-03-2026</a:t>
            </a:fld>
            <a:endParaRPr lang="en-IN" spc="-2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21D091-BE53-86C3-4053-56A35E44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064855"/>
            <a:ext cx="8686800" cy="5513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D7A40A-B4A0-9382-6936-F9C72CB8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0" y="1089543"/>
            <a:ext cx="3455034" cy="2743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614A53-84F7-2B26-9540-F335B612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0" y="3582194"/>
            <a:ext cx="3378834" cy="28956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7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11794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9"/>
    </mc:Choice>
    <mc:Fallback xmlns="">
      <p:transition spd="slow" advTm="233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" y="104333"/>
            <a:ext cx="118110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dirty="0"/>
              <a:t>Working of MOSFET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00227" y="6642368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684CDB19-BA6D-41C3-9E53-181F9C0FB12B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2503487" y="6644012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99707B-293D-FAE2-05EA-F10694E4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7" y="994508"/>
            <a:ext cx="10653573" cy="54731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8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"/>
    </mc:Choice>
    <mc:Fallback xmlns="">
      <p:transition spd="slow" advTm="9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414C01-B413-BDE6-46EC-228FF0F6F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C9D45A2D-B765-AD26-D4E8-82B63574C3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260" y="104333"/>
            <a:ext cx="118110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rtl="0">
              <a:spcBef>
                <a:spcPts val="100"/>
              </a:spcBef>
            </a:pPr>
            <a:r>
              <a:rPr lang="en-IN" sz="4000" dirty="0"/>
              <a:t>Working of Enhancement Mode MOSFET </a:t>
            </a:r>
            <a:br>
              <a:rPr lang="en-IN" sz="4000" dirty="0"/>
            </a:br>
            <a:r>
              <a:rPr lang="en-IN" sz="4000" dirty="0"/>
              <a:t>(N-Channel)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C3C87A63-8227-0394-838B-E338D3059FC8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700227" y="6642368"/>
            <a:ext cx="875030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fld id="{386424C4-1C0C-4E30-A926-0FAA4B30DBCC}" type="datetime1">
              <a:rPr lang="en-IN" spc="-25" smtClean="0"/>
              <a:t>24-03-2026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76881BDB-0F74-87F1-5103-86E799D66EE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503487" y="6644012"/>
            <a:ext cx="7154545" cy="33094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US" spc="-20" smtClean="0"/>
              <a:t>MOSFET\23EET103- Electric Circuits and Electron Devices \ Ms.Ranjani K\AP\ECE\SNSCT</a:t>
            </a:r>
            <a:endParaRPr spc="-2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07E04-FC1F-3E2A-3761-063F7474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10363200" cy="53810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0" smtClean="0"/>
              <a:t>9</a:t>
            </a:fld>
            <a:r>
              <a:rPr lang="en-US" spc="-20" smtClean="0"/>
              <a:t>/11</a:t>
            </a:r>
            <a:endParaRPr lang="en-US" spc="-20" dirty="0"/>
          </a:p>
        </p:txBody>
      </p:sp>
    </p:spTree>
    <p:extLst>
      <p:ext uri="{BB962C8B-B14F-4D97-AF65-F5344CB8AC3E}">
        <p14:creationId xmlns:p14="http://schemas.microsoft.com/office/powerpoint/2010/main" val="4768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"/>
    </mc:Choice>
    <mc:Fallback xmlns="">
      <p:transition spd="slow" advTm="78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3442</TotalTime>
  <Words>508</Words>
  <Application>Microsoft Office PowerPoint</Application>
  <PresentationFormat>Widescreen</PresentationFormat>
  <Paragraphs>114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Cambria</vt:lpstr>
      <vt:lpstr>Times New Roman</vt:lpstr>
      <vt:lpstr>Office Theme</vt:lpstr>
      <vt:lpstr>SNS COLLEGE OF TECHNOLOGY An Autonomous Institution Coimbatore-35</vt:lpstr>
      <vt:lpstr>Let’s Recall!!</vt:lpstr>
      <vt:lpstr>Topics for discussion</vt:lpstr>
      <vt:lpstr>Why to Study MOSFET?DT-Empathize</vt:lpstr>
      <vt:lpstr>PowerPoint Presentation</vt:lpstr>
      <vt:lpstr>PowerPoint Presentation</vt:lpstr>
      <vt:lpstr>Types of MOSFET</vt:lpstr>
      <vt:lpstr>Working of MOSFET</vt:lpstr>
      <vt:lpstr>Working of Enhancement Mode MOSFET  (N-Channel)</vt:lpstr>
      <vt:lpstr>PowerPoint Presentation</vt:lpstr>
      <vt:lpstr>Regions of Operation</vt:lpstr>
      <vt:lpstr>PowerPoint Presentation</vt:lpstr>
      <vt:lpstr>PowerPoint Presentation</vt:lpstr>
      <vt:lpstr>PowerPoint Presentation</vt:lpstr>
      <vt:lpstr>Applications of MOSFET</vt:lpstr>
      <vt:lpstr>Summary</vt:lpstr>
      <vt:lpstr>References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COLLEGE OF TECHNOLOGY</dc:title>
  <dc:creator>DELL</dc:creator>
  <cp:lastModifiedBy>ADMIN</cp:lastModifiedBy>
  <cp:revision>12</cp:revision>
  <dcterms:created xsi:type="dcterms:W3CDTF">2026-03-07T14:18:50Z</dcterms:created>
  <dcterms:modified xsi:type="dcterms:W3CDTF">2026-03-24T10:19:44Z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2026-03-07T00:00:00Z</vt:filetime>
  </property>
  <property fmtid="{D5CDD505-2E9C-101B-9397-08002B2CF9AE}" pid="5" name="Producer">
    <vt:lpwstr>Microsoft® PowerPoint® 2013</vt:lpwstr>
  </property>
</Properties>
</file>