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498D61-53F5-4C50-BB76-A9F4EAAD5FC9}" type="datetimeFigureOut">
              <a:rPr lang="en-IN" smtClean="0"/>
              <a:t>27-Jan-2026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7DE5C6-8B36-4D87-9866-2F90923274C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80572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spc="-1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10/24/2025</a:t>
            </a:r>
            <a:endParaRPr spc="-1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spc="-1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10/24/2025</a:t>
            </a:r>
            <a:endParaRPr spc="-1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spc="-10"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10/24/2025</a:t>
            </a:r>
            <a:endParaRPr spc="-10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spc="-10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10/24/2025</a:t>
            </a:r>
            <a:endParaRPr spc="-10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spc="-10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10/24/2025</a:t>
            </a:r>
            <a:endParaRPr spc="-10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FB261-0255-A6BC-2E10-58AC5FAAC8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2124968"/>
            <a:ext cx="6858000" cy="1384995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453F4C-4417-FCB1-3FF7-F91B1F6A5D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276999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A26383-CCC9-AFAA-E373-A6A05098BA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069717" y="6363182"/>
            <a:ext cx="2506979" cy="184666"/>
          </a:xfrm>
        </p:spPr>
        <p:txBody>
          <a:bodyPr/>
          <a:lstStyle/>
          <a:p>
            <a:r>
              <a:rPr lang="en-US"/>
              <a:t>OOPS/Interfaces/G.Devi/SNSCT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4DF332-3C5A-76CF-8AE8-080C405E6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5635" y="6454622"/>
            <a:ext cx="676275" cy="738664"/>
          </a:xfrm>
        </p:spPr>
        <p:txBody>
          <a:bodyPr/>
          <a:lstStyle/>
          <a:p>
            <a:r>
              <a:rPr lang="en-IN"/>
              <a:t>11/1/2025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9C5BFE-7B4C-A544-024B-9CAF91E48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92134" y="6454622"/>
            <a:ext cx="402590" cy="184666"/>
          </a:xfrm>
        </p:spPr>
        <p:txBody>
          <a:bodyPr/>
          <a:lstStyle/>
          <a:p>
            <a:fld id="{4FB6185F-8B7F-409A-90B6-08051E84ABF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76913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452359" y="405384"/>
            <a:ext cx="1225296" cy="85648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15742" y="508838"/>
            <a:ext cx="3112515" cy="6940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93444" y="1621612"/>
            <a:ext cx="7621270" cy="23323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939542" y="6466738"/>
            <a:ext cx="277114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spc="-1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6244" y="6466738"/>
            <a:ext cx="752475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10/24/2025</a:t>
            </a:r>
            <a:endParaRPr spc="-1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433307" y="6466738"/>
            <a:ext cx="21590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18D7E-B825-21A2-B452-843538EFCC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88378"/>
            <a:ext cx="7112833" cy="98654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SNS College of Technology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(An Autonomous Institutions)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3A40B9-1357-7F71-2F76-C86C3B8F5B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1776139"/>
            <a:ext cx="7592518" cy="330572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Computer Science and Engineering</a:t>
            </a:r>
          </a:p>
          <a:p>
            <a:pPr>
              <a:lnSpc>
                <a:spcPct val="150000"/>
              </a:lnSpc>
            </a:pPr>
            <a:r>
              <a:rPr lang="en-US" sz="25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23CSB201-Object Oriented Programming</a:t>
            </a:r>
          </a:p>
          <a:p>
            <a:pPr>
              <a:lnSpc>
                <a:spcPct val="150000"/>
              </a:lnSpc>
            </a:pPr>
            <a:r>
              <a:rPr lang="en-US" sz="30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Topic</a:t>
            </a: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: Abstract Class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0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0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00000"/>
              </a:lnSpc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Mrs.G.Devi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r">
              <a:lnSpc>
                <a:spcPct val="1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Assistant Professor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2133645-324E-CD6B-88F8-BE3420B15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OOPS/Interfaces/G.Devi/SNSCT</a:t>
            </a:r>
            <a:endParaRPr lang="en-IN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93DDF2A0-0973-6971-B192-D2EF6889B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11/1/2025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AA2B97D2-230D-77D7-2CAE-04C8299FC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185F-8B7F-409A-90B6-08051E84ABF7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476104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7475" rIns="0" bIns="0" rtlCol="0">
            <a:spAutoFit/>
          </a:bodyPr>
          <a:lstStyle/>
          <a:p>
            <a:pPr marL="585470">
              <a:lnSpc>
                <a:spcPct val="100000"/>
              </a:lnSpc>
              <a:spcBef>
                <a:spcPts val="100"/>
              </a:spcBef>
            </a:pPr>
            <a:r>
              <a:rPr dirty="0"/>
              <a:t>Mind </a:t>
            </a:r>
            <a:r>
              <a:rPr spc="-25" dirty="0"/>
              <a:t>Map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00" y="1685543"/>
            <a:ext cx="7319593" cy="3963399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spc="-1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7475" rIns="0" bIns="0" rtlCol="0">
            <a:spAutoFit/>
          </a:bodyPr>
          <a:lstStyle/>
          <a:p>
            <a:pPr marL="70421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PUZZLE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688644" y="1717294"/>
            <a:ext cx="8152130" cy="2952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579120" algn="l"/>
                <a:tab pos="1009650" algn="l"/>
                <a:tab pos="1433195" algn="l"/>
                <a:tab pos="2519045" algn="l"/>
                <a:tab pos="2780665" algn="l"/>
                <a:tab pos="3247390" algn="l"/>
                <a:tab pos="3826510" algn="l"/>
                <a:tab pos="4719955" algn="l"/>
                <a:tab pos="5296535" algn="l"/>
                <a:tab pos="6214110" algn="l"/>
                <a:tab pos="6378575" algn="l"/>
                <a:tab pos="7037705" algn="l"/>
                <a:tab pos="7430770" algn="l"/>
              </a:tabLst>
            </a:pPr>
            <a:r>
              <a:rPr sz="2400" spc="-10" dirty="0">
                <a:latin typeface="Times New Roman"/>
                <a:cs typeface="Times New Roman"/>
              </a:rPr>
              <a:t>Design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an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abstract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class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Shape</a:t>
            </a:r>
            <a:r>
              <a:rPr sz="2400" spc="-19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with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one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abstract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method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area() </a:t>
            </a:r>
            <a:r>
              <a:rPr sz="2400" spc="-25" dirty="0">
                <a:latin typeface="Times New Roman"/>
                <a:cs typeface="Times New Roman"/>
              </a:rPr>
              <a:t>and</a:t>
            </a:r>
            <a:r>
              <a:rPr sz="2400" dirty="0">
                <a:latin typeface="Times New Roman"/>
                <a:cs typeface="Times New Roman"/>
              </a:rPr>
              <a:t>	one</a:t>
            </a:r>
            <a:r>
              <a:rPr sz="2400" spc="4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non-</a:t>
            </a:r>
            <a:r>
              <a:rPr sz="2400" spc="-10" dirty="0">
                <a:latin typeface="Times New Roman"/>
                <a:cs typeface="Times New Roman"/>
              </a:rPr>
              <a:t>abstract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method</a:t>
            </a:r>
            <a:r>
              <a:rPr sz="2400" dirty="0">
                <a:latin typeface="Times New Roman"/>
                <a:cs typeface="Times New Roman"/>
              </a:rPr>
              <a:t>	displayArea()</a:t>
            </a:r>
            <a:r>
              <a:rPr sz="2400" spc="33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that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prints</a:t>
            </a:r>
            <a:r>
              <a:rPr sz="2400" dirty="0">
                <a:latin typeface="Times New Roman"/>
                <a:cs typeface="Times New Roman"/>
              </a:rPr>
              <a:t>	"Area</a:t>
            </a:r>
            <a:r>
              <a:rPr sz="2400" spc="34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of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&lt;Shape&gt;: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"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before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calling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area().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1006475" algn="l"/>
                <a:tab pos="2015489" algn="l"/>
                <a:tab pos="3003550" algn="l"/>
                <a:tab pos="4088765" algn="l"/>
                <a:tab pos="4695825" algn="l"/>
                <a:tab pos="5958205" algn="l"/>
                <a:tab pos="7427595" algn="l"/>
              </a:tabLst>
            </a:pPr>
            <a:r>
              <a:rPr sz="2400" spc="-10" dirty="0">
                <a:latin typeface="Times New Roman"/>
                <a:cs typeface="Times New Roman"/>
              </a:rPr>
              <a:t>Derive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classes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Circle,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Square,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and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Triangle,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implement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area()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spc="-10" dirty="0">
                <a:latin typeface="Times New Roman"/>
                <a:cs typeface="Times New Roman"/>
              </a:rPr>
              <a:t>accordingly,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analyze: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Times New Roman"/>
              <a:cs typeface="Times New Roman"/>
            </a:endParaRPr>
          </a:p>
          <a:p>
            <a:pPr marL="240029" indent="-231775">
              <a:lnSpc>
                <a:spcPct val="100000"/>
              </a:lnSpc>
              <a:buSzPct val="95833"/>
              <a:buAutoNum type="arabicPeriod"/>
              <a:tabLst>
                <a:tab pos="240029" algn="l"/>
              </a:tabLst>
            </a:pPr>
            <a:r>
              <a:rPr sz="2400" dirty="0">
                <a:latin typeface="Times New Roman"/>
                <a:cs typeface="Times New Roman"/>
              </a:rPr>
              <a:t>Which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class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controls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output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sequence?</a:t>
            </a:r>
            <a:endParaRPr sz="2400">
              <a:latin typeface="Times New Roman"/>
              <a:cs typeface="Times New Roman"/>
            </a:endParaRPr>
          </a:p>
          <a:p>
            <a:pPr marL="241300" indent="-231775">
              <a:lnSpc>
                <a:spcPct val="100000"/>
              </a:lnSpc>
              <a:spcBef>
                <a:spcPts val="5"/>
              </a:spcBef>
              <a:buSzPct val="95833"/>
              <a:buAutoNum type="arabicPeriod"/>
              <a:tabLst>
                <a:tab pos="241300" algn="l"/>
              </a:tabLst>
            </a:pPr>
            <a:r>
              <a:rPr sz="2400" dirty="0">
                <a:latin typeface="Times New Roman"/>
                <a:cs typeface="Times New Roman"/>
              </a:rPr>
              <a:t>Why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abstract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class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better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than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interface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this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scenario?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98494" y="690448"/>
            <a:ext cx="1753235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b="1" spc="-10" dirty="0">
                <a:latin typeface="Times New Roman"/>
                <a:cs typeface="Times New Roman"/>
              </a:rPr>
              <a:t>Reference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spc="-10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indent="374650">
              <a:lnSpc>
                <a:spcPct val="100000"/>
              </a:lnSpc>
              <a:spcBef>
                <a:spcPts val="110"/>
              </a:spcBef>
              <a:buAutoNum type="arabicPeriod"/>
              <a:tabLst>
                <a:tab pos="387350" algn="l"/>
              </a:tabLst>
            </a:pPr>
            <a:r>
              <a:rPr dirty="0"/>
              <a:t>Herbert</a:t>
            </a:r>
            <a:r>
              <a:rPr spc="105" dirty="0"/>
              <a:t> </a:t>
            </a:r>
            <a:r>
              <a:rPr dirty="0"/>
              <a:t>Schildt,</a:t>
            </a:r>
            <a:r>
              <a:rPr spc="80" dirty="0"/>
              <a:t> </a:t>
            </a:r>
            <a:r>
              <a:rPr dirty="0"/>
              <a:t>“Java:</a:t>
            </a:r>
            <a:r>
              <a:rPr spc="100" dirty="0"/>
              <a:t> </a:t>
            </a:r>
            <a:r>
              <a:rPr dirty="0"/>
              <a:t>The</a:t>
            </a:r>
            <a:r>
              <a:rPr spc="65" dirty="0"/>
              <a:t> </a:t>
            </a:r>
            <a:r>
              <a:rPr dirty="0"/>
              <a:t>Complete</a:t>
            </a:r>
            <a:r>
              <a:rPr spc="100" dirty="0"/>
              <a:t> </a:t>
            </a:r>
            <a:r>
              <a:rPr spc="-10" dirty="0"/>
              <a:t>Reference”, </a:t>
            </a:r>
            <a:r>
              <a:rPr dirty="0"/>
              <a:t>11th</a:t>
            </a:r>
            <a:r>
              <a:rPr spc="-100" dirty="0"/>
              <a:t> </a:t>
            </a:r>
            <a:r>
              <a:rPr dirty="0"/>
              <a:t>Edition,</a:t>
            </a:r>
            <a:r>
              <a:rPr spc="-75" dirty="0"/>
              <a:t> </a:t>
            </a:r>
            <a:r>
              <a:rPr dirty="0"/>
              <a:t>McGraw</a:t>
            </a:r>
            <a:r>
              <a:rPr spc="-75" dirty="0"/>
              <a:t> </a:t>
            </a:r>
            <a:r>
              <a:rPr spc="-20" dirty="0"/>
              <a:t>Hill</a:t>
            </a: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dirty="0"/>
              <a:t>Education,</a:t>
            </a:r>
            <a:r>
              <a:rPr spc="-60" dirty="0"/>
              <a:t> </a:t>
            </a:r>
            <a:r>
              <a:rPr dirty="0"/>
              <a:t>New</a:t>
            </a:r>
            <a:r>
              <a:rPr spc="-35" dirty="0"/>
              <a:t> </a:t>
            </a:r>
            <a:r>
              <a:rPr dirty="0"/>
              <a:t>Delhi,</a:t>
            </a:r>
            <a:r>
              <a:rPr spc="-60" dirty="0"/>
              <a:t> </a:t>
            </a:r>
            <a:r>
              <a:rPr spc="-20" dirty="0"/>
              <a:t>2019</a:t>
            </a:r>
          </a:p>
          <a:p>
            <a:pPr marL="12700" marR="8890" indent="448309">
              <a:lnSpc>
                <a:spcPct val="100000"/>
              </a:lnSpc>
              <a:spcBef>
                <a:spcPts val="675"/>
              </a:spcBef>
              <a:buAutoNum type="arabicPeriod" startAt="2"/>
              <a:tabLst>
                <a:tab pos="461009" algn="l"/>
                <a:tab pos="1210945" algn="l"/>
                <a:tab pos="1677035" algn="l"/>
                <a:tab pos="3528060" algn="l"/>
                <a:tab pos="4555490" algn="l"/>
                <a:tab pos="5366385" algn="l"/>
              </a:tabLst>
            </a:pPr>
            <a:r>
              <a:rPr spc="-25" dirty="0"/>
              <a:t>Cay</a:t>
            </a:r>
            <a:r>
              <a:rPr dirty="0"/>
              <a:t>	</a:t>
            </a:r>
            <a:r>
              <a:rPr spc="-25" dirty="0"/>
              <a:t>S.</a:t>
            </a:r>
            <a:r>
              <a:rPr dirty="0"/>
              <a:t>	</a:t>
            </a:r>
            <a:r>
              <a:rPr spc="-10" dirty="0"/>
              <a:t>Horstmann,</a:t>
            </a:r>
            <a:r>
              <a:rPr dirty="0"/>
              <a:t>	</a:t>
            </a:r>
            <a:r>
              <a:rPr spc="-10" dirty="0"/>
              <a:t>“Core</a:t>
            </a:r>
            <a:r>
              <a:rPr dirty="0"/>
              <a:t>	</a:t>
            </a:r>
            <a:r>
              <a:rPr spc="-20" dirty="0"/>
              <a:t>Java</a:t>
            </a:r>
            <a:r>
              <a:rPr dirty="0"/>
              <a:t>	</a:t>
            </a:r>
            <a:r>
              <a:rPr spc="-10" dirty="0"/>
              <a:t>Fundamentals”, </a:t>
            </a:r>
            <a:r>
              <a:rPr spc="-45" dirty="0"/>
              <a:t>Volume</a:t>
            </a:r>
            <a:r>
              <a:rPr spc="-20" dirty="0"/>
              <a:t> </a:t>
            </a:r>
            <a:r>
              <a:rPr dirty="0"/>
              <a:t>1,</a:t>
            </a:r>
            <a:r>
              <a:rPr spc="-65" dirty="0"/>
              <a:t> </a:t>
            </a:r>
            <a:r>
              <a:rPr dirty="0"/>
              <a:t>11th</a:t>
            </a:r>
            <a:r>
              <a:rPr spc="-90" dirty="0"/>
              <a:t> </a:t>
            </a:r>
            <a:r>
              <a:rPr dirty="0"/>
              <a:t>Edition,</a:t>
            </a:r>
            <a:r>
              <a:rPr spc="-95" dirty="0"/>
              <a:t> </a:t>
            </a:r>
            <a:r>
              <a:rPr dirty="0"/>
              <a:t>Prentice</a:t>
            </a:r>
            <a:r>
              <a:rPr spc="-90" dirty="0"/>
              <a:t> </a:t>
            </a:r>
            <a:r>
              <a:rPr dirty="0"/>
              <a:t>Hall,</a:t>
            </a:r>
            <a:r>
              <a:rPr spc="-55" dirty="0"/>
              <a:t> </a:t>
            </a:r>
            <a:r>
              <a:rPr spc="-20" dirty="0"/>
              <a:t>2018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2422" rIns="0" bIns="0" rtlCol="0">
            <a:spAutoFit/>
          </a:bodyPr>
          <a:lstStyle/>
          <a:p>
            <a:pPr marL="1101090">
              <a:lnSpc>
                <a:spcPct val="100000"/>
              </a:lnSpc>
              <a:spcBef>
                <a:spcPts val="105"/>
              </a:spcBef>
            </a:pPr>
            <a:r>
              <a:rPr sz="2800" spc="-10" dirty="0"/>
              <a:t>Recall</a:t>
            </a:r>
            <a:endParaRPr sz="2800"/>
          </a:p>
        </p:txBody>
      </p:sp>
      <p:sp>
        <p:nvSpPr>
          <p:cNvPr id="4" name="object 4"/>
          <p:cNvSpPr txBox="1"/>
          <p:nvPr/>
        </p:nvSpPr>
        <p:spPr>
          <a:xfrm>
            <a:off x="8298942" y="6428638"/>
            <a:ext cx="3136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888888"/>
                </a:solidFill>
                <a:latin typeface="Calibri"/>
                <a:cs typeface="Calibri"/>
              </a:rPr>
              <a:t>2/18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0707" y="1600200"/>
            <a:ext cx="6705492" cy="4133850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536244" y="6428638"/>
            <a:ext cx="7524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888888"/>
                </a:solidFill>
                <a:latin typeface="Calibri"/>
                <a:cs typeface="Calibri"/>
              </a:rPr>
              <a:t>10/24/2025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D0F9A2E-4BD1-C58B-A712-AB2419B08DA3}"/>
              </a:ext>
            </a:extLst>
          </p:cNvPr>
          <p:cNvSpPr>
            <a:spLocks noGrp="1"/>
          </p:cNvSpPr>
          <p:nvPr>
            <p:ph type="ftr" sz="quarter" idx="5"/>
          </p:nvPr>
        </p:nvSpPr>
        <p:spPr>
          <a:xfrm>
            <a:off x="3015742" y="6465634"/>
            <a:ext cx="2771140" cy="177800"/>
          </a:xfrm>
        </p:spPr>
        <p:txBody>
          <a:bodyPr/>
          <a:lstStyle/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lang="en-US" spc="-1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5283" rIns="0" bIns="0" rtlCol="0">
            <a:spAutoFit/>
          </a:bodyPr>
          <a:lstStyle/>
          <a:p>
            <a:pPr marL="280670">
              <a:lnSpc>
                <a:spcPct val="100000"/>
              </a:lnSpc>
              <a:spcBef>
                <a:spcPts val="100"/>
              </a:spcBef>
            </a:pPr>
            <a:r>
              <a:rPr dirty="0"/>
              <a:t>Abstract</a:t>
            </a:r>
            <a:r>
              <a:rPr spc="-75" dirty="0"/>
              <a:t> </a:t>
            </a:r>
            <a:r>
              <a:rPr spc="-10" dirty="0"/>
              <a:t>class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2472" y="1524000"/>
            <a:ext cx="7699398" cy="1819151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09884" y="3495652"/>
            <a:ext cx="4423323" cy="2104329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spc="-1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5283" rIns="0" bIns="0" rtlCol="0">
            <a:spAutoFit/>
          </a:bodyPr>
          <a:lstStyle/>
          <a:p>
            <a:pPr marL="280670">
              <a:lnSpc>
                <a:spcPct val="100000"/>
              </a:lnSpc>
              <a:spcBef>
                <a:spcPts val="100"/>
              </a:spcBef>
            </a:pPr>
            <a:r>
              <a:rPr dirty="0"/>
              <a:t>Abstract</a:t>
            </a:r>
            <a:r>
              <a:rPr spc="-75" dirty="0"/>
              <a:t> </a:t>
            </a:r>
            <a:r>
              <a:rPr spc="-10" dirty="0"/>
              <a:t>class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1000" y="1466088"/>
            <a:ext cx="8382000" cy="4584961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spc="-1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5283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Abstract</a:t>
            </a:r>
            <a:r>
              <a:rPr spc="-75" dirty="0"/>
              <a:t> </a:t>
            </a:r>
            <a:r>
              <a:rPr spc="-10" dirty="0"/>
              <a:t>Method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0925" y="1572767"/>
            <a:ext cx="8082074" cy="3740067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spc="-1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5283" rIns="0" bIns="0" rtlCol="0">
            <a:spAutoFit/>
          </a:bodyPr>
          <a:lstStyle/>
          <a:p>
            <a:pPr marL="74358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Example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9973" y="1380744"/>
            <a:ext cx="6740939" cy="4561736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spc="-1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5283" rIns="0" bIns="0" rtlCol="0">
            <a:spAutoFit/>
          </a:bodyPr>
          <a:lstStyle/>
          <a:p>
            <a:pPr marL="74358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Example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8611" y="2230669"/>
            <a:ext cx="6852901" cy="2899718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spc="-1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4902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Example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9600" y="1463322"/>
            <a:ext cx="7879484" cy="4127500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spc="-1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5283" rIns="0" bIns="0" rtlCol="0">
            <a:spAutoFit/>
          </a:bodyPr>
          <a:lstStyle/>
          <a:p>
            <a:pPr marL="74358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Example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2275" y="1615401"/>
            <a:ext cx="7254352" cy="2741818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spc="-1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301</Words>
  <Application>Microsoft Office PowerPoint</Application>
  <PresentationFormat>On-screen Show (4:3)</PresentationFormat>
  <Paragraphs>45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Calibri</vt:lpstr>
      <vt:lpstr>Times New Roman</vt:lpstr>
      <vt:lpstr>Office Theme</vt:lpstr>
      <vt:lpstr>  SNS College of Technology (An Autonomous Institutions)</vt:lpstr>
      <vt:lpstr>Recall</vt:lpstr>
      <vt:lpstr>Abstract class</vt:lpstr>
      <vt:lpstr>Abstract class</vt:lpstr>
      <vt:lpstr>Abstract Method</vt:lpstr>
      <vt:lpstr>Example</vt:lpstr>
      <vt:lpstr>Example</vt:lpstr>
      <vt:lpstr>Example</vt:lpstr>
      <vt:lpstr>Example</vt:lpstr>
      <vt:lpstr>Mind Map</vt:lpstr>
      <vt:lpstr>PUZZLE</vt:lpstr>
      <vt:lpstr>Reference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swathi ramkumar</cp:lastModifiedBy>
  <cp:revision>2</cp:revision>
  <dcterms:created xsi:type="dcterms:W3CDTF">2026-01-27T04:36:15Z</dcterms:created>
  <dcterms:modified xsi:type="dcterms:W3CDTF">2026-01-27T04:59:04Z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2025-10-24T00:00:00Z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2026-01-27T00:00:00Z</vt:filetime>
  </property>
  <property fmtid="{D5CDD505-2E9C-101B-9397-08002B2CF9AE}" pid="5" name="Producer">
    <vt:lpwstr>www.ilovepdf.com</vt:lpwstr>
  </property>
</Properties>
</file>