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4" d="100"/>
          <a:sy n="84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1078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F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0"/>
            <a:ext cx="3200400" cy="5143500"/>
          </a:xfrm>
          <a:prstGeom prst="rect">
            <a:avLst/>
          </a:prstGeom>
          <a:solidFill>
            <a:srgbClr val="112A4E"/>
          </a:solidFill>
          <a:ln w="12700">
            <a:solidFill>
              <a:srgbClr val="112A4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925312" y="0"/>
            <a:ext cx="54864" cy="514350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3A6E"/>
          </a:solidFill>
          <a:ln w="12700">
            <a:solidFill>
              <a:srgbClr val="1A3A6E"/>
            </a:solidFill>
            <a:prstDash val="solid"/>
          </a:ln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65760"/>
            <a:ext cx="64008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1188720"/>
            <a:ext cx="5212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kern="0" spc="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ADDITIVE</a:t>
            </a:r>
            <a:endParaRPr lang="en-US" sz="4800" dirty="0"/>
          </a:p>
        </p:txBody>
      </p:sp>
      <p:sp>
        <p:nvSpPr>
          <p:cNvPr id="7" name="Text 4"/>
          <p:cNvSpPr/>
          <p:nvPr/>
        </p:nvSpPr>
        <p:spPr>
          <a:xfrm>
            <a:off x="457200" y="1920240"/>
            <a:ext cx="5212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kern="0" spc="600" dirty="0">
                <a:solidFill>
                  <a:srgbClr val="00B4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MANUFACTURING</a:t>
            </a:r>
            <a:endParaRPr lang="en-US" sz="3200" dirty="0"/>
          </a:p>
        </p:txBody>
      </p:sp>
      <p:sp>
        <p:nvSpPr>
          <p:cNvPr id="8" name="Text 5"/>
          <p:cNvSpPr/>
          <p:nvPr/>
        </p:nvSpPr>
        <p:spPr>
          <a:xfrm>
            <a:off x="457200" y="2834640"/>
            <a:ext cx="5212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Digital Design to Physical Object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457200" y="3337560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Introduction for First-Year Engineering Students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6217920" y="365760"/>
            <a:ext cx="2560320" cy="256032"/>
          </a:xfrm>
          <a:prstGeom prst="rect">
            <a:avLst/>
          </a:prstGeom>
          <a:solidFill>
            <a:srgbClr val="1A3A6E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6217920" y="749808"/>
            <a:ext cx="2560320" cy="256032"/>
          </a:xfrm>
          <a:prstGeom prst="rect">
            <a:avLst/>
          </a:prstGeom>
          <a:solidFill>
            <a:srgbClr val="0B1F3A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6217920" y="1133856"/>
            <a:ext cx="2560320" cy="256032"/>
          </a:xfrm>
          <a:prstGeom prst="rect">
            <a:avLst/>
          </a:prstGeom>
          <a:solidFill>
            <a:srgbClr val="1A3A6E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6217920" y="1517904"/>
            <a:ext cx="2560320" cy="256032"/>
          </a:xfrm>
          <a:prstGeom prst="rect">
            <a:avLst/>
          </a:prstGeom>
          <a:solidFill>
            <a:srgbClr val="0B1F3A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6217920" y="1901952"/>
            <a:ext cx="2560320" cy="256032"/>
          </a:xfrm>
          <a:prstGeom prst="rect">
            <a:avLst/>
          </a:prstGeom>
          <a:solidFill>
            <a:srgbClr val="1A3A6E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6217920" y="2286000"/>
            <a:ext cx="2560320" cy="256032"/>
          </a:xfrm>
          <a:prstGeom prst="rect">
            <a:avLst/>
          </a:prstGeom>
          <a:solidFill>
            <a:srgbClr val="0B1F3A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6217920" y="2670048"/>
            <a:ext cx="2560320" cy="256032"/>
          </a:xfrm>
          <a:prstGeom prst="rect">
            <a:avLst/>
          </a:prstGeom>
          <a:solidFill>
            <a:srgbClr val="1A3A6E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6217920" y="3054096"/>
            <a:ext cx="2560320" cy="256032"/>
          </a:xfrm>
          <a:prstGeom prst="rect">
            <a:avLst/>
          </a:prstGeom>
          <a:solidFill>
            <a:srgbClr val="0B1F3A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6217920" y="3438144"/>
            <a:ext cx="2560320" cy="256032"/>
          </a:xfrm>
          <a:prstGeom prst="rect">
            <a:avLst/>
          </a:prstGeom>
          <a:solidFill>
            <a:srgbClr val="1A3A6E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6217920" y="3822192"/>
            <a:ext cx="2560320" cy="256032"/>
          </a:xfrm>
          <a:prstGeom prst="rect">
            <a:avLst/>
          </a:prstGeom>
          <a:solidFill>
            <a:srgbClr val="0B1F3A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217920" y="438912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3D Printing Layers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457200" y="478231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UG 1st Year  |  Introduction to Manufacturing</a:t>
            </a:r>
            <a:endParaRPr lang="en-US" sz="1000" dirty="0"/>
          </a:p>
        </p:txBody>
      </p:sp>
      <p:pic>
        <p:nvPicPr>
          <p:cNvPr id="22" name="Picture 2" descr="SNS Institutions | Autonomous Colleges ...">
            <a:extLst>
              <a:ext uri="{FF2B5EF4-FFF2-40B4-BE49-F238E27FC236}">
                <a16:creationId xmlns:a16="http://schemas.microsoft.com/office/drawing/2014/main" id="{47551DBB-7757-D744-FD7D-48066FE21B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3338" y="10668"/>
            <a:ext cx="760662" cy="446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1F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0" y="0"/>
            <a:ext cx="4114800" cy="5143500"/>
          </a:xfrm>
          <a:prstGeom prst="rect">
            <a:avLst/>
          </a:prstGeom>
          <a:solidFill>
            <a:srgbClr val="112A4E"/>
          </a:solidFill>
          <a:ln w="12700">
            <a:solidFill>
              <a:srgbClr val="112A4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010912" y="0"/>
            <a:ext cx="54864" cy="514350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320040"/>
            <a:ext cx="4389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kern="0" spc="300" dirty="0">
                <a:solidFill>
                  <a:srgbClr val="00B4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KEY TAKEAWAYS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896112"/>
            <a:ext cx="4297680" cy="36576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115568"/>
            <a:ext cx="411480" cy="411480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161288"/>
            <a:ext cx="411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B1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005840" y="1024128"/>
            <a:ext cx="37947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 builds objects layer-by-layer from a 3D digital model — the opposite of cutting or drilling.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883664"/>
            <a:ext cx="411480" cy="411480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929384"/>
            <a:ext cx="411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B1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005840" y="1792224"/>
            <a:ext cx="37947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processes: FDM, SLA, SLS, SLM — each suited for different materials and applications.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2651760"/>
            <a:ext cx="411480" cy="411480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2697480"/>
            <a:ext cx="411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B1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005840" y="2560320"/>
            <a:ext cx="37947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Materials range from cheap PLA plastic to titanium and biocompatible ceramics.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3419856"/>
            <a:ext cx="411480" cy="411480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3465576"/>
            <a:ext cx="411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B1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005840" y="3328416"/>
            <a:ext cx="37947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in aerospace, medicine, automotive, and consumer products across the globe.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57200" y="4187952"/>
            <a:ext cx="411480" cy="411480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4233672"/>
            <a:ext cx="411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B1F3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005840" y="4096512"/>
            <a:ext cx="37947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 excels in design freedom, customisation, and prototyping — but is still limited in speed and cost for mass production.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212080" y="3200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200" dirty="0">
                <a:solidFill>
                  <a:srgbClr val="FFD16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WHAT'S NEXT?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5212080" y="804672"/>
            <a:ext cx="3474720" cy="36576"/>
          </a:xfrm>
          <a:prstGeom prst="rect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212080" y="960120"/>
            <a:ext cx="356616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CAD modelling: TinkerCAD (free &amp; beginner-friendly)</a:t>
            </a:r>
            <a:endParaRPr lang="en-US" sz="11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Explore slicing software: Download Ultimaker Cura (free)</a:t>
            </a:r>
            <a:endParaRPr lang="en-US" sz="11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 your college's fabrication lab — most have FDM printers</a:t>
            </a:r>
            <a:endParaRPr lang="en-US" sz="11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Watch: 'How 3D Printing Will Change the World' — TED Talk</a:t>
            </a:r>
            <a:endParaRPr lang="en-US" sz="11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Read: ASTM F2792 — Standard Terminology for AM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5212080" y="4279392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  |  Questions Welcome</a:t>
            </a:r>
            <a:endParaRPr lang="en-US" sz="1200" dirty="0"/>
          </a:p>
        </p:txBody>
      </p:sp>
      <p:pic>
        <p:nvPicPr>
          <p:cNvPr id="25" name="Picture 2" descr="SNS Institutions | Autonomous Colleges ...">
            <a:extLst>
              <a:ext uri="{FF2B5EF4-FFF2-40B4-BE49-F238E27FC236}">
                <a16:creationId xmlns:a16="http://schemas.microsoft.com/office/drawing/2014/main" id="{9BA37E30-7A42-DC31-673E-02583B95CF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3338" y="10668"/>
            <a:ext cx="760662" cy="446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91440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Additive Manufacturing?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822960"/>
            <a:ext cx="393192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822960"/>
            <a:ext cx="3931920" cy="7315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005840"/>
            <a:ext cx="50292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80160" y="1033272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Definition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548640" y="1600200"/>
            <a:ext cx="356616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Additive Manufacturing (AM) is a process of creating objects by adding material layer-by-layer from a digital 3D model.
Also popularly known as </a:t>
            </a:r>
            <a:r>
              <a:rPr lang="en-US" sz="13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3D Printing</a:t>
            </a:r>
            <a:r>
              <a:rPr lang="en-US" sz="13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a term coined in the 1990s.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572000" y="822960"/>
            <a:ext cx="42062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572000" y="822960"/>
            <a:ext cx="64008" cy="109728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9160" y="1115568"/>
            <a:ext cx="457200" cy="4572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303520" y="96012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Blueprint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5303520" y="132588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Starts from a CAD (Computer-Aided Design) file or 3D scan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4572000" y="2103120"/>
            <a:ext cx="42062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4572000" y="2103120"/>
            <a:ext cx="64008" cy="1097280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9160" y="2395728"/>
            <a:ext cx="457200" cy="4572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5303520" y="224028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Layer-by-Layer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5303520" y="260604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 is deposited, fused, or cured one thin layer at a time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4572000" y="3383280"/>
            <a:ext cx="42062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4572000" y="3383280"/>
            <a:ext cx="64008" cy="1097280"/>
          </a:xfrm>
          <a:prstGeom prst="rect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9160" y="3675888"/>
            <a:ext cx="457200" cy="45720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303520" y="352044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Near-Zero Waste</a:t>
            </a:r>
            <a:endParaRPr lang="en-US" sz="1300" dirty="0"/>
          </a:p>
        </p:txBody>
      </p:sp>
      <p:sp>
        <p:nvSpPr>
          <p:cNvPr id="23" name="Text 17"/>
          <p:cNvSpPr/>
          <p:nvPr/>
        </p:nvSpPr>
        <p:spPr>
          <a:xfrm>
            <a:off x="5303520" y="388620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 is added only where needed — unlike cutting/drilling</a:t>
            </a:r>
            <a:endParaRPr lang="en-US" sz="1100" dirty="0"/>
          </a:p>
        </p:txBody>
      </p:sp>
      <p:sp>
        <p:nvSpPr>
          <p:cNvPr id="24" name="Shape 18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25" name="Text 19"/>
          <p:cNvSpPr/>
          <p:nvPr/>
        </p:nvSpPr>
        <p:spPr>
          <a:xfrm>
            <a:off x="365760" y="487375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Additive Manufacturing  |  UG Introduction</a:t>
            </a:r>
            <a:endParaRPr lang="en-US" sz="900" dirty="0"/>
          </a:p>
        </p:txBody>
      </p:sp>
      <p:pic>
        <p:nvPicPr>
          <p:cNvPr id="26" name="Picture 2" descr="SNS Institutions | Autonomous Colleges ...">
            <a:extLst>
              <a:ext uri="{FF2B5EF4-FFF2-40B4-BE49-F238E27FC236}">
                <a16:creationId xmlns:a16="http://schemas.microsoft.com/office/drawing/2014/main" id="{AE71BCCB-3F39-2ABE-A11F-6800911D7E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3338" y="10668"/>
            <a:ext cx="760662" cy="446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91440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Additive vs. Subtractive Manufacturing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804672"/>
            <a:ext cx="3931920" cy="406908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365760" y="868680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0B4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ADDITIVE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365760" y="135331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(3D Printing)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548640" y="1664208"/>
            <a:ext cx="3566160" cy="2743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755648"/>
            <a:ext cx="35661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 is ADDED layer by layer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Starts from nothing — builds up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Minimal material waste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 shapes are easily possible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for prototyping &amp; custom parts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Slower for mass production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160520" y="2240280"/>
            <a:ext cx="822960" cy="822960"/>
          </a:xfrm>
          <a:prstGeom prst="ellipse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160520" y="2359152"/>
            <a:ext cx="822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VS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846320" y="804672"/>
            <a:ext cx="3931920" cy="4069080"/>
          </a:xfrm>
          <a:prstGeom prst="rect">
            <a:avLst/>
          </a:prstGeom>
          <a:solidFill>
            <a:srgbClr val="1A3A6E"/>
          </a:solidFill>
          <a:ln w="12700">
            <a:solidFill>
              <a:srgbClr val="1A3A6E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846320" y="868680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D16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SUBTRACTIVE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846320" y="1353312"/>
            <a:ext cx="3931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(CNC Milling / Turning)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029200" y="1664208"/>
            <a:ext cx="3566160" cy="27432"/>
          </a:xfrm>
          <a:prstGeom prst="rect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0" y="1755648"/>
            <a:ext cx="35661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 is REMOVED from a solid block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Starts from a large raw block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 material wasted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Very precise for standard shapes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for high-volume production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for metal components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487375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Additive Manufacturing  |  UG Introduction</a:t>
            </a:r>
            <a:endParaRPr lang="en-US" sz="900" dirty="0"/>
          </a:p>
        </p:txBody>
      </p:sp>
      <p:pic>
        <p:nvPicPr>
          <p:cNvPr id="18" name="Picture 2" descr="SNS Institutions | Autonomous Colleges ...">
            <a:extLst>
              <a:ext uri="{FF2B5EF4-FFF2-40B4-BE49-F238E27FC236}">
                <a16:creationId xmlns:a16="http://schemas.microsoft.com/office/drawing/2014/main" id="{A3008997-D8C0-C954-19F6-8FA64443FA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3338" y="10668"/>
            <a:ext cx="760662" cy="446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91440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Does Additive Manufacturing Work?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192024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804672"/>
            <a:ext cx="1920240" cy="5486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68680" y="960120"/>
            <a:ext cx="731520" cy="731520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1033272"/>
            <a:ext cx="7315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365760" y="182880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Modeling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84048" y="2340864"/>
            <a:ext cx="1709928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the part using CAD software (e.g., SolidWorks, Fusion 360) or scan a real object into a digital model.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212848" y="2103120"/>
            <a:ext cx="201168" cy="54864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432304" y="804672"/>
            <a:ext cx="192024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432304" y="804672"/>
            <a:ext cx="1920240" cy="54864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026664" y="960120"/>
            <a:ext cx="731520" cy="731520"/>
          </a:xfrm>
          <a:prstGeom prst="ellipse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026664" y="1033272"/>
            <a:ext cx="7315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2523744" y="182880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Slicing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2542032" y="2340864"/>
            <a:ext cx="1709928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Slicing software (e.g., Cura) divides the 3D model into hundreds of thin horizontal layers (0.1–0.3 mm thick).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370832" y="2103120"/>
            <a:ext cx="201168" cy="54864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590288" y="804672"/>
            <a:ext cx="192024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590288" y="804672"/>
            <a:ext cx="1920240" cy="54864"/>
          </a:xfrm>
          <a:prstGeom prst="rect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184648" y="960120"/>
            <a:ext cx="731520" cy="731520"/>
          </a:xfrm>
          <a:prstGeom prst="ellipse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184648" y="1033272"/>
            <a:ext cx="7315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4681728" y="182880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Printing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700016" y="2340864"/>
            <a:ext cx="1709928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printer builds the object layer by layer — depositing, fusing, or curing material according to each slice.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528816" y="2103120"/>
            <a:ext cx="201168" cy="54864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748272" y="804672"/>
            <a:ext cx="192024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748272" y="804672"/>
            <a:ext cx="1920240" cy="54864"/>
          </a:xfrm>
          <a:prstGeom prst="rect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7342632" y="960120"/>
            <a:ext cx="731520" cy="731520"/>
          </a:xfrm>
          <a:prstGeom prst="ellipse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342632" y="1033272"/>
            <a:ext cx="7315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6839712" y="182880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Post-Processing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858000" y="2340864"/>
            <a:ext cx="1709928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Remove support structures, clean the surface, sand, paint, or heat-treat the final object as required.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365760" y="4572000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A3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Key Insight: The entire process — from digital file to physical part — can take as little as a few hours!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65760" y="487375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Additive Manufacturing  |  UG Introduction</a:t>
            </a:r>
            <a:endParaRPr lang="en-US" sz="900" dirty="0"/>
          </a:p>
        </p:txBody>
      </p:sp>
      <p:pic>
        <p:nvPicPr>
          <p:cNvPr id="34" name="Picture 2" descr="SNS Institutions | Autonomous Colleges ...">
            <a:extLst>
              <a:ext uri="{FF2B5EF4-FFF2-40B4-BE49-F238E27FC236}">
                <a16:creationId xmlns:a16="http://schemas.microsoft.com/office/drawing/2014/main" id="{36EF6A4E-30B6-417E-CDCF-7226D40104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3338" y="10668"/>
            <a:ext cx="760662" cy="446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91440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Types of Additive Manufacturing Processes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27432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804672"/>
            <a:ext cx="2743200" cy="6400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965960" y="896112"/>
            <a:ext cx="932688" cy="274320"/>
          </a:xfrm>
          <a:prstGeom prst="roundRect">
            <a:avLst>
              <a:gd name="adj" fmla="val 26667"/>
            </a:avLst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965960" y="914400"/>
            <a:ext cx="9326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Common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365760" y="914400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B4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FDM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365760" y="128016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Fused Deposition Modeling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65760" y="1591056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Melts plastic filament and extrudes it layer by layer. Most common desktop 3D printer.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00400" y="804672"/>
            <a:ext cx="27432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0" y="804672"/>
            <a:ext cx="2743200" cy="64008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892040" y="896112"/>
            <a:ext cx="932688" cy="274320"/>
          </a:xfrm>
          <a:prstGeom prst="roundRect">
            <a:avLst>
              <a:gd name="adj" fmla="val 26667"/>
            </a:avLst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92040" y="914400"/>
            <a:ext cx="9326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 Detail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3291840" y="914400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6B3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SLA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291840" y="128016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Stereolithography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291840" y="1591056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UV laser to cure liquid photopolymer resin. High detail and smooth surface finish.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126480" y="804672"/>
            <a:ext cx="27432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126480" y="804672"/>
            <a:ext cx="2743200" cy="64008"/>
          </a:xfrm>
          <a:prstGeom prst="rect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818120" y="896112"/>
            <a:ext cx="932688" cy="274320"/>
          </a:xfrm>
          <a:prstGeom prst="roundRect">
            <a:avLst>
              <a:gd name="adj" fmla="val 26667"/>
            </a:avLst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818120" y="914400"/>
            <a:ext cx="9326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Strong Parts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6217920" y="914400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D6A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SLS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217920" y="128016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Selective Laser Sintering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217920" y="1591056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Laser fuses powdered nylon or metal. No support structures needed. Strong parts.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274320" y="2770632"/>
            <a:ext cx="27432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274320" y="2770632"/>
            <a:ext cx="2743200" cy="64008"/>
          </a:xfrm>
          <a:prstGeom prst="rect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965960" y="2862072"/>
            <a:ext cx="932688" cy="274320"/>
          </a:xfrm>
          <a:prstGeom prst="roundRect">
            <a:avLst>
              <a:gd name="adj" fmla="val 26667"/>
            </a:avLst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965960" y="2880360"/>
            <a:ext cx="9326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Metal Parts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365760" y="2880360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D16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SLM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365760" y="324612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Selective Laser Melting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65760" y="3557016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Fully melts metal powder (steel, titanium). Used for aerospace and medical implants.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200400" y="2770632"/>
            <a:ext cx="27432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3200400" y="2770632"/>
            <a:ext cx="2743200" cy="64008"/>
          </a:xfrm>
          <a:prstGeom prst="rect">
            <a:avLst/>
          </a:prstGeom>
          <a:solidFill>
            <a:srgbClr val="9B5DE5"/>
          </a:solidFill>
          <a:ln w="12700">
            <a:solidFill>
              <a:srgbClr val="9B5DE5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892040" y="2862072"/>
            <a:ext cx="932688" cy="274320"/>
          </a:xfrm>
          <a:prstGeom prst="roundRect">
            <a:avLst>
              <a:gd name="adj" fmla="val 26667"/>
            </a:avLst>
          </a:prstGeom>
          <a:solidFill>
            <a:srgbClr val="9B5DE5"/>
          </a:solidFill>
          <a:ln w="12700">
            <a:solidFill>
              <a:srgbClr val="9B5DE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892040" y="2880360"/>
            <a:ext cx="9326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 &amp; Scalable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3291840" y="2880360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9B5DE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Binder Jet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3291840" y="324612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Binder Jetting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3291840" y="3557016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Liquid binding agent is selectively deposited onto powder layers. Fast and scalable.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6126480" y="2770632"/>
            <a:ext cx="27432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6126480" y="2770632"/>
            <a:ext cx="2743200" cy="64008"/>
          </a:xfrm>
          <a:prstGeom prst="rect">
            <a:avLst/>
          </a:prstGeom>
          <a:solidFill>
            <a:srgbClr val="F72585"/>
          </a:solidFill>
          <a:ln w="12700">
            <a:solidFill>
              <a:srgbClr val="F72585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7818120" y="2862072"/>
            <a:ext cx="932688" cy="274320"/>
          </a:xfrm>
          <a:prstGeom prst="roundRect">
            <a:avLst>
              <a:gd name="adj" fmla="val 26667"/>
            </a:avLst>
          </a:prstGeom>
          <a:solidFill>
            <a:srgbClr val="F72585"/>
          </a:solidFill>
          <a:ln w="12700">
            <a:solidFill>
              <a:srgbClr val="F7258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818120" y="2880360"/>
            <a:ext cx="9326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 Resin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6217920" y="2880360"/>
            <a:ext cx="1554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7258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DLP</a:t>
            </a:r>
            <a:endParaRPr lang="en-US" sz="1600" dirty="0"/>
          </a:p>
        </p:txBody>
      </p:sp>
      <p:sp>
        <p:nvSpPr>
          <p:cNvPr id="44" name="Text 42"/>
          <p:cNvSpPr/>
          <p:nvPr/>
        </p:nvSpPr>
        <p:spPr>
          <a:xfrm>
            <a:off x="6217920" y="324612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Light Processing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6217920" y="3557016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a digital projector to flash a full UV layer at once — faster than SLA for small parts.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65760" y="487375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Additive Manufacturing  |  UG Introduction</a:t>
            </a:r>
            <a:endParaRPr lang="en-US" sz="900" dirty="0"/>
          </a:p>
        </p:txBody>
      </p:sp>
      <p:pic>
        <p:nvPicPr>
          <p:cNvPr id="48" name="Picture 2" descr="SNS Institutions | Autonomous Colleges ...">
            <a:extLst>
              <a:ext uri="{FF2B5EF4-FFF2-40B4-BE49-F238E27FC236}">
                <a16:creationId xmlns:a16="http://schemas.microsoft.com/office/drawing/2014/main" id="{BC9A75BF-85D0-34E0-BF13-6940C1CBED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3338" y="10668"/>
            <a:ext cx="760662" cy="446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91440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Materials Used in Additive Manufacturing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274320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804672"/>
            <a:ext cx="2743200" cy="6400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804672"/>
            <a:ext cx="2743200" cy="53035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48" y="886968"/>
            <a:ext cx="384048" cy="38404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41248" y="886968"/>
            <a:ext cx="2057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Polymers (Plastics)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411480" y="1444752"/>
            <a:ext cx="246888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 — biodegradable, easy to print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 — strong, heat-resistant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PETG — flexible &amp; tough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Nylon — wear-resistant, lightweight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Resin (SLA/DLP) — smooth, high detail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200400" y="804672"/>
            <a:ext cx="274320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200400" y="804672"/>
            <a:ext cx="2743200" cy="64008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3200400" y="804672"/>
            <a:ext cx="2743200" cy="530352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128" y="886968"/>
            <a:ext cx="384048" cy="38404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767328" y="886968"/>
            <a:ext cx="2057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Metals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3337560" y="1444752"/>
            <a:ext cx="246888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Stainless Steel — durable, corrosion-resistant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Titanium — high strength, biocompatible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Aluminum — lightweight, used in aerospace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Inconel — high-temperature superalloy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Cobalt-Chrome — used in medical implants</a:t>
            </a:r>
            <a:endParaRPr lang="en-US" sz="1100" dirty="0"/>
          </a:p>
        </p:txBody>
      </p:sp>
      <p:sp>
        <p:nvSpPr>
          <p:cNvPr id="16" name="Shape 12"/>
          <p:cNvSpPr/>
          <p:nvPr/>
        </p:nvSpPr>
        <p:spPr>
          <a:xfrm>
            <a:off x="6126480" y="804672"/>
            <a:ext cx="274320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6126480" y="804672"/>
            <a:ext cx="2743200" cy="64008"/>
          </a:xfrm>
          <a:prstGeom prst="rect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6126480" y="804672"/>
            <a:ext cx="2743200" cy="530352"/>
          </a:xfrm>
          <a:prstGeom prst="rect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6208" y="886968"/>
            <a:ext cx="384048" cy="384048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6693408" y="886968"/>
            <a:ext cx="2057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Ceramics &amp; Composites</a:t>
            </a:r>
            <a:endParaRPr lang="en-US" sz="1300" dirty="0"/>
          </a:p>
        </p:txBody>
      </p:sp>
      <p:sp>
        <p:nvSpPr>
          <p:cNvPr id="21" name="Text 16"/>
          <p:cNvSpPr/>
          <p:nvPr/>
        </p:nvSpPr>
        <p:spPr>
          <a:xfrm>
            <a:off x="6263640" y="1444752"/>
            <a:ext cx="246888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Alumina &amp; Zirconia ceramics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Carbon fibre reinforced polymers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Bioceramics for bone scaffolds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Glass-filled nylon for rigid parts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fibre composites (Markforged)</a:t>
            </a:r>
            <a:endParaRPr lang="en-US" sz="1100" dirty="0"/>
          </a:p>
        </p:txBody>
      </p:sp>
      <p:sp>
        <p:nvSpPr>
          <p:cNvPr id="22" name="Shape 17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23" name="Text 18"/>
          <p:cNvSpPr/>
          <p:nvPr/>
        </p:nvSpPr>
        <p:spPr>
          <a:xfrm>
            <a:off x="365760" y="487375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Additive Manufacturing  |  UG Introduction</a:t>
            </a:r>
            <a:endParaRPr lang="en-US" sz="900" dirty="0"/>
          </a:p>
        </p:txBody>
      </p:sp>
      <p:pic>
        <p:nvPicPr>
          <p:cNvPr id="24" name="Picture 2" descr="SNS Institutions | Autonomous Colleges ...">
            <a:extLst>
              <a:ext uri="{FF2B5EF4-FFF2-40B4-BE49-F238E27FC236}">
                <a16:creationId xmlns:a16="http://schemas.microsoft.com/office/drawing/2014/main" id="{B9A57E6A-F6F7-7DA3-9DCA-E153C48C70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3338" y="10668"/>
            <a:ext cx="760662" cy="446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91440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Real-World Applications of AM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804672"/>
            <a:ext cx="416052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804672"/>
            <a:ext cx="64008" cy="1828800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005840"/>
            <a:ext cx="438912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78408" y="987552"/>
            <a:ext cx="3291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Healthcare &amp; Medical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978408" y="1426464"/>
            <a:ext cx="33375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Patient-specific surgical implants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Hearing aids &amp; dental crowns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Bio-printed tissue scaffolds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Prosthetic limbs &amp; orthotics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754880" y="804672"/>
            <a:ext cx="416052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754880" y="804672"/>
            <a:ext cx="64008" cy="182880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040" y="1005840"/>
            <a:ext cx="438912" cy="43891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413248" y="987552"/>
            <a:ext cx="3291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Aerospace &amp; Defence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5413248" y="1426464"/>
            <a:ext cx="33375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Lightweight turbine blades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Rocket engine components (SpaceX)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Drone airframes &amp; UAV parts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Satellite structural brackets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320040" y="2816352"/>
            <a:ext cx="416052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320040" y="2816352"/>
            <a:ext cx="64008" cy="1828800"/>
          </a:xfrm>
          <a:prstGeom prst="rect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3017520"/>
            <a:ext cx="438912" cy="438912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978408" y="2999232"/>
            <a:ext cx="3291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Automotive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978408" y="3438144"/>
            <a:ext cx="33375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 prototyping of car parts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Customised interior components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Tooling jigs &amp; fixtures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Lightweight structural inserts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4754880" y="2816352"/>
            <a:ext cx="416052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4754880" y="2816352"/>
            <a:ext cx="64008" cy="1828800"/>
          </a:xfrm>
          <a:prstGeom prst="rect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2040" y="3017520"/>
            <a:ext cx="438912" cy="438912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413248" y="2999232"/>
            <a:ext cx="3291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 &amp; Electronics</a:t>
            </a:r>
            <a:endParaRPr lang="en-US" sz="1400" dirty="0"/>
          </a:p>
        </p:txBody>
      </p:sp>
      <p:sp>
        <p:nvSpPr>
          <p:cNvPr id="23" name="Text 17"/>
          <p:cNvSpPr/>
          <p:nvPr/>
        </p:nvSpPr>
        <p:spPr>
          <a:xfrm>
            <a:off x="5413248" y="3438144"/>
            <a:ext cx="33375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earbuds &amp; wearables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Phone cases &amp; accessories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Architectural scale models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Personalised jewellery &amp; fashion</a:t>
            </a:r>
            <a:endParaRPr lang="en-US" sz="1100" dirty="0"/>
          </a:p>
        </p:txBody>
      </p:sp>
      <p:sp>
        <p:nvSpPr>
          <p:cNvPr id="24" name="Shape 18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25" name="Text 19"/>
          <p:cNvSpPr/>
          <p:nvPr/>
        </p:nvSpPr>
        <p:spPr>
          <a:xfrm>
            <a:off x="365760" y="487375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Additive Manufacturing  |  UG Introduction</a:t>
            </a:r>
            <a:endParaRPr lang="en-US" sz="900" dirty="0"/>
          </a:p>
        </p:txBody>
      </p:sp>
      <p:pic>
        <p:nvPicPr>
          <p:cNvPr id="26" name="Picture 2" descr="SNS Institutions | Autonomous Colleges ...">
            <a:extLst>
              <a:ext uri="{FF2B5EF4-FFF2-40B4-BE49-F238E27FC236}">
                <a16:creationId xmlns:a16="http://schemas.microsoft.com/office/drawing/2014/main" id="{9BBE5942-2214-760D-172A-9DB08654F7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3338" y="10668"/>
            <a:ext cx="760662" cy="446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91440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Advantages &amp; Limitations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804672"/>
            <a:ext cx="3977640" cy="3977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804672"/>
            <a:ext cx="3977640" cy="502920"/>
          </a:xfrm>
          <a:prstGeom prst="rect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8686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ADVANTAGES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389888"/>
            <a:ext cx="3703320" cy="3246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freedom — complex geometries impossible with traditional methods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Mass customisation — each part can be unique at no extra cost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material waste — only material needed is used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prototyping — from design to part in hours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On-demand manufacturing — print anywhere, anytime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Consolidation of assemblies — multiple parts printed as one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846320" y="804672"/>
            <a:ext cx="3977640" cy="3977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846320" y="804672"/>
            <a:ext cx="3977640" cy="502920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37760" y="8686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⚠️  LIMITATIONS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983480" y="1389888"/>
            <a:ext cx="3703320" cy="3246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Slower production speed — not yet ideal for large-scale mass production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 material range — fewer options compared to traditional processes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Layer-by-layer structure may cause anisotropic (directional) weakness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Post-processing required — support removal, sanding, finishing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equipment cost — industrial machines can cost millions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Size constraints — print volume limited by machine build chamber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487375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Additive Manufacturing  |  UG Introduction</a:t>
            </a:r>
            <a:endParaRPr lang="en-US" sz="900" dirty="0"/>
          </a:p>
        </p:txBody>
      </p:sp>
      <p:pic>
        <p:nvPicPr>
          <p:cNvPr id="14" name="Picture 2" descr="SNS Institutions | Autonomous Colleges ...">
            <a:extLst>
              <a:ext uri="{FF2B5EF4-FFF2-40B4-BE49-F238E27FC236}">
                <a16:creationId xmlns:a16="http://schemas.microsoft.com/office/drawing/2014/main" id="{01A01969-417B-0F5E-FE3C-75CF76EBCD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3338" y="10668"/>
            <a:ext cx="760662" cy="446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91440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 Industry: Growth &amp; Future Trends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1938528" cy="123444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804672"/>
            <a:ext cx="1938528" cy="6400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877824"/>
            <a:ext cx="17556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0B4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$20B+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47472" y="1508760"/>
            <a:ext cx="179222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AM market size (2023)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2432304" y="804672"/>
            <a:ext cx="1938528" cy="123444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432304" y="804672"/>
            <a:ext cx="1938528" cy="64008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523744" y="877824"/>
            <a:ext cx="17556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6B3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~25%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2505456" y="1508760"/>
            <a:ext cx="179222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market growth rate (CAGR)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4590288" y="804672"/>
            <a:ext cx="1938528" cy="123444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90288" y="804672"/>
            <a:ext cx="1938528" cy="64008"/>
          </a:xfrm>
          <a:prstGeom prst="rect">
            <a:avLst/>
          </a:prstGeom>
          <a:solidFill>
            <a:srgbClr val="06D6A0"/>
          </a:solidFill>
          <a:ln w="12700">
            <a:solidFill>
              <a:srgbClr val="06D6A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81728" y="877824"/>
            <a:ext cx="17556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6D6A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&gt;50,000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4663440" y="1508760"/>
            <a:ext cx="179222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Industrial AM systems installed worldwide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748272" y="804672"/>
            <a:ext cx="1938528" cy="123444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748272" y="804672"/>
            <a:ext cx="1938528" cy="64008"/>
          </a:xfrm>
          <a:prstGeom prst="rect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839712" y="877824"/>
            <a:ext cx="17556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D16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2040</a:t>
            </a:r>
            <a:endParaRPr lang="en-US" sz="2600" dirty="0"/>
          </a:p>
        </p:txBody>
      </p:sp>
      <p:sp>
        <p:nvSpPr>
          <p:cNvPr id="19" name="Text 17"/>
          <p:cNvSpPr/>
          <p:nvPr/>
        </p:nvSpPr>
        <p:spPr>
          <a:xfrm>
            <a:off x="6821424" y="1508760"/>
            <a:ext cx="179222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Projected year AM becomes mainstream manufacturing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20040" y="2176272"/>
            <a:ext cx="8503920" cy="2542032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502920" y="22860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Emerging Trends &amp; Future Directions</a:t>
            </a:r>
            <a:endParaRPr lang="en-US" sz="1400" dirty="0"/>
          </a:p>
        </p:txBody>
      </p:sp>
      <p:pic>
        <p:nvPicPr>
          <p:cNvPr id="2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2743200"/>
            <a:ext cx="347472" cy="347472"/>
          </a:xfrm>
          <a:prstGeom prst="rect">
            <a:avLst/>
          </a:prstGeom>
        </p:spPr>
      </p:pic>
      <p:sp>
        <p:nvSpPr>
          <p:cNvPr id="23" name="Text 20"/>
          <p:cNvSpPr/>
          <p:nvPr/>
        </p:nvSpPr>
        <p:spPr>
          <a:xfrm>
            <a:off x="877824" y="2724912"/>
            <a:ext cx="1600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4D Printing</a:t>
            </a:r>
            <a:endParaRPr lang="en-US" sz="1200" dirty="0"/>
          </a:p>
        </p:txBody>
      </p:sp>
      <p:sp>
        <p:nvSpPr>
          <p:cNvPr id="24" name="Text 21"/>
          <p:cNvSpPr/>
          <p:nvPr/>
        </p:nvSpPr>
        <p:spPr>
          <a:xfrm>
            <a:off x="475488" y="3127248"/>
            <a:ext cx="20116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 materials that change shape after printing in response to heat, moisture, or light.</a:t>
            </a:r>
            <a:endParaRPr lang="en-US" sz="1000" dirty="0"/>
          </a:p>
        </p:txBody>
      </p:sp>
      <p:pic>
        <p:nvPicPr>
          <p:cNvPr id="2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4328" y="2743200"/>
            <a:ext cx="347472" cy="347472"/>
          </a:xfrm>
          <a:prstGeom prst="rect">
            <a:avLst/>
          </a:prstGeom>
        </p:spPr>
      </p:pic>
      <p:sp>
        <p:nvSpPr>
          <p:cNvPr id="26" name="Text 22"/>
          <p:cNvSpPr/>
          <p:nvPr/>
        </p:nvSpPr>
        <p:spPr>
          <a:xfrm>
            <a:off x="3026664" y="2724912"/>
            <a:ext cx="1600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D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Sustainable AM</a:t>
            </a:r>
            <a:endParaRPr lang="en-US" sz="1200" dirty="0"/>
          </a:p>
        </p:txBody>
      </p:sp>
      <p:sp>
        <p:nvSpPr>
          <p:cNvPr id="27" name="Text 23"/>
          <p:cNvSpPr/>
          <p:nvPr/>
        </p:nvSpPr>
        <p:spPr>
          <a:xfrm>
            <a:off x="2624328" y="3127248"/>
            <a:ext cx="20116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Recycled filament, biodegradable polymers, and zero-waste metal printing.</a:t>
            </a:r>
            <a:endParaRPr lang="en-US" sz="1000" dirty="0"/>
          </a:p>
        </p:txBody>
      </p:sp>
      <p:pic>
        <p:nvPicPr>
          <p:cNvPr id="2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3168" y="2743200"/>
            <a:ext cx="347472" cy="347472"/>
          </a:xfrm>
          <a:prstGeom prst="rect">
            <a:avLst/>
          </a:prstGeom>
        </p:spPr>
      </p:pic>
      <p:sp>
        <p:nvSpPr>
          <p:cNvPr id="29" name="Text 24"/>
          <p:cNvSpPr/>
          <p:nvPr/>
        </p:nvSpPr>
        <p:spPr>
          <a:xfrm>
            <a:off x="5175504" y="2724912"/>
            <a:ext cx="1600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6B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&amp; Topology Optimization</a:t>
            </a:r>
            <a:endParaRPr lang="en-US" sz="1200" dirty="0"/>
          </a:p>
        </p:txBody>
      </p:sp>
      <p:sp>
        <p:nvSpPr>
          <p:cNvPr id="30" name="Text 25"/>
          <p:cNvSpPr/>
          <p:nvPr/>
        </p:nvSpPr>
        <p:spPr>
          <a:xfrm>
            <a:off x="4773168" y="3127248"/>
            <a:ext cx="20116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auto-designs parts with maximum strength and minimum material use.</a:t>
            </a:r>
            <a:endParaRPr lang="en-US" sz="1000" dirty="0"/>
          </a:p>
        </p:txBody>
      </p:sp>
      <p:pic>
        <p:nvPicPr>
          <p:cNvPr id="3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22008" y="2743200"/>
            <a:ext cx="347472" cy="347472"/>
          </a:xfrm>
          <a:prstGeom prst="rect">
            <a:avLst/>
          </a:prstGeom>
        </p:spPr>
      </p:pic>
      <p:sp>
        <p:nvSpPr>
          <p:cNvPr id="32" name="Text 26"/>
          <p:cNvSpPr/>
          <p:nvPr/>
        </p:nvSpPr>
        <p:spPr>
          <a:xfrm>
            <a:off x="7324344" y="2724912"/>
            <a:ext cx="1600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D1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Space Manufacturing</a:t>
            </a:r>
            <a:endParaRPr lang="en-US" sz="1200" dirty="0"/>
          </a:p>
        </p:txBody>
      </p:sp>
      <p:sp>
        <p:nvSpPr>
          <p:cNvPr id="33" name="Text 27"/>
          <p:cNvSpPr/>
          <p:nvPr/>
        </p:nvSpPr>
        <p:spPr>
          <a:xfrm>
            <a:off x="6922008" y="3127248"/>
            <a:ext cx="20116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3D printing in microgravity — NASA tests printing tools on the ISS.</a:t>
            </a:r>
            <a:endParaRPr lang="en-US" sz="1000" dirty="0"/>
          </a:p>
        </p:txBody>
      </p:sp>
      <p:sp>
        <p:nvSpPr>
          <p:cNvPr id="34" name="Shape 28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35" name="Text 29"/>
          <p:cNvSpPr/>
          <p:nvPr/>
        </p:nvSpPr>
        <p:spPr>
          <a:xfrm>
            <a:off x="365760" y="487375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Additive Manufacturing  |  UG Introduction</a:t>
            </a:r>
            <a:endParaRPr lang="en-US" sz="900" dirty="0"/>
          </a:p>
        </p:txBody>
      </p:sp>
      <p:pic>
        <p:nvPicPr>
          <p:cNvPr id="36" name="Picture 2" descr="SNS Institutions | Autonomous Colleges ...">
            <a:extLst>
              <a:ext uri="{FF2B5EF4-FFF2-40B4-BE49-F238E27FC236}">
                <a16:creationId xmlns:a16="http://schemas.microsoft.com/office/drawing/2014/main" id="{147A3F68-F0FF-14B5-721C-5D4D1F56F9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3338" y="10668"/>
            <a:ext cx="760662" cy="446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SNS Institutions | Autonomous Colleges ...">
            <a:extLst>
              <a:ext uri="{FF2B5EF4-FFF2-40B4-BE49-F238E27FC236}">
                <a16:creationId xmlns:a16="http://schemas.microsoft.com/office/drawing/2014/main" id="{FF79ACDC-970F-F27C-FE58-F9CB6382D4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5738" y="163068"/>
            <a:ext cx="760662" cy="446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1059</Words>
  <Application>Microsoft Office PowerPoint</Application>
  <PresentationFormat>On-screen Show (16:9)</PresentationFormat>
  <Paragraphs>181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Arial Black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Additive Manufacturing</dc:title>
  <dc:subject>PptxGenJS Presentation</dc:subject>
  <dc:creator>PptxGenJS</dc:creator>
  <cp:lastModifiedBy>NARAYANAN S</cp:lastModifiedBy>
  <cp:revision>2</cp:revision>
  <dcterms:created xsi:type="dcterms:W3CDTF">2026-03-12T04:47:21Z</dcterms:created>
  <dcterms:modified xsi:type="dcterms:W3CDTF">2026-03-12T06:01:55Z</dcterms:modified>
</cp:coreProperties>
</file>