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2"/>
    <p:sldMasterId id="2147483674" r:id="rId3"/>
  </p:sldMasterIdLst>
  <p:notesMasterIdLst>
    <p:notesMasterId r:id="rId18"/>
  </p:notesMasterIdLst>
  <p:sldIdLst>
    <p:sldId id="256" r:id="rId4"/>
    <p:sldId id="280" r:id="rId5"/>
    <p:sldId id="257" r:id="rId6"/>
    <p:sldId id="288" r:id="rId7"/>
    <p:sldId id="276" r:id="rId8"/>
    <p:sldId id="275" r:id="rId9"/>
    <p:sldId id="278" r:id="rId10"/>
    <p:sldId id="258" r:id="rId11"/>
    <p:sldId id="289" r:id="rId12"/>
    <p:sldId id="290" r:id="rId13"/>
    <p:sldId id="259" r:id="rId14"/>
    <p:sldId id="260" r:id="rId15"/>
    <p:sldId id="291" r:id="rId16"/>
    <p:sldId id="292" r:id="rId17"/>
  </p:sldIdLst>
  <p:sldSz cx="14630400" cy="8229600"/>
  <p:notesSz cx="8229600" cy="14630400"/>
  <p:embeddedFontLst>
    <p:embeddedFont>
      <p:font typeface="Cambria" pitchFamily="18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Gagalin" charset="0"/>
      <p:regular r:id="rId27"/>
    </p:embeddedFont>
    <p:embeddedFont>
      <p:font typeface="Agrandir Narrow Bold" charset="0"/>
      <p:regular r:id="rId28"/>
    </p:embeddedFont>
    <p:embeddedFont>
      <p:font typeface="Montserrat" charset="0"/>
      <p:regular r:id="rId29"/>
      <p:bold r:id="rId30"/>
      <p:italic r:id="rId31"/>
      <p:boldItalic r:id="rId32"/>
    </p:embeddedFont>
    <p:embeddedFont>
      <p:font typeface="Canva Sans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-528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991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3FA9D7D-BEEF-22F8-4CBC-2B5C7D94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423DFDCA-5B94-0550-0F79-4BEBB2F86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8F78A93-5C74-E062-58B1-62B44D585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CC73E5-BF27-EFB2-6418-55AFF48D8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000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B1DC67-18DE-5446-5139-67C48B5A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4EF18E7-B08D-692D-5788-82F8B0CFC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2F6D059-B7DE-79AB-DFD6-D0181BE3D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E06C16-03FD-B190-0249-D2C4346E6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243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FA88699A-C707-8DC1-171E-7F7531C8F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7711901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4FDB6ADF-7A4A-44AE-8B0E-DEE7C4AA2B61}" type="datetime1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145E620-9A31-7305-4AE4-C4BFD5621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6076F290-E343-774E-088B-7A76BB237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726217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0C5EDDE0-EEC5-095D-DF32-1BC9B386CF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F5B51CF3-1C77-051D-7D4E-B42A39F1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5C5BB914-D355-4C37-8F2B-432517F94AB4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A6C883E1-E8D4-3DEA-3F3E-4594FC89E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0E94373F-1421-F8E4-D04C-31754BD97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D848B35B-2BC8-68C3-8DC8-3A7A85FEB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B53FF6D8-48B0-17BF-1B6F-6995E95E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71CAEFA6-F212-4B47-8437-8717B67BDDAE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25579C74-BAA5-6772-53FC-C8C68EF84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8F379317-A1C9-2086-02A9-F7670E47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B5DB-5363-4692-B9DA-F4BF49E31328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492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15DD1-2741-4611-A80B-9573611A6E11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322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0FDA-730A-4358-B55F-946D392048BC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7322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BDCE-EEA5-456F-82E6-0C23E9E6B09D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7486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8C2-574F-4071-A178-41B6CAFDD75B}" type="datetime1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4973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E0F8-BB7F-44F8-A774-85D247B20DF1}" type="datetime1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246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6500-5060-43E2-9408-198694DFA1B4}" type="datetime1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2504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3B5-75DC-496D-8FBF-15DC896A77FA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426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IN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6AB016AD-16DD-9C3E-6179-DC304E4233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D0718976-1B33-7377-37D3-0970119F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56CB2164-F011-4CAB-90A9-04A47E5E9D1D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999AD196-9039-AD9D-420C-6AB9AC8FE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EEB22C69-3234-2300-778D-EAD0B881A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952-BDF3-4DA1-BD60-1B41B55D5977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178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05B-84B6-4BE5-8796-42C100411AF2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264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BE-D2B6-4EED-B089-CE6A3CAA3948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5088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99474"/>
            <a:ext cx="12435840" cy="2352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41376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A9D6-0C64-48DB-8074-3C3DB31429FF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997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CBA2-5214-471D-80B7-8BD82C037ED0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1523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2"/>
            <a:ext cx="12435840" cy="240029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B811-155D-4AA5-B5F1-19AD1D22B019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740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1"/>
            <a:ext cx="6461760" cy="7241541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1"/>
            <a:ext cx="6461760" cy="7241541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51E9-DFD0-4DDA-8F44-6864CE04B34A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8306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1"/>
            <a:ext cx="6464301" cy="1023619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0"/>
            <a:ext cx="6464301" cy="6322061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2456181"/>
            <a:ext cx="6466840" cy="1023619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3479800"/>
            <a:ext cx="6466840" cy="6322061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512E-EFDA-4AE9-888D-29E3C995FA9B}" type="datetime1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6119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11D62-934C-432A-A190-9E6B1A42B9D9}" type="datetime1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3247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229D-B2E5-4FDB-BE2C-0CC5BFC32AF4}" type="datetime1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18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229CCF9C-7EB4-A307-A4A7-AE55C0A30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2BE63865-A327-853D-2A80-E25B879E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6F55EBFF-ACD6-4542-BC71-9C3D22E6EEE4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15B7843D-7884-3D75-3856-AA4FC175D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8E1609-E615-4C21-BC44-B7F35FA49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436880"/>
            <a:ext cx="4813301" cy="185928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436881"/>
            <a:ext cx="8178800" cy="936498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2296161"/>
            <a:ext cx="4813301" cy="7505701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6C07-281E-4067-B881-B9795D4D7B33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8254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7680960"/>
            <a:ext cx="8778240" cy="90678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980440"/>
            <a:ext cx="8778240" cy="6583680"/>
          </a:xfrm>
        </p:spPr>
        <p:txBody>
          <a:bodyPr/>
          <a:lstStyle>
            <a:lvl1pPr marL="0" indent="0">
              <a:buNone/>
              <a:defRPr sz="5120"/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8587741"/>
            <a:ext cx="8778240" cy="1287779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77BF-F06A-45E0-ABA9-4F40ACF93F71}" type="datetime1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7367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6C2C-7B5B-4BCF-BE59-3939AFD5EBA8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9018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D1BB7-8D1D-4AE5-BE98-9AEE5DABBC87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850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BB41B531-BF9B-E6A8-ED94-A107805305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C24B5AA5-8BFC-038E-E022-1E65DF90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CDEC33B9-51D5-41C4-B45F-273D6545A868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C7EE2363-8D61-5588-1C4B-A8B3442E8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DA887121-1FDD-BC24-C3C0-86EA6DCC5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E90A5E24-7789-9798-BD77-A670A41CB4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EAF40AF9-E47D-85FD-7263-9D89C6B9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EDCE023D-0E72-4885-84D9-91463332D945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EED83DE5-EEDE-41F9-D619-6DA2624CE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C6BFAAFF-59EB-527C-957F-87D827AA0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6F5D47CB-8948-756F-1120-D63150979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8C69F28D-76EB-FC95-30F0-AFC6D80FB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E4579432-4817-4991-8BF6-55FB1AF4E1FD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1DC5512B-DE5A-CB46-AD1B-A63130C05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8A0585E9-D1C0-1EEB-2AC1-5C34A4F22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4291CD6E-EF9C-7D7A-87CA-4EB68EA15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BAED8EF-9DBE-75CB-4B66-AADA4131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30A13066-4977-44B1-A5F3-7377E6948F1F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6AEEE41F-CF28-8962-666D-72A5870DE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D7AA2A3-0742-4EF2-1E29-0E1987B2F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A08A4954-2112-FE35-C1B4-955E93AEE9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E0D51C08-1A75-B722-845E-1F986613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2EF79330-B1CF-4967-AE3C-E462160F9357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5419154-1E58-8349-D1A6-16F216ED1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813E8E-3C0E-B874-4EE4-BCC86DEA0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="" xmlns:a16="http://schemas.microsoft.com/office/drawing/2014/main" id="{DBD156B5-8F13-3F02-7AA9-2E81EAFEAD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4BC846D0-A3B9-A36C-44C4-606B11A6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FEC44111-1B53-4874-8A1E-1BD846CD19C8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E92C0A9F-72C3-DB50-8084-391DF2F15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AA4D6CE3-722B-93C8-D1A6-DE35FAED0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NS Groups">
            <a:extLst>
              <a:ext uri="{FF2B5EF4-FFF2-40B4-BE49-F238E27FC236}">
                <a16:creationId xmlns="" xmlns:a16="http://schemas.microsoft.com/office/drawing/2014/main" id="{10369F4F-018A-8D0C-F16D-72889ED94F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ADDC5E40-C65C-E321-7744-812E59F9C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7711901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060C411-C5D2-4841-80A4-B3D460CF94AF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23720171-2F9B-F041-2C14-A8E371D30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A03A11D-A43B-6F63-03B8-FBB3801FA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726217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7741574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5E642BD7-B7BD-464E-958F-A3FA6433E8FB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2211" y="7741574"/>
            <a:ext cx="9060873" cy="268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74138" y="7741574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79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130" y="254003"/>
            <a:ext cx="12868102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388" y="2466512"/>
            <a:ext cx="10823171" cy="39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A7B5-5838-4C2A-AE29-0599A4973FFF}" type="datetime1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9E0B271-23CA-2C78-B985-09F6A9E153DB}"/>
              </a:ext>
            </a:extLst>
          </p:cNvPr>
          <p:cNvSpPr txBox="1">
            <a:spLocks/>
          </p:cNvSpPr>
          <p:nvPr userDrawn="1"/>
        </p:nvSpPr>
        <p:spPr>
          <a:xfrm>
            <a:off x="1219200" y="7726217"/>
            <a:ext cx="1147156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23ADB302 GenAI and Agentic AI Systems for Mechanical Engineers | Introduction to Generative AI | Basics of Generative AI | </a:t>
            </a:r>
            <a:r>
              <a:rPr lang="en-US" sz="1400" dirty="0" err="1"/>
              <a:t>R.Ruthuraraj</a:t>
            </a:r>
            <a:endParaRPr lang="en-US" sz="1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F0A763A-9F2E-2019-B03F-0B42E0D1F898}"/>
              </a:ext>
            </a:extLst>
          </p:cNvPr>
          <p:cNvSpPr txBox="1">
            <a:spLocks/>
          </p:cNvSpPr>
          <p:nvPr userDrawn="1"/>
        </p:nvSpPr>
        <p:spPr>
          <a:xfrm>
            <a:off x="12690764" y="7726217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153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1463040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40.svg"/><Relationship Id="rId17" Type="http://schemas.openxmlformats.org/officeDocument/2006/relationships/image" Target="../media/image45.svg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image" Target="../media/image22.png"/><Relationship Id="rId4" Type="http://schemas.openxmlformats.org/officeDocument/2006/relationships/image" Target="../media/image32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71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152750" y="3682058"/>
            <a:ext cx="62900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Basics of Generative AI</a:t>
            </a:r>
            <a:endParaRPr lang="en-US" sz="44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037516" y="4735116"/>
            <a:ext cx="1087546" cy="441484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6" name="Text 3"/>
          <p:cNvSpPr/>
          <p:nvPr/>
        </p:nvSpPr>
        <p:spPr>
          <a:xfrm>
            <a:off x="5152750" y="4819725"/>
            <a:ext cx="5369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UNIT 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38408" y="4727496"/>
            <a:ext cx="5948052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1C977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82116" y="4819725"/>
            <a:ext cx="31058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1C9770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INTRODUCTION TO GENERATIVE AI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DD1EC9-C19C-7A97-D905-1BB9FA808F49}"/>
              </a:ext>
            </a:extLst>
          </p:cNvPr>
          <p:cNvSpPr/>
          <p:nvPr/>
        </p:nvSpPr>
        <p:spPr>
          <a:xfrm>
            <a:off x="1531897" y="144464"/>
            <a:ext cx="11872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dirty="0">
                <a:latin typeface="Cambria" panose="02040503050406030204" pitchFamily="18" charset="0"/>
              </a:rPr>
              <a:t>SNS COLLEGE OF TECHNOLOGY</a:t>
            </a:r>
            <a:br>
              <a:rPr lang="en-IN" sz="4000" b="1" dirty="0">
                <a:latin typeface="Cambria" panose="02040503050406030204" pitchFamily="18" charset="0"/>
              </a:rPr>
            </a:br>
            <a:r>
              <a:rPr lang="en-IN" sz="2800" dirty="0">
                <a:latin typeface="Cambria" panose="02040503050406030204" pitchFamily="18" charset="0"/>
              </a:rPr>
              <a:t>An Autonomous Institution</a:t>
            </a:r>
          </a:p>
          <a:p>
            <a:pPr algn="ctr"/>
            <a:r>
              <a:rPr lang="en-IN" sz="2800" dirty="0">
                <a:latin typeface="Cambria" panose="02040503050406030204" pitchFamily="18" charset="0"/>
              </a:rPr>
              <a:t>Coimbatore-35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6D0C8F5-D59E-2459-C457-B3556F9E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B7EC-3BBB-4D86-A15B-1AA1B8C2C3B0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21052DF5-3D16-D60F-B831-53905C31B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B7F70770-09E2-836E-6B7F-BB7B9F160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266" name="Picture 2" descr="Gen AI: What are the key concepts and technologies? - Intuition">
            <a:extLst>
              <a:ext uri="{FF2B5EF4-FFF2-40B4-BE49-F238E27FC236}">
                <a16:creationId xmlns="" xmlns:a16="http://schemas.microsoft.com/office/drawing/2014/main" id="{84B3172F-6130-9950-4E59-BCC759FB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" y="2016249"/>
            <a:ext cx="4877049" cy="483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DA5ADF-FCBF-E20D-F5A2-A044AE2D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="" xmlns:a16="http://schemas.microsoft.com/office/drawing/2014/main" id="{82FD02CA-5DC7-C38E-5A62-5DB6F6D39C67}"/>
              </a:ext>
            </a:extLst>
          </p:cNvPr>
          <p:cNvSpPr/>
          <p:nvPr/>
        </p:nvSpPr>
        <p:spPr>
          <a:xfrm>
            <a:off x="4347210" y="326350"/>
            <a:ext cx="527030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What is Generative AI?</a:t>
            </a:r>
            <a:endParaRPr lang="en-US" sz="37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="" xmlns:a16="http://schemas.microsoft.com/office/drawing/2014/main" id="{753B3BDF-E319-CD07-1EB2-8DD6782C4F98}"/>
              </a:ext>
            </a:extLst>
          </p:cNvPr>
          <p:cNvSpPr/>
          <p:nvPr/>
        </p:nvSpPr>
        <p:spPr>
          <a:xfrm>
            <a:off x="793790" y="2067356"/>
            <a:ext cx="4219099" cy="91440"/>
          </a:xfrm>
          <a:prstGeom prst="roundRect">
            <a:avLst>
              <a:gd name="adj" fmla="val 31628"/>
            </a:avLst>
          </a:prstGeom>
          <a:solidFill>
            <a:srgbClr val="1C9770"/>
          </a:solidFill>
          <a:ln/>
        </p:spPr>
      </p:sp>
      <p:sp>
        <p:nvSpPr>
          <p:cNvPr id="6" name="Shape 3">
            <a:extLst>
              <a:ext uri="{FF2B5EF4-FFF2-40B4-BE49-F238E27FC236}">
                <a16:creationId xmlns="" xmlns:a16="http://schemas.microsoft.com/office/drawing/2014/main" id="{DCDF3E21-8B43-30E6-3365-A1D8EF81C339}"/>
              </a:ext>
            </a:extLst>
          </p:cNvPr>
          <p:cNvSpPr/>
          <p:nvPr/>
        </p:nvSpPr>
        <p:spPr>
          <a:xfrm>
            <a:off x="2614136" y="1801014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1C9770"/>
          </a:solidFill>
          <a:ln/>
        </p:spPr>
      </p:sp>
      <p:sp>
        <p:nvSpPr>
          <p:cNvPr id="7" name="Text 4">
            <a:extLst>
              <a:ext uri="{FF2B5EF4-FFF2-40B4-BE49-F238E27FC236}">
                <a16:creationId xmlns="" xmlns:a16="http://schemas.microsoft.com/office/drawing/2014/main" id="{71C65450-2947-4782-0B23-6E3C386A733B}"/>
              </a:ext>
            </a:extLst>
          </p:cNvPr>
          <p:cNvSpPr/>
          <p:nvPr/>
        </p:nvSpPr>
        <p:spPr>
          <a:xfrm>
            <a:off x="2787610" y="1945555"/>
            <a:ext cx="231338" cy="289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1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="" xmlns:a16="http://schemas.microsoft.com/office/drawing/2014/main" id="{8EB0C876-E708-819C-25C1-9C1A51DDD00C}"/>
              </a:ext>
            </a:extLst>
          </p:cNvPr>
          <p:cNvSpPr/>
          <p:nvPr/>
        </p:nvSpPr>
        <p:spPr>
          <a:xfrm>
            <a:off x="1009412" y="257218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Pattern Learning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="" xmlns:a16="http://schemas.microsoft.com/office/drawing/2014/main" id="{6B257970-BAE3-4236-D173-7402ACFC78B0}"/>
              </a:ext>
            </a:extLst>
          </p:cNvPr>
          <p:cNvSpPr/>
          <p:nvPr/>
        </p:nvSpPr>
        <p:spPr>
          <a:xfrm>
            <a:off x="1009412" y="2989019"/>
            <a:ext cx="378785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Generative AI analyzes thousands of examples to understand underlying data patterns and probability distributions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="" xmlns:a16="http://schemas.microsoft.com/office/drawing/2014/main" id="{378C4494-EAF5-095E-4DF8-5096EB722253}"/>
              </a:ext>
            </a:extLst>
          </p:cNvPr>
          <p:cNvSpPr/>
          <p:nvPr/>
        </p:nvSpPr>
        <p:spPr>
          <a:xfrm>
            <a:off x="5205651" y="2067356"/>
            <a:ext cx="4219099" cy="91440"/>
          </a:xfrm>
          <a:prstGeom prst="roundRect">
            <a:avLst>
              <a:gd name="adj" fmla="val 31628"/>
            </a:avLst>
          </a:prstGeom>
          <a:solidFill>
            <a:srgbClr val="1C9770"/>
          </a:solidFill>
          <a:ln/>
        </p:spPr>
      </p:sp>
      <p:sp>
        <p:nvSpPr>
          <p:cNvPr id="12" name="Shape 9">
            <a:extLst>
              <a:ext uri="{FF2B5EF4-FFF2-40B4-BE49-F238E27FC236}">
                <a16:creationId xmlns="" xmlns:a16="http://schemas.microsoft.com/office/drawing/2014/main" id="{6037FF77-87D3-3B8E-9E27-A35A15D4D438}"/>
              </a:ext>
            </a:extLst>
          </p:cNvPr>
          <p:cNvSpPr/>
          <p:nvPr/>
        </p:nvSpPr>
        <p:spPr>
          <a:xfrm>
            <a:off x="7025997" y="1801014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1C9770"/>
          </a:solidFill>
          <a:ln/>
        </p:spPr>
      </p:sp>
      <p:sp>
        <p:nvSpPr>
          <p:cNvPr id="13" name="Text 10">
            <a:extLst>
              <a:ext uri="{FF2B5EF4-FFF2-40B4-BE49-F238E27FC236}">
                <a16:creationId xmlns="" xmlns:a16="http://schemas.microsoft.com/office/drawing/2014/main" id="{B6B41D55-11F0-D1EC-2C9D-8DA8A5BD5306}"/>
              </a:ext>
            </a:extLst>
          </p:cNvPr>
          <p:cNvSpPr/>
          <p:nvPr/>
        </p:nvSpPr>
        <p:spPr>
          <a:xfrm>
            <a:off x="7199471" y="1945555"/>
            <a:ext cx="231338" cy="289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="" xmlns:a16="http://schemas.microsoft.com/office/drawing/2014/main" id="{7456E41A-A3EF-DBB6-69EB-EEC4CEC0E469}"/>
              </a:ext>
            </a:extLst>
          </p:cNvPr>
          <p:cNvSpPr/>
          <p:nvPr/>
        </p:nvSpPr>
        <p:spPr>
          <a:xfrm>
            <a:off x="5421273" y="257218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Novel Generation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="" xmlns:a16="http://schemas.microsoft.com/office/drawing/2014/main" id="{285B05BB-6A52-25AF-3D7F-55F7509FDC15}"/>
              </a:ext>
            </a:extLst>
          </p:cNvPr>
          <p:cNvSpPr/>
          <p:nvPr/>
        </p:nvSpPr>
        <p:spPr>
          <a:xfrm>
            <a:off x="5421273" y="2989019"/>
            <a:ext cx="378785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Creates entirely new data instances that resemble human-created content but are completely original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="" xmlns:a16="http://schemas.microsoft.com/office/drawing/2014/main" id="{E35FE5DD-6EDF-9955-F63E-02F7A6376624}"/>
              </a:ext>
            </a:extLst>
          </p:cNvPr>
          <p:cNvSpPr/>
          <p:nvPr/>
        </p:nvSpPr>
        <p:spPr>
          <a:xfrm>
            <a:off x="9617512" y="4218265"/>
            <a:ext cx="4219099" cy="2039541"/>
          </a:xfrm>
          <a:prstGeom prst="roundRect">
            <a:avLst>
              <a:gd name="adj" fmla="val 5380"/>
            </a:avLst>
          </a:prstGeom>
          <a:solidFill>
            <a:srgbClr val="FFFFFF"/>
          </a:solidFill>
          <a:ln/>
        </p:spPr>
      </p:sp>
      <p:sp>
        <p:nvSpPr>
          <p:cNvPr id="17" name="Shape 14">
            <a:extLst>
              <a:ext uri="{FF2B5EF4-FFF2-40B4-BE49-F238E27FC236}">
                <a16:creationId xmlns="" xmlns:a16="http://schemas.microsoft.com/office/drawing/2014/main" id="{DED5C97E-2114-9B7D-328A-B517D05CE563}"/>
              </a:ext>
            </a:extLst>
          </p:cNvPr>
          <p:cNvSpPr/>
          <p:nvPr/>
        </p:nvSpPr>
        <p:spPr>
          <a:xfrm>
            <a:off x="9617512" y="2067356"/>
            <a:ext cx="4219099" cy="91440"/>
          </a:xfrm>
          <a:prstGeom prst="roundRect">
            <a:avLst>
              <a:gd name="adj" fmla="val 31628"/>
            </a:avLst>
          </a:prstGeom>
          <a:solidFill>
            <a:srgbClr val="1C9770"/>
          </a:solidFill>
          <a:ln/>
        </p:spPr>
      </p:sp>
      <p:sp>
        <p:nvSpPr>
          <p:cNvPr id="18" name="Shape 15">
            <a:extLst>
              <a:ext uri="{FF2B5EF4-FFF2-40B4-BE49-F238E27FC236}">
                <a16:creationId xmlns="" xmlns:a16="http://schemas.microsoft.com/office/drawing/2014/main" id="{AEB94C71-D475-E830-4B13-9792A9FF2C9A}"/>
              </a:ext>
            </a:extLst>
          </p:cNvPr>
          <p:cNvSpPr/>
          <p:nvPr/>
        </p:nvSpPr>
        <p:spPr>
          <a:xfrm>
            <a:off x="11437858" y="1801014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1C9770"/>
          </a:solidFill>
          <a:ln/>
        </p:spPr>
      </p:sp>
      <p:sp>
        <p:nvSpPr>
          <p:cNvPr id="19" name="Text 16">
            <a:extLst>
              <a:ext uri="{FF2B5EF4-FFF2-40B4-BE49-F238E27FC236}">
                <a16:creationId xmlns="" xmlns:a16="http://schemas.microsoft.com/office/drawing/2014/main" id="{70C4B755-2B5E-23FC-1622-23A825ABF211}"/>
              </a:ext>
            </a:extLst>
          </p:cNvPr>
          <p:cNvSpPr/>
          <p:nvPr/>
        </p:nvSpPr>
        <p:spPr>
          <a:xfrm>
            <a:off x="11611332" y="1945555"/>
            <a:ext cx="231338" cy="289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7">
            <a:extLst>
              <a:ext uri="{FF2B5EF4-FFF2-40B4-BE49-F238E27FC236}">
                <a16:creationId xmlns="" xmlns:a16="http://schemas.microsoft.com/office/drawing/2014/main" id="{D2FE491C-DBA8-F819-FDE6-166B71363835}"/>
              </a:ext>
            </a:extLst>
          </p:cNvPr>
          <p:cNvSpPr/>
          <p:nvPr/>
        </p:nvSpPr>
        <p:spPr>
          <a:xfrm>
            <a:off x="9833134" y="257218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Statistical Approach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18">
            <a:extLst>
              <a:ext uri="{FF2B5EF4-FFF2-40B4-BE49-F238E27FC236}">
                <a16:creationId xmlns="" xmlns:a16="http://schemas.microsoft.com/office/drawing/2014/main" id="{019EABB3-49E8-CF01-CB6E-0678C1D53F90}"/>
              </a:ext>
            </a:extLst>
          </p:cNvPr>
          <p:cNvSpPr/>
          <p:nvPr/>
        </p:nvSpPr>
        <p:spPr>
          <a:xfrm>
            <a:off x="9833134" y="2989019"/>
            <a:ext cx="378785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Works with probability distributions rather than fixed rules, enabling flexible and creative outputs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="" xmlns:a16="http://schemas.microsoft.com/office/drawing/2014/main" id="{CBA85A40-055A-BA61-3365-D3397441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C9D52-705E-470C-AE1A-A0E2E97D80E1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="" xmlns:a16="http://schemas.microsoft.com/office/drawing/2014/main" id="{F48DCEFD-7362-14E7-67AC-750BD6A0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="" xmlns:a16="http://schemas.microsoft.com/office/drawing/2014/main" id="{52E3786A-6542-DCA8-9303-D2450C29D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8" name="Picture 2" descr="SNS Groups">
            <a:extLst>
              <a:ext uri="{FF2B5EF4-FFF2-40B4-BE49-F238E27FC236}">
                <a16:creationId xmlns="" xmlns:a16="http://schemas.microsoft.com/office/drawing/2014/main" id="{A601C394-B0F0-1A7D-D0B4-874C9FE4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Generative AI for Mechanical and Structural Design">
            <a:extLst>
              <a:ext uri="{FF2B5EF4-FFF2-40B4-BE49-F238E27FC236}">
                <a16:creationId xmlns="" xmlns:a16="http://schemas.microsoft.com/office/drawing/2014/main" id="{66C274B2-E5B7-3F9E-C8DB-E67C880B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72" y="4146143"/>
            <a:ext cx="781050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145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47210" y="326350"/>
            <a:ext cx="527030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What is Generative AI?</a:t>
            </a:r>
            <a:endParaRPr lang="en-US" sz="37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17512" y="4218265"/>
            <a:ext cx="4219099" cy="2039541"/>
          </a:xfrm>
          <a:prstGeom prst="roundRect">
            <a:avLst>
              <a:gd name="adj" fmla="val 5380"/>
            </a:avLst>
          </a:prstGeom>
          <a:solidFill>
            <a:srgbClr val="FFFFFF"/>
          </a:solidFill>
          <a:ln/>
        </p:spPr>
      </p:sp>
      <p:sp>
        <p:nvSpPr>
          <p:cNvPr id="22" name="Shape 19"/>
          <p:cNvSpPr/>
          <p:nvPr/>
        </p:nvSpPr>
        <p:spPr>
          <a:xfrm>
            <a:off x="1009412" y="1285171"/>
            <a:ext cx="13042821" cy="1127403"/>
          </a:xfrm>
          <a:prstGeom prst="roundRect">
            <a:avLst>
              <a:gd name="adj" fmla="val 2565"/>
            </a:avLst>
          </a:prstGeom>
          <a:solidFill>
            <a:srgbClr val="BEF3E2"/>
          </a:solidFill>
          <a:ln/>
        </p:spPr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266" y="1492113"/>
            <a:ext cx="240983" cy="192762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1617290" y="1451255"/>
            <a:ext cx="1222355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Engineering Example: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 Feed the model thousands of mechanical component designs → Generate a new optimized design with improved stress distribution and reduced material usage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="" xmlns:a16="http://schemas.microsoft.com/office/drawing/2014/main" id="{1C5E436A-3EFD-DC73-D347-33C026C7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10F5-6FAA-4FD0-8AA5-B6E7099CA475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="" xmlns:a16="http://schemas.microsoft.com/office/drawing/2014/main" id="{F5CCAA67-9487-905B-27F2-2FD8A6B0F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="" xmlns:a16="http://schemas.microsoft.com/office/drawing/2014/main" id="{9F66E37A-5DC3-073E-8510-C63DCEB62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8" name="Picture 2" descr="SNS Groups">
            <a:extLst>
              <a:ext uri="{FF2B5EF4-FFF2-40B4-BE49-F238E27FC236}">
                <a16:creationId xmlns="" xmlns:a16="http://schemas.microsoft.com/office/drawing/2014/main" id="{9B90DD20-9C4D-9FFD-239C-61F57B20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AI and Machine Learning in Physics">
            <a:extLst>
              <a:ext uri="{FF2B5EF4-FFF2-40B4-BE49-F238E27FC236}">
                <a16:creationId xmlns="" xmlns:a16="http://schemas.microsoft.com/office/drawing/2014/main" id="{84C3D269-EE5E-6B89-61B9-A0525A2A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56" y="2578658"/>
            <a:ext cx="8905702" cy="4731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87361" y="217146"/>
            <a:ext cx="73418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Generative AI vs Discriminative AI</a:t>
            </a:r>
            <a:endParaRPr lang="en-US" sz="35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11659" y="1745099"/>
            <a:ext cx="22860" cy="5578554"/>
          </a:xfrm>
          <a:prstGeom prst="roundRect">
            <a:avLst>
              <a:gd name="adj" fmla="val 119070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334519" y="1745099"/>
            <a:ext cx="7170659" cy="2607826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515970" y="1926550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Discriminative AI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15970" y="2375535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Predicts labels and classifies existing data into categories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15970" y="2774633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Classification tasks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15970" y="3128367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Anomaly detection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15970" y="3482102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Quality control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15970" y="3881199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Question it answers:</a:t>
            </a:r>
            <a:r>
              <a:rPr lang="en-US" sz="20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 "Is this component defective?"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34519" y="4715828"/>
            <a:ext cx="7374969" cy="2607826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515970" y="4897279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Generative AI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15970" y="5346263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Generates entirely new data and creates original content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15970" y="5745361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Content creation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15970" y="6099096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Design synthesis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15970" y="6452830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Innovation support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15970" y="6851928"/>
            <a:ext cx="71935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Question it answers:</a:t>
            </a:r>
            <a:r>
              <a:rPr lang="en-US" sz="20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 "Can you create a better design?"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="" xmlns:a16="http://schemas.microsoft.com/office/drawing/2014/main" id="{5288CB8E-9151-2DCF-2F78-CA68D46C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1444-7B49-46CB-BC59-1AA0EFA485E3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="" xmlns:a16="http://schemas.microsoft.com/office/drawing/2014/main" id="{3A7CA7C6-25A1-A119-E74D-0E0354A17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56583B72-EB75-9000-A6DE-34DE8F6B8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170" name="Picture 2" descr="🧠 The Two Brains of AI: Discriminative vs Generative (Explained for  Non-Techies)">
            <a:extLst>
              <a:ext uri="{FF2B5EF4-FFF2-40B4-BE49-F238E27FC236}">
                <a16:creationId xmlns="" xmlns:a16="http://schemas.microsoft.com/office/drawing/2014/main" id="{A1D8207C-47A2-27D6-6A4B-9C7DEDDC9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13"/>
          <a:stretch>
            <a:fillRect/>
          </a:stretch>
        </p:blipFill>
        <p:spPr bwMode="auto">
          <a:xfrm>
            <a:off x="7890939" y="2096631"/>
            <a:ext cx="6506705" cy="4353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684B108-390C-F7CC-EE78-14D3296B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C5E-C703-4A32-933F-D3A5C07BA822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FA85DB-C9EF-28E7-3536-6D4E759BB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836C07D-F445-D6F3-3B11-17CE82A08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0">
            <a:extLst>
              <a:ext uri="{FF2B5EF4-FFF2-40B4-BE49-F238E27FC236}">
                <a16:creationId xmlns="" xmlns:a16="http://schemas.microsoft.com/office/drawing/2014/main" id="{AEE07CC0-A571-5F77-150D-29885FA13517}"/>
              </a:ext>
            </a:extLst>
          </p:cNvPr>
          <p:cNvSpPr/>
          <p:nvPr/>
        </p:nvSpPr>
        <p:spPr>
          <a:xfrm>
            <a:off x="3387361" y="217146"/>
            <a:ext cx="73418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Let’s Recap!</a:t>
            </a:r>
            <a:endParaRPr lang="en-US" sz="35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16:9 colorful mind map infographic for Introduction to Generative AI.">
            <a:extLst>
              <a:ext uri="{FF2B5EF4-FFF2-40B4-BE49-F238E27FC236}">
                <a16:creationId xmlns="" xmlns:a16="http://schemas.microsoft.com/office/drawing/2014/main" id="{E42086C1-8C5B-DECA-59DB-B299F3DC9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81"/>
          <a:stretch>
            <a:fillRect/>
          </a:stretch>
        </p:blipFill>
        <p:spPr bwMode="auto">
          <a:xfrm>
            <a:off x="1341120" y="1144894"/>
            <a:ext cx="12203084" cy="6206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0171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20E47A-4626-EC5D-7ADD-021081BB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4C07-CFF2-40E7-8EED-F54859ECDA3D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69D8399-E06F-CE2F-EC3A-FED711DE8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2683B2-213A-35FE-54EC-4B0D0BC15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FBDF7A-212B-971F-43CF-5CDDF38A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56" y="1080655"/>
            <a:ext cx="11218488" cy="6310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462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363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70" b="-166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40117" y="2002446"/>
            <a:ext cx="8713440" cy="4224955"/>
          </a:xfrm>
          <a:custGeom>
            <a:avLst/>
            <a:gdLst/>
            <a:ahLst/>
            <a:cxnLst/>
            <a:rect l="l" t="t" r="r" b="b"/>
            <a:pathLst>
              <a:path w="5445900" h="2640597">
                <a:moveTo>
                  <a:pt x="0" y="0"/>
                </a:moveTo>
                <a:lnTo>
                  <a:pt x="5445899" y="0"/>
                </a:lnTo>
                <a:lnTo>
                  <a:pt x="5445899" y="2640597"/>
                </a:lnTo>
                <a:lnTo>
                  <a:pt x="0" y="2640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0037" y="2635530"/>
            <a:ext cx="12552218" cy="191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463040">
              <a:lnSpc>
                <a:spcPts val="7680"/>
              </a:lnSpc>
            </a:pPr>
            <a:r>
              <a:rPr lang="en-US" sz="6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aven Pro Bold"/>
                <a:sym typeface="Maven Pro Bold"/>
              </a:rPr>
              <a:t>What do you think Artificial Intelligence is?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897690-7117-9D1F-CB0F-EF92F00E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00F-9CF0-4F7D-A1A9-E09E1C454CDC}" type="datetime1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1447588-80F4-27C3-CD76-FD2E3E82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BACF06-3626-27B6-D3A2-B1C48210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2" descr="SNS Groups">
            <a:extLst>
              <a:ext uri="{FF2B5EF4-FFF2-40B4-BE49-F238E27FC236}">
                <a16:creationId xmlns="" xmlns:a16="http://schemas.microsoft.com/office/drawing/2014/main" id="{E6E72FCE-4CE7-FAC9-82EF-1B10F0CF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37484" y="225599"/>
            <a:ext cx="7300436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What is Artificial Intelligence?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87680" y="1354394"/>
            <a:ext cx="1402634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Artificial Intelligence (AI) refers to systems designed to mimic human cognitive abilities such as learning, reasoning, perception, and decision-making. These systems process data, identify patterns, and make informed choices without explicit programming for every scenario.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639026" y="2949703"/>
            <a:ext cx="3676174" cy="2148364"/>
          </a:xfrm>
          <a:prstGeom prst="roundRect">
            <a:avLst>
              <a:gd name="adj" fmla="val 1425"/>
            </a:avLst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3843099" y="3153776"/>
            <a:ext cx="3268028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Recommendation Systems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43099" y="3913871"/>
            <a:ext cx="3268028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Personalized content suggestions based on user behavior and preferences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601989" y="2949703"/>
            <a:ext cx="3676174" cy="2148364"/>
          </a:xfrm>
          <a:prstGeom prst="roundRect">
            <a:avLst>
              <a:gd name="adj" fmla="val 1425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10806062" y="315377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Image Recognition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806062" y="3595022"/>
            <a:ext cx="3268028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Identifying objects, faces, and patterns in visual data with high accuracy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639026" y="5988552"/>
            <a:ext cx="8148421" cy="1176099"/>
          </a:xfrm>
          <a:prstGeom prst="roundRect">
            <a:avLst>
              <a:gd name="adj" fmla="val 2604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3843099" y="619262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Predictive Analytics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843099" y="6633871"/>
            <a:ext cx="714827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Forecasting future outcomes using historical data and statistical models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CF7BEC8-5AC0-2EFF-8BC6-1D9C34942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CF9-762A-4A87-A36E-3779DE1D361A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08D03138-5933-5597-EA5F-69A655347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C234D3A5-8DEB-58E0-FBF6-912788919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 descr="Recommendation Systems: An Overview | Machine Learning Archive">
            <a:extLst>
              <a:ext uri="{FF2B5EF4-FFF2-40B4-BE49-F238E27FC236}">
                <a16:creationId xmlns="" xmlns:a16="http://schemas.microsoft.com/office/drawing/2014/main" id="{B9B58D3E-3F37-0959-5E99-06217FA28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73" t="10765" r="25738" b="12710"/>
          <a:stretch>
            <a:fillRect/>
          </a:stretch>
        </p:blipFill>
        <p:spPr bwMode="auto">
          <a:xfrm>
            <a:off x="812344" y="2889537"/>
            <a:ext cx="2617067" cy="2311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stering AI Image Recognition Techniques">
            <a:extLst>
              <a:ext uri="{FF2B5EF4-FFF2-40B4-BE49-F238E27FC236}">
                <a16:creationId xmlns="" xmlns:a16="http://schemas.microsoft.com/office/drawing/2014/main" id="{E91C619A-0BEE-5932-8915-4B86069A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33" y="2949703"/>
            <a:ext cx="2865420" cy="2148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97BFE-EB93-91C5-F73C-675A78302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4" y="5416835"/>
            <a:ext cx="2877952" cy="2158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44A3D4A-20C8-6EC5-BCB2-7EB0FF42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rtificial Intelligence (AI)? Overview, Types, and Importance | The  Motley Fool">
            <a:extLst>
              <a:ext uri="{FF2B5EF4-FFF2-40B4-BE49-F238E27FC236}">
                <a16:creationId xmlns="" xmlns:a16="http://schemas.microsoft.com/office/drawing/2014/main" id="{0142EC9D-E4BF-7BB6-E713-E89C3E2CE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02"/>
          <a:stretch>
            <a:fillRect/>
          </a:stretch>
        </p:blipFill>
        <p:spPr bwMode="auto">
          <a:xfrm>
            <a:off x="-1" y="0"/>
            <a:ext cx="1463040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B95856B-F128-692C-F364-3380496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59D1-6DFE-4C96-BD18-7A4851D43836}" type="datetime1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BCBD6F-2821-AE1C-8E0B-C8304676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65C05B-9952-55D4-BE3E-958BEA2F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2" descr="SNS Groups">
            <a:extLst>
              <a:ext uri="{FF2B5EF4-FFF2-40B4-BE49-F238E27FC236}">
                <a16:creationId xmlns="" xmlns:a16="http://schemas.microsoft.com/office/drawing/2014/main" id="{E40FC05E-0C24-07F6-1289-7851F3876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067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939"/>
            </a:blip>
            <a:stretch>
              <a:fillRect t="-83416" b="-834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2058" y="2514013"/>
            <a:ext cx="2862857" cy="779778"/>
          </a:xfrm>
          <a:custGeom>
            <a:avLst/>
            <a:gdLst/>
            <a:ahLst/>
            <a:cxnLst/>
            <a:rect l="l" t="t" r="r" b="b"/>
            <a:pathLst>
              <a:path w="3578571" h="974722">
                <a:moveTo>
                  <a:pt x="0" y="0"/>
                </a:moveTo>
                <a:lnTo>
                  <a:pt x="3578571" y="0"/>
                </a:lnTo>
                <a:lnTo>
                  <a:pt x="3578571" y="974721"/>
                </a:lnTo>
                <a:lnTo>
                  <a:pt x="0" y="974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2058" y="3471977"/>
            <a:ext cx="2862857" cy="779778"/>
          </a:xfrm>
          <a:custGeom>
            <a:avLst/>
            <a:gdLst/>
            <a:ahLst/>
            <a:cxnLst/>
            <a:rect l="l" t="t" r="r" b="b"/>
            <a:pathLst>
              <a:path w="3578571" h="974722">
                <a:moveTo>
                  <a:pt x="0" y="0"/>
                </a:moveTo>
                <a:lnTo>
                  <a:pt x="3578571" y="0"/>
                </a:lnTo>
                <a:lnTo>
                  <a:pt x="3578571" y="974722"/>
                </a:lnTo>
                <a:lnTo>
                  <a:pt x="0" y="974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058" y="4429940"/>
            <a:ext cx="2862857" cy="779778"/>
          </a:xfrm>
          <a:custGeom>
            <a:avLst/>
            <a:gdLst/>
            <a:ahLst/>
            <a:cxnLst/>
            <a:rect l="l" t="t" r="r" b="b"/>
            <a:pathLst>
              <a:path w="3578571" h="974722">
                <a:moveTo>
                  <a:pt x="0" y="0"/>
                </a:moveTo>
                <a:lnTo>
                  <a:pt x="3578571" y="0"/>
                </a:lnTo>
                <a:lnTo>
                  <a:pt x="3578571" y="974722"/>
                </a:lnTo>
                <a:lnTo>
                  <a:pt x="0" y="974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2058" y="5387904"/>
            <a:ext cx="2862857" cy="779778"/>
          </a:xfrm>
          <a:custGeom>
            <a:avLst/>
            <a:gdLst/>
            <a:ahLst/>
            <a:cxnLst/>
            <a:rect l="l" t="t" r="r" b="b"/>
            <a:pathLst>
              <a:path w="3578571" h="974722">
                <a:moveTo>
                  <a:pt x="0" y="0"/>
                </a:moveTo>
                <a:lnTo>
                  <a:pt x="3578571" y="0"/>
                </a:lnTo>
                <a:lnTo>
                  <a:pt x="3578571" y="974722"/>
                </a:lnTo>
                <a:lnTo>
                  <a:pt x="0" y="974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787596" y="205435"/>
            <a:ext cx="3593478" cy="2114664"/>
            <a:chOff x="0" y="0"/>
            <a:chExt cx="4491850" cy="2643327"/>
          </a:xfrm>
        </p:grpSpPr>
        <p:sp>
          <p:nvSpPr>
            <p:cNvPr id="8" name="Freeform 8"/>
            <p:cNvSpPr/>
            <p:nvPr/>
          </p:nvSpPr>
          <p:spPr>
            <a:xfrm>
              <a:off x="-163" y="-48"/>
              <a:ext cx="4492034" cy="2643437"/>
            </a:xfrm>
            <a:custGeom>
              <a:avLst/>
              <a:gdLst/>
              <a:ahLst/>
              <a:cxnLst/>
              <a:rect l="l" t="t" r="r" b="b"/>
              <a:pathLst>
                <a:path w="4492034" h="2643437">
                  <a:moveTo>
                    <a:pt x="90714" y="1450132"/>
                  </a:moveTo>
                  <a:cubicBezTo>
                    <a:pt x="142530" y="1398951"/>
                    <a:pt x="192949" y="1279317"/>
                    <a:pt x="279817" y="1038526"/>
                  </a:cubicBezTo>
                  <a:cubicBezTo>
                    <a:pt x="360716" y="814498"/>
                    <a:pt x="475143" y="479726"/>
                    <a:pt x="700441" y="256842"/>
                  </a:cubicBezTo>
                  <a:cubicBezTo>
                    <a:pt x="917103" y="42339"/>
                    <a:pt x="1213140" y="-52657"/>
                    <a:pt x="1584742" y="29131"/>
                  </a:cubicBezTo>
                  <a:cubicBezTo>
                    <a:pt x="2437801" y="216964"/>
                    <a:pt x="2326549" y="964231"/>
                    <a:pt x="2284639" y="1336848"/>
                  </a:cubicBezTo>
                  <a:cubicBezTo>
                    <a:pt x="2229775" y="1823384"/>
                    <a:pt x="2239681" y="1948479"/>
                    <a:pt x="2542196" y="2015027"/>
                  </a:cubicBezTo>
                  <a:cubicBezTo>
                    <a:pt x="2810927" y="2074209"/>
                    <a:pt x="2854870" y="2007280"/>
                    <a:pt x="2969551" y="1516426"/>
                  </a:cubicBezTo>
                  <a:cubicBezTo>
                    <a:pt x="3050323" y="1170732"/>
                    <a:pt x="3201834" y="385238"/>
                    <a:pt x="4080928" y="578786"/>
                  </a:cubicBezTo>
                  <a:lnTo>
                    <a:pt x="4015269" y="876982"/>
                  </a:lnTo>
                  <a:lnTo>
                    <a:pt x="4080928" y="578786"/>
                  </a:lnTo>
                  <a:cubicBezTo>
                    <a:pt x="4163224" y="596947"/>
                    <a:pt x="4240186" y="621331"/>
                    <a:pt x="4311306" y="653208"/>
                  </a:cubicBezTo>
                  <a:cubicBezTo>
                    <a:pt x="4465230" y="722042"/>
                    <a:pt x="4534191" y="902636"/>
                    <a:pt x="4465357" y="1056559"/>
                  </a:cubicBezTo>
                  <a:cubicBezTo>
                    <a:pt x="4396523" y="1210483"/>
                    <a:pt x="4215929" y="1279444"/>
                    <a:pt x="4062005" y="1210610"/>
                  </a:cubicBezTo>
                  <a:cubicBezTo>
                    <a:pt x="4034065" y="1198164"/>
                    <a:pt x="3997489" y="1185718"/>
                    <a:pt x="3949610" y="1175177"/>
                  </a:cubicBezTo>
                  <a:cubicBezTo>
                    <a:pt x="3719994" y="1124631"/>
                    <a:pt x="3678465" y="1165779"/>
                    <a:pt x="3564165" y="1655364"/>
                  </a:cubicBezTo>
                  <a:cubicBezTo>
                    <a:pt x="3479710" y="2017313"/>
                    <a:pt x="3322357" y="2812205"/>
                    <a:pt x="2410877" y="2611418"/>
                  </a:cubicBezTo>
                  <a:lnTo>
                    <a:pt x="2476537" y="2313223"/>
                  </a:lnTo>
                  <a:lnTo>
                    <a:pt x="2410877" y="2611418"/>
                  </a:lnTo>
                  <a:cubicBezTo>
                    <a:pt x="1524544" y="2416219"/>
                    <a:pt x="1634019" y="1657014"/>
                    <a:pt x="1677833" y="1268522"/>
                  </a:cubicBezTo>
                  <a:cubicBezTo>
                    <a:pt x="1732444" y="784272"/>
                    <a:pt x="1716695" y="683561"/>
                    <a:pt x="1453424" y="625522"/>
                  </a:cubicBezTo>
                  <a:lnTo>
                    <a:pt x="1519083" y="327327"/>
                  </a:lnTo>
                  <a:lnTo>
                    <a:pt x="1453424" y="625522"/>
                  </a:lnTo>
                  <a:cubicBezTo>
                    <a:pt x="1271052" y="585390"/>
                    <a:pt x="1190026" y="631364"/>
                    <a:pt x="1129828" y="690927"/>
                  </a:cubicBezTo>
                  <a:cubicBezTo>
                    <a:pt x="1022513" y="797099"/>
                    <a:pt x="948980" y="983027"/>
                    <a:pt x="854238" y="1245789"/>
                  </a:cubicBezTo>
                  <a:cubicBezTo>
                    <a:pt x="787055" y="1432098"/>
                    <a:pt x="692948" y="1713276"/>
                    <a:pt x="520101" y="1884344"/>
                  </a:cubicBezTo>
                  <a:cubicBezTo>
                    <a:pt x="400213" y="2002962"/>
                    <a:pt x="206919" y="2001946"/>
                    <a:pt x="88301" y="1882058"/>
                  </a:cubicBezTo>
                  <a:cubicBezTo>
                    <a:pt x="-30317" y="1762170"/>
                    <a:pt x="-29301" y="1568877"/>
                    <a:pt x="90587" y="1450259"/>
                  </a:cubicBezTo>
                  <a:close/>
                </a:path>
              </a:pathLst>
            </a:custGeom>
            <a:solidFill>
              <a:srgbClr val="F19BA5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>
            <a:off x="4460903" y="2448485"/>
            <a:ext cx="10791055" cy="6368819"/>
          </a:xfrm>
          <a:custGeom>
            <a:avLst/>
            <a:gdLst/>
            <a:ahLst/>
            <a:cxnLst/>
            <a:rect l="l" t="t" r="r" b="b"/>
            <a:pathLst>
              <a:path w="13488819" h="7961024">
                <a:moveTo>
                  <a:pt x="0" y="0"/>
                </a:moveTo>
                <a:lnTo>
                  <a:pt x="13488820" y="0"/>
                </a:lnTo>
                <a:lnTo>
                  <a:pt x="13488820" y="7961024"/>
                </a:lnTo>
                <a:lnTo>
                  <a:pt x="0" y="7961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401120">
            <a:off x="135819" y="320680"/>
            <a:ext cx="3746312" cy="2080664"/>
            <a:chOff x="0" y="0"/>
            <a:chExt cx="6243853" cy="34677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43828" cy="3467735"/>
            </a:xfrm>
            <a:custGeom>
              <a:avLst/>
              <a:gdLst/>
              <a:ahLst/>
              <a:cxnLst/>
              <a:rect l="l" t="t" r="r" b="b"/>
              <a:pathLst>
                <a:path w="6243828" h="3467735">
                  <a:moveTo>
                    <a:pt x="4828540" y="0"/>
                  </a:moveTo>
                  <a:lnTo>
                    <a:pt x="217932" y="12827"/>
                  </a:lnTo>
                  <a:lnTo>
                    <a:pt x="0" y="517652"/>
                  </a:lnTo>
                  <a:lnTo>
                    <a:pt x="8128" y="3467735"/>
                  </a:lnTo>
                  <a:lnTo>
                    <a:pt x="6243828" y="3450463"/>
                  </a:lnTo>
                  <a:lnTo>
                    <a:pt x="6235954" y="607568"/>
                  </a:lnTo>
                  <a:close/>
                </a:path>
              </a:pathLst>
            </a:custGeom>
            <a:blipFill>
              <a:blip r:embed="rId13"/>
              <a:stretch>
                <a:fillRect l="-22" t="-112" b="-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271706" y="6833730"/>
            <a:ext cx="1692950" cy="1679357"/>
          </a:xfrm>
          <a:custGeom>
            <a:avLst/>
            <a:gdLst/>
            <a:ahLst/>
            <a:cxnLst/>
            <a:rect l="l" t="t" r="r" b="b"/>
            <a:pathLst>
              <a:path w="2116188" h="2099196">
                <a:moveTo>
                  <a:pt x="0" y="0"/>
                </a:moveTo>
                <a:lnTo>
                  <a:pt x="2116188" y="0"/>
                </a:lnTo>
                <a:lnTo>
                  <a:pt x="2116188" y="2099196"/>
                </a:lnTo>
                <a:lnTo>
                  <a:pt x="0" y="20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7703" y="-31676"/>
            <a:ext cx="2053606" cy="2356942"/>
          </a:xfrm>
          <a:custGeom>
            <a:avLst/>
            <a:gdLst/>
            <a:ahLst/>
            <a:cxnLst/>
            <a:rect l="l" t="t" r="r" b="b"/>
            <a:pathLst>
              <a:path w="2567007" h="2946178">
                <a:moveTo>
                  <a:pt x="0" y="0"/>
                </a:moveTo>
                <a:lnTo>
                  <a:pt x="2567007" y="0"/>
                </a:lnTo>
                <a:lnTo>
                  <a:pt x="2567007" y="2946177"/>
                </a:lnTo>
                <a:lnTo>
                  <a:pt x="0" y="2946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522200">
            <a:off x="12925014" y="5907861"/>
            <a:ext cx="2209823" cy="1851736"/>
            <a:chOff x="0" y="0"/>
            <a:chExt cx="3683038" cy="30862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83000" cy="3086227"/>
            </a:xfrm>
            <a:custGeom>
              <a:avLst/>
              <a:gdLst/>
              <a:ahLst/>
              <a:cxnLst/>
              <a:rect l="l" t="t" r="r" b="b"/>
              <a:pathLst>
                <a:path w="3683000" h="3086227">
                  <a:moveTo>
                    <a:pt x="3683000" y="0"/>
                  </a:moveTo>
                  <a:lnTo>
                    <a:pt x="0" y="254"/>
                  </a:lnTo>
                  <a:lnTo>
                    <a:pt x="127" y="2492629"/>
                  </a:lnTo>
                  <a:lnTo>
                    <a:pt x="1252093" y="3086227"/>
                  </a:lnTo>
                  <a:lnTo>
                    <a:pt x="2536571" y="3086100"/>
                  </a:lnTo>
                  <a:lnTo>
                    <a:pt x="3683000" y="668401"/>
                  </a:lnTo>
                  <a:lnTo>
                    <a:pt x="3683000" y="0"/>
                  </a:lnTo>
                  <a:close/>
                </a:path>
              </a:pathLst>
            </a:custGeom>
            <a:blipFill>
              <a:blip r:embed="rId18"/>
              <a:stretch>
                <a:fillRect r="-4" b="-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4930254" y="6026132"/>
            <a:ext cx="4559168" cy="2254262"/>
          </a:xfrm>
          <a:custGeom>
            <a:avLst/>
            <a:gdLst/>
            <a:ahLst/>
            <a:cxnLst/>
            <a:rect l="l" t="t" r="r" b="b"/>
            <a:pathLst>
              <a:path w="5698960" h="2817828">
                <a:moveTo>
                  <a:pt x="0" y="0"/>
                </a:moveTo>
                <a:lnTo>
                  <a:pt x="5698960" y="0"/>
                </a:lnTo>
                <a:lnTo>
                  <a:pt x="5698960" y="2817829"/>
                </a:lnTo>
                <a:lnTo>
                  <a:pt x="0" y="28178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86597" y="1625285"/>
            <a:ext cx="5300106" cy="369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10417"/>
              </a:lnSpc>
            </a:pPr>
            <a:r>
              <a:rPr lang="en-US" sz="7440" dirty="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EXAMPLES</a:t>
            </a:r>
          </a:p>
          <a:p>
            <a:pPr algn="ctr" defTabSz="731520">
              <a:lnSpc>
                <a:spcPts val="4740"/>
              </a:lnSpc>
            </a:pPr>
            <a:r>
              <a:rPr lang="en-US" sz="3405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AI can be used for various situations, but these are some examples of AI in our daily life.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44213" y="5572598"/>
            <a:ext cx="1732826" cy="3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911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E-commerce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81555" y="2624443"/>
            <a:ext cx="141147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2160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Virtual Assistance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14914" y="3293791"/>
            <a:ext cx="1751411" cy="82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5198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Autonomous</a:t>
            </a:r>
          </a:p>
          <a:p>
            <a:pPr algn="ctr" defTabSz="731520">
              <a:lnSpc>
                <a:spcPts val="1039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vehicles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73948" y="4423471"/>
            <a:ext cx="1223186" cy="5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5198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Chatbots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86277" y="5594795"/>
            <a:ext cx="1572014" cy="3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911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 editors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91864" y="3678867"/>
            <a:ext cx="2172690" cy="3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911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Navigation apps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83759" y="4636831"/>
            <a:ext cx="2393305" cy="3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911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Facial recognition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57446" y="2636429"/>
            <a:ext cx="244690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2160"/>
              </a:lnSpc>
            </a:pPr>
            <a:r>
              <a:rPr lang="en-US" sz="20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Recommendation systems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="" xmlns:a16="http://schemas.microsoft.com/office/drawing/2014/main" id="{C80F1B19-7ECE-BF98-B7C5-C55F8193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0437D-A32B-4DBA-8EAE-DE75DB86596C}" type="datetime1">
              <a:rPr lang="en-US" smtClean="0"/>
              <a:t>1/18/2026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="" xmlns:a16="http://schemas.microsoft.com/office/drawing/2014/main" id="{C5B2C933-5261-3F6B-5DFA-26865C57F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="" xmlns:a16="http://schemas.microsoft.com/office/drawing/2014/main" id="{866E39C8-353F-0204-0307-DA3A9D46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1" name="Picture 2" descr="SNS Groups">
            <a:extLst>
              <a:ext uri="{FF2B5EF4-FFF2-40B4-BE49-F238E27FC236}">
                <a16:creationId xmlns="" xmlns:a16="http://schemas.microsoft.com/office/drawing/2014/main" id="{88144D1D-F599-D5F9-2884-6DC71746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SNS Groups">
            <a:extLst>
              <a:ext uri="{FF2B5EF4-FFF2-40B4-BE49-F238E27FC236}">
                <a16:creationId xmlns="" xmlns:a16="http://schemas.microsoft.com/office/drawing/2014/main" id="{111C4E43-726F-9D2D-D1DE-52355724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259" y="2023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4179" y="-48920"/>
            <a:ext cx="5580575" cy="8460440"/>
          </a:xfrm>
          <a:custGeom>
            <a:avLst/>
            <a:gdLst/>
            <a:ahLst/>
            <a:cxnLst/>
            <a:rect l="l" t="t" r="r" b="b"/>
            <a:pathLst>
              <a:path w="6975719" h="10575550">
                <a:moveTo>
                  <a:pt x="0" y="0"/>
                </a:moveTo>
                <a:lnTo>
                  <a:pt x="6975720" y="0"/>
                </a:lnTo>
                <a:lnTo>
                  <a:pt x="6975720" y="10575550"/>
                </a:lnTo>
                <a:lnTo>
                  <a:pt x="0" y="10575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4" name="Freeform 4"/>
          <p:cNvSpPr/>
          <p:nvPr/>
        </p:nvSpPr>
        <p:spPr>
          <a:xfrm>
            <a:off x="5450449" y="3470644"/>
            <a:ext cx="3183163" cy="4149402"/>
          </a:xfrm>
          <a:custGeom>
            <a:avLst/>
            <a:gdLst/>
            <a:ahLst/>
            <a:cxnLst/>
            <a:rect l="l" t="t" r="r" b="b"/>
            <a:pathLst>
              <a:path w="3978954" h="5186753">
                <a:moveTo>
                  <a:pt x="0" y="0"/>
                </a:moveTo>
                <a:lnTo>
                  <a:pt x="3978955" y="0"/>
                </a:lnTo>
                <a:lnTo>
                  <a:pt x="3978955" y="5186753"/>
                </a:lnTo>
                <a:lnTo>
                  <a:pt x="0" y="518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73216" y="3470643"/>
            <a:ext cx="6237953" cy="5356350"/>
          </a:xfrm>
          <a:custGeom>
            <a:avLst/>
            <a:gdLst/>
            <a:ahLst/>
            <a:cxnLst/>
            <a:rect l="l" t="t" r="r" b="b"/>
            <a:pathLst>
              <a:path w="7797441" h="6695437">
                <a:moveTo>
                  <a:pt x="0" y="0"/>
                </a:moveTo>
                <a:lnTo>
                  <a:pt x="7797441" y="0"/>
                </a:lnTo>
                <a:lnTo>
                  <a:pt x="7797441" y="6695437"/>
                </a:lnTo>
                <a:lnTo>
                  <a:pt x="0" y="669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837316" y="541409"/>
            <a:ext cx="1433825" cy="2808442"/>
            <a:chOff x="0" y="0"/>
            <a:chExt cx="1792288" cy="3510547"/>
          </a:xfrm>
        </p:grpSpPr>
        <p:sp>
          <p:nvSpPr>
            <p:cNvPr id="7" name="Freeform 7"/>
            <p:cNvSpPr/>
            <p:nvPr/>
          </p:nvSpPr>
          <p:spPr>
            <a:xfrm>
              <a:off x="1371484" y="2287818"/>
              <a:ext cx="337172" cy="290361"/>
            </a:xfrm>
            <a:custGeom>
              <a:avLst/>
              <a:gdLst/>
              <a:ahLst/>
              <a:cxnLst/>
              <a:rect l="l" t="t" r="r" b="b"/>
              <a:pathLst>
                <a:path w="337172" h="290361">
                  <a:moveTo>
                    <a:pt x="335274" y="115780"/>
                  </a:moveTo>
                  <a:cubicBezTo>
                    <a:pt x="349117" y="194393"/>
                    <a:pt x="285744" y="271228"/>
                    <a:pt x="193669" y="287356"/>
                  </a:cubicBezTo>
                  <a:cubicBezTo>
                    <a:pt x="101593" y="303485"/>
                    <a:pt x="15741" y="253066"/>
                    <a:pt x="1898" y="174581"/>
                  </a:cubicBezTo>
                  <a:cubicBezTo>
                    <a:pt x="-11945" y="96095"/>
                    <a:pt x="51428" y="19133"/>
                    <a:pt x="143503" y="3004"/>
                  </a:cubicBezTo>
                  <a:cubicBezTo>
                    <a:pt x="235579" y="-13125"/>
                    <a:pt x="321431" y="37294"/>
                    <a:pt x="335274" y="115780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8" name="Freeform 8"/>
            <p:cNvSpPr/>
            <p:nvPr/>
          </p:nvSpPr>
          <p:spPr>
            <a:xfrm>
              <a:off x="1207773" y="1753588"/>
              <a:ext cx="520956" cy="667321"/>
            </a:xfrm>
            <a:custGeom>
              <a:avLst/>
              <a:gdLst/>
              <a:ahLst/>
              <a:cxnLst/>
              <a:rect l="l" t="t" r="r" b="b"/>
              <a:pathLst>
                <a:path w="520956" h="667321">
                  <a:moveTo>
                    <a:pt x="148337" y="605179"/>
                  </a:moveTo>
                  <a:cubicBezTo>
                    <a:pt x="235713" y="646454"/>
                    <a:pt x="319279" y="671854"/>
                    <a:pt x="395480" y="666647"/>
                  </a:cubicBezTo>
                  <a:cubicBezTo>
                    <a:pt x="440057" y="663599"/>
                    <a:pt x="482094" y="650264"/>
                    <a:pt x="520956" y="623467"/>
                  </a:cubicBezTo>
                  <a:cubicBezTo>
                    <a:pt x="519559" y="470178"/>
                    <a:pt x="475109" y="316128"/>
                    <a:pt x="422658" y="161950"/>
                  </a:cubicBezTo>
                  <a:cubicBezTo>
                    <a:pt x="385574" y="87401"/>
                    <a:pt x="309627" y="31394"/>
                    <a:pt x="231776" y="9804"/>
                  </a:cubicBezTo>
                  <a:cubicBezTo>
                    <a:pt x="130557" y="-18390"/>
                    <a:pt x="26290" y="11582"/>
                    <a:pt x="0" y="134264"/>
                  </a:cubicBezTo>
                  <a:cubicBezTo>
                    <a:pt x="13336" y="272566"/>
                    <a:pt x="60580" y="428522"/>
                    <a:pt x="148210" y="605179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1439676" y="1763392"/>
              <a:ext cx="289180" cy="656843"/>
            </a:xfrm>
            <a:custGeom>
              <a:avLst/>
              <a:gdLst/>
              <a:ahLst/>
              <a:cxnLst/>
              <a:rect l="l" t="t" r="r" b="b"/>
              <a:pathLst>
                <a:path w="289180" h="656843">
                  <a:moveTo>
                    <a:pt x="163704" y="656843"/>
                  </a:moveTo>
                  <a:cubicBezTo>
                    <a:pt x="208281" y="653795"/>
                    <a:pt x="250318" y="640460"/>
                    <a:pt x="289180" y="613663"/>
                  </a:cubicBezTo>
                  <a:cubicBezTo>
                    <a:pt x="287783" y="460374"/>
                    <a:pt x="243333" y="306324"/>
                    <a:pt x="190882" y="152146"/>
                  </a:cubicBezTo>
                  <a:cubicBezTo>
                    <a:pt x="153798" y="77597"/>
                    <a:pt x="77851" y="21590"/>
                    <a:pt x="0" y="0"/>
                  </a:cubicBezTo>
                  <a:cubicBezTo>
                    <a:pt x="89789" y="165862"/>
                    <a:pt x="145162" y="383666"/>
                    <a:pt x="163577" y="656843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10" name="Freeform 10"/>
            <p:cNvSpPr/>
            <p:nvPr/>
          </p:nvSpPr>
          <p:spPr>
            <a:xfrm>
              <a:off x="103350" y="1746628"/>
              <a:ext cx="1357663" cy="1257649"/>
            </a:xfrm>
            <a:custGeom>
              <a:avLst/>
              <a:gdLst/>
              <a:ahLst/>
              <a:cxnLst/>
              <a:rect l="l" t="t" r="r" b="b"/>
              <a:pathLst>
                <a:path w="1357663" h="1257649">
                  <a:moveTo>
                    <a:pt x="1357662" y="44323"/>
                  </a:moveTo>
                  <a:cubicBezTo>
                    <a:pt x="1340644" y="798575"/>
                    <a:pt x="1169702" y="1250567"/>
                    <a:pt x="649635" y="1257552"/>
                  </a:cubicBezTo>
                  <a:cubicBezTo>
                    <a:pt x="633252" y="1257806"/>
                    <a:pt x="616488" y="1257552"/>
                    <a:pt x="599343" y="1256917"/>
                  </a:cubicBezTo>
                  <a:cubicBezTo>
                    <a:pt x="555401" y="1251583"/>
                    <a:pt x="514507" y="1243709"/>
                    <a:pt x="476280" y="1233168"/>
                  </a:cubicBezTo>
                  <a:cubicBezTo>
                    <a:pt x="5235" y="1104644"/>
                    <a:pt x="-39342" y="598931"/>
                    <a:pt x="21364" y="0"/>
                  </a:cubicBezTo>
                  <a:cubicBezTo>
                    <a:pt x="21364" y="0"/>
                    <a:pt x="128426" y="3556"/>
                    <a:pt x="128426" y="3556"/>
                  </a:cubicBezTo>
                  <a:cubicBezTo>
                    <a:pt x="128426" y="3556"/>
                    <a:pt x="529874" y="16891"/>
                    <a:pt x="529874" y="16891"/>
                  </a:cubicBezTo>
                  <a:cubicBezTo>
                    <a:pt x="529874" y="16891"/>
                    <a:pt x="958246" y="31115"/>
                    <a:pt x="958246" y="31115"/>
                  </a:cubicBezTo>
                  <a:cubicBezTo>
                    <a:pt x="958246" y="31115"/>
                    <a:pt x="958373" y="31115"/>
                    <a:pt x="958373" y="31115"/>
                  </a:cubicBezTo>
                  <a:cubicBezTo>
                    <a:pt x="958373" y="31115"/>
                    <a:pt x="1296575" y="42291"/>
                    <a:pt x="1296575" y="42291"/>
                  </a:cubicBezTo>
                  <a:cubicBezTo>
                    <a:pt x="1296575" y="42291"/>
                    <a:pt x="1357662" y="44323"/>
                    <a:pt x="1357662" y="44323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11" name="Freeform 11"/>
            <p:cNvSpPr/>
            <p:nvPr/>
          </p:nvSpPr>
          <p:spPr>
            <a:xfrm>
              <a:off x="211998" y="1750311"/>
              <a:ext cx="1187927" cy="1159630"/>
            </a:xfrm>
            <a:custGeom>
              <a:avLst/>
              <a:gdLst/>
              <a:ahLst/>
              <a:cxnLst/>
              <a:rect l="l" t="t" r="r" b="b"/>
              <a:pathLst>
                <a:path w="1187927" h="1159630">
                  <a:moveTo>
                    <a:pt x="1187927" y="38608"/>
                  </a:moveTo>
                  <a:cubicBezTo>
                    <a:pt x="1145509" y="727836"/>
                    <a:pt x="980408" y="1140966"/>
                    <a:pt x="547464" y="1159000"/>
                  </a:cubicBezTo>
                  <a:cubicBezTo>
                    <a:pt x="533113" y="1159635"/>
                    <a:pt x="518508" y="1159762"/>
                    <a:pt x="503522" y="1159508"/>
                  </a:cubicBezTo>
                  <a:cubicBezTo>
                    <a:pt x="465295" y="1155317"/>
                    <a:pt x="429735" y="1148205"/>
                    <a:pt x="396715" y="1138807"/>
                  </a:cubicBezTo>
                  <a:cubicBezTo>
                    <a:pt x="6570" y="1026920"/>
                    <a:pt x="-35594" y="562736"/>
                    <a:pt x="19651" y="0"/>
                  </a:cubicBezTo>
                  <a:cubicBezTo>
                    <a:pt x="19651" y="0"/>
                    <a:pt x="421099" y="13335"/>
                    <a:pt x="421099" y="13335"/>
                  </a:cubicBezTo>
                  <a:cubicBezTo>
                    <a:pt x="421099" y="13335"/>
                    <a:pt x="849471" y="27559"/>
                    <a:pt x="849471" y="27559"/>
                  </a:cubicBezTo>
                  <a:cubicBezTo>
                    <a:pt x="849471" y="27559"/>
                    <a:pt x="849598" y="27559"/>
                    <a:pt x="849598" y="27559"/>
                  </a:cubicBezTo>
                  <a:cubicBezTo>
                    <a:pt x="849598" y="27559"/>
                    <a:pt x="1187800" y="38735"/>
                    <a:pt x="1187800" y="38735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1132069" y="2021455"/>
              <a:ext cx="212724" cy="302038"/>
            </a:xfrm>
            <a:custGeom>
              <a:avLst/>
              <a:gdLst/>
              <a:ahLst/>
              <a:cxnLst/>
              <a:rect l="l" t="t" r="r" b="b"/>
              <a:pathLst>
                <a:path w="212724" h="302038">
                  <a:moveTo>
                    <a:pt x="62623" y="1143"/>
                  </a:moveTo>
                  <a:cubicBezTo>
                    <a:pt x="62623" y="1143"/>
                    <a:pt x="187084" y="0"/>
                    <a:pt x="187084" y="0"/>
                  </a:cubicBezTo>
                  <a:cubicBezTo>
                    <a:pt x="202832" y="-127"/>
                    <a:pt x="215024" y="13336"/>
                    <a:pt x="212357" y="28067"/>
                  </a:cubicBezTo>
                  <a:cubicBezTo>
                    <a:pt x="212357" y="28067"/>
                    <a:pt x="166510" y="281432"/>
                    <a:pt x="166510" y="281432"/>
                  </a:cubicBezTo>
                  <a:cubicBezTo>
                    <a:pt x="164732" y="291592"/>
                    <a:pt x="155969" y="299466"/>
                    <a:pt x="145174" y="300482"/>
                  </a:cubicBezTo>
                  <a:cubicBezTo>
                    <a:pt x="103391" y="304419"/>
                    <a:pt x="61480" y="300736"/>
                    <a:pt x="19697" y="291084"/>
                  </a:cubicBezTo>
                  <a:cubicBezTo>
                    <a:pt x="6870" y="288163"/>
                    <a:pt x="-1639" y="276479"/>
                    <a:pt x="266" y="264160"/>
                  </a:cubicBezTo>
                  <a:cubicBezTo>
                    <a:pt x="266" y="264160"/>
                    <a:pt x="38620" y="20828"/>
                    <a:pt x="38620" y="20828"/>
                  </a:cubicBezTo>
                  <a:cubicBezTo>
                    <a:pt x="40398" y="9525"/>
                    <a:pt x="50431" y="1270"/>
                    <a:pt x="62496" y="1143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13" name="Freeform 13"/>
            <p:cNvSpPr/>
            <p:nvPr/>
          </p:nvSpPr>
          <p:spPr>
            <a:xfrm>
              <a:off x="1190081" y="2054219"/>
              <a:ext cx="122985" cy="54358"/>
            </a:xfrm>
            <a:custGeom>
              <a:avLst/>
              <a:gdLst/>
              <a:ahLst/>
              <a:cxnLst/>
              <a:rect l="l" t="t" r="r" b="b"/>
              <a:pathLst>
                <a:path w="122985" h="54358">
                  <a:moveTo>
                    <a:pt x="3214" y="10289"/>
                  </a:moveTo>
                  <a:cubicBezTo>
                    <a:pt x="3214" y="10289"/>
                    <a:pt x="39" y="43055"/>
                    <a:pt x="39" y="43055"/>
                  </a:cubicBezTo>
                  <a:cubicBezTo>
                    <a:pt x="-469" y="48389"/>
                    <a:pt x="3976" y="52961"/>
                    <a:pt x="9564" y="53088"/>
                  </a:cubicBezTo>
                  <a:cubicBezTo>
                    <a:pt x="9564" y="53088"/>
                    <a:pt x="106974" y="54358"/>
                    <a:pt x="106974" y="54358"/>
                  </a:cubicBezTo>
                  <a:cubicBezTo>
                    <a:pt x="111546" y="54358"/>
                    <a:pt x="115483" y="51310"/>
                    <a:pt x="116245" y="47119"/>
                  </a:cubicBezTo>
                  <a:cubicBezTo>
                    <a:pt x="116245" y="47119"/>
                    <a:pt x="122849" y="10670"/>
                    <a:pt x="122849" y="10670"/>
                  </a:cubicBezTo>
                  <a:cubicBezTo>
                    <a:pt x="123865" y="5082"/>
                    <a:pt x="119039" y="-124"/>
                    <a:pt x="113070" y="3"/>
                  </a:cubicBezTo>
                  <a:cubicBezTo>
                    <a:pt x="113070" y="3"/>
                    <a:pt x="12231" y="2542"/>
                    <a:pt x="12231" y="2542"/>
                  </a:cubicBezTo>
                  <a:cubicBezTo>
                    <a:pt x="7532" y="2669"/>
                    <a:pt x="3595" y="6098"/>
                    <a:pt x="3214" y="10544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14" name="Freeform 14"/>
            <p:cNvSpPr/>
            <p:nvPr/>
          </p:nvSpPr>
          <p:spPr>
            <a:xfrm>
              <a:off x="1178177" y="2135753"/>
              <a:ext cx="123570" cy="64224"/>
            </a:xfrm>
            <a:custGeom>
              <a:avLst/>
              <a:gdLst/>
              <a:ahLst/>
              <a:cxnLst/>
              <a:rect l="l" t="t" r="r" b="b"/>
              <a:pathLst>
                <a:path w="123570" h="64224">
                  <a:moveTo>
                    <a:pt x="5847" y="8892"/>
                  </a:moveTo>
                  <a:cubicBezTo>
                    <a:pt x="5847" y="8892"/>
                    <a:pt x="132" y="40642"/>
                    <a:pt x="132" y="40642"/>
                  </a:cubicBezTo>
                  <a:cubicBezTo>
                    <a:pt x="-757" y="45722"/>
                    <a:pt x="2926" y="50421"/>
                    <a:pt x="8260" y="51183"/>
                  </a:cubicBezTo>
                  <a:cubicBezTo>
                    <a:pt x="8260" y="51183"/>
                    <a:pt x="101606" y="64137"/>
                    <a:pt x="101606" y="64137"/>
                  </a:cubicBezTo>
                  <a:cubicBezTo>
                    <a:pt x="106432" y="64772"/>
                    <a:pt x="111004" y="61851"/>
                    <a:pt x="112020" y="57406"/>
                  </a:cubicBezTo>
                  <a:cubicBezTo>
                    <a:pt x="112020" y="57406"/>
                    <a:pt x="123323" y="11178"/>
                    <a:pt x="123323" y="11178"/>
                  </a:cubicBezTo>
                  <a:cubicBezTo>
                    <a:pt x="124720" y="5463"/>
                    <a:pt x="120021" y="-125"/>
                    <a:pt x="113671" y="2"/>
                  </a:cubicBezTo>
                  <a:cubicBezTo>
                    <a:pt x="113671" y="2"/>
                    <a:pt x="14864" y="1526"/>
                    <a:pt x="14864" y="1526"/>
                  </a:cubicBezTo>
                  <a:cubicBezTo>
                    <a:pt x="10419" y="1653"/>
                    <a:pt x="6609" y="4701"/>
                    <a:pt x="5847" y="8765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15" name="Freeform 15"/>
            <p:cNvSpPr/>
            <p:nvPr/>
          </p:nvSpPr>
          <p:spPr>
            <a:xfrm>
              <a:off x="1161417" y="2224623"/>
              <a:ext cx="123445" cy="66407"/>
            </a:xfrm>
            <a:custGeom>
              <a:avLst/>
              <a:gdLst/>
              <a:ahLst/>
              <a:cxnLst/>
              <a:rect l="l" t="t" r="r" b="b"/>
              <a:pathLst>
                <a:path w="123445" h="66407">
                  <a:moveTo>
                    <a:pt x="6732" y="7271"/>
                  </a:moveTo>
                  <a:cubicBezTo>
                    <a:pt x="6732" y="7271"/>
                    <a:pt x="128" y="43974"/>
                    <a:pt x="128" y="43974"/>
                  </a:cubicBezTo>
                  <a:cubicBezTo>
                    <a:pt x="-761" y="49054"/>
                    <a:pt x="3049" y="53880"/>
                    <a:pt x="8510" y="54642"/>
                  </a:cubicBezTo>
                  <a:cubicBezTo>
                    <a:pt x="8510" y="54642"/>
                    <a:pt x="105666" y="66326"/>
                    <a:pt x="105666" y="66326"/>
                  </a:cubicBezTo>
                  <a:cubicBezTo>
                    <a:pt x="110619" y="66961"/>
                    <a:pt x="115191" y="63786"/>
                    <a:pt x="116080" y="59087"/>
                  </a:cubicBezTo>
                  <a:cubicBezTo>
                    <a:pt x="116080" y="59087"/>
                    <a:pt x="123319" y="19209"/>
                    <a:pt x="123319" y="19209"/>
                  </a:cubicBezTo>
                  <a:cubicBezTo>
                    <a:pt x="124208" y="14002"/>
                    <a:pt x="120271" y="9049"/>
                    <a:pt x="114683" y="8541"/>
                  </a:cubicBezTo>
                  <a:cubicBezTo>
                    <a:pt x="114683" y="8541"/>
                    <a:pt x="16892" y="32"/>
                    <a:pt x="16892" y="32"/>
                  </a:cubicBezTo>
                  <a:cubicBezTo>
                    <a:pt x="12066" y="-349"/>
                    <a:pt x="7621" y="2699"/>
                    <a:pt x="6859" y="7271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16" name="Freeform 16"/>
            <p:cNvSpPr/>
            <p:nvPr/>
          </p:nvSpPr>
          <p:spPr>
            <a:xfrm>
              <a:off x="124445" y="1651056"/>
              <a:ext cx="1336524" cy="248035"/>
            </a:xfrm>
            <a:custGeom>
              <a:avLst/>
              <a:gdLst/>
              <a:ahLst/>
              <a:cxnLst/>
              <a:rect l="l" t="t" r="r" b="b"/>
              <a:pathLst>
                <a:path w="1336524" h="248035">
                  <a:moveTo>
                    <a:pt x="21224" y="136720"/>
                  </a:moveTo>
                  <a:cubicBezTo>
                    <a:pt x="207661" y="262450"/>
                    <a:pt x="1135399" y="290009"/>
                    <a:pt x="1317136" y="176217"/>
                  </a:cubicBezTo>
                  <a:cubicBezTo>
                    <a:pt x="1345584" y="158437"/>
                    <a:pt x="1342028" y="117416"/>
                    <a:pt x="1311040" y="102430"/>
                  </a:cubicBezTo>
                  <a:cubicBezTo>
                    <a:pt x="1108856" y="4132"/>
                    <a:pt x="238649" y="-46160"/>
                    <a:pt x="26304" y="56710"/>
                  </a:cubicBezTo>
                  <a:cubicBezTo>
                    <a:pt x="-6335" y="72585"/>
                    <a:pt x="-9256" y="116146"/>
                    <a:pt x="21224" y="136720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17" name="Freeform 17"/>
            <p:cNvSpPr/>
            <p:nvPr/>
          </p:nvSpPr>
          <p:spPr>
            <a:xfrm>
              <a:off x="796292" y="222758"/>
              <a:ext cx="148717" cy="284353"/>
            </a:xfrm>
            <a:custGeom>
              <a:avLst/>
              <a:gdLst/>
              <a:ahLst/>
              <a:cxnLst/>
              <a:rect l="l" t="t" r="r" b="b"/>
              <a:pathLst>
                <a:path w="148717" h="284353">
                  <a:moveTo>
                    <a:pt x="78868" y="0"/>
                  </a:moveTo>
                  <a:cubicBezTo>
                    <a:pt x="73534" y="122681"/>
                    <a:pt x="42926" y="211200"/>
                    <a:pt x="0" y="283463"/>
                  </a:cubicBezTo>
                  <a:cubicBezTo>
                    <a:pt x="0" y="283463"/>
                    <a:pt x="148718" y="284352"/>
                    <a:pt x="148718" y="284352"/>
                  </a:cubicBezTo>
                  <a:cubicBezTo>
                    <a:pt x="98299" y="205485"/>
                    <a:pt x="94235" y="111505"/>
                    <a:pt x="126239" y="5842"/>
                  </a:cubicBezTo>
                  <a:cubicBezTo>
                    <a:pt x="126239" y="5842"/>
                    <a:pt x="78868" y="0"/>
                    <a:pt x="78868" y="0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18" name="Freeform 18"/>
            <p:cNvSpPr/>
            <p:nvPr/>
          </p:nvSpPr>
          <p:spPr>
            <a:xfrm>
              <a:off x="685675" y="491628"/>
              <a:ext cx="339556" cy="104255"/>
            </a:xfrm>
            <a:custGeom>
              <a:avLst/>
              <a:gdLst/>
              <a:ahLst/>
              <a:cxnLst/>
              <a:rect l="l" t="t" r="r" b="b"/>
              <a:pathLst>
                <a:path w="339556" h="104255">
                  <a:moveTo>
                    <a:pt x="336805" y="104255"/>
                  </a:moveTo>
                  <a:cubicBezTo>
                    <a:pt x="336805" y="104255"/>
                    <a:pt x="256668" y="101080"/>
                    <a:pt x="256668" y="101080"/>
                  </a:cubicBezTo>
                  <a:cubicBezTo>
                    <a:pt x="256668" y="101080"/>
                    <a:pt x="0" y="90920"/>
                    <a:pt x="0" y="90920"/>
                  </a:cubicBezTo>
                  <a:cubicBezTo>
                    <a:pt x="20574" y="35294"/>
                    <a:pt x="67945" y="-3441"/>
                    <a:pt x="184024" y="242"/>
                  </a:cubicBezTo>
                  <a:cubicBezTo>
                    <a:pt x="202312" y="1385"/>
                    <a:pt x="219457" y="2782"/>
                    <a:pt x="235205" y="4814"/>
                  </a:cubicBezTo>
                  <a:cubicBezTo>
                    <a:pt x="307341" y="14085"/>
                    <a:pt x="351283" y="36056"/>
                    <a:pt x="336805" y="104128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19" name="Freeform 19"/>
            <p:cNvSpPr/>
            <p:nvPr/>
          </p:nvSpPr>
          <p:spPr>
            <a:xfrm>
              <a:off x="920880" y="496569"/>
              <a:ext cx="104352" cy="99314"/>
            </a:xfrm>
            <a:custGeom>
              <a:avLst/>
              <a:gdLst/>
              <a:ahLst/>
              <a:cxnLst/>
              <a:rect l="l" t="t" r="r" b="b"/>
              <a:pathLst>
                <a:path w="104352" h="99314">
                  <a:moveTo>
                    <a:pt x="101600" y="99314"/>
                  </a:moveTo>
                  <a:cubicBezTo>
                    <a:pt x="101600" y="99314"/>
                    <a:pt x="21463" y="96139"/>
                    <a:pt x="21463" y="96139"/>
                  </a:cubicBezTo>
                  <a:cubicBezTo>
                    <a:pt x="38735" y="69596"/>
                    <a:pt x="28321" y="36830"/>
                    <a:pt x="0" y="0"/>
                  </a:cubicBezTo>
                  <a:cubicBezTo>
                    <a:pt x="72136" y="9271"/>
                    <a:pt x="116078" y="31242"/>
                    <a:pt x="101600" y="99314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20" name="Freeform 20"/>
            <p:cNvSpPr/>
            <p:nvPr/>
          </p:nvSpPr>
          <p:spPr>
            <a:xfrm>
              <a:off x="809391" y="63518"/>
              <a:ext cx="195671" cy="195671"/>
            </a:xfrm>
            <a:custGeom>
              <a:avLst/>
              <a:gdLst/>
              <a:ahLst/>
              <a:cxnLst/>
              <a:rect l="l" t="t" r="r" b="b"/>
              <a:pathLst>
                <a:path w="195671" h="195671">
                  <a:moveTo>
                    <a:pt x="194928" y="109837"/>
                  </a:moveTo>
                  <a:cubicBezTo>
                    <a:pt x="188324" y="163431"/>
                    <a:pt x="139429" y="201531"/>
                    <a:pt x="85835" y="194927"/>
                  </a:cubicBezTo>
                  <a:cubicBezTo>
                    <a:pt x="32240" y="188323"/>
                    <a:pt x="-5860" y="139428"/>
                    <a:pt x="744" y="85834"/>
                  </a:cubicBezTo>
                  <a:cubicBezTo>
                    <a:pt x="7348" y="32240"/>
                    <a:pt x="56244" y="-5860"/>
                    <a:pt x="109838" y="744"/>
                  </a:cubicBezTo>
                  <a:cubicBezTo>
                    <a:pt x="163432" y="7348"/>
                    <a:pt x="201532" y="56243"/>
                    <a:pt x="194928" y="109837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21" name="Freeform 21"/>
            <p:cNvSpPr/>
            <p:nvPr/>
          </p:nvSpPr>
          <p:spPr>
            <a:xfrm>
              <a:off x="188980" y="552520"/>
              <a:ext cx="1187520" cy="932975"/>
            </a:xfrm>
            <a:custGeom>
              <a:avLst/>
              <a:gdLst/>
              <a:ahLst/>
              <a:cxnLst/>
              <a:rect l="l" t="t" r="r" b="b"/>
              <a:pathLst>
                <a:path w="1187520" h="932975">
                  <a:moveTo>
                    <a:pt x="1169162" y="777930"/>
                  </a:moveTo>
                  <a:cubicBezTo>
                    <a:pt x="1163955" y="804981"/>
                    <a:pt x="1144651" y="827206"/>
                    <a:pt x="1118616" y="836096"/>
                  </a:cubicBezTo>
                  <a:cubicBezTo>
                    <a:pt x="1045210" y="861115"/>
                    <a:pt x="973454" y="881308"/>
                    <a:pt x="903223" y="896674"/>
                  </a:cubicBezTo>
                  <a:cubicBezTo>
                    <a:pt x="581150" y="966905"/>
                    <a:pt x="291716" y="935155"/>
                    <a:pt x="34541" y="802060"/>
                  </a:cubicBezTo>
                  <a:cubicBezTo>
                    <a:pt x="14094" y="791519"/>
                    <a:pt x="1013" y="770691"/>
                    <a:pt x="378" y="747704"/>
                  </a:cubicBezTo>
                  <a:cubicBezTo>
                    <a:pt x="-9528" y="400867"/>
                    <a:pt x="175765" y="76256"/>
                    <a:pt x="532001" y="9962"/>
                  </a:cubicBezTo>
                  <a:cubicBezTo>
                    <a:pt x="608582" y="-4262"/>
                    <a:pt x="686815" y="-3373"/>
                    <a:pt x="761618" y="13391"/>
                  </a:cubicBezTo>
                  <a:cubicBezTo>
                    <a:pt x="818387" y="25964"/>
                    <a:pt x="873251" y="47681"/>
                    <a:pt x="923670" y="78542"/>
                  </a:cubicBezTo>
                  <a:cubicBezTo>
                    <a:pt x="1124331" y="201478"/>
                    <a:pt x="1233424" y="445190"/>
                    <a:pt x="1169035" y="777930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22" name="Freeform 22"/>
            <p:cNvSpPr/>
            <p:nvPr/>
          </p:nvSpPr>
          <p:spPr>
            <a:xfrm>
              <a:off x="950725" y="565911"/>
              <a:ext cx="425902" cy="883283"/>
            </a:xfrm>
            <a:custGeom>
              <a:avLst/>
              <a:gdLst/>
              <a:ahLst/>
              <a:cxnLst/>
              <a:rect l="l" t="t" r="r" b="b"/>
              <a:pathLst>
                <a:path w="425902" h="883283">
                  <a:moveTo>
                    <a:pt x="407417" y="764539"/>
                  </a:moveTo>
                  <a:cubicBezTo>
                    <a:pt x="402210" y="791590"/>
                    <a:pt x="382906" y="813815"/>
                    <a:pt x="356871" y="822705"/>
                  </a:cubicBezTo>
                  <a:cubicBezTo>
                    <a:pt x="283465" y="847724"/>
                    <a:pt x="211709" y="867917"/>
                    <a:pt x="141478" y="883283"/>
                  </a:cubicBezTo>
                  <a:cubicBezTo>
                    <a:pt x="211582" y="592327"/>
                    <a:pt x="190246" y="299212"/>
                    <a:pt x="0" y="0"/>
                  </a:cubicBezTo>
                  <a:cubicBezTo>
                    <a:pt x="56769" y="12573"/>
                    <a:pt x="111633" y="34290"/>
                    <a:pt x="162052" y="65151"/>
                  </a:cubicBezTo>
                  <a:cubicBezTo>
                    <a:pt x="362713" y="188087"/>
                    <a:pt x="471806" y="431799"/>
                    <a:pt x="407417" y="764539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23" name="Freeform 23"/>
            <p:cNvSpPr/>
            <p:nvPr/>
          </p:nvSpPr>
          <p:spPr>
            <a:xfrm>
              <a:off x="386642" y="705590"/>
              <a:ext cx="843945" cy="603191"/>
            </a:xfrm>
            <a:custGeom>
              <a:avLst/>
              <a:gdLst/>
              <a:ahLst/>
              <a:cxnLst/>
              <a:rect l="l" t="t" r="r" b="b"/>
              <a:pathLst>
                <a:path w="843945" h="603191">
                  <a:moveTo>
                    <a:pt x="418667" y="3450"/>
                  </a:moveTo>
                  <a:cubicBezTo>
                    <a:pt x="146506" y="39010"/>
                    <a:pt x="35253" y="206395"/>
                    <a:pt x="74" y="436138"/>
                  </a:cubicBezTo>
                  <a:cubicBezTo>
                    <a:pt x="-3482" y="605429"/>
                    <a:pt x="121359" y="620288"/>
                    <a:pt x="322401" y="566567"/>
                  </a:cubicBezTo>
                  <a:cubicBezTo>
                    <a:pt x="400760" y="545612"/>
                    <a:pt x="483692" y="548660"/>
                    <a:pt x="560527" y="574568"/>
                  </a:cubicBezTo>
                  <a:cubicBezTo>
                    <a:pt x="769569" y="644926"/>
                    <a:pt x="869392" y="590570"/>
                    <a:pt x="838403" y="355747"/>
                  </a:cubicBezTo>
                  <a:cubicBezTo>
                    <a:pt x="808431" y="178202"/>
                    <a:pt x="727532" y="73300"/>
                    <a:pt x="606755" y="25421"/>
                  </a:cubicBezTo>
                  <a:cubicBezTo>
                    <a:pt x="547192" y="1799"/>
                    <a:pt x="482167" y="-4932"/>
                    <a:pt x="418667" y="3450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24" name="Freeform 24"/>
            <p:cNvSpPr/>
            <p:nvPr/>
          </p:nvSpPr>
          <p:spPr>
            <a:xfrm>
              <a:off x="794514" y="1062559"/>
              <a:ext cx="159386" cy="32442"/>
            </a:xfrm>
            <a:custGeom>
              <a:avLst/>
              <a:gdLst/>
              <a:ahLst/>
              <a:cxnLst/>
              <a:rect l="l" t="t" r="r" b="b"/>
              <a:pathLst>
                <a:path w="159386" h="32442">
                  <a:moveTo>
                    <a:pt x="159386" y="4747"/>
                  </a:moveTo>
                  <a:cubicBezTo>
                    <a:pt x="159132" y="-1857"/>
                    <a:pt x="119127" y="-968"/>
                    <a:pt x="79249" y="3731"/>
                  </a:cubicBezTo>
                  <a:cubicBezTo>
                    <a:pt x="39370" y="8430"/>
                    <a:pt x="-127" y="16812"/>
                    <a:pt x="0" y="25448"/>
                  </a:cubicBezTo>
                  <a:cubicBezTo>
                    <a:pt x="254" y="42466"/>
                    <a:pt x="36322" y="23670"/>
                    <a:pt x="86361" y="18971"/>
                  </a:cubicBezTo>
                  <a:cubicBezTo>
                    <a:pt x="139193" y="14018"/>
                    <a:pt x="159894" y="17955"/>
                    <a:pt x="159259" y="4747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25" name="Freeform 25"/>
            <p:cNvSpPr/>
            <p:nvPr/>
          </p:nvSpPr>
          <p:spPr>
            <a:xfrm>
              <a:off x="634114" y="958338"/>
              <a:ext cx="62102" cy="21341"/>
            </a:xfrm>
            <a:custGeom>
              <a:avLst/>
              <a:gdLst/>
              <a:ahLst/>
              <a:cxnLst/>
              <a:rect l="l" t="t" r="r" b="b"/>
              <a:pathLst>
                <a:path w="62102" h="21341">
                  <a:moveTo>
                    <a:pt x="61975" y="10416"/>
                  </a:moveTo>
                  <a:cubicBezTo>
                    <a:pt x="63499" y="16385"/>
                    <a:pt x="51053" y="21211"/>
                    <a:pt x="33908" y="21338"/>
                  </a:cubicBezTo>
                  <a:cubicBezTo>
                    <a:pt x="16763" y="21465"/>
                    <a:pt x="1650" y="16766"/>
                    <a:pt x="126" y="10924"/>
                  </a:cubicBezTo>
                  <a:cubicBezTo>
                    <a:pt x="-1398" y="5082"/>
                    <a:pt x="11048" y="129"/>
                    <a:pt x="28193" y="2"/>
                  </a:cubicBezTo>
                  <a:cubicBezTo>
                    <a:pt x="45338" y="-125"/>
                    <a:pt x="60451" y="4574"/>
                    <a:pt x="61975" y="10416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26" name="Freeform 26"/>
            <p:cNvSpPr/>
            <p:nvPr/>
          </p:nvSpPr>
          <p:spPr>
            <a:xfrm>
              <a:off x="1011050" y="931543"/>
              <a:ext cx="57658" cy="18542"/>
            </a:xfrm>
            <a:custGeom>
              <a:avLst/>
              <a:gdLst/>
              <a:ahLst/>
              <a:cxnLst/>
              <a:rect l="l" t="t" r="r" b="b"/>
              <a:pathLst>
                <a:path w="57658" h="18542">
                  <a:moveTo>
                    <a:pt x="57658" y="9271"/>
                  </a:moveTo>
                  <a:cubicBezTo>
                    <a:pt x="57658" y="14478"/>
                    <a:pt x="44831" y="18542"/>
                    <a:pt x="28829" y="18542"/>
                  </a:cubicBezTo>
                  <a:cubicBezTo>
                    <a:pt x="12827" y="18542"/>
                    <a:pt x="0" y="14351"/>
                    <a:pt x="0" y="9271"/>
                  </a:cubicBezTo>
                  <a:cubicBezTo>
                    <a:pt x="0" y="4191"/>
                    <a:pt x="12827" y="0"/>
                    <a:pt x="28829" y="0"/>
                  </a:cubicBezTo>
                  <a:cubicBezTo>
                    <a:pt x="44831" y="0"/>
                    <a:pt x="57658" y="4191"/>
                    <a:pt x="57658" y="9271"/>
                  </a:cubicBezTo>
                  <a:close/>
                </a:path>
              </a:pathLst>
            </a:custGeom>
            <a:solidFill>
              <a:srgbClr val="F3D339"/>
            </a:solidFill>
            <a:ln w="12700">
              <a:solidFill>
                <a:srgbClr val="000000"/>
              </a:solidFill>
            </a:ln>
          </p:spPr>
        </p:sp>
        <p:sp>
          <p:nvSpPr>
            <p:cNvPr id="27" name="Freeform 27"/>
            <p:cNvSpPr/>
            <p:nvPr/>
          </p:nvSpPr>
          <p:spPr>
            <a:xfrm>
              <a:off x="586267" y="2651992"/>
              <a:ext cx="305496" cy="322613"/>
            </a:xfrm>
            <a:custGeom>
              <a:avLst/>
              <a:gdLst/>
              <a:ahLst/>
              <a:cxnLst/>
              <a:rect l="l" t="t" r="r" b="b"/>
              <a:pathLst>
                <a:path w="305496" h="322613">
                  <a:moveTo>
                    <a:pt x="304641" y="238015"/>
                  </a:moveTo>
                  <a:cubicBezTo>
                    <a:pt x="277463" y="140860"/>
                    <a:pt x="242791" y="55516"/>
                    <a:pt x="184752" y="7129"/>
                  </a:cubicBezTo>
                  <a:cubicBezTo>
                    <a:pt x="176751" y="525"/>
                    <a:pt x="166083" y="-1761"/>
                    <a:pt x="156177" y="1414"/>
                  </a:cubicBezTo>
                  <a:cubicBezTo>
                    <a:pt x="27526" y="42308"/>
                    <a:pt x="-8542" y="126763"/>
                    <a:pt x="1618" y="233062"/>
                  </a:cubicBezTo>
                  <a:cubicBezTo>
                    <a:pt x="15588" y="269638"/>
                    <a:pt x="37940" y="277893"/>
                    <a:pt x="71849" y="248556"/>
                  </a:cubicBezTo>
                  <a:cubicBezTo>
                    <a:pt x="84422" y="309643"/>
                    <a:pt x="120617" y="319803"/>
                    <a:pt x="181069" y="278147"/>
                  </a:cubicBezTo>
                  <a:cubicBezTo>
                    <a:pt x="181958" y="314850"/>
                    <a:pt x="195166" y="331233"/>
                    <a:pt x="225773" y="318152"/>
                  </a:cubicBezTo>
                  <a:cubicBezTo>
                    <a:pt x="238346" y="312818"/>
                    <a:pt x="249141" y="304055"/>
                    <a:pt x="257523" y="293260"/>
                  </a:cubicBezTo>
                  <a:cubicBezTo>
                    <a:pt x="266921" y="281322"/>
                    <a:pt x="278352" y="271670"/>
                    <a:pt x="292322" y="264939"/>
                  </a:cubicBezTo>
                  <a:cubicBezTo>
                    <a:pt x="302355" y="259986"/>
                    <a:pt x="307689" y="248810"/>
                    <a:pt x="304641" y="238015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28" name="Freeform 28"/>
            <p:cNvSpPr/>
            <p:nvPr/>
          </p:nvSpPr>
          <p:spPr>
            <a:xfrm>
              <a:off x="733158" y="2313096"/>
              <a:ext cx="877614" cy="597514"/>
            </a:xfrm>
            <a:custGeom>
              <a:avLst/>
              <a:gdLst/>
              <a:ahLst/>
              <a:cxnLst/>
              <a:rect l="l" t="t" r="r" b="b"/>
              <a:pathLst>
                <a:path w="877614" h="597514">
                  <a:moveTo>
                    <a:pt x="864634" y="108028"/>
                  </a:moveTo>
                  <a:cubicBezTo>
                    <a:pt x="872000" y="132285"/>
                    <a:pt x="876191" y="156415"/>
                    <a:pt x="877334" y="180291"/>
                  </a:cubicBezTo>
                  <a:cubicBezTo>
                    <a:pt x="879366" y="225376"/>
                    <a:pt x="870349" y="269698"/>
                    <a:pt x="850791" y="313387"/>
                  </a:cubicBezTo>
                  <a:cubicBezTo>
                    <a:pt x="844187" y="327991"/>
                    <a:pt x="833773" y="340691"/>
                    <a:pt x="820818" y="350216"/>
                  </a:cubicBezTo>
                  <a:cubicBezTo>
                    <a:pt x="617745" y="498806"/>
                    <a:pt x="404511" y="591262"/>
                    <a:pt x="175657" y="597485"/>
                  </a:cubicBezTo>
                  <a:cubicBezTo>
                    <a:pt x="155845" y="597993"/>
                    <a:pt x="136540" y="591897"/>
                    <a:pt x="120411" y="580467"/>
                  </a:cubicBezTo>
                  <a:cubicBezTo>
                    <a:pt x="85994" y="556337"/>
                    <a:pt x="59197" y="527762"/>
                    <a:pt x="39639" y="494869"/>
                  </a:cubicBezTo>
                  <a:cubicBezTo>
                    <a:pt x="23256" y="467183"/>
                    <a:pt x="12080" y="436576"/>
                    <a:pt x="5857" y="403048"/>
                  </a:cubicBezTo>
                  <a:cubicBezTo>
                    <a:pt x="904" y="376378"/>
                    <a:pt x="-874" y="347930"/>
                    <a:pt x="396" y="317704"/>
                  </a:cubicBezTo>
                  <a:cubicBezTo>
                    <a:pt x="1412" y="292685"/>
                    <a:pt x="12842" y="269191"/>
                    <a:pt x="31638" y="252681"/>
                  </a:cubicBezTo>
                  <a:cubicBezTo>
                    <a:pt x="197882" y="106631"/>
                    <a:pt x="494809" y="25478"/>
                    <a:pt x="749952" y="459"/>
                  </a:cubicBezTo>
                  <a:cubicBezTo>
                    <a:pt x="787925" y="-3351"/>
                    <a:pt x="824120" y="16842"/>
                    <a:pt x="841393" y="51005"/>
                  </a:cubicBezTo>
                  <a:cubicBezTo>
                    <a:pt x="851045" y="70055"/>
                    <a:pt x="858792" y="89105"/>
                    <a:pt x="864507" y="108028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29" name="Freeform 29"/>
            <p:cNvSpPr/>
            <p:nvPr/>
          </p:nvSpPr>
          <p:spPr>
            <a:xfrm>
              <a:off x="772797" y="2493260"/>
              <a:ext cx="837975" cy="417351"/>
            </a:xfrm>
            <a:custGeom>
              <a:avLst/>
              <a:gdLst/>
              <a:ahLst/>
              <a:cxnLst/>
              <a:rect l="l" t="t" r="r" b="b"/>
              <a:pathLst>
                <a:path w="837975" h="417351">
                  <a:moveTo>
                    <a:pt x="837695" y="127"/>
                  </a:moveTo>
                  <a:cubicBezTo>
                    <a:pt x="839727" y="45212"/>
                    <a:pt x="830710" y="89534"/>
                    <a:pt x="811152" y="133223"/>
                  </a:cubicBezTo>
                  <a:cubicBezTo>
                    <a:pt x="804548" y="147828"/>
                    <a:pt x="794134" y="160527"/>
                    <a:pt x="781179" y="170052"/>
                  </a:cubicBezTo>
                  <a:cubicBezTo>
                    <a:pt x="578106" y="318642"/>
                    <a:pt x="364872" y="411098"/>
                    <a:pt x="136018" y="417321"/>
                  </a:cubicBezTo>
                  <a:cubicBezTo>
                    <a:pt x="116206" y="417829"/>
                    <a:pt x="96901" y="411733"/>
                    <a:pt x="80772" y="400303"/>
                  </a:cubicBezTo>
                  <a:cubicBezTo>
                    <a:pt x="46355" y="376173"/>
                    <a:pt x="19558" y="347598"/>
                    <a:pt x="0" y="314705"/>
                  </a:cubicBezTo>
                  <a:cubicBezTo>
                    <a:pt x="301753" y="263270"/>
                    <a:pt x="581662" y="159765"/>
                    <a:pt x="837568" y="0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30" name="Freeform 30"/>
            <p:cNvSpPr/>
            <p:nvPr/>
          </p:nvSpPr>
          <p:spPr>
            <a:xfrm>
              <a:off x="793724" y="1364445"/>
              <a:ext cx="533891" cy="311320"/>
            </a:xfrm>
            <a:custGeom>
              <a:avLst/>
              <a:gdLst/>
              <a:ahLst/>
              <a:cxnLst/>
              <a:rect l="l" t="t" r="r" b="b"/>
              <a:pathLst>
                <a:path w="533891" h="311320">
                  <a:moveTo>
                    <a:pt x="240948" y="168823"/>
                  </a:moveTo>
                  <a:cubicBezTo>
                    <a:pt x="240948" y="168823"/>
                    <a:pt x="123092" y="98212"/>
                    <a:pt x="123092" y="98212"/>
                  </a:cubicBezTo>
                  <a:cubicBezTo>
                    <a:pt x="22634" y="58588"/>
                    <a:pt x="-36040" y="111038"/>
                    <a:pt x="24539" y="189524"/>
                  </a:cubicBezTo>
                  <a:cubicBezTo>
                    <a:pt x="24539" y="189524"/>
                    <a:pt x="155604" y="285917"/>
                    <a:pt x="155604" y="285917"/>
                  </a:cubicBezTo>
                  <a:cubicBezTo>
                    <a:pt x="236122" y="330113"/>
                    <a:pt x="310290" y="319064"/>
                    <a:pt x="376838" y="233593"/>
                  </a:cubicBezTo>
                  <a:cubicBezTo>
                    <a:pt x="376838" y="233593"/>
                    <a:pt x="505871" y="97831"/>
                    <a:pt x="505871" y="97831"/>
                  </a:cubicBezTo>
                  <a:cubicBezTo>
                    <a:pt x="574959" y="9439"/>
                    <a:pt x="505617" y="-30312"/>
                    <a:pt x="413668" y="26330"/>
                  </a:cubicBezTo>
                  <a:cubicBezTo>
                    <a:pt x="413668" y="26330"/>
                    <a:pt x="241075" y="168823"/>
                    <a:pt x="241075" y="168823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31" name="Freeform 31"/>
            <p:cNvSpPr/>
            <p:nvPr/>
          </p:nvSpPr>
          <p:spPr>
            <a:xfrm>
              <a:off x="1041784" y="1479928"/>
              <a:ext cx="255483" cy="200968"/>
            </a:xfrm>
            <a:custGeom>
              <a:avLst/>
              <a:gdLst/>
              <a:ahLst/>
              <a:cxnLst/>
              <a:rect l="l" t="t" r="r" b="b"/>
              <a:pathLst>
                <a:path w="255483" h="200968">
                  <a:moveTo>
                    <a:pt x="241047" y="0"/>
                  </a:moveTo>
                  <a:cubicBezTo>
                    <a:pt x="264034" y="46101"/>
                    <a:pt x="260605" y="85217"/>
                    <a:pt x="223267" y="115189"/>
                  </a:cubicBezTo>
                  <a:cubicBezTo>
                    <a:pt x="232411" y="205486"/>
                    <a:pt x="90678" y="207772"/>
                    <a:pt x="0" y="195834"/>
                  </a:cubicBezTo>
                  <a:cubicBezTo>
                    <a:pt x="0" y="195834"/>
                    <a:pt x="241047" y="0"/>
                    <a:pt x="241047" y="0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32" name="Freeform 32"/>
            <p:cNvSpPr/>
            <p:nvPr/>
          </p:nvSpPr>
          <p:spPr>
            <a:xfrm>
              <a:off x="361242" y="2231280"/>
              <a:ext cx="334412" cy="293708"/>
            </a:xfrm>
            <a:custGeom>
              <a:avLst/>
              <a:gdLst/>
              <a:ahLst/>
              <a:cxnLst/>
              <a:rect l="l" t="t" r="r" b="b"/>
              <a:pathLst>
                <a:path w="334412" h="293708">
                  <a:moveTo>
                    <a:pt x="328624" y="197718"/>
                  </a:moveTo>
                  <a:cubicBezTo>
                    <a:pt x="304621" y="273791"/>
                    <a:pt x="212927" y="312653"/>
                    <a:pt x="123772" y="284586"/>
                  </a:cubicBezTo>
                  <a:cubicBezTo>
                    <a:pt x="34618" y="256519"/>
                    <a:pt x="-18214" y="172064"/>
                    <a:pt x="5789" y="95991"/>
                  </a:cubicBezTo>
                  <a:cubicBezTo>
                    <a:pt x="29792" y="19918"/>
                    <a:pt x="121486" y="-18944"/>
                    <a:pt x="210641" y="9123"/>
                  </a:cubicBezTo>
                  <a:cubicBezTo>
                    <a:pt x="299795" y="37190"/>
                    <a:pt x="352627" y="121645"/>
                    <a:pt x="328624" y="197718"/>
                  </a:cubicBezTo>
                  <a:close/>
                </a:path>
              </a:pathLst>
            </a:custGeom>
            <a:solidFill>
              <a:srgbClr val="2A245E"/>
            </a:solidFill>
            <a:ln w="12700">
              <a:solidFill>
                <a:srgbClr val="000000"/>
              </a:solidFill>
            </a:ln>
          </p:spPr>
        </p:sp>
        <p:sp>
          <p:nvSpPr>
            <p:cNvPr id="33" name="Freeform 33"/>
            <p:cNvSpPr/>
            <p:nvPr/>
          </p:nvSpPr>
          <p:spPr>
            <a:xfrm>
              <a:off x="63435" y="1757259"/>
              <a:ext cx="509717" cy="748319"/>
            </a:xfrm>
            <a:custGeom>
              <a:avLst/>
              <a:gdLst/>
              <a:ahLst/>
              <a:cxnLst/>
              <a:rect l="l" t="t" r="r" b="b"/>
              <a:pathLst>
                <a:path w="509717" h="748319">
                  <a:moveTo>
                    <a:pt x="509718" y="485811"/>
                  </a:moveTo>
                  <a:cubicBezTo>
                    <a:pt x="472253" y="574965"/>
                    <a:pt x="427040" y="649641"/>
                    <a:pt x="366969" y="696631"/>
                  </a:cubicBezTo>
                  <a:cubicBezTo>
                    <a:pt x="331790" y="724190"/>
                    <a:pt x="291531" y="742351"/>
                    <a:pt x="244795" y="748320"/>
                  </a:cubicBezTo>
                  <a:cubicBezTo>
                    <a:pt x="143322" y="633385"/>
                    <a:pt x="73471" y="489113"/>
                    <a:pt x="9336" y="339253"/>
                  </a:cubicBezTo>
                  <a:cubicBezTo>
                    <a:pt x="-12889" y="258989"/>
                    <a:pt x="6161" y="166661"/>
                    <a:pt x="49595" y="98589"/>
                  </a:cubicBezTo>
                  <a:cubicBezTo>
                    <a:pt x="106110" y="10070"/>
                    <a:pt x="203647" y="-37428"/>
                    <a:pt x="305247" y="36359"/>
                  </a:cubicBezTo>
                  <a:cubicBezTo>
                    <a:pt x="387797" y="148119"/>
                    <a:pt x="456886" y="295692"/>
                    <a:pt x="509718" y="485684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34" name="Freeform 34"/>
            <p:cNvSpPr/>
            <p:nvPr/>
          </p:nvSpPr>
          <p:spPr>
            <a:xfrm>
              <a:off x="63562" y="1855848"/>
              <a:ext cx="366842" cy="649731"/>
            </a:xfrm>
            <a:custGeom>
              <a:avLst/>
              <a:gdLst/>
              <a:ahLst/>
              <a:cxnLst/>
              <a:rect l="l" t="t" r="r" b="b"/>
              <a:pathLst>
                <a:path w="366842" h="649731">
                  <a:moveTo>
                    <a:pt x="366842" y="598042"/>
                  </a:moveTo>
                  <a:cubicBezTo>
                    <a:pt x="331663" y="625601"/>
                    <a:pt x="291404" y="643762"/>
                    <a:pt x="244668" y="649731"/>
                  </a:cubicBezTo>
                  <a:cubicBezTo>
                    <a:pt x="143195" y="534796"/>
                    <a:pt x="73344" y="390524"/>
                    <a:pt x="9336" y="240664"/>
                  </a:cubicBezTo>
                  <a:cubicBezTo>
                    <a:pt x="-12889" y="160401"/>
                    <a:pt x="6161" y="68072"/>
                    <a:pt x="49595" y="0"/>
                  </a:cubicBezTo>
                  <a:cubicBezTo>
                    <a:pt x="93664" y="183388"/>
                    <a:pt x="198059" y="382396"/>
                    <a:pt x="366842" y="597915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35" name="Freeform 35"/>
            <p:cNvSpPr/>
            <p:nvPr/>
          </p:nvSpPr>
          <p:spPr>
            <a:xfrm>
              <a:off x="495831" y="1659752"/>
              <a:ext cx="712706" cy="856919"/>
            </a:xfrm>
            <a:custGeom>
              <a:avLst/>
              <a:gdLst/>
              <a:ahLst/>
              <a:cxnLst/>
              <a:rect l="l" t="t" r="r" b="b"/>
              <a:pathLst>
                <a:path w="712706" h="856919">
                  <a:moveTo>
                    <a:pt x="709911" y="219591"/>
                  </a:moveTo>
                  <a:cubicBezTo>
                    <a:pt x="656189" y="434220"/>
                    <a:pt x="457815" y="669551"/>
                    <a:pt x="262107" y="835159"/>
                  </a:cubicBezTo>
                  <a:cubicBezTo>
                    <a:pt x="233024" y="859797"/>
                    <a:pt x="191749" y="863861"/>
                    <a:pt x="158221" y="845573"/>
                  </a:cubicBezTo>
                  <a:cubicBezTo>
                    <a:pt x="139425" y="835286"/>
                    <a:pt x="122280" y="823983"/>
                    <a:pt x="106786" y="811791"/>
                  </a:cubicBezTo>
                  <a:cubicBezTo>
                    <a:pt x="49382" y="766198"/>
                    <a:pt x="14965" y="706889"/>
                    <a:pt x="1502" y="634880"/>
                  </a:cubicBezTo>
                  <a:cubicBezTo>
                    <a:pt x="-1419" y="619132"/>
                    <a:pt x="-22" y="602749"/>
                    <a:pt x="5186" y="587509"/>
                  </a:cubicBezTo>
                  <a:cubicBezTo>
                    <a:pt x="87863" y="349893"/>
                    <a:pt x="210926" y="152662"/>
                    <a:pt x="395585" y="17407"/>
                  </a:cubicBezTo>
                  <a:cubicBezTo>
                    <a:pt x="411587" y="5723"/>
                    <a:pt x="430891" y="-246"/>
                    <a:pt x="450703" y="8"/>
                  </a:cubicBezTo>
                  <a:cubicBezTo>
                    <a:pt x="528173" y="516"/>
                    <a:pt x="592816" y="28202"/>
                    <a:pt x="645775" y="80907"/>
                  </a:cubicBezTo>
                  <a:cubicBezTo>
                    <a:pt x="664952" y="100084"/>
                    <a:pt x="682605" y="122436"/>
                    <a:pt x="698735" y="148090"/>
                  </a:cubicBezTo>
                  <a:cubicBezTo>
                    <a:pt x="712069" y="169299"/>
                    <a:pt x="716007" y="195080"/>
                    <a:pt x="709911" y="219464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36" name="Freeform 36"/>
            <p:cNvSpPr/>
            <p:nvPr/>
          </p:nvSpPr>
          <p:spPr>
            <a:xfrm>
              <a:off x="602617" y="1740786"/>
              <a:ext cx="605921" cy="775886"/>
            </a:xfrm>
            <a:custGeom>
              <a:avLst/>
              <a:gdLst/>
              <a:ahLst/>
              <a:cxnLst/>
              <a:rect l="l" t="t" r="r" b="b"/>
              <a:pathLst>
                <a:path w="605921" h="775886">
                  <a:moveTo>
                    <a:pt x="603125" y="138557"/>
                  </a:moveTo>
                  <a:cubicBezTo>
                    <a:pt x="549403" y="353186"/>
                    <a:pt x="351029" y="588644"/>
                    <a:pt x="155321" y="754125"/>
                  </a:cubicBezTo>
                  <a:cubicBezTo>
                    <a:pt x="126238" y="778763"/>
                    <a:pt x="84963" y="782827"/>
                    <a:pt x="51435" y="764539"/>
                  </a:cubicBezTo>
                  <a:cubicBezTo>
                    <a:pt x="32639" y="754252"/>
                    <a:pt x="15494" y="742949"/>
                    <a:pt x="0" y="730757"/>
                  </a:cubicBezTo>
                  <a:cubicBezTo>
                    <a:pt x="206248" y="538987"/>
                    <a:pt x="392431" y="308228"/>
                    <a:pt x="538989" y="0"/>
                  </a:cubicBezTo>
                  <a:cubicBezTo>
                    <a:pt x="558166" y="19177"/>
                    <a:pt x="575819" y="41529"/>
                    <a:pt x="591949" y="67183"/>
                  </a:cubicBezTo>
                  <a:cubicBezTo>
                    <a:pt x="605283" y="88392"/>
                    <a:pt x="609221" y="114173"/>
                    <a:pt x="603125" y="138557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37" name="Freeform 37"/>
            <p:cNvSpPr/>
            <p:nvPr/>
          </p:nvSpPr>
          <p:spPr>
            <a:xfrm>
              <a:off x="448123" y="3059582"/>
              <a:ext cx="576781" cy="203911"/>
            </a:xfrm>
            <a:custGeom>
              <a:avLst/>
              <a:gdLst/>
              <a:ahLst/>
              <a:cxnLst/>
              <a:rect l="l" t="t" r="r" b="b"/>
              <a:pathLst>
                <a:path w="576781" h="203911">
                  <a:moveTo>
                    <a:pt x="544385" y="156306"/>
                  </a:moveTo>
                  <a:cubicBezTo>
                    <a:pt x="540956" y="160370"/>
                    <a:pt x="536638" y="163418"/>
                    <a:pt x="531685" y="165196"/>
                  </a:cubicBezTo>
                  <a:cubicBezTo>
                    <a:pt x="476821" y="184754"/>
                    <a:pt x="422846" y="196820"/>
                    <a:pt x="369759" y="201646"/>
                  </a:cubicBezTo>
                  <a:cubicBezTo>
                    <a:pt x="249871" y="212313"/>
                    <a:pt x="134809" y="185262"/>
                    <a:pt x="24191" y="121509"/>
                  </a:cubicBezTo>
                  <a:cubicBezTo>
                    <a:pt x="18857" y="118461"/>
                    <a:pt x="14539" y="113635"/>
                    <a:pt x="12126" y="108047"/>
                  </a:cubicBezTo>
                  <a:cubicBezTo>
                    <a:pt x="-1590" y="77313"/>
                    <a:pt x="-3495" y="47976"/>
                    <a:pt x="5522" y="20163"/>
                  </a:cubicBezTo>
                  <a:cubicBezTo>
                    <a:pt x="10602" y="4542"/>
                    <a:pt x="27620" y="-3713"/>
                    <a:pt x="43114" y="1621"/>
                  </a:cubicBezTo>
                  <a:cubicBezTo>
                    <a:pt x="163003" y="43023"/>
                    <a:pt x="284796" y="61057"/>
                    <a:pt x="408622" y="52929"/>
                  </a:cubicBezTo>
                  <a:cubicBezTo>
                    <a:pt x="452564" y="50135"/>
                    <a:pt x="496760" y="43912"/>
                    <a:pt x="541337" y="34387"/>
                  </a:cubicBezTo>
                  <a:cubicBezTo>
                    <a:pt x="559879" y="30450"/>
                    <a:pt x="577278" y="44928"/>
                    <a:pt x="576770" y="63724"/>
                  </a:cubicBezTo>
                  <a:cubicBezTo>
                    <a:pt x="575881" y="99538"/>
                    <a:pt x="565848" y="130780"/>
                    <a:pt x="544385" y="156306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38" name="Freeform 38"/>
            <p:cNvSpPr/>
            <p:nvPr/>
          </p:nvSpPr>
          <p:spPr>
            <a:xfrm>
              <a:off x="817882" y="3093319"/>
              <a:ext cx="207021" cy="167909"/>
            </a:xfrm>
            <a:custGeom>
              <a:avLst/>
              <a:gdLst/>
              <a:ahLst/>
              <a:cxnLst/>
              <a:rect l="l" t="t" r="r" b="b"/>
              <a:pathLst>
                <a:path w="207021" h="167909">
                  <a:moveTo>
                    <a:pt x="174626" y="122569"/>
                  </a:moveTo>
                  <a:cubicBezTo>
                    <a:pt x="171197" y="126633"/>
                    <a:pt x="166879" y="129681"/>
                    <a:pt x="161926" y="131459"/>
                  </a:cubicBezTo>
                  <a:cubicBezTo>
                    <a:pt x="107062" y="151017"/>
                    <a:pt x="53087" y="163083"/>
                    <a:pt x="0" y="167909"/>
                  </a:cubicBezTo>
                  <a:cubicBezTo>
                    <a:pt x="55754" y="132475"/>
                    <a:pt x="73915" y="84724"/>
                    <a:pt x="38862" y="19192"/>
                  </a:cubicBezTo>
                  <a:cubicBezTo>
                    <a:pt x="82805" y="16398"/>
                    <a:pt x="127001" y="10175"/>
                    <a:pt x="171578" y="650"/>
                  </a:cubicBezTo>
                  <a:cubicBezTo>
                    <a:pt x="189993" y="-3287"/>
                    <a:pt x="207519" y="11191"/>
                    <a:pt x="207011" y="29987"/>
                  </a:cubicBezTo>
                  <a:cubicBezTo>
                    <a:pt x="206122" y="65801"/>
                    <a:pt x="196089" y="97043"/>
                    <a:pt x="174626" y="122569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  <p:sp>
          <p:nvSpPr>
            <p:cNvPr id="39" name="Freeform 39"/>
            <p:cNvSpPr/>
            <p:nvPr/>
          </p:nvSpPr>
          <p:spPr>
            <a:xfrm>
              <a:off x="500643" y="3318393"/>
              <a:ext cx="420932" cy="128633"/>
            </a:xfrm>
            <a:custGeom>
              <a:avLst/>
              <a:gdLst/>
              <a:ahLst/>
              <a:cxnLst/>
              <a:rect l="l" t="t" r="r" b="b"/>
              <a:pathLst>
                <a:path w="420932" h="128633">
                  <a:moveTo>
                    <a:pt x="419221" y="62849"/>
                  </a:moveTo>
                  <a:cubicBezTo>
                    <a:pt x="417189" y="68818"/>
                    <a:pt x="414649" y="74787"/>
                    <a:pt x="411474" y="80502"/>
                  </a:cubicBezTo>
                  <a:cubicBezTo>
                    <a:pt x="402584" y="97012"/>
                    <a:pt x="386582" y="108696"/>
                    <a:pt x="368167" y="112506"/>
                  </a:cubicBezTo>
                  <a:cubicBezTo>
                    <a:pt x="342639" y="117840"/>
                    <a:pt x="316731" y="121777"/>
                    <a:pt x="290696" y="124444"/>
                  </a:cubicBezTo>
                  <a:cubicBezTo>
                    <a:pt x="219449" y="131810"/>
                    <a:pt x="146297" y="129397"/>
                    <a:pt x="71367" y="117713"/>
                  </a:cubicBezTo>
                  <a:cubicBezTo>
                    <a:pt x="45459" y="113649"/>
                    <a:pt x="22853" y="97647"/>
                    <a:pt x="10787" y="74279"/>
                  </a:cubicBezTo>
                  <a:cubicBezTo>
                    <a:pt x="4564" y="62214"/>
                    <a:pt x="881" y="51038"/>
                    <a:pt x="119" y="40624"/>
                  </a:cubicBezTo>
                  <a:cubicBezTo>
                    <a:pt x="-1786" y="16621"/>
                    <a:pt x="19296" y="-2937"/>
                    <a:pt x="43173" y="365"/>
                  </a:cubicBezTo>
                  <a:cubicBezTo>
                    <a:pt x="138423" y="13319"/>
                    <a:pt x="230117" y="20177"/>
                    <a:pt x="316731" y="18018"/>
                  </a:cubicBezTo>
                  <a:cubicBezTo>
                    <a:pt x="338575" y="17510"/>
                    <a:pt x="359912" y="16367"/>
                    <a:pt x="380993" y="14589"/>
                  </a:cubicBezTo>
                  <a:cubicBezTo>
                    <a:pt x="407283" y="12303"/>
                    <a:pt x="427222" y="37703"/>
                    <a:pt x="419094" y="62849"/>
                  </a:cubicBezTo>
                  <a:close/>
                </a:path>
              </a:pathLst>
            </a:custGeom>
            <a:solidFill>
              <a:srgbClr val="02C1C2"/>
            </a:solidFill>
            <a:ln w="12700">
              <a:solidFill>
                <a:srgbClr val="000000"/>
              </a:solidFill>
            </a:ln>
          </p:spPr>
        </p:sp>
        <p:sp>
          <p:nvSpPr>
            <p:cNvPr id="40" name="Freeform 40"/>
            <p:cNvSpPr/>
            <p:nvPr/>
          </p:nvSpPr>
          <p:spPr>
            <a:xfrm>
              <a:off x="791339" y="3332839"/>
              <a:ext cx="130362" cy="109999"/>
            </a:xfrm>
            <a:custGeom>
              <a:avLst/>
              <a:gdLst/>
              <a:ahLst/>
              <a:cxnLst/>
              <a:rect l="l" t="t" r="r" b="b"/>
              <a:pathLst>
                <a:path w="130362" h="109999">
                  <a:moveTo>
                    <a:pt x="128525" y="48403"/>
                  </a:moveTo>
                  <a:cubicBezTo>
                    <a:pt x="126493" y="54372"/>
                    <a:pt x="123953" y="60341"/>
                    <a:pt x="120778" y="66056"/>
                  </a:cubicBezTo>
                  <a:cubicBezTo>
                    <a:pt x="111888" y="82566"/>
                    <a:pt x="95886" y="94250"/>
                    <a:pt x="77471" y="98060"/>
                  </a:cubicBezTo>
                  <a:cubicBezTo>
                    <a:pt x="51943" y="103394"/>
                    <a:pt x="26035" y="107331"/>
                    <a:pt x="0" y="109998"/>
                  </a:cubicBezTo>
                  <a:cubicBezTo>
                    <a:pt x="24130" y="81169"/>
                    <a:pt x="34798" y="46498"/>
                    <a:pt x="26162" y="3572"/>
                  </a:cubicBezTo>
                  <a:cubicBezTo>
                    <a:pt x="48006" y="3064"/>
                    <a:pt x="69342" y="1921"/>
                    <a:pt x="90425" y="143"/>
                  </a:cubicBezTo>
                  <a:cubicBezTo>
                    <a:pt x="116714" y="-2143"/>
                    <a:pt x="136653" y="23257"/>
                    <a:pt x="128525" y="48403"/>
                  </a:cubicBezTo>
                  <a:close/>
                </a:path>
              </a:pathLst>
            </a:custGeom>
            <a:solidFill>
              <a:srgbClr val="35CDCE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1" name="TextBox 41"/>
          <p:cNvSpPr txBox="1"/>
          <p:nvPr/>
        </p:nvSpPr>
        <p:spPr>
          <a:xfrm>
            <a:off x="1294979" y="-62331"/>
            <a:ext cx="11939000" cy="947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8390"/>
              </a:lnSpc>
            </a:pPr>
            <a:r>
              <a:rPr lang="en-US" sz="4800" b="1" spc="4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How does Machine Learning Relate to AI?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874115" y="4404315"/>
            <a:ext cx="2813525" cy="253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2548"/>
              </a:lnSpc>
            </a:pPr>
            <a:r>
              <a:rPr lang="en-US" sz="186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Bold"/>
                <a:sym typeface="Agrandir Narrow Bold"/>
              </a:rPr>
              <a:t>Machine learning implies to the technologies and algorithms that allow systems to recognize patterns, make decisions, and improve themselves through experience and data.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280651" y="4433133"/>
            <a:ext cx="2665270" cy="253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2520"/>
              </a:lnSpc>
            </a:pPr>
            <a:r>
              <a:rPr lang="en-US" sz="1807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Bold"/>
                <a:sym typeface="Agrandir Narrow Bold"/>
              </a:rPr>
              <a:t>Although the terms artificial intelligence (AI) and machine learning are frequently used interchangeably, (machine learning is a subset of the larger category of AI. 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10694" y="4559892"/>
            <a:ext cx="2487016" cy="274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ts val="2697"/>
              </a:lnSpc>
            </a:pPr>
            <a:r>
              <a:rPr lang="en-US" sz="1971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Bold"/>
                <a:sym typeface="Agrandir Narrow Bold"/>
              </a:rPr>
              <a:t>Artificial intelligence signifies computers' general ability to mimic human thought while carrying out tasks in real-world environments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95AA4C-0458-6948-E5BD-FD5BC724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C812-EF03-4BDD-ABFF-EB6125873E95}" type="datetime1">
              <a:rPr lang="en-US" smtClean="0"/>
              <a:t>1/18/2026</a:t>
            </a:fld>
            <a:endParaRPr lang="en-US"/>
          </a:p>
        </p:txBody>
      </p:sp>
      <p:sp>
        <p:nvSpPr>
          <p:cNvPr id="46" name="Footer Placeholder 45">
            <a:extLst>
              <a:ext uri="{FF2B5EF4-FFF2-40B4-BE49-F238E27FC236}">
                <a16:creationId xmlns="" xmlns:a16="http://schemas.microsoft.com/office/drawing/2014/main" id="{F32140B4-8D7E-0DB1-C8AE-131E9F7A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="" xmlns:a16="http://schemas.microsoft.com/office/drawing/2014/main" id="{1E7E9933-CA18-48B2-7CFA-CB297F53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8" name="Picture 2" descr="SNS Groups">
            <a:extLst>
              <a:ext uri="{FF2B5EF4-FFF2-40B4-BE49-F238E27FC236}">
                <a16:creationId xmlns="" xmlns:a16="http://schemas.microsoft.com/office/drawing/2014/main" id="{FC55C0C5-A12F-17A6-020A-B9D54BCC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59" y="49962"/>
            <a:ext cx="1463040" cy="8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939"/>
            </a:blip>
            <a:stretch>
              <a:fillRect t="-83416" b="-834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0802" y="-50802"/>
            <a:ext cx="15161963" cy="8933627"/>
          </a:xfrm>
          <a:custGeom>
            <a:avLst/>
            <a:gdLst/>
            <a:ahLst/>
            <a:cxnLst/>
            <a:rect l="l" t="t" r="r" b="b"/>
            <a:pathLst>
              <a:path w="18952454" h="11167034">
                <a:moveTo>
                  <a:pt x="0" y="0"/>
                </a:moveTo>
                <a:lnTo>
                  <a:pt x="18952454" y="0"/>
                </a:lnTo>
                <a:lnTo>
                  <a:pt x="18952454" y="11167034"/>
                </a:lnTo>
                <a:lnTo>
                  <a:pt x="0" y="11167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4" name="TextBox 4"/>
          <p:cNvSpPr txBox="1"/>
          <p:nvPr/>
        </p:nvSpPr>
        <p:spPr>
          <a:xfrm>
            <a:off x="1776900" y="239278"/>
            <a:ext cx="12502081" cy="116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10133"/>
              </a:lnSpc>
            </a:pP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WHAT PROBLEMS CAN AI SOLVE?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32179" y="2746276"/>
            <a:ext cx="2947972" cy="250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31520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Bold"/>
                <a:sym typeface="Agrandir Narrow Bold"/>
              </a:rPr>
              <a:t>Cybersecurity Healthcare Research Transportation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17751" y="3518779"/>
            <a:ext cx="66035" cy="33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874"/>
              </a:lnSpc>
            </a:pPr>
            <a:r>
              <a:rPr lang="en-US" sz="207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0912" y="4048834"/>
            <a:ext cx="64892" cy="328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824"/>
              </a:lnSpc>
            </a:pPr>
            <a:r>
              <a:rPr lang="en-US" sz="20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35377" y="4460314"/>
            <a:ext cx="6489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298"/>
              </a:lnSpc>
            </a:pPr>
            <a:r>
              <a:rPr lang="en-US" sz="20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61324" y="4943865"/>
            <a:ext cx="365452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2430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nva Sans"/>
                <a:sym typeface="Canva Sans"/>
              </a:rPr>
              <a:t>→ self driving cars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5919" y="4198058"/>
            <a:ext cx="4471433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2820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nva Sans"/>
                <a:sym typeface="Canva Sans"/>
              </a:rPr>
              <a:t>→idea generation, finding data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61324" y="3474613"/>
            <a:ext cx="2338525" cy="3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731520">
              <a:lnSpc>
                <a:spcPts val="2911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nva Sans"/>
                <a:sym typeface="Canva Sans"/>
              </a:rPr>
              <a:t>→medical records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72698" y="2918451"/>
            <a:ext cx="345220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2622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nva Sans"/>
                <a:sym typeface="Canva Sans"/>
              </a:rPr>
              <a:t>→ detecting spam 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="" xmlns:a16="http://schemas.microsoft.com/office/drawing/2014/main" id="{50CA047E-D06A-2E35-92AF-226B9FDC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93EB-BFB0-4391-9067-228872FE8613}" type="datetime1">
              <a:rPr lang="en-US" smtClean="0"/>
              <a:t>1/18/2026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660458C0-185B-EE7F-7F65-619DF20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="" xmlns:a16="http://schemas.microsoft.com/office/drawing/2014/main" id="{43CB724F-31E1-55AE-FD8B-C4AA342A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59578" y="225599"/>
            <a:ext cx="8462357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60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From Traditional AI to Generative AI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4111" y="1125141"/>
            <a:ext cx="1944767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Traditional 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04111" y="1795401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Analyzes existing data to predict outcomes or classify information into predefined categories.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4111" y="2398851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Classification tasks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4111" y="3188708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Pattern recognition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04111" y="3915045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Decision prediction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="" xmlns:a16="http://schemas.microsoft.com/office/drawing/2014/main" id="{D65B9497-C1F9-ACEE-F061-B1AF72F03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781E7-7AB5-4FDB-8219-0E0752EE15F6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="" xmlns:a16="http://schemas.microsoft.com/office/drawing/2014/main" id="{977A716A-D4A5-9C24-F76C-590DF6615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B63D6A54-D9F8-6060-43DC-D792979D4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1792B0A5-1B6F-88BA-F02C-723CFE20D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2" t="21979" r="49501" b="11348"/>
          <a:stretch>
            <a:fillRect/>
          </a:stretch>
        </p:blipFill>
        <p:spPr bwMode="auto">
          <a:xfrm>
            <a:off x="7802880" y="2135439"/>
            <a:ext cx="5741324" cy="5399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2A3195-9DE2-2FC0-38ED-094241A1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="" xmlns:a16="http://schemas.microsoft.com/office/drawing/2014/main" id="{A7B2EFFA-93D2-96B2-4513-BB090E8FF4A0}"/>
              </a:ext>
            </a:extLst>
          </p:cNvPr>
          <p:cNvSpPr/>
          <p:nvPr/>
        </p:nvSpPr>
        <p:spPr>
          <a:xfrm>
            <a:off x="2360815" y="239335"/>
            <a:ext cx="8811490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600" b="1" dirty="0">
                <a:solidFill>
                  <a:srgbClr val="030303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From Traditional AI to Generative AI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="" xmlns:a16="http://schemas.microsoft.com/office/drawing/2014/main" id="{F62CE894-123B-05B9-21B0-A52F71A5AEE9}"/>
              </a:ext>
            </a:extLst>
          </p:cNvPr>
          <p:cNvSpPr/>
          <p:nvPr/>
        </p:nvSpPr>
        <p:spPr>
          <a:xfrm>
            <a:off x="662226" y="1133218"/>
            <a:ext cx="1944767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DM Sans Semi Bold" pitchFamily="34" charset="-120"/>
              </a:rPr>
              <a:t>Generative AI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="" xmlns:a16="http://schemas.microsoft.com/office/drawing/2014/main" id="{D269EB86-AB57-6498-D290-3747E063D579}"/>
              </a:ext>
            </a:extLst>
          </p:cNvPr>
          <p:cNvSpPr/>
          <p:nvPr/>
        </p:nvSpPr>
        <p:spPr>
          <a:xfrm>
            <a:off x="662226" y="1705094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Creates entirely new content by learning patterns from training data and generating novel outputs.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="" xmlns:a16="http://schemas.microsoft.com/office/drawing/2014/main" id="{C0E22927-9031-4469-92B3-C93C559FD541}"/>
              </a:ext>
            </a:extLst>
          </p:cNvPr>
          <p:cNvSpPr/>
          <p:nvPr/>
        </p:nvSpPr>
        <p:spPr>
          <a:xfrm>
            <a:off x="662226" y="2325227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Text generation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="" xmlns:a16="http://schemas.microsoft.com/office/drawing/2014/main" id="{163EE48E-3FDC-287A-8AD3-39130BC3B105}"/>
              </a:ext>
            </a:extLst>
          </p:cNvPr>
          <p:cNvSpPr/>
          <p:nvPr/>
        </p:nvSpPr>
        <p:spPr>
          <a:xfrm>
            <a:off x="634517" y="2894553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Image synthesis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="" xmlns:a16="http://schemas.microsoft.com/office/drawing/2014/main" id="{E3571D0F-A448-A4D2-30F6-F2DC75DEEE1B}"/>
              </a:ext>
            </a:extLst>
          </p:cNvPr>
          <p:cNvSpPr/>
          <p:nvPr/>
        </p:nvSpPr>
        <p:spPr>
          <a:xfrm>
            <a:off x="634517" y="3441325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Design creation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="" xmlns:a16="http://schemas.microsoft.com/office/drawing/2014/main" id="{E04F7AEC-09E2-ED01-7E2B-2C4A198BFF71}"/>
              </a:ext>
            </a:extLst>
          </p:cNvPr>
          <p:cNvSpPr/>
          <p:nvPr/>
        </p:nvSpPr>
        <p:spPr>
          <a:xfrm>
            <a:off x="634517" y="4120055"/>
            <a:ext cx="6652974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400" dirty="0">
                <a:solidFill>
                  <a:srgbClr val="464646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Code generation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="" xmlns:a16="http://schemas.microsoft.com/office/drawing/2014/main" id="{E9F8617A-0277-AF00-C438-34BAE966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F8689-A702-49A0-BB9A-5674D01BBF87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="" xmlns:a16="http://schemas.microsoft.com/office/drawing/2014/main" id="{95CF23BC-0F41-DED4-BFB4-818C7BFA3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Basics of Generative AI | C.Parkavi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5CC5459F-B927-A8CB-F1F4-9586C61F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3896155-392E-E375-7E2E-CAD9109E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5" t="21119" r="5682" b="-1"/>
          <a:stretch>
            <a:fillRect/>
          </a:stretch>
        </p:blipFill>
        <p:spPr>
          <a:xfrm>
            <a:off x="4123112" y="2114658"/>
            <a:ext cx="10368943" cy="53002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4464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788</Words>
  <Application>Microsoft Office PowerPoint</Application>
  <PresentationFormat>Custom</PresentationFormat>
  <Paragraphs>126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Cambria</vt:lpstr>
      <vt:lpstr>DM Sans Semi Bold</vt:lpstr>
      <vt:lpstr>Inter Medium</vt:lpstr>
      <vt:lpstr>Maven Pro Bold</vt:lpstr>
      <vt:lpstr>Calibri</vt:lpstr>
      <vt:lpstr>Gagalin</vt:lpstr>
      <vt:lpstr>Agrandir Narrow Bold</vt:lpstr>
      <vt:lpstr>Montserrat</vt:lpstr>
      <vt:lpstr>Canva Sans</vt:lpstr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lastModifiedBy>parkavi</cp:lastModifiedBy>
  <cp:revision>11</cp:revision>
  <dcterms:created xsi:type="dcterms:W3CDTF">2026-01-02T07:05:05Z</dcterms:created>
  <dcterms:modified xsi:type="dcterms:W3CDTF">2026-01-19T05:39:42Z</dcterms:modified>
</cp:coreProperties>
</file>