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charts/chart1.xml" ContentType="application/vnd.openxmlformats-officedocument.drawingml.chart+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200" b="0" i="0" u="none" strike="noStrike">
                <a:solidFill>
                  <a:srgbClr val="1E3A5F"/>
                </a:solidFill>
                <a:latin typeface="Arial"/>
              </a:defRPr>
            </a:pPr>
            <a:r>
              <a:rPr sz="1200" b="0" i="0" u="none" strike="noStrike">
                <a:solidFill>
                  <a:srgbClr val="1E3A5F"/>
                </a:solidFill>
                <a:latin typeface="Arial"/>
              </a:rPr>
              <a:t>CNC Market Share by Sector (%)</a:t>
            </a:r>
          </a:p>
        </c:rich>
      </c:tx>
      <c:layout/>
      <c:overlay val="0"/>
    </c:title>
    <c:autoTitleDeleted val="0"/>
    <c:plotArea>
      <c:layout/>
      <c:barChart>
        <c:barDir val="bar"/>
        <c:grouping val="clustered"/>
        <c:varyColors val="0"/>
        <c:ser>
          <c:idx val="0"/>
          <c:order val="0"/>
          <c:tx>
            <c:strRef>
              <c:f>Sheet1!$B$1</c:f>
              <c:strCache>
                <c:ptCount val="1"/>
                <c:pt idx="0">
                  <c:v>CNC Market Share %</c:v>
                </c:pt>
              </c:strCache>
            </c:strRef>
          </c:tx>
          <c:spPr>
            <a:solidFill>
              <a:srgbClr val="1E3A5F"/>
            </a:solidFill>
            <a:effectLst/>
          </c:spPr>
          <c:invertIfNegative val="0"/>
          <c:dLbls>
            <c:numFmt formatCode="#,##0" sourceLinked="0"/>
            <c:txPr>
              <a:bodyPr/>
              <a:lstStyle/>
              <a:p>
                <a:pPr>
                  <a:defRPr b="0" i="0" strike="noStrike" sz="1000" u="none">
                    <a:solidFill>
                      <a:srgbClr val="1E293B"/>
                    </a:solidFill>
                    <a:latin typeface="Arial"/>
                  </a:defRPr>
                </a:pPr>
              </a:p>
            </c:txPr>
            <c:showLegendKey val="0"/>
            <c:showVal val="1"/>
            <c:showCatName val="0"/>
            <c:showSerName val="0"/>
            <c:showPercent val="0"/>
            <c:showBubbleSize val="0"/>
            <c:showLeaderLines val="0"/>
          </c:dLbls>
          <c:dPt>
            <c:idx val="0"/>
            <c:invertIfNegative val="0"/>
            <c:bubble3D val="0"/>
            <c:spPr>
              <a:solidFill>
                <a:srgbClr val="1E3A5F"/>
              </a:solidFill>
              <a:effectLst/>
            </c:spPr>
          </c:dPt>
          <c:dPt>
            <c:idx val="1"/>
            <c:invertIfNegative val="0"/>
            <c:bubble3D val="0"/>
            <c:spPr>
              <a:solidFill>
                <a:srgbClr val="00C853"/>
              </a:solidFill>
              <a:effectLst/>
            </c:spPr>
          </c:dPt>
          <c:dPt>
            <c:idx val="2"/>
            <c:invertIfNegative val="0"/>
            <c:bubble3D val="0"/>
            <c:spPr>
              <a:solidFill>
                <a:srgbClr val="2B5278"/>
              </a:solidFill>
              <a:effectLst/>
            </c:spPr>
          </c:dPt>
          <c:dPt>
            <c:idx val="3"/>
            <c:invertIfNegative val="0"/>
            <c:bubble3D val="0"/>
            <c:spPr>
              <a:solidFill>
                <a:srgbClr val="FFB300"/>
              </a:solidFill>
              <a:effectLst/>
            </c:spPr>
          </c:dPt>
          <c:dPt>
            <c:idx val="4"/>
            <c:invertIfNegative val="0"/>
            <c:bubble3D val="0"/>
            <c:spPr>
              <a:solidFill>
                <a:srgbClr val="00838F"/>
              </a:solidFill>
              <a:effectLst/>
            </c:spPr>
          </c:dPt>
          <c:dPt>
            <c:idx val="5"/>
            <c:invertIfNegative val="0"/>
            <c:bubble3D val="0"/>
            <c:spPr>
              <a:solidFill>
                <a:srgbClr val="455A64"/>
              </a:solidFill>
              <a:effectLst/>
            </c:spPr>
          </c:dPt>
          <c:dPt>
            <c:idx val="6"/>
            <c:invertIfNegative val="0"/>
            <c:bubble3D val="0"/>
            <c:spPr>
              <a:solidFill>
                <a:srgbClr val="D32F2F"/>
              </a:solidFill>
              <a:effectLst/>
            </c:spPr>
          </c:dPt>
          <c:cat>
            <c:multiLvlStrRef>
              <c:f>Sheet1!$A$2:$A$8</c:f>
              <c:multiLvlStrCache>
                <c:ptCount val="7"/>
                <c:lvl>
                  <c:pt idx="0">
                    <c:v>Automotive</c:v>
                  </c:pt>
                  <c:pt idx="1">
                    <c:v>Aerospace</c:v>
                  </c:pt>
                  <c:pt idx="2">
                    <c:v>Medical</c:v>
                  </c:pt>
                  <c:pt idx="3">
                    <c:v>Electronics</c:v>
                  </c:pt>
                  <c:pt idx="4">
                    <c:v>Energy</c:v>
                  </c:pt>
                  <c:pt idx="5">
                    <c:v>Industrial Machinery</c:v>
                  </c:pt>
                  <c:pt idx="6">
                    <c:v>Defence</c:v>
                  </c:pt>
                </c:lvl>
              </c:multiLvlStrCache>
            </c:multiLvlStrRef>
          </c:cat>
          <c:val>
            <c:numRef>
              <c:f>Sheet1!$B$2:$B$8</c:f>
              <c:numCache>
                <c:formatCode>General</c:formatCode>
                <c:ptCount val="7"/>
                <c:pt idx="0">
                  <c:v>28</c:v>
                </c:pt>
                <c:pt idx="1">
                  <c:v>22</c:v>
                </c:pt>
                <c:pt idx="2">
                  <c:v>14</c:v>
                </c:pt>
                <c:pt idx="3">
                  <c:v>12</c:v>
                </c:pt>
                <c:pt idx="4">
                  <c:v>9</c:v>
                </c:pt>
                <c:pt idx="5">
                  <c:v>8</c:v>
                </c:pt>
                <c:pt idx="6">
                  <c:v>7</c:v>
                </c:pt>
              </c:numCache>
            </c:numRef>
          </c:val>
        </c:ser>
        <c:dLbls>
          <c:numFmt formatCode="#,##0" sourceLinked="0"/>
          <c:txPr>
            <a:bodyPr/>
            <a:lstStyle/>
            <a:p>
              <a:pPr>
                <a:defRPr b="0" i="0" strike="noStrike" sz="1000" u="none">
                  <a:solidFill>
                    <a:srgbClr val="1E293B"/>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200" b="0" i="0" u="none" strike="noStrike">
                <a:solidFill>
                  <a:srgbClr val="455A64"/>
                </a:solidFill>
                <a:latin typeface="Arial"/>
              </a:defRPr>
            </a:pPr>
            <a:endParaRPr lang="en-US"/>
          </a:p>
        </c:txPr>
        <c:crossAx val="2094734552"/>
        <c:crosses val="autoZero"/>
        <c:auto val="1"/>
        <c:lblAlgn val="ctr"/>
        <c:noMultiLvlLbl val="1"/>
      </c:catAx>
      <c:valAx>
        <c:axId val="2094734552"/>
        <c:scaling>
          <c:orientation val="minMax"/>
        </c:scaling>
        <c:delete val="0"/>
        <c:axPos val="b"/>
        <c:majorGridlines>
          <c:spPr>
            <a:ln w="6350" cap="flat">
              <a:solidFill>
                <a:srgbClr val="E2E8F0"/>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1200" b="0" i="0" u="none" strike="noStrike">
                <a:solidFill>
                  <a:srgbClr val="455A64"/>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this introduction to CNC Machines — one of the most transformative technologies in modern manufacturing. CNC (Computer Numerical Control) has replaced manual machining across aerospace, automotive, medical, and electronics industries. This presentation will take you from the basic concept of numerical control, through machine types and G-code programming, all the way to Industry 4.0 applications. Estimated duration: 45–60 minutes.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CNC control system operates as a closed feedback loop. The G-code program sends position commands to the CNC controller, which calculates the required servo motor movement. The servo amplifier drives the motor, moving the ball screw and machine table. An optical encoder on the motor shaft measures actual position every millisecond and feeds back to the controller. Any deviation from commanded position is instantly corrected. This closed-loop architecture delivers ±0.001 mm accuracy even under heavy cutting loads.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Aerospace is the most demanding CNC application domain. Turbine blade machining requires simultaneous 5-axis movement to achieve the precise aerofoil geometry that determines fuel efficiency. Wing rib machining removes up to 95% of the starting aluminium billet to produce lightweight structures — this extreme buy-to-fly ratio demands efficient adaptive milling strategies. All aerospace CNC work is governed by AS9100 quality standards with complete traceability of every machine parameter and tool used.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Automotive manufacturing uses CNC in two modes: high-volume transfer lines for engine blocks and low-volume flexible machining centres for prototypes and motorsport parts. Medical device CNC work is entirely different — extreme precision, burr-free surfaces, and full process documentation. A hip implant CNC program may take 2 hours to machine but must be perfect: any deviation affects patient outcomes. Dental CAD/CAM has democratised precision manufacturing — dentists now run CNC mills chairside.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electronics industry provides CNC's most demanding precision applications. iPhone aluminium housings require 17 machining operations removing 98% of the starting material — an extreme example of CNC's versatility. PCB drilling machines run at 300,000 rpm to drill holes smaller than a human hair. Semiconductor equipment requires sub-micron precision fixtures. As electronics miniaturise further, CNC precision requirements will approach molecular-scale tolerances, pushing into ultra-precision machining territory.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CNC machining's greatest advantage is its unbroken chain from digital design to physical part. Repeatability of ±0.001 mm means the 1,000th part is identical to the first — impossible with manual machining. Lights-out manufacturing runs CNC machines unattended overnight, reducing labour costs by 40%. Flexible part programming means one machine can produce hundreds of different parts with minimal changeover. The combination of precision, flexibility, and automation is why CNC has replaced almost all manual machining in industrial production.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CNC has significant challenges. Capital cost for a 5-axis machining centre reaches $500,000–$2,000,000. Skilled CNC programmers with 3–5 years CAM experience command high salaries. Setup and workholding consume 30–50% of total cycle time. Being subtractive, CNC wastes significant material from billets. Tool access angles limit achievable geometries — certain undercuts and internal features remain impossible. Vibration and chatter degrade surface finish and can break tools. Modern solutions include machine leasing, AI-generated toolpaths, and hybrid additive-subtractive systems.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comparison clarifies the engineering decision between manual and CNC machining. Manual machining remains valuable for quick one-off parts, repair work, and prototype fitting — a skilled machinist can produce a custom bracket in 30 minutes without programming. CNC wins for volume, precision, complexity, and unmanned operation. Intelligent manufacturing uses both: CNC for production, manual for maintenance and custom fixtures. The goal is never to eliminate manual skills — a CNC operator who cannot read a micrometer is dangerous.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Industry 4.0 is transforming CNC from a precision machine into an intelligent manufacturing node. AI-generated toolpaths eliminate the bottleneck of expert CAM programming. Digital twins allow complete virtual commissioning before production. IIoT sensors enable predictive maintenance — preventing unplanned downtime that costs $50,000–$500,000 per hour on automotive lines. Collaborative robots create flexible automated cells. Hybrid additive-subtractive machines address CNC's greatest weakness: material waste and internal geometry limitations.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Ultra-precision CNC now achieves ±1 nanometre in laboratory conditions, enabling fabrication of optical components, quantum device substrates, and MEMS. Active thermal compensation using AI models corrects for machine thermal expansion in real time. Simultaneously, CNC is becoming greener: Minimum Quantity Lubrication reduces coolant use by 99%. Dry machining eliminates coolant entirely with advanced tool coatings. Energy monitoring AI reduces electricity consumption by 30% — critical as manufacturing decarbonises.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summary captures the full scope of CNC machining in a single visual. At its core: multi-axis servo motion executing G-code programs with sub-millimetre precision. The ATC enables complex multi-operation machining without repositioning. Applications span every precision industry from aerospace to dentistry. Industry 4.0 integration is transforming CNC from standalone machines into networked digital manufacturing nodes. Every engineering graduate must understand CNC to work in modern manufacturing.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CNC machining was invented in 1952 at MIT. The core concept is simple: encode all machining movements as numerical coordinates in a program, and a computer executes them with precision motors. This eliminates human error, enables 24/7 operation, and achieves tolerances impossible by hand. The global CNC market exceeds $100 billion and is growing at 6% per year, driven by aerospace, automotive, and medical device manufacturing.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five takeaways encapsulate the essentials of CNC machining for engineering students. Understanding CNC is non-negotiable for modern manufacturing engineers — whether in design (knowing what CNC can and cannot produce), in process planning (selecting the right machine and strategy), or in management (understanding lead times, costs, and capabilities). As AI and IoT transform CNC into intelligent manufacturing nodes, the fundamental principles of numerical control, precision motion, and process planning remain as critical as ever.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CNC transformed manufacturing over 70 years — from hand-cranked lathes to AI-guided machining centres. The precision (0.001 mm), speed, safety, and global scalability of CNC are unmatched by human operators. A single G-code file can be emailed across the world and produce identical parts in every factory. This is why CNC adoption is universal — from garage workshops to Boeing assembly lines. Understanding CNC is a core competency for every manufacturing engineer.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CNC machines span a wide range of material removal methods. CNC milling (3–5 axes) is most common for prismatic parts. CNC turning creates cylindrical components. CNC drilling targets precision hole features. EDM machines conductive materials without mechanical contact. CNC grinding achieves mirror finishes. Plasma and laser CNC cut flat plate stock rapidly. Each type is selected based on workpiece material, geometry, required finish, and production volume.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CNC machines are defined by their number of controlled axes. 3-axis machines (X, Y, Z linear) cover 70% of all CNC applications and handle most prismatic parts. 4-axis adds one rotary axis for cylindrical features. 5-axis CNC machines the most complex aeronautical, medical, and mould components in a single setup, eliminating repositioning errors. Multi-turret machines combine turning and milling simultaneously for maximum productivity in volume production.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CNC machine is a system of six interdependent subsystems. The machine structure provides the geometric reference — its rigidity directly determines achievable tolerances. The spindle is the power unit, rotating tools at precise speeds. The CNC controller is the intelligence, executing G-code programs. Servo drives form a closed-loop positioning system accurate to ±1 micron. The Automatic Tool Changer enables unmanned multi-operation machining. Coolant management is critical for dimensional stability and tool life.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CNC workflow begins in CAD software, where the engineer models the 3D geometry. CAM software then plans the optimal toolpaths — strategies like adaptive clearing, contour milling, or drilling cycles. A post-processor translates these toolpaths into machine-specific G/M-code. Before the machine runs, a virtual simulation detects collisions and errors. The machine then executes the program while the operator monitors key parameters. Final parts are verified on a Coordinate Measuring Machine.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G-code (Geometric code) commands motion and interpolation — G0 rapid, G1 linear feed, G2/G3 arcs. M-code (Miscellaneous code) controls machine functions — spindle, coolant, tool changes. A typical CNC program has hundreds to thousands of blocks. Modern CAM systems generate G-code automatically, but engineers must read and debug it. Key insight: every G1 command requires both a position (X, Y, Z) and a feed rate F in mm/min.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CNC milling encompasses many cutting strategies, each optimised for different geometries and materials. Face milling is fastest for flat surfaces. Peripheral milling creates profiles and slots. Pocket milling is fundamental for die and mould making. Contour milling follows 3D curves for aeronautical components. Trochoidal milling is a modern high-efficiency strategy that maintains constant chip load, doubling tool life in hard materials like Inconel and titanium.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image" Target="../media/image-1-3.png"/><Relationship Id="rId4" Type="http://schemas.openxmlformats.org/officeDocument/2006/relationships/slideLayout" Target="../slideLayouts/slideLayout1.xml"/><Relationship Id="rId5"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image" Target="../media/image-12-6.png"/><Relationship Id="rId7" Type="http://schemas.openxmlformats.org/officeDocument/2006/relationships/slideLayout" Target="../slideLayouts/slideLayout1.xml"/><Relationship Id="rId8"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slideLayout" Target="../slideLayouts/slideLayout1.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slideLayout" Target="../slideLayouts/slideLayout1.xml"/><Relationship Id="rId8"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slideLayout" Target="../slideLayouts/slideLayout1.xml"/><Relationship Id="rId8"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slideLayout" Target="../slideLayouts/slideLayout1.xml"/><Relationship Id="rId8"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31A22"/>
        </a:solidFill>
      </p:bgPr>
    </p:bg>
    <p:spTree>
      <p:nvGrpSpPr>
        <p:cNvPr id="1" name=""/>
        <p:cNvGrpSpPr/>
        <p:nvPr/>
      </p:nvGrpSpPr>
      <p:grpSpPr>
        <a:xfrm>
          <a:off x="0" y="0"/>
          <a:ext cx="0" cy="0"/>
          <a:chOff x="0" y="0"/>
          <a:chExt cx="0" cy="0"/>
        </a:xfrm>
      </p:grpSpPr>
      <p:sp>
        <p:nvSpPr>
          <p:cNvPr id="2" name="Shape 0"/>
          <p:cNvSpPr/>
          <p:nvPr/>
        </p:nvSpPr>
        <p:spPr>
          <a:xfrm>
            <a:off x="0" y="0"/>
            <a:ext cx="9144000" cy="0"/>
          </a:xfrm>
          <a:prstGeom prst="line">
            <a:avLst/>
          </a:prstGeom>
          <a:noFill/>
          <a:ln w="6350">
            <a:solidFill>
              <a:srgbClr val="2B5278">
                <a:alpha val="40000"/>
              </a:srgbClr>
            </a:solidFill>
            <a:prstDash val="solid"/>
          </a:ln>
        </p:spPr>
      </p:sp>
      <p:sp>
        <p:nvSpPr>
          <p:cNvPr id="3" name="Shape 1"/>
          <p:cNvSpPr/>
          <p:nvPr/>
        </p:nvSpPr>
        <p:spPr>
          <a:xfrm>
            <a:off x="0" y="1005840"/>
            <a:ext cx="9144000" cy="0"/>
          </a:xfrm>
          <a:prstGeom prst="line">
            <a:avLst/>
          </a:prstGeom>
          <a:noFill/>
          <a:ln w="6350">
            <a:solidFill>
              <a:srgbClr val="2B5278">
                <a:alpha val="40000"/>
              </a:srgbClr>
            </a:solidFill>
            <a:prstDash val="solid"/>
          </a:ln>
        </p:spPr>
      </p:sp>
      <p:sp>
        <p:nvSpPr>
          <p:cNvPr id="4" name="Shape 2"/>
          <p:cNvSpPr/>
          <p:nvPr/>
        </p:nvSpPr>
        <p:spPr>
          <a:xfrm>
            <a:off x="0" y="2011680"/>
            <a:ext cx="9144000" cy="0"/>
          </a:xfrm>
          <a:prstGeom prst="line">
            <a:avLst/>
          </a:prstGeom>
          <a:noFill/>
          <a:ln w="6350">
            <a:solidFill>
              <a:srgbClr val="2B5278">
                <a:alpha val="40000"/>
              </a:srgbClr>
            </a:solidFill>
            <a:prstDash val="solid"/>
          </a:ln>
        </p:spPr>
      </p:sp>
      <p:sp>
        <p:nvSpPr>
          <p:cNvPr id="5" name="Shape 3"/>
          <p:cNvSpPr/>
          <p:nvPr/>
        </p:nvSpPr>
        <p:spPr>
          <a:xfrm>
            <a:off x="0" y="3017520"/>
            <a:ext cx="9144000" cy="0"/>
          </a:xfrm>
          <a:prstGeom prst="line">
            <a:avLst/>
          </a:prstGeom>
          <a:noFill/>
          <a:ln w="6350">
            <a:solidFill>
              <a:srgbClr val="2B5278">
                <a:alpha val="40000"/>
              </a:srgbClr>
            </a:solidFill>
            <a:prstDash val="solid"/>
          </a:ln>
        </p:spPr>
      </p:sp>
      <p:sp>
        <p:nvSpPr>
          <p:cNvPr id="6" name="Shape 4"/>
          <p:cNvSpPr/>
          <p:nvPr/>
        </p:nvSpPr>
        <p:spPr>
          <a:xfrm>
            <a:off x="0" y="4023360"/>
            <a:ext cx="9144000" cy="0"/>
          </a:xfrm>
          <a:prstGeom prst="line">
            <a:avLst/>
          </a:prstGeom>
          <a:noFill/>
          <a:ln w="6350">
            <a:solidFill>
              <a:srgbClr val="2B5278">
                <a:alpha val="40000"/>
              </a:srgbClr>
            </a:solidFill>
            <a:prstDash val="solid"/>
          </a:ln>
        </p:spPr>
      </p:sp>
      <p:sp>
        <p:nvSpPr>
          <p:cNvPr id="7" name="Shape 5"/>
          <p:cNvSpPr/>
          <p:nvPr/>
        </p:nvSpPr>
        <p:spPr>
          <a:xfrm>
            <a:off x="0" y="5029200"/>
            <a:ext cx="9144000" cy="0"/>
          </a:xfrm>
          <a:prstGeom prst="line">
            <a:avLst/>
          </a:prstGeom>
          <a:noFill/>
          <a:ln w="6350">
            <a:solidFill>
              <a:srgbClr val="2B5278">
                <a:alpha val="40000"/>
              </a:srgbClr>
            </a:solidFill>
            <a:prstDash val="solid"/>
          </a:ln>
        </p:spPr>
      </p:sp>
      <p:sp>
        <p:nvSpPr>
          <p:cNvPr id="8" name="Shape 6"/>
          <p:cNvSpPr/>
          <p:nvPr/>
        </p:nvSpPr>
        <p:spPr>
          <a:xfrm>
            <a:off x="0" y="0"/>
            <a:ext cx="0" cy="5143500"/>
          </a:xfrm>
          <a:prstGeom prst="line">
            <a:avLst/>
          </a:prstGeom>
          <a:noFill/>
          <a:ln w="6350">
            <a:solidFill>
              <a:srgbClr val="2B5278">
                <a:alpha val="40000"/>
              </a:srgbClr>
            </a:solidFill>
            <a:prstDash val="solid"/>
          </a:ln>
        </p:spPr>
      </p:sp>
      <p:sp>
        <p:nvSpPr>
          <p:cNvPr id="9" name="Shape 7"/>
          <p:cNvSpPr/>
          <p:nvPr/>
        </p:nvSpPr>
        <p:spPr>
          <a:xfrm>
            <a:off x="1005840" y="0"/>
            <a:ext cx="0" cy="5143500"/>
          </a:xfrm>
          <a:prstGeom prst="line">
            <a:avLst/>
          </a:prstGeom>
          <a:noFill/>
          <a:ln w="6350">
            <a:solidFill>
              <a:srgbClr val="2B5278">
                <a:alpha val="40000"/>
              </a:srgbClr>
            </a:solidFill>
            <a:prstDash val="solid"/>
          </a:ln>
        </p:spPr>
      </p:sp>
      <p:sp>
        <p:nvSpPr>
          <p:cNvPr id="10" name="Shape 8"/>
          <p:cNvSpPr/>
          <p:nvPr/>
        </p:nvSpPr>
        <p:spPr>
          <a:xfrm>
            <a:off x="2011680" y="0"/>
            <a:ext cx="0" cy="5143500"/>
          </a:xfrm>
          <a:prstGeom prst="line">
            <a:avLst/>
          </a:prstGeom>
          <a:noFill/>
          <a:ln w="6350">
            <a:solidFill>
              <a:srgbClr val="2B5278">
                <a:alpha val="40000"/>
              </a:srgbClr>
            </a:solidFill>
            <a:prstDash val="solid"/>
          </a:ln>
        </p:spPr>
      </p:sp>
      <p:sp>
        <p:nvSpPr>
          <p:cNvPr id="11" name="Shape 9"/>
          <p:cNvSpPr/>
          <p:nvPr/>
        </p:nvSpPr>
        <p:spPr>
          <a:xfrm>
            <a:off x="3017520" y="0"/>
            <a:ext cx="0" cy="5143500"/>
          </a:xfrm>
          <a:prstGeom prst="line">
            <a:avLst/>
          </a:prstGeom>
          <a:noFill/>
          <a:ln w="6350">
            <a:solidFill>
              <a:srgbClr val="2B5278">
                <a:alpha val="40000"/>
              </a:srgbClr>
            </a:solidFill>
            <a:prstDash val="solid"/>
          </a:ln>
        </p:spPr>
      </p:sp>
      <p:sp>
        <p:nvSpPr>
          <p:cNvPr id="12" name="Shape 10"/>
          <p:cNvSpPr/>
          <p:nvPr/>
        </p:nvSpPr>
        <p:spPr>
          <a:xfrm>
            <a:off x="4023360" y="0"/>
            <a:ext cx="0" cy="5143500"/>
          </a:xfrm>
          <a:prstGeom prst="line">
            <a:avLst/>
          </a:prstGeom>
          <a:noFill/>
          <a:ln w="6350">
            <a:solidFill>
              <a:srgbClr val="2B5278">
                <a:alpha val="40000"/>
              </a:srgbClr>
            </a:solidFill>
            <a:prstDash val="solid"/>
          </a:ln>
        </p:spPr>
      </p:sp>
      <p:sp>
        <p:nvSpPr>
          <p:cNvPr id="13" name="Shape 11"/>
          <p:cNvSpPr/>
          <p:nvPr/>
        </p:nvSpPr>
        <p:spPr>
          <a:xfrm>
            <a:off x="5029200" y="0"/>
            <a:ext cx="0" cy="5143500"/>
          </a:xfrm>
          <a:prstGeom prst="line">
            <a:avLst/>
          </a:prstGeom>
          <a:noFill/>
          <a:ln w="6350">
            <a:solidFill>
              <a:srgbClr val="2B5278">
                <a:alpha val="40000"/>
              </a:srgbClr>
            </a:solidFill>
            <a:prstDash val="solid"/>
          </a:ln>
        </p:spPr>
      </p:sp>
      <p:sp>
        <p:nvSpPr>
          <p:cNvPr id="14" name="Shape 12"/>
          <p:cNvSpPr/>
          <p:nvPr/>
        </p:nvSpPr>
        <p:spPr>
          <a:xfrm>
            <a:off x="6035040" y="0"/>
            <a:ext cx="0" cy="5143500"/>
          </a:xfrm>
          <a:prstGeom prst="line">
            <a:avLst/>
          </a:prstGeom>
          <a:noFill/>
          <a:ln w="6350">
            <a:solidFill>
              <a:srgbClr val="2B5278">
                <a:alpha val="40000"/>
              </a:srgbClr>
            </a:solidFill>
            <a:prstDash val="solid"/>
          </a:ln>
        </p:spPr>
      </p:sp>
      <p:sp>
        <p:nvSpPr>
          <p:cNvPr id="15" name="Shape 13"/>
          <p:cNvSpPr/>
          <p:nvPr/>
        </p:nvSpPr>
        <p:spPr>
          <a:xfrm>
            <a:off x="7040880" y="0"/>
            <a:ext cx="0" cy="5143500"/>
          </a:xfrm>
          <a:prstGeom prst="line">
            <a:avLst/>
          </a:prstGeom>
          <a:noFill/>
          <a:ln w="6350">
            <a:solidFill>
              <a:srgbClr val="2B5278">
                <a:alpha val="40000"/>
              </a:srgbClr>
            </a:solidFill>
            <a:prstDash val="solid"/>
          </a:ln>
        </p:spPr>
      </p:sp>
      <p:sp>
        <p:nvSpPr>
          <p:cNvPr id="16" name="Shape 14"/>
          <p:cNvSpPr/>
          <p:nvPr/>
        </p:nvSpPr>
        <p:spPr>
          <a:xfrm>
            <a:off x="8046720" y="0"/>
            <a:ext cx="0" cy="5143500"/>
          </a:xfrm>
          <a:prstGeom prst="line">
            <a:avLst/>
          </a:prstGeom>
          <a:noFill/>
          <a:ln w="6350">
            <a:solidFill>
              <a:srgbClr val="2B5278">
                <a:alpha val="40000"/>
              </a:srgbClr>
            </a:solidFill>
            <a:prstDash val="solid"/>
          </a:ln>
        </p:spPr>
      </p:sp>
      <p:sp>
        <p:nvSpPr>
          <p:cNvPr id="17" name="Shape 15"/>
          <p:cNvSpPr/>
          <p:nvPr/>
        </p:nvSpPr>
        <p:spPr>
          <a:xfrm>
            <a:off x="9052560" y="0"/>
            <a:ext cx="0" cy="5143500"/>
          </a:xfrm>
          <a:prstGeom prst="line">
            <a:avLst/>
          </a:prstGeom>
          <a:noFill/>
          <a:ln w="6350">
            <a:solidFill>
              <a:srgbClr val="2B5278">
                <a:alpha val="40000"/>
              </a:srgbClr>
            </a:solidFill>
            <a:prstDash val="solid"/>
          </a:ln>
        </p:spPr>
      </p:sp>
      <p:sp>
        <p:nvSpPr>
          <p:cNvPr id="18" name="Shape 16"/>
          <p:cNvSpPr/>
          <p:nvPr/>
        </p:nvSpPr>
        <p:spPr>
          <a:xfrm>
            <a:off x="457200" y="1005840"/>
            <a:ext cx="128016" cy="3017520"/>
          </a:xfrm>
          <a:prstGeom prst="rect">
            <a:avLst/>
          </a:prstGeom>
          <a:solidFill>
            <a:srgbClr val="00C853"/>
          </a:solidFill>
          <a:ln w="12700">
            <a:solidFill>
              <a:srgbClr val="00C853"/>
            </a:solidFill>
            <a:prstDash val="solid"/>
          </a:ln>
        </p:spPr>
      </p:sp>
      <p:sp>
        <p:nvSpPr>
          <p:cNvPr id="19" name="Text 17"/>
          <p:cNvSpPr/>
          <p:nvPr/>
        </p:nvSpPr>
        <p:spPr>
          <a:xfrm>
            <a:off x="713232" y="960120"/>
            <a:ext cx="8229600" cy="914400"/>
          </a:xfrm>
          <a:prstGeom prst="rect">
            <a:avLst/>
          </a:prstGeom>
          <a:noFill/>
          <a:ln/>
        </p:spPr>
        <p:txBody>
          <a:bodyPr wrap="square" lIns="0" tIns="0" rIns="0" bIns="0" rtlCol="0" anchor="ctr"/>
          <a:lstStyle/>
          <a:p>
            <a:pPr indent="0" marL="0">
              <a:buNone/>
            </a:pPr>
            <a:r>
              <a:rPr lang="en-US" sz="6200" b="1" dirty="0">
                <a:solidFill>
                  <a:srgbClr val="00C853"/>
                </a:solidFill>
                <a:latin typeface="Calibri" pitchFamily="34" charset="0"/>
                <a:ea typeface="Calibri" pitchFamily="34" charset="-122"/>
                <a:cs typeface="Calibri" pitchFamily="34" charset="-120"/>
              </a:rPr>
              <a:t>CNC</a:t>
            </a:r>
            <a:endParaRPr lang="en-US" sz="6200" dirty="0"/>
          </a:p>
        </p:txBody>
      </p:sp>
      <p:sp>
        <p:nvSpPr>
          <p:cNvPr id="20" name="Text 18"/>
          <p:cNvSpPr/>
          <p:nvPr/>
        </p:nvSpPr>
        <p:spPr>
          <a:xfrm>
            <a:off x="713232" y="1828800"/>
            <a:ext cx="8229600" cy="777240"/>
          </a:xfrm>
          <a:prstGeom prst="rect">
            <a:avLst/>
          </a:prstGeom>
          <a:noFill/>
          <a:ln/>
        </p:spPr>
        <p:txBody>
          <a:bodyPr wrap="square" lIns="0" tIns="0" rIns="0" bIns="0" rtlCol="0" anchor="ctr"/>
          <a:lstStyle/>
          <a:p>
            <a:pPr indent="0" marL="0">
              <a:buNone/>
            </a:pPr>
            <a:r>
              <a:rPr lang="en-US" sz="4400" b="1" dirty="0">
                <a:solidFill>
                  <a:srgbClr val="FFFFFF"/>
                </a:solidFill>
                <a:latin typeface="Calibri" pitchFamily="34" charset="0"/>
                <a:ea typeface="Calibri" pitchFamily="34" charset="-122"/>
                <a:cs typeface="Calibri" pitchFamily="34" charset="-120"/>
              </a:rPr>
              <a:t>MACHINES</a:t>
            </a:r>
            <a:endParaRPr lang="en-US" sz="4400" dirty="0"/>
          </a:p>
        </p:txBody>
      </p:sp>
      <p:sp>
        <p:nvSpPr>
          <p:cNvPr id="21" name="Text 19"/>
          <p:cNvSpPr/>
          <p:nvPr/>
        </p:nvSpPr>
        <p:spPr>
          <a:xfrm>
            <a:off x="713232" y="2633472"/>
            <a:ext cx="7772400" cy="457200"/>
          </a:xfrm>
          <a:prstGeom prst="rect">
            <a:avLst/>
          </a:prstGeom>
          <a:noFill/>
          <a:ln/>
        </p:spPr>
        <p:txBody>
          <a:bodyPr wrap="square" lIns="0" tIns="0" rIns="0" bIns="0" rtlCol="0" anchor="ctr"/>
          <a:lstStyle/>
          <a:p>
            <a:pPr indent="0" marL="0">
              <a:buNone/>
            </a:pPr>
            <a:r>
              <a:rPr lang="en-US" sz="1600" i="1" dirty="0">
                <a:solidFill>
                  <a:srgbClr val="8FAEC8"/>
                </a:solidFill>
                <a:latin typeface="Calibri" pitchFamily="34" charset="0"/>
                <a:ea typeface="Calibri" pitchFamily="34" charset="-122"/>
                <a:cs typeface="Calibri" pitchFamily="34" charset="-120"/>
              </a:rPr>
              <a:t>Computer Numerical Control — From Code to Component</a:t>
            </a:r>
            <a:endParaRPr lang="en-US" sz="1600" dirty="0"/>
          </a:p>
        </p:txBody>
      </p:sp>
      <p:pic>
        <p:nvPicPr>
          <p:cNvPr id="22" name="Image 0" descr="preencoded.png">    </p:cNvPr>
          <p:cNvPicPr>
            <a:picLocks noChangeAspect="1"/>
          </p:cNvPicPr>
          <p:nvPr/>
        </p:nvPicPr>
        <p:blipFill>
          <a:blip r:embed="rId1">
            <a:alphaModFix amt="15000"/>
          </a:blip>
          <a:stretch>
            <a:fillRect/>
          </a:stretch>
        </p:blipFill>
        <p:spPr>
          <a:xfrm>
            <a:off x="7132320" y="274320"/>
            <a:ext cx="1828800" cy="1828800"/>
          </a:xfrm>
          <a:prstGeom prst="rect">
            <a:avLst/>
          </a:prstGeom>
        </p:spPr>
      </p:pic>
      <p:pic>
        <p:nvPicPr>
          <p:cNvPr id="23" name="Image 1" descr="preencoded.png">    </p:cNvPr>
          <p:cNvPicPr>
            <a:picLocks noChangeAspect="1"/>
          </p:cNvPicPr>
          <p:nvPr/>
        </p:nvPicPr>
        <p:blipFill>
          <a:blip r:embed="rId2">
            <a:alphaModFix amt="20000"/>
          </a:blip>
          <a:stretch>
            <a:fillRect/>
          </a:stretch>
        </p:blipFill>
        <p:spPr>
          <a:xfrm>
            <a:off x="7772400" y="2194560"/>
            <a:ext cx="1280160" cy="1280160"/>
          </a:xfrm>
          <a:prstGeom prst="rect">
            <a:avLst/>
          </a:prstGeom>
        </p:spPr>
      </p:pic>
      <p:sp>
        <p:nvSpPr>
          <p:cNvPr id="24" name="Shape 20"/>
          <p:cNvSpPr/>
          <p:nvPr/>
        </p:nvSpPr>
        <p:spPr>
          <a:xfrm>
            <a:off x="0" y="4663440"/>
            <a:ext cx="9144000" cy="480060"/>
          </a:xfrm>
          <a:prstGeom prst="rect">
            <a:avLst/>
          </a:prstGeom>
          <a:solidFill>
            <a:srgbClr val="1E3A5F"/>
          </a:solidFill>
          <a:ln w="12700">
            <a:solidFill>
              <a:srgbClr val="1E3A5F"/>
            </a:solidFill>
            <a:prstDash val="solid"/>
          </a:ln>
        </p:spPr>
      </p:sp>
      <p:sp>
        <p:nvSpPr>
          <p:cNvPr id="25" name="Text 21"/>
          <p:cNvSpPr/>
          <p:nvPr/>
        </p:nvSpPr>
        <p:spPr>
          <a:xfrm>
            <a:off x="457200" y="4663440"/>
            <a:ext cx="6400800" cy="480060"/>
          </a:xfrm>
          <a:prstGeom prst="rect">
            <a:avLst/>
          </a:prstGeom>
          <a:noFill/>
          <a:ln/>
        </p:spPr>
        <p:txBody>
          <a:bodyPr wrap="square" lIns="0" tIns="0" rIns="0" bIns="0" rtlCol="0" anchor="ctr"/>
          <a:lstStyle/>
          <a:p>
            <a:pPr indent="0" marL="0">
              <a:buNone/>
            </a:pPr>
            <a:r>
              <a:rPr lang="en-US" sz="1200" dirty="0">
                <a:solidFill>
                  <a:srgbClr val="8FAEC8"/>
                </a:solidFill>
                <a:latin typeface="Calibri" pitchFamily="34" charset="0"/>
                <a:ea typeface="Calibri" pitchFamily="34" charset="-122"/>
                <a:cs typeface="Calibri" pitchFamily="34" charset="-120"/>
              </a:rPr>
              <a:t>Undergraduate Engineering  |  Manufacturing Technology</a:t>
            </a:r>
            <a:endParaRPr lang="en-US" sz="1200" dirty="0"/>
          </a:p>
        </p:txBody>
      </p:sp>
      <p:pic>
        <p:nvPicPr>
          <p:cNvPr id="26" name="Image 2" descr="preencoded.png">    </p:cNvPr>
          <p:cNvPicPr>
            <a:picLocks noChangeAspect="1"/>
          </p:cNvPicPr>
          <p:nvPr/>
        </p:nvPicPr>
        <p:blipFill>
          <a:blip r:embed="rId3"/>
          <a:stretch>
            <a:fillRect/>
          </a:stretch>
        </p:blipFill>
        <p:spPr>
          <a:xfrm>
            <a:off x="8412480" y="4709160"/>
            <a:ext cx="365760" cy="36576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0F4F8"/>
        </a:solidFill>
      </p:bgPr>
    </p:bg>
    <p:spTree>
      <p:nvGrpSpPr>
        <p:cNvPr id="1" name=""/>
        <p:cNvGrpSpPr/>
        <p:nvPr/>
      </p:nvGrpSpPr>
      <p:grpSpPr>
        <a:xfrm>
          <a:off x="0" y="0"/>
          <a:ext cx="0" cy="0"/>
          <a:chOff x="0" y="0"/>
          <a:chExt cx="0" cy="0"/>
        </a:xfrm>
      </p:grpSpPr>
      <p:sp>
        <p:nvSpPr>
          <p:cNvPr id="2" name="Shape 0"/>
          <p:cNvSpPr/>
          <p:nvPr/>
        </p:nvSpPr>
        <p:spPr>
          <a:xfrm>
            <a:off x="0" y="0"/>
            <a:ext cx="9144000" cy="621792"/>
          </a:xfrm>
          <a:prstGeom prst="rect">
            <a:avLst/>
          </a:prstGeom>
          <a:solidFill>
            <a:srgbClr val="1E3A5F"/>
          </a:solidFill>
          <a:ln w="12700">
            <a:solidFill>
              <a:srgbClr val="1E3A5F"/>
            </a:solidFill>
            <a:prstDash val="solid"/>
          </a:ln>
        </p:spPr>
      </p:sp>
      <p:sp>
        <p:nvSpPr>
          <p:cNvPr id="3" name="Shape 1"/>
          <p:cNvSpPr/>
          <p:nvPr/>
        </p:nvSpPr>
        <p:spPr>
          <a:xfrm>
            <a:off x="0" y="621792"/>
            <a:ext cx="9144000" cy="50292"/>
          </a:xfrm>
          <a:prstGeom prst="rect">
            <a:avLst/>
          </a:prstGeom>
          <a:solidFill>
            <a:srgbClr val="00C853"/>
          </a:solidFill>
          <a:ln w="12700">
            <a:solidFill>
              <a:srgbClr val="00C853"/>
            </a:solidFill>
            <a:prstDash val="solid"/>
          </a:ln>
        </p:spPr>
      </p:sp>
      <p:sp>
        <p:nvSpPr>
          <p:cNvPr id="4" name="Text 2"/>
          <p:cNvSpPr/>
          <p:nvPr/>
        </p:nvSpPr>
        <p:spPr>
          <a:xfrm>
            <a:off x="384048" y="0"/>
            <a:ext cx="8412480" cy="621792"/>
          </a:xfrm>
          <a:prstGeom prst="rect">
            <a:avLst/>
          </a:prstGeom>
          <a:noFill/>
          <a:ln/>
        </p:spPr>
        <p:txBody>
          <a:bodyPr wrap="square" lIns="0" tIns="0" rIns="0" bIns="0" rtlCol="0" anchor="ctr"/>
          <a:lstStyle/>
          <a:p>
            <a:pPr algn="l" indent="0" marL="0">
              <a:buNone/>
            </a:pPr>
            <a:r>
              <a:rPr lang="en-US" sz="2100" b="1" dirty="0">
                <a:solidFill>
                  <a:srgbClr val="FFFFFF"/>
                </a:solidFill>
                <a:latin typeface="Calibri" pitchFamily="34" charset="0"/>
                <a:ea typeface="Calibri" pitchFamily="34" charset="-122"/>
                <a:cs typeface="Calibri" pitchFamily="34" charset="-120"/>
              </a:rPr>
              <a:t>Process — CNC Closed-Loop Control System</a:t>
            </a:r>
            <a:endParaRPr lang="en-US" sz="2100" dirty="0"/>
          </a:p>
        </p:txBody>
      </p:sp>
      <p:sp>
        <p:nvSpPr>
          <p:cNvPr id="5" name="Shape 3"/>
          <p:cNvSpPr/>
          <p:nvPr/>
        </p:nvSpPr>
        <p:spPr>
          <a:xfrm>
            <a:off x="320040" y="1691640"/>
            <a:ext cx="8503920" cy="54864"/>
          </a:xfrm>
          <a:prstGeom prst="rect">
            <a:avLst/>
          </a:prstGeom>
          <a:solidFill>
            <a:srgbClr val="00C853"/>
          </a:solidFill>
          <a:ln w="12700">
            <a:solidFill>
              <a:srgbClr val="00C853"/>
            </a:solidFill>
            <a:prstDash val="solid"/>
          </a:ln>
        </p:spPr>
      </p:sp>
      <p:sp>
        <p:nvSpPr>
          <p:cNvPr id="6" name="Shape 4"/>
          <p:cNvSpPr/>
          <p:nvPr/>
        </p:nvSpPr>
        <p:spPr>
          <a:xfrm>
            <a:off x="320040" y="786384"/>
            <a:ext cx="1600200" cy="713232"/>
          </a:xfrm>
          <a:prstGeom prst="rect">
            <a:avLst/>
          </a:prstGeom>
          <a:solidFill>
            <a:srgbClr val="1E3A5F"/>
          </a:solidFill>
          <a:ln w="12700">
            <a:solidFill>
              <a:srgbClr val="1E3A5F"/>
            </a:solidFill>
            <a:prstDash val="solid"/>
          </a:ln>
          <a:effectLst>
            <a:outerShdw sx="100000" sy="100000" kx="0" ky="0" algn="bl" rotWithShape="0" blurRad="50800" dist="25400" dir="8100000">
              <a:srgbClr val="000000">
                <a:alpha val="8000"/>
              </a:srgbClr>
            </a:outerShdw>
          </a:effectLst>
        </p:spPr>
      </p:sp>
      <p:sp>
        <p:nvSpPr>
          <p:cNvPr id="7" name="Text 5"/>
          <p:cNvSpPr/>
          <p:nvPr/>
        </p:nvSpPr>
        <p:spPr>
          <a:xfrm>
            <a:off x="320040" y="786384"/>
            <a:ext cx="1600200" cy="713232"/>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G-Code</a:t>
            </a:r>
            <a:endParaRPr lang="en-US" sz="1100" dirty="0"/>
          </a:p>
          <a:p>
            <a:pPr algn="ctr" indent="0" marL="0">
              <a:buNone/>
            </a:pPr>
            <a:r>
              <a:rPr lang="en-US" sz="1100" b="1" dirty="0">
                <a:solidFill>
                  <a:srgbClr val="FFFFFF"/>
                </a:solidFill>
                <a:latin typeface="Calibri" pitchFamily="34" charset="0"/>
                <a:ea typeface="Calibri" pitchFamily="34" charset="-122"/>
                <a:cs typeface="Calibri" pitchFamily="34" charset="-120"/>
              </a:rPr>
              <a:t>Program</a:t>
            </a:r>
            <a:endParaRPr lang="en-US" sz="1100" dirty="0"/>
          </a:p>
        </p:txBody>
      </p:sp>
      <p:sp>
        <p:nvSpPr>
          <p:cNvPr id="8" name="Shape 6"/>
          <p:cNvSpPr/>
          <p:nvPr/>
        </p:nvSpPr>
        <p:spPr>
          <a:xfrm>
            <a:off x="1005840" y="1627632"/>
            <a:ext cx="228600" cy="228600"/>
          </a:xfrm>
          <a:prstGeom prst="ellipse">
            <a:avLst/>
          </a:prstGeom>
          <a:solidFill>
            <a:srgbClr val="1E3A5F"/>
          </a:solidFill>
          <a:ln w="12700">
            <a:solidFill>
              <a:srgbClr val="1E3A5F"/>
            </a:solidFill>
            <a:prstDash val="solid"/>
          </a:ln>
        </p:spPr>
      </p:sp>
      <p:sp>
        <p:nvSpPr>
          <p:cNvPr id="9" name="Shape 7"/>
          <p:cNvSpPr/>
          <p:nvPr/>
        </p:nvSpPr>
        <p:spPr>
          <a:xfrm>
            <a:off x="1920240" y="1143000"/>
            <a:ext cx="118872" cy="0"/>
          </a:xfrm>
          <a:prstGeom prst="line">
            <a:avLst/>
          </a:prstGeom>
          <a:noFill/>
          <a:ln w="31750">
            <a:solidFill>
              <a:srgbClr val="00C853"/>
            </a:solidFill>
            <a:prstDash val="solid"/>
          </a:ln>
        </p:spPr>
      </p:sp>
      <p:sp>
        <p:nvSpPr>
          <p:cNvPr id="10" name="Shape 8"/>
          <p:cNvSpPr/>
          <p:nvPr/>
        </p:nvSpPr>
        <p:spPr>
          <a:xfrm>
            <a:off x="2039112" y="786384"/>
            <a:ext cx="1600200" cy="713232"/>
          </a:xfrm>
          <a:prstGeom prst="rect">
            <a:avLst/>
          </a:prstGeom>
          <a:solidFill>
            <a:srgbClr val="00C853"/>
          </a:solidFill>
          <a:ln w="12700">
            <a:solidFill>
              <a:srgbClr val="00C853"/>
            </a:solidFill>
            <a:prstDash val="solid"/>
          </a:ln>
          <a:effectLst>
            <a:outerShdw sx="100000" sy="100000" kx="0" ky="0" algn="bl" rotWithShape="0" blurRad="50800" dist="25400" dir="8100000">
              <a:srgbClr val="000000">
                <a:alpha val="8000"/>
              </a:srgbClr>
            </a:outerShdw>
          </a:effectLst>
        </p:spPr>
      </p:sp>
      <p:sp>
        <p:nvSpPr>
          <p:cNvPr id="11" name="Text 9"/>
          <p:cNvSpPr/>
          <p:nvPr/>
        </p:nvSpPr>
        <p:spPr>
          <a:xfrm>
            <a:off x="2039112" y="786384"/>
            <a:ext cx="1600200" cy="713232"/>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CNC</a:t>
            </a:r>
            <a:endParaRPr lang="en-US" sz="1100" dirty="0"/>
          </a:p>
          <a:p>
            <a:pPr algn="ctr" indent="0" marL="0">
              <a:buNone/>
            </a:pPr>
            <a:r>
              <a:rPr lang="en-US" sz="1100" b="1" dirty="0">
                <a:solidFill>
                  <a:srgbClr val="FFFFFF"/>
                </a:solidFill>
                <a:latin typeface="Calibri" pitchFamily="34" charset="0"/>
                <a:ea typeface="Calibri" pitchFamily="34" charset="-122"/>
                <a:cs typeface="Calibri" pitchFamily="34" charset="-120"/>
              </a:rPr>
              <a:t>Controller</a:t>
            </a:r>
            <a:endParaRPr lang="en-US" sz="1100" dirty="0"/>
          </a:p>
        </p:txBody>
      </p:sp>
      <p:sp>
        <p:nvSpPr>
          <p:cNvPr id="12" name="Shape 10"/>
          <p:cNvSpPr/>
          <p:nvPr/>
        </p:nvSpPr>
        <p:spPr>
          <a:xfrm>
            <a:off x="2724912" y="1627632"/>
            <a:ext cx="228600" cy="228600"/>
          </a:xfrm>
          <a:prstGeom prst="ellipse">
            <a:avLst/>
          </a:prstGeom>
          <a:solidFill>
            <a:srgbClr val="00C853"/>
          </a:solidFill>
          <a:ln w="12700">
            <a:solidFill>
              <a:srgbClr val="00C853"/>
            </a:solidFill>
            <a:prstDash val="solid"/>
          </a:ln>
        </p:spPr>
      </p:sp>
      <p:sp>
        <p:nvSpPr>
          <p:cNvPr id="13" name="Shape 11"/>
          <p:cNvSpPr/>
          <p:nvPr/>
        </p:nvSpPr>
        <p:spPr>
          <a:xfrm>
            <a:off x="3639312" y="1143000"/>
            <a:ext cx="118872" cy="0"/>
          </a:xfrm>
          <a:prstGeom prst="line">
            <a:avLst/>
          </a:prstGeom>
          <a:noFill/>
          <a:ln w="31750">
            <a:solidFill>
              <a:srgbClr val="00C853"/>
            </a:solidFill>
            <a:prstDash val="solid"/>
          </a:ln>
        </p:spPr>
      </p:sp>
      <p:sp>
        <p:nvSpPr>
          <p:cNvPr id="14" name="Shape 12"/>
          <p:cNvSpPr/>
          <p:nvPr/>
        </p:nvSpPr>
        <p:spPr>
          <a:xfrm>
            <a:off x="3758184" y="786384"/>
            <a:ext cx="1600200" cy="713232"/>
          </a:xfrm>
          <a:prstGeom prst="rect">
            <a:avLst/>
          </a:prstGeom>
          <a:solidFill>
            <a:srgbClr val="FFB300"/>
          </a:solidFill>
          <a:ln w="12700">
            <a:solidFill>
              <a:srgbClr val="FFB300"/>
            </a:solidFill>
            <a:prstDash val="solid"/>
          </a:ln>
          <a:effectLst>
            <a:outerShdw sx="100000" sy="100000" kx="0" ky="0" algn="bl" rotWithShape="0" blurRad="50800" dist="25400" dir="8100000">
              <a:srgbClr val="000000">
                <a:alpha val="8000"/>
              </a:srgbClr>
            </a:outerShdw>
          </a:effectLst>
        </p:spPr>
      </p:sp>
      <p:sp>
        <p:nvSpPr>
          <p:cNvPr id="15" name="Text 13"/>
          <p:cNvSpPr/>
          <p:nvPr/>
        </p:nvSpPr>
        <p:spPr>
          <a:xfrm>
            <a:off x="3758184" y="786384"/>
            <a:ext cx="1600200" cy="713232"/>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Servo</a:t>
            </a:r>
            <a:endParaRPr lang="en-US" sz="1100" dirty="0"/>
          </a:p>
          <a:p>
            <a:pPr algn="ctr" indent="0" marL="0">
              <a:buNone/>
            </a:pPr>
            <a:r>
              <a:rPr lang="en-US" sz="1100" b="1" dirty="0">
                <a:solidFill>
                  <a:srgbClr val="FFFFFF"/>
                </a:solidFill>
                <a:latin typeface="Calibri" pitchFamily="34" charset="0"/>
                <a:ea typeface="Calibri" pitchFamily="34" charset="-122"/>
                <a:cs typeface="Calibri" pitchFamily="34" charset="-120"/>
              </a:rPr>
              <a:t>Amplifier</a:t>
            </a:r>
            <a:endParaRPr lang="en-US" sz="1100" dirty="0"/>
          </a:p>
        </p:txBody>
      </p:sp>
      <p:sp>
        <p:nvSpPr>
          <p:cNvPr id="16" name="Shape 14"/>
          <p:cNvSpPr/>
          <p:nvPr/>
        </p:nvSpPr>
        <p:spPr>
          <a:xfrm>
            <a:off x="4443984" y="1627632"/>
            <a:ext cx="228600" cy="228600"/>
          </a:xfrm>
          <a:prstGeom prst="ellipse">
            <a:avLst/>
          </a:prstGeom>
          <a:solidFill>
            <a:srgbClr val="FFB300"/>
          </a:solidFill>
          <a:ln w="12700">
            <a:solidFill>
              <a:srgbClr val="FFB300"/>
            </a:solidFill>
            <a:prstDash val="solid"/>
          </a:ln>
        </p:spPr>
      </p:sp>
      <p:sp>
        <p:nvSpPr>
          <p:cNvPr id="17" name="Shape 15"/>
          <p:cNvSpPr/>
          <p:nvPr/>
        </p:nvSpPr>
        <p:spPr>
          <a:xfrm>
            <a:off x="5358384" y="1143000"/>
            <a:ext cx="118872" cy="0"/>
          </a:xfrm>
          <a:prstGeom prst="line">
            <a:avLst/>
          </a:prstGeom>
          <a:noFill/>
          <a:ln w="31750">
            <a:solidFill>
              <a:srgbClr val="00C853"/>
            </a:solidFill>
            <a:prstDash val="solid"/>
          </a:ln>
        </p:spPr>
      </p:sp>
      <p:sp>
        <p:nvSpPr>
          <p:cNvPr id="18" name="Shape 16"/>
          <p:cNvSpPr/>
          <p:nvPr/>
        </p:nvSpPr>
        <p:spPr>
          <a:xfrm>
            <a:off x="5477256" y="786384"/>
            <a:ext cx="1600200" cy="713232"/>
          </a:xfrm>
          <a:prstGeom prst="rect">
            <a:avLst/>
          </a:prstGeom>
          <a:solidFill>
            <a:srgbClr val="00838F"/>
          </a:solidFill>
          <a:ln w="12700">
            <a:solidFill>
              <a:srgbClr val="00838F"/>
            </a:solidFill>
            <a:prstDash val="solid"/>
          </a:ln>
          <a:effectLst>
            <a:outerShdw sx="100000" sy="100000" kx="0" ky="0" algn="bl" rotWithShape="0" blurRad="50800" dist="25400" dir="8100000">
              <a:srgbClr val="000000">
                <a:alpha val="8000"/>
              </a:srgbClr>
            </a:outerShdw>
          </a:effectLst>
        </p:spPr>
      </p:sp>
      <p:sp>
        <p:nvSpPr>
          <p:cNvPr id="19" name="Text 17"/>
          <p:cNvSpPr/>
          <p:nvPr/>
        </p:nvSpPr>
        <p:spPr>
          <a:xfrm>
            <a:off x="5477256" y="786384"/>
            <a:ext cx="1600200" cy="713232"/>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Servo Motor</a:t>
            </a:r>
            <a:endParaRPr lang="en-US" sz="1100" dirty="0"/>
          </a:p>
          <a:p>
            <a:pPr algn="ctr" indent="0" marL="0">
              <a:buNone/>
            </a:pPr>
            <a:r>
              <a:rPr lang="en-US" sz="1100" b="1" dirty="0">
                <a:solidFill>
                  <a:srgbClr val="FFFFFF"/>
                </a:solidFill>
                <a:latin typeface="Calibri" pitchFamily="34" charset="0"/>
                <a:ea typeface="Calibri" pitchFamily="34" charset="-122"/>
                <a:cs typeface="Calibri" pitchFamily="34" charset="-120"/>
              </a:rPr>
              <a:t>&amp; Ball Screw</a:t>
            </a:r>
            <a:endParaRPr lang="en-US" sz="1100" dirty="0"/>
          </a:p>
        </p:txBody>
      </p:sp>
      <p:sp>
        <p:nvSpPr>
          <p:cNvPr id="20" name="Shape 18"/>
          <p:cNvSpPr/>
          <p:nvPr/>
        </p:nvSpPr>
        <p:spPr>
          <a:xfrm>
            <a:off x="6163056" y="1627632"/>
            <a:ext cx="228600" cy="228600"/>
          </a:xfrm>
          <a:prstGeom prst="ellipse">
            <a:avLst/>
          </a:prstGeom>
          <a:solidFill>
            <a:srgbClr val="00838F"/>
          </a:solidFill>
          <a:ln w="12700">
            <a:solidFill>
              <a:srgbClr val="00838F"/>
            </a:solidFill>
            <a:prstDash val="solid"/>
          </a:ln>
        </p:spPr>
      </p:sp>
      <p:sp>
        <p:nvSpPr>
          <p:cNvPr id="21" name="Shape 19"/>
          <p:cNvSpPr/>
          <p:nvPr/>
        </p:nvSpPr>
        <p:spPr>
          <a:xfrm>
            <a:off x="7077456" y="1143000"/>
            <a:ext cx="118872" cy="0"/>
          </a:xfrm>
          <a:prstGeom prst="line">
            <a:avLst/>
          </a:prstGeom>
          <a:noFill/>
          <a:ln w="31750">
            <a:solidFill>
              <a:srgbClr val="00C853"/>
            </a:solidFill>
            <a:prstDash val="solid"/>
          </a:ln>
        </p:spPr>
      </p:sp>
      <p:sp>
        <p:nvSpPr>
          <p:cNvPr id="22" name="Shape 20"/>
          <p:cNvSpPr/>
          <p:nvPr/>
        </p:nvSpPr>
        <p:spPr>
          <a:xfrm>
            <a:off x="7196328" y="786384"/>
            <a:ext cx="1600200" cy="713232"/>
          </a:xfrm>
          <a:prstGeom prst="rect">
            <a:avLst/>
          </a:prstGeom>
          <a:solidFill>
            <a:srgbClr val="D32F2F"/>
          </a:solidFill>
          <a:ln w="12700">
            <a:solidFill>
              <a:srgbClr val="D32F2F"/>
            </a:solidFill>
            <a:prstDash val="solid"/>
          </a:ln>
          <a:effectLst>
            <a:outerShdw sx="100000" sy="100000" kx="0" ky="0" algn="bl" rotWithShape="0" blurRad="50800" dist="25400" dir="8100000">
              <a:srgbClr val="000000">
                <a:alpha val="8000"/>
              </a:srgbClr>
            </a:outerShdw>
          </a:effectLst>
        </p:spPr>
      </p:sp>
      <p:sp>
        <p:nvSpPr>
          <p:cNvPr id="23" name="Text 21"/>
          <p:cNvSpPr/>
          <p:nvPr/>
        </p:nvSpPr>
        <p:spPr>
          <a:xfrm>
            <a:off x="7196328" y="786384"/>
            <a:ext cx="1600200" cy="713232"/>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Encoder</a:t>
            </a:r>
            <a:endParaRPr lang="en-US" sz="1100" dirty="0"/>
          </a:p>
          <a:p>
            <a:pPr algn="ctr" indent="0" marL="0">
              <a:buNone/>
            </a:pPr>
            <a:r>
              <a:rPr lang="en-US" sz="1100" b="1" dirty="0">
                <a:solidFill>
                  <a:srgbClr val="FFFFFF"/>
                </a:solidFill>
                <a:latin typeface="Calibri" pitchFamily="34" charset="0"/>
                <a:ea typeface="Calibri" pitchFamily="34" charset="-122"/>
                <a:cs typeface="Calibri" pitchFamily="34" charset="-120"/>
              </a:rPr>
              <a:t>Feedback</a:t>
            </a:r>
            <a:endParaRPr lang="en-US" sz="1100" dirty="0"/>
          </a:p>
        </p:txBody>
      </p:sp>
      <p:sp>
        <p:nvSpPr>
          <p:cNvPr id="24" name="Shape 22"/>
          <p:cNvSpPr/>
          <p:nvPr/>
        </p:nvSpPr>
        <p:spPr>
          <a:xfrm>
            <a:off x="7882128" y="1627632"/>
            <a:ext cx="228600" cy="228600"/>
          </a:xfrm>
          <a:prstGeom prst="ellipse">
            <a:avLst/>
          </a:prstGeom>
          <a:solidFill>
            <a:srgbClr val="D32F2F"/>
          </a:solidFill>
          <a:ln w="12700">
            <a:solidFill>
              <a:srgbClr val="D32F2F"/>
            </a:solidFill>
            <a:prstDash val="solid"/>
          </a:ln>
        </p:spPr>
      </p:sp>
      <p:sp>
        <p:nvSpPr>
          <p:cNvPr id="25" name="Text 23"/>
          <p:cNvSpPr/>
          <p:nvPr/>
        </p:nvSpPr>
        <p:spPr>
          <a:xfrm>
            <a:off x="320040" y="1874520"/>
            <a:ext cx="8503920" cy="347472"/>
          </a:xfrm>
          <a:prstGeom prst="rect">
            <a:avLst/>
          </a:prstGeom>
          <a:noFill/>
          <a:ln/>
        </p:spPr>
        <p:txBody>
          <a:bodyPr wrap="square" lIns="0" tIns="0" rIns="0" bIns="0" rtlCol="0" anchor="ctr"/>
          <a:lstStyle/>
          <a:p>
            <a:pPr algn="ctr" indent="0" marL="0">
              <a:buNone/>
            </a:pPr>
            <a:r>
              <a:rPr lang="en-US" sz="1000" i="1" dirty="0">
                <a:solidFill>
                  <a:srgbClr val="D32F2F"/>
                </a:solidFill>
                <a:latin typeface="Calibri" pitchFamily="34" charset="0"/>
                <a:ea typeface="Calibri" pitchFamily="34" charset="-122"/>
                <a:cs typeface="Calibri" pitchFamily="34" charset="-120"/>
              </a:rPr>
              <a:t>↑ Feedback Loop — Encoder Reports Actual Position Back to Controller Every 1 ms</a:t>
            </a:r>
            <a:endParaRPr lang="en-US" sz="1000" dirty="0"/>
          </a:p>
        </p:txBody>
      </p:sp>
      <p:sp>
        <p:nvSpPr>
          <p:cNvPr id="26" name="Shape 24"/>
          <p:cNvSpPr/>
          <p:nvPr/>
        </p:nvSpPr>
        <p:spPr>
          <a:xfrm>
            <a:off x="320040" y="2331720"/>
            <a:ext cx="4206240" cy="1234440"/>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27" name="Shape 25"/>
          <p:cNvSpPr/>
          <p:nvPr/>
        </p:nvSpPr>
        <p:spPr>
          <a:xfrm>
            <a:off x="320040" y="2331720"/>
            <a:ext cx="4206240" cy="38405"/>
          </a:xfrm>
          <a:prstGeom prst="rect">
            <a:avLst/>
          </a:prstGeom>
          <a:solidFill>
            <a:srgbClr val="1E3A5F"/>
          </a:solidFill>
          <a:ln w="12700">
            <a:solidFill>
              <a:srgbClr val="1E3A5F"/>
            </a:solidFill>
            <a:prstDash val="solid"/>
          </a:ln>
        </p:spPr>
      </p:sp>
      <p:sp>
        <p:nvSpPr>
          <p:cNvPr id="28" name="Text 26"/>
          <p:cNvSpPr/>
          <p:nvPr/>
        </p:nvSpPr>
        <p:spPr>
          <a:xfrm>
            <a:off x="411480" y="2395728"/>
            <a:ext cx="4023360" cy="274320"/>
          </a:xfrm>
          <a:prstGeom prst="rect">
            <a:avLst/>
          </a:prstGeom>
          <a:noFill/>
          <a:ln/>
        </p:spPr>
        <p:txBody>
          <a:bodyPr wrap="square" lIns="0" tIns="0" rIns="0" bIns="0" rtlCol="0" anchor="ctr"/>
          <a:lstStyle/>
          <a:p>
            <a:pPr algn="l" indent="0" marL="0">
              <a:buNone/>
            </a:pPr>
            <a:r>
              <a:rPr lang="en-US" sz="1150" b="1" dirty="0">
                <a:solidFill>
                  <a:srgbClr val="1E3A5F"/>
                </a:solidFill>
                <a:latin typeface="Calibri" pitchFamily="34" charset="0"/>
                <a:ea typeface="Calibri" pitchFamily="34" charset="-122"/>
                <a:cs typeface="Calibri" pitchFamily="34" charset="-120"/>
              </a:rPr>
              <a:t>G-Code Program</a:t>
            </a:r>
            <a:endParaRPr lang="en-US" sz="1150" dirty="0"/>
          </a:p>
        </p:txBody>
      </p:sp>
      <p:sp>
        <p:nvSpPr>
          <p:cNvPr id="29" name="Text 27"/>
          <p:cNvSpPr/>
          <p:nvPr/>
        </p:nvSpPr>
        <p:spPr>
          <a:xfrm>
            <a:off x="411480" y="2660904"/>
            <a:ext cx="4023360" cy="832104"/>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Each line defines a target position (X, Y, Z) and feed rate. The controller reads one block at a time.</a:t>
            </a:r>
            <a:endParaRPr lang="en-US" sz="1000" dirty="0"/>
          </a:p>
        </p:txBody>
      </p:sp>
      <p:sp>
        <p:nvSpPr>
          <p:cNvPr id="30" name="Shape 28"/>
          <p:cNvSpPr/>
          <p:nvPr/>
        </p:nvSpPr>
        <p:spPr>
          <a:xfrm>
            <a:off x="4754880" y="2331720"/>
            <a:ext cx="4206240" cy="1234440"/>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31" name="Shape 29"/>
          <p:cNvSpPr/>
          <p:nvPr/>
        </p:nvSpPr>
        <p:spPr>
          <a:xfrm>
            <a:off x="4754880" y="2331720"/>
            <a:ext cx="4206240" cy="38405"/>
          </a:xfrm>
          <a:prstGeom prst="rect">
            <a:avLst/>
          </a:prstGeom>
          <a:solidFill>
            <a:srgbClr val="00C853"/>
          </a:solidFill>
          <a:ln w="12700">
            <a:solidFill>
              <a:srgbClr val="00C853"/>
            </a:solidFill>
            <a:prstDash val="solid"/>
          </a:ln>
        </p:spPr>
      </p:sp>
      <p:sp>
        <p:nvSpPr>
          <p:cNvPr id="32" name="Text 30"/>
          <p:cNvSpPr/>
          <p:nvPr/>
        </p:nvSpPr>
        <p:spPr>
          <a:xfrm>
            <a:off x="4846320" y="2395728"/>
            <a:ext cx="4023360" cy="274320"/>
          </a:xfrm>
          <a:prstGeom prst="rect">
            <a:avLst/>
          </a:prstGeom>
          <a:noFill/>
          <a:ln/>
        </p:spPr>
        <p:txBody>
          <a:bodyPr wrap="square" lIns="0" tIns="0" rIns="0" bIns="0" rtlCol="0" anchor="ctr"/>
          <a:lstStyle/>
          <a:p>
            <a:pPr algn="l" indent="0" marL="0">
              <a:buNone/>
            </a:pPr>
            <a:r>
              <a:rPr lang="en-US" sz="1150" b="1" dirty="0">
                <a:solidFill>
                  <a:srgbClr val="1E3A5F"/>
                </a:solidFill>
                <a:latin typeface="Calibri" pitchFamily="34" charset="0"/>
                <a:ea typeface="Calibri" pitchFamily="34" charset="-122"/>
                <a:cs typeface="Calibri" pitchFamily="34" charset="-120"/>
              </a:rPr>
              <a:t>CNC Controller</a:t>
            </a:r>
            <a:endParaRPr lang="en-US" sz="1150" dirty="0"/>
          </a:p>
        </p:txBody>
      </p:sp>
      <p:sp>
        <p:nvSpPr>
          <p:cNvPr id="33" name="Text 31"/>
          <p:cNvSpPr/>
          <p:nvPr/>
        </p:nvSpPr>
        <p:spPr>
          <a:xfrm>
            <a:off x="4846320" y="2660904"/>
            <a:ext cx="4023360" cy="832104"/>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Fanuc/Siemens MCU computes interpolation — calculates intermediate positions at 1,000 Hz update rate.</a:t>
            </a:r>
            <a:endParaRPr lang="en-US" sz="1000" dirty="0"/>
          </a:p>
        </p:txBody>
      </p:sp>
      <p:sp>
        <p:nvSpPr>
          <p:cNvPr id="34" name="Shape 32"/>
          <p:cNvSpPr/>
          <p:nvPr/>
        </p:nvSpPr>
        <p:spPr>
          <a:xfrm>
            <a:off x="320040" y="3657600"/>
            <a:ext cx="4206240" cy="1234440"/>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35" name="Shape 33"/>
          <p:cNvSpPr/>
          <p:nvPr/>
        </p:nvSpPr>
        <p:spPr>
          <a:xfrm>
            <a:off x="320040" y="3657600"/>
            <a:ext cx="4206240" cy="38405"/>
          </a:xfrm>
          <a:prstGeom prst="rect">
            <a:avLst/>
          </a:prstGeom>
          <a:solidFill>
            <a:srgbClr val="FFB300"/>
          </a:solidFill>
          <a:ln w="12700">
            <a:solidFill>
              <a:srgbClr val="FFB300"/>
            </a:solidFill>
            <a:prstDash val="solid"/>
          </a:ln>
        </p:spPr>
      </p:sp>
      <p:sp>
        <p:nvSpPr>
          <p:cNvPr id="36" name="Text 34"/>
          <p:cNvSpPr/>
          <p:nvPr/>
        </p:nvSpPr>
        <p:spPr>
          <a:xfrm>
            <a:off x="411480" y="3721608"/>
            <a:ext cx="4023360" cy="274320"/>
          </a:xfrm>
          <a:prstGeom prst="rect">
            <a:avLst/>
          </a:prstGeom>
          <a:noFill/>
          <a:ln/>
        </p:spPr>
        <p:txBody>
          <a:bodyPr wrap="square" lIns="0" tIns="0" rIns="0" bIns="0" rtlCol="0" anchor="ctr"/>
          <a:lstStyle/>
          <a:p>
            <a:pPr algn="l" indent="0" marL="0">
              <a:buNone/>
            </a:pPr>
            <a:r>
              <a:rPr lang="en-US" sz="1150" b="1" dirty="0">
                <a:solidFill>
                  <a:srgbClr val="1E3A5F"/>
                </a:solidFill>
                <a:latin typeface="Calibri" pitchFamily="34" charset="0"/>
                <a:ea typeface="Calibri" pitchFamily="34" charset="-122"/>
                <a:cs typeface="Calibri" pitchFamily="34" charset="-120"/>
              </a:rPr>
              <a:t>Servo Drive &amp; Motor</a:t>
            </a:r>
            <a:endParaRPr lang="en-US" sz="1150" dirty="0"/>
          </a:p>
        </p:txBody>
      </p:sp>
      <p:sp>
        <p:nvSpPr>
          <p:cNvPr id="37" name="Text 35"/>
          <p:cNvSpPr/>
          <p:nvPr/>
        </p:nvSpPr>
        <p:spPr>
          <a:xfrm>
            <a:off x="411480" y="3986784"/>
            <a:ext cx="4023360" cy="832104"/>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PWM amplifier drives AC servo motor. Torque proportional to position error. Ball screw converts rotation to linear motion.</a:t>
            </a:r>
            <a:endParaRPr lang="en-US" sz="1000" dirty="0"/>
          </a:p>
        </p:txBody>
      </p:sp>
      <p:sp>
        <p:nvSpPr>
          <p:cNvPr id="38" name="Shape 36"/>
          <p:cNvSpPr/>
          <p:nvPr/>
        </p:nvSpPr>
        <p:spPr>
          <a:xfrm>
            <a:off x="4754880" y="3657600"/>
            <a:ext cx="4206240" cy="1234440"/>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39" name="Shape 37"/>
          <p:cNvSpPr/>
          <p:nvPr/>
        </p:nvSpPr>
        <p:spPr>
          <a:xfrm>
            <a:off x="4754880" y="3657600"/>
            <a:ext cx="4206240" cy="38405"/>
          </a:xfrm>
          <a:prstGeom prst="rect">
            <a:avLst/>
          </a:prstGeom>
          <a:solidFill>
            <a:srgbClr val="D32F2F"/>
          </a:solidFill>
          <a:ln w="12700">
            <a:solidFill>
              <a:srgbClr val="D32F2F"/>
            </a:solidFill>
            <a:prstDash val="solid"/>
          </a:ln>
        </p:spPr>
      </p:sp>
      <p:sp>
        <p:nvSpPr>
          <p:cNvPr id="40" name="Text 38"/>
          <p:cNvSpPr/>
          <p:nvPr/>
        </p:nvSpPr>
        <p:spPr>
          <a:xfrm>
            <a:off x="4846320" y="3721608"/>
            <a:ext cx="4023360" cy="274320"/>
          </a:xfrm>
          <a:prstGeom prst="rect">
            <a:avLst/>
          </a:prstGeom>
          <a:noFill/>
          <a:ln/>
        </p:spPr>
        <p:txBody>
          <a:bodyPr wrap="square" lIns="0" tIns="0" rIns="0" bIns="0" rtlCol="0" anchor="ctr"/>
          <a:lstStyle/>
          <a:p>
            <a:pPr algn="l" indent="0" marL="0">
              <a:buNone/>
            </a:pPr>
            <a:r>
              <a:rPr lang="en-US" sz="1150" b="1" dirty="0">
                <a:solidFill>
                  <a:srgbClr val="1E3A5F"/>
                </a:solidFill>
                <a:latin typeface="Calibri" pitchFamily="34" charset="0"/>
                <a:ea typeface="Calibri" pitchFamily="34" charset="-122"/>
                <a:cs typeface="Calibri" pitchFamily="34" charset="-120"/>
              </a:rPr>
              <a:t>Encoder Feedback</a:t>
            </a:r>
            <a:endParaRPr lang="en-US" sz="1150" dirty="0"/>
          </a:p>
        </p:txBody>
      </p:sp>
      <p:sp>
        <p:nvSpPr>
          <p:cNvPr id="41" name="Text 39"/>
          <p:cNvSpPr/>
          <p:nvPr/>
        </p:nvSpPr>
        <p:spPr>
          <a:xfrm>
            <a:off x="4846320" y="3986784"/>
            <a:ext cx="4023360" cy="832104"/>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Optical encoder reads 10 million pulses/rev. Reports actual position to controller every 1 ms. Achieves ±1 µm repeatability.</a:t>
            </a:r>
            <a:endParaRPr lang="en-US" sz="1000" dirty="0"/>
          </a:p>
        </p:txBody>
      </p:sp>
      <p:sp>
        <p:nvSpPr>
          <p:cNvPr id="42" name="Shape 40"/>
          <p:cNvSpPr/>
          <p:nvPr/>
        </p:nvSpPr>
        <p:spPr>
          <a:xfrm>
            <a:off x="0" y="4645152"/>
            <a:ext cx="9144000" cy="498348"/>
          </a:xfrm>
          <a:prstGeom prst="rect">
            <a:avLst/>
          </a:prstGeom>
          <a:solidFill>
            <a:srgbClr val="131A22"/>
          </a:solidFill>
          <a:ln w="12700">
            <a:solidFill>
              <a:srgbClr val="131A22"/>
            </a:solidFill>
            <a:prstDash val="solid"/>
          </a:ln>
        </p:spPr>
      </p:sp>
      <p:sp>
        <p:nvSpPr>
          <p:cNvPr id="43" name="Text 41"/>
          <p:cNvSpPr/>
          <p:nvPr/>
        </p:nvSpPr>
        <p:spPr>
          <a:xfrm>
            <a:off x="320040" y="4645152"/>
            <a:ext cx="8503920" cy="498348"/>
          </a:xfrm>
          <a:prstGeom prst="rect">
            <a:avLst/>
          </a:prstGeom>
          <a:noFill/>
          <a:ln/>
        </p:spPr>
        <p:txBody>
          <a:bodyPr wrap="square" lIns="0" tIns="0" rIns="0" bIns="0" rtlCol="0" anchor="ctr"/>
          <a:lstStyle/>
          <a:p>
            <a:pPr algn="ctr" indent="0" marL="0">
              <a:buNone/>
            </a:pPr>
            <a:r>
              <a:rPr lang="en-US" sz="1100" i="1" dirty="0">
                <a:solidFill>
                  <a:srgbClr val="8FAEC8"/>
                </a:solidFill>
                <a:latin typeface="Calibri" pitchFamily="34" charset="0"/>
                <a:ea typeface="Calibri" pitchFamily="34" charset="-122"/>
                <a:cs typeface="Calibri" pitchFamily="34" charset="-120"/>
              </a:rPr>
              <a:t>Closed-loop servo feedback corrects position error in real-time → ±0.001 mm accuracy regardless of cutting load</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0F4F8"/>
        </a:solidFill>
      </p:bgPr>
    </p:bg>
    <p:spTree>
      <p:nvGrpSpPr>
        <p:cNvPr id="1" name=""/>
        <p:cNvGrpSpPr/>
        <p:nvPr/>
      </p:nvGrpSpPr>
      <p:grpSpPr>
        <a:xfrm>
          <a:off x="0" y="0"/>
          <a:ext cx="0" cy="0"/>
          <a:chOff x="0" y="0"/>
          <a:chExt cx="0" cy="0"/>
        </a:xfrm>
      </p:grpSpPr>
      <p:sp>
        <p:nvSpPr>
          <p:cNvPr id="2" name="Shape 0"/>
          <p:cNvSpPr/>
          <p:nvPr/>
        </p:nvSpPr>
        <p:spPr>
          <a:xfrm>
            <a:off x="0" y="0"/>
            <a:ext cx="9144000" cy="621792"/>
          </a:xfrm>
          <a:prstGeom prst="rect">
            <a:avLst/>
          </a:prstGeom>
          <a:solidFill>
            <a:srgbClr val="1E3A5F"/>
          </a:solidFill>
          <a:ln w="12700">
            <a:solidFill>
              <a:srgbClr val="1E3A5F"/>
            </a:solidFill>
            <a:prstDash val="solid"/>
          </a:ln>
        </p:spPr>
      </p:sp>
      <p:sp>
        <p:nvSpPr>
          <p:cNvPr id="3" name="Shape 1"/>
          <p:cNvSpPr/>
          <p:nvPr/>
        </p:nvSpPr>
        <p:spPr>
          <a:xfrm>
            <a:off x="0" y="621792"/>
            <a:ext cx="9144000" cy="50292"/>
          </a:xfrm>
          <a:prstGeom prst="rect">
            <a:avLst/>
          </a:prstGeom>
          <a:solidFill>
            <a:srgbClr val="00C853"/>
          </a:solidFill>
          <a:ln w="12700">
            <a:solidFill>
              <a:srgbClr val="00C853"/>
            </a:solidFill>
            <a:prstDash val="solid"/>
          </a:ln>
        </p:spPr>
      </p:sp>
      <p:sp>
        <p:nvSpPr>
          <p:cNvPr id="4" name="Text 2"/>
          <p:cNvSpPr/>
          <p:nvPr/>
        </p:nvSpPr>
        <p:spPr>
          <a:xfrm>
            <a:off x="384048" y="0"/>
            <a:ext cx="8412480" cy="621792"/>
          </a:xfrm>
          <a:prstGeom prst="rect">
            <a:avLst/>
          </a:prstGeom>
          <a:noFill/>
          <a:ln/>
        </p:spPr>
        <p:txBody>
          <a:bodyPr wrap="square" lIns="0" tIns="0" rIns="0" bIns="0" rtlCol="0" anchor="ctr"/>
          <a:lstStyle/>
          <a:p>
            <a:pPr algn="l" indent="0" marL="0">
              <a:buNone/>
            </a:pPr>
            <a:r>
              <a:rPr lang="en-US" sz="2100" b="1" dirty="0">
                <a:solidFill>
                  <a:srgbClr val="FFFFFF"/>
                </a:solidFill>
                <a:latin typeface="Calibri" pitchFamily="34" charset="0"/>
                <a:ea typeface="Calibri" pitchFamily="34" charset="-122"/>
                <a:cs typeface="Calibri" pitchFamily="34" charset="-120"/>
              </a:rPr>
              <a:t>Applications 1 — Aerospace &amp; Defence</a:t>
            </a:r>
            <a:endParaRPr lang="en-US" sz="2100" dirty="0"/>
          </a:p>
        </p:txBody>
      </p:sp>
      <p:sp>
        <p:nvSpPr>
          <p:cNvPr id="5" name="Shape 3"/>
          <p:cNvSpPr/>
          <p:nvPr/>
        </p:nvSpPr>
        <p:spPr>
          <a:xfrm>
            <a:off x="320040" y="786384"/>
            <a:ext cx="2560320" cy="4041648"/>
          </a:xfrm>
          <a:prstGeom prst="rect">
            <a:avLst/>
          </a:prstGeom>
          <a:solidFill>
            <a:srgbClr val="1E3A5F"/>
          </a:solidFill>
          <a:ln w="12700">
            <a:solidFill>
              <a:srgbClr val="1E3A5F"/>
            </a:solidFill>
            <a:prstDash val="solid"/>
          </a:ln>
          <a:effectLst>
            <a:outerShdw sx="100000" sy="100000" kx="0" ky="0" algn="bl" rotWithShape="0" blurRad="101600" dist="38100" dir="8100000">
              <a:srgbClr val="000000">
                <a:alpha val="13000"/>
              </a:srgbClr>
            </a:outerShdw>
          </a:effectLst>
        </p:spPr>
      </p:sp>
      <p:pic>
        <p:nvPicPr>
          <p:cNvPr id="6" name="Image 0" descr="preencoded.png">    </p:cNvPr>
          <p:cNvPicPr>
            <a:picLocks noChangeAspect="1"/>
          </p:cNvPicPr>
          <p:nvPr/>
        </p:nvPicPr>
        <p:blipFill>
          <a:blip r:embed="rId1"/>
          <a:stretch>
            <a:fillRect/>
          </a:stretch>
        </p:blipFill>
        <p:spPr>
          <a:xfrm>
            <a:off x="822960" y="896112"/>
            <a:ext cx="1508760" cy="1508760"/>
          </a:xfrm>
          <a:prstGeom prst="rect">
            <a:avLst/>
          </a:prstGeom>
        </p:spPr>
      </p:pic>
      <p:sp>
        <p:nvSpPr>
          <p:cNvPr id="7" name="Shape 4"/>
          <p:cNvSpPr/>
          <p:nvPr/>
        </p:nvSpPr>
        <p:spPr>
          <a:xfrm>
            <a:off x="384048" y="2487168"/>
            <a:ext cx="2423160" cy="658368"/>
          </a:xfrm>
          <a:prstGeom prst="rect">
            <a:avLst/>
          </a:prstGeom>
          <a:solidFill>
            <a:srgbClr val="00C853"/>
          </a:solidFill>
          <a:ln w="12700">
            <a:solidFill>
              <a:srgbClr val="00C853"/>
            </a:solidFill>
            <a:prstDash val="solid"/>
          </a:ln>
        </p:spPr>
      </p:sp>
      <p:sp>
        <p:nvSpPr>
          <p:cNvPr id="8" name="Text 5"/>
          <p:cNvSpPr/>
          <p:nvPr/>
        </p:nvSpPr>
        <p:spPr>
          <a:xfrm>
            <a:off x="384048" y="2487168"/>
            <a:ext cx="960120" cy="658368"/>
          </a:xfrm>
          <a:prstGeom prst="rect">
            <a:avLst/>
          </a:prstGeom>
          <a:noFill/>
          <a:ln/>
        </p:spPr>
        <p:txBody>
          <a:bodyPr wrap="square" lIns="0" tIns="0" rIns="0" bIns="0"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40%</a:t>
            </a:r>
            <a:endParaRPr lang="en-US" sz="1600" dirty="0"/>
          </a:p>
        </p:txBody>
      </p:sp>
      <p:sp>
        <p:nvSpPr>
          <p:cNvPr id="9" name="Text 6"/>
          <p:cNvSpPr/>
          <p:nvPr/>
        </p:nvSpPr>
        <p:spPr>
          <a:xfrm>
            <a:off x="1389888" y="2487168"/>
            <a:ext cx="1325880" cy="658368"/>
          </a:xfrm>
          <a:prstGeom prst="rect">
            <a:avLst/>
          </a:prstGeom>
          <a:noFill/>
          <a:ln/>
        </p:spPr>
        <p:txBody>
          <a:bodyPr wrap="square" lIns="0" tIns="0" rIns="0" bIns="0" rtlCol="0" anchor="ctr"/>
          <a:lstStyle/>
          <a:p>
            <a:pPr indent="0" marL="0">
              <a:buNone/>
            </a:pPr>
            <a:r>
              <a:rPr lang="en-US" sz="900" dirty="0">
                <a:solidFill>
                  <a:srgbClr val="FFFFFF"/>
                </a:solidFill>
                <a:latin typeface="Calibri" pitchFamily="34" charset="0"/>
                <a:ea typeface="Calibri" pitchFamily="34" charset="-122"/>
                <a:cs typeface="Calibri" pitchFamily="34" charset="-120"/>
              </a:rPr>
              <a:t>aerospace parts</a:t>
            </a:r>
            <a:endParaRPr lang="en-US" sz="900" dirty="0"/>
          </a:p>
          <a:p>
            <a:pPr indent="0" marL="0">
              <a:buNone/>
            </a:pPr>
            <a:r>
              <a:rPr lang="en-US" sz="900" dirty="0">
                <a:solidFill>
                  <a:srgbClr val="FFFFFF"/>
                </a:solidFill>
                <a:latin typeface="Calibri" pitchFamily="34" charset="0"/>
                <a:ea typeface="Calibri" pitchFamily="34" charset="-122"/>
                <a:cs typeface="Calibri" pitchFamily="34" charset="-120"/>
              </a:rPr>
              <a:t>CNC-machined</a:t>
            </a:r>
            <a:endParaRPr lang="en-US" sz="900" dirty="0"/>
          </a:p>
        </p:txBody>
      </p:sp>
      <p:sp>
        <p:nvSpPr>
          <p:cNvPr id="10" name="Shape 7"/>
          <p:cNvSpPr/>
          <p:nvPr/>
        </p:nvSpPr>
        <p:spPr>
          <a:xfrm>
            <a:off x="384048" y="3236976"/>
            <a:ext cx="2423160" cy="658368"/>
          </a:xfrm>
          <a:prstGeom prst="rect">
            <a:avLst/>
          </a:prstGeom>
          <a:solidFill>
            <a:srgbClr val="FFB300"/>
          </a:solidFill>
          <a:ln w="12700">
            <a:solidFill>
              <a:srgbClr val="FFB300"/>
            </a:solidFill>
            <a:prstDash val="solid"/>
          </a:ln>
        </p:spPr>
      </p:sp>
      <p:sp>
        <p:nvSpPr>
          <p:cNvPr id="11" name="Text 8"/>
          <p:cNvSpPr/>
          <p:nvPr/>
        </p:nvSpPr>
        <p:spPr>
          <a:xfrm>
            <a:off x="384048" y="3236976"/>
            <a:ext cx="960120" cy="658368"/>
          </a:xfrm>
          <a:prstGeom prst="rect">
            <a:avLst/>
          </a:prstGeom>
          <a:noFill/>
          <a:ln/>
        </p:spPr>
        <p:txBody>
          <a:bodyPr wrap="square" lIns="0" tIns="0" rIns="0" bIns="0"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5-Axis</a:t>
            </a:r>
            <a:endParaRPr lang="en-US" sz="1600" dirty="0"/>
          </a:p>
        </p:txBody>
      </p:sp>
      <p:sp>
        <p:nvSpPr>
          <p:cNvPr id="12" name="Text 9"/>
          <p:cNvSpPr/>
          <p:nvPr/>
        </p:nvSpPr>
        <p:spPr>
          <a:xfrm>
            <a:off x="1389888" y="3236976"/>
            <a:ext cx="1325880" cy="658368"/>
          </a:xfrm>
          <a:prstGeom prst="rect">
            <a:avLst/>
          </a:prstGeom>
          <a:noFill/>
          <a:ln/>
        </p:spPr>
        <p:txBody>
          <a:bodyPr wrap="square" lIns="0" tIns="0" rIns="0" bIns="0" rtlCol="0" anchor="ctr"/>
          <a:lstStyle/>
          <a:p>
            <a:pPr indent="0" marL="0">
              <a:buNone/>
            </a:pPr>
            <a:r>
              <a:rPr lang="en-US" sz="900" dirty="0">
                <a:solidFill>
                  <a:srgbClr val="FFFFFF"/>
                </a:solidFill>
                <a:latin typeface="Calibri" pitchFamily="34" charset="0"/>
                <a:ea typeface="Calibri" pitchFamily="34" charset="-122"/>
                <a:cs typeface="Calibri" pitchFamily="34" charset="-120"/>
              </a:rPr>
              <a:t>standard for</a:t>
            </a:r>
            <a:endParaRPr lang="en-US" sz="900" dirty="0"/>
          </a:p>
          <a:p>
            <a:pPr indent="0" marL="0">
              <a:buNone/>
            </a:pPr>
            <a:r>
              <a:rPr lang="en-US" sz="900" dirty="0">
                <a:solidFill>
                  <a:srgbClr val="FFFFFF"/>
                </a:solidFill>
                <a:latin typeface="Calibri" pitchFamily="34" charset="0"/>
                <a:ea typeface="Calibri" pitchFamily="34" charset="-122"/>
                <a:cs typeface="Calibri" pitchFamily="34" charset="-120"/>
              </a:rPr>
              <a:t>turbine blades</a:t>
            </a:r>
            <a:endParaRPr lang="en-US" sz="900" dirty="0"/>
          </a:p>
        </p:txBody>
      </p:sp>
      <p:sp>
        <p:nvSpPr>
          <p:cNvPr id="13" name="Shape 10"/>
          <p:cNvSpPr/>
          <p:nvPr/>
        </p:nvSpPr>
        <p:spPr>
          <a:xfrm>
            <a:off x="384048" y="3986784"/>
            <a:ext cx="2423160" cy="658368"/>
          </a:xfrm>
          <a:prstGeom prst="rect">
            <a:avLst/>
          </a:prstGeom>
          <a:solidFill>
            <a:srgbClr val="00838F"/>
          </a:solidFill>
          <a:ln w="12700">
            <a:solidFill>
              <a:srgbClr val="00838F"/>
            </a:solidFill>
            <a:prstDash val="solid"/>
          </a:ln>
        </p:spPr>
      </p:sp>
      <p:sp>
        <p:nvSpPr>
          <p:cNvPr id="14" name="Text 11"/>
          <p:cNvSpPr/>
          <p:nvPr/>
        </p:nvSpPr>
        <p:spPr>
          <a:xfrm>
            <a:off x="384048" y="3986784"/>
            <a:ext cx="960120" cy="658368"/>
          </a:xfrm>
          <a:prstGeom prst="rect">
            <a:avLst/>
          </a:prstGeom>
          <a:noFill/>
          <a:ln/>
        </p:spPr>
        <p:txBody>
          <a:bodyPr wrap="square" lIns="0" tIns="0" rIns="0" bIns="0"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±1µm</a:t>
            </a:r>
            <a:endParaRPr lang="en-US" sz="1600" dirty="0"/>
          </a:p>
        </p:txBody>
      </p:sp>
      <p:sp>
        <p:nvSpPr>
          <p:cNvPr id="15" name="Text 12"/>
          <p:cNvSpPr/>
          <p:nvPr/>
        </p:nvSpPr>
        <p:spPr>
          <a:xfrm>
            <a:off x="1389888" y="3986784"/>
            <a:ext cx="1325880" cy="658368"/>
          </a:xfrm>
          <a:prstGeom prst="rect">
            <a:avLst/>
          </a:prstGeom>
          <a:noFill/>
          <a:ln/>
        </p:spPr>
        <p:txBody>
          <a:bodyPr wrap="square" lIns="0" tIns="0" rIns="0" bIns="0" rtlCol="0" anchor="ctr"/>
          <a:lstStyle/>
          <a:p>
            <a:pPr indent="0" marL="0">
              <a:buNone/>
            </a:pPr>
            <a:r>
              <a:rPr lang="en-US" sz="900" dirty="0">
                <a:solidFill>
                  <a:srgbClr val="FFFFFF"/>
                </a:solidFill>
                <a:latin typeface="Calibri" pitchFamily="34" charset="0"/>
                <a:ea typeface="Calibri" pitchFamily="34" charset="-122"/>
                <a:cs typeface="Calibri" pitchFamily="34" charset="-120"/>
              </a:rPr>
              <a:t>tolerance on</a:t>
            </a:r>
            <a:endParaRPr lang="en-US" sz="900" dirty="0"/>
          </a:p>
          <a:p>
            <a:pPr indent="0" marL="0">
              <a:buNone/>
            </a:pPr>
            <a:r>
              <a:rPr lang="en-US" sz="900" dirty="0">
                <a:solidFill>
                  <a:srgbClr val="FFFFFF"/>
                </a:solidFill>
                <a:latin typeface="Calibri" pitchFamily="34" charset="0"/>
                <a:ea typeface="Calibri" pitchFamily="34" charset="-122"/>
                <a:cs typeface="Calibri" pitchFamily="34" charset="-120"/>
              </a:rPr>
              <a:t>flight-critical parts</a:t>
            </a:r>
            <a:endParaRPr lang="en-US" sz="900" dirty="0"/>
          </a:p>
        </p:txBody>
      </p:sp>
      <p:sp>
        <p:nvSpPr>
          <p:cNvPr id="16" name="Shape 13"/>
          <p:cNvSpPr/>
          <p:nvPr/>
        </p:nvSpPr>
        <p:spPr>
          <a:xfrm>
            <a:off x="3154680" y="786384"/>
            <a:ext cx="5669280" cy="768096"/>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17" name="Shape 14"/>
          <p:cNvSpPr/>
          <p:nvPr/>
        </p:nvSpPr>
        <p:spPr>
          <a:xfrm>
            <a:off x="3154680" y="786384"/>
            <a:ext cx="5669280" cy="38405"/>
          </a:xfrm>
          <a:prstGeom prst="rect">
            <a:avLst/>
          </a:prstGeom>
          <a:solidFill>
            <a:srgbClr val="00C853"/>
          </a:solidFill>
          <a:ln w="12700">
            <a:solidFill>
              <a:srgbClr val="00C853"/>
            </a:solidFill>
            <a:prstDash val="solid"/>
          </a:ln>
        </p:spPr>
      </p:sp>
      <p:sp>
        <p:nvSpPr>
          <p:cNvPr id="18" name="Text 15"/>
          <p:cNvSpPr/>
          <p:nvPr/>
        </p:nvSpPr>
        <p:spPr>
          <a:xfrm>
            <a:off x="3246120" y="850392"/>
            <a:ext cx="5486400" cy="274320"/>
          </a:xfrm>
          <a:prstGeom prst="rect">
            <a:avLst/>
          </a:prstGeom>
          <a:noFill/>
          <a:ln/>
        </p:spPr>
        <p:txBody>
          <a:bodyPr wrap="square" lIns="0" tIns="0" rIns="0" bIns="0" rtlCol="0" anchor="ctr"/>
          <a:lstStyle/>
          <a:p>
            <a:pPr algn="l" indent="0" marL="0">
              <a:buNone/>
            </a:pPr>
            <a:r>
              <a:rPr lang="en-US" sz="1100" b="1" dirty="0">
                <a:solidFill>
                  <a:srgbClr val="1E3A5F"/>
                </a:solidFill>
                <a:latin typeface="Calibri" pitchFamily="34" charset="0"/>
                <a:ea typeface="Calibri" pitchFamily="34" charset="-122"/>
                <a:cs typeface="Calibri" pitchFamily="34" charset="-120"/>
              </a:rPr>
              <a:t>Turbine Blades</a:t>
            </a:r>
            <a:endParaRPr lang="en-US" sz="1100" dirty="0"/>
          </a:p>
        </p:txBody>
      </p:sp>
      <p:sp>
        <p:nvSpPr>
          <p:cNvPr id="19" name="Text 16"/>
          <p:cNvSpPr/>
          <p:nvPr/>
        </p:nvSpPr>
        <p:spPr>
          <a:xfrm>
            <a:off x="3246120" y="1115568"/>
            <a:ext cx="5486400" cy="365760"/>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5-axis CNC mills complex aerofoil surfaces in titanium or Inconel. 200+ cooling holes drilled per blade to ±0.05 mm position.</a:t>
            </a:r>
            <a:endParaRPr lang="en-US" sz="1000" dirty="0"/>
          </a:p>
        </p:txBody>
      </p:sp>
      <p:sp>
        <p:nvSpPr>
          <p:cNvPr id="20" name="Shape 17"/>
          <p:cNvSpPr/>
          <p:nvPr/>
        </p:nvSpPr>
        <p:spPr>
          <a:xfrm>
            <a:off x="3154680" y="1627632"/>
            <a:ext cx="5669280" cy="768096"/>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21" name="Shape 18"/>
          <p:cNvSpPr/>
          <p:nvPr/>
        </p:nvSpPr>
        <p:spPr>
          <a:xfrm>
            <a:off x="3154680" y="1627632"/>
            <a:ext cx="5669280" cy="38405"/>
          </a:xfrm>
          <a:prstGeom prst="rect">
            <a:avLst/>
          </a:prstGeom>
          <a:solidFill>
            <a:srgbClr val="1E3A5F"/>
          </a:solidFill>
          <a:ln w="12700">
            <a:solidFill>
              <a:srgbClr val="1E3A5F"/>
            </a:solidFill>
            <a:prstDash val="solid"/>
          </a:ln>
        </p:spPr>
      </p:sp>
      <p:sp>
        <p:nvSpPr>
          <p:cNvPr id="22" name="Text 19"/>
          <p:cNvSpPr/>
          <p:nvPr/>
        </p:nvSpPr>
        <p:spPr>
          <a:xfrm>
            <a:off x="3246120" y="1691640"/>
            <a:ext cx="5486400" cy="274320"/>
          </a:xfrm>
          <a:prstGeom prst="rect">
            <a:avLst/>
          </a:prstGeom>
          <a:noFill/>
          <a:ln/>
        </p:spPr>
        <p:txBody>
          <a:bodyPr wrap="square" lIns="0" tIns="0" rIns="0" bIns="0" rtlCol="0" anchor="ctr"/>
          <a:lstStyle/>
          <a:p>
            <a:pPr algn="l" indent="0" marL="0">
              <a:buNone/>
            </a:pPr>
            <a:r>
              <a:rPr lang="en-US" sz="1100" b="1" dirty="0">
                <a:solidFill>
                  <a:srgbClr val="1E3A5F"/>
                </a:solidFill>
                <a:latin typeface="Calibri" pitchFamily="34" charset="0"/>
                <a:ea typeface="Calibri" pitchFamily="34" charset="-122"/>
                <a:cs typeface="Calibri" pitchFamily="34" charset="-120"/>
              </a:rPr>
              <a:t>Aircraft Structural Parts</a:t>
            </a:r>
            <a:endParaRPr lang="en-US" sz="1100" dirty="0"/>
          </a:p>
        </p:txBody>
      </p:sp>
      <p:sp>
        <p:nvSpPr>
          <p:cNvPr id="23" name="Text 20"/>
          <p:cNvSpPr/>
          <p:nvPr/>
        </p:nvSpPr>
        <p:spPr>
          <a:xfrm>
            <a:off x="3246120" y="1956816"/>
            <a:ext cx="5486400" cy="365760"/>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Wing ribs, spars, and bulkheads pocketed from solid aluminium billets. 95% of material removed to save weight (buy-to-fly ratio).</a:t>
            </a:r>
            <a:endParaRPr lang="en-US" sz="1000" dirty="0"/>
          </a:p>
        </p:txBody>
      </p:sp>
      <p:sp>
        <p:nvSpPr>
          <p:cNvPr id="24" name="Shape 21"/>
          <p:cNvSpPr/>
          <p:nvPr/>
        </p:nvSpPr>
        <p:spPr>
          <a:xfrm>
            <a:off x="3154680" y="2468880"/>
            <a:ext cx="5669280" cy="768096"/>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25" name="Shape 22"/>
          <p:cNvSpPr/>
          <p:nvPr/>
        </p:nvSpPr>
        <p:spPr>
          <a:xfrm>
            <a:off x="3154680" y="2468880"/>
            <a:ext cx="5669280" cy="38405"/>
          </a:xfrm>
          <a:prstGeom prst="rect">
            <a:avLst/>
          </a:prstGeom>
          <a:solidFill>
            <a:srgbClr val="FFB300"/>
          </a:solidFill>
          <a:ln w="12700">
            <a:solidFill>
              <a:srgbClr val="FFB300"/>
            </a:solidFill>
            <a:prstDash val="solid"/>
          </a:ln>
        </p:spPr>
      </p:sp>
      <p:sp>
        <p:nvSpPr>
          <p:cNvPr id="26" name="Text 23"/>
          <p:cNvSpPr/>
          <p:nvPr/>
        </p:nvSpPr>
        <p:spPr>
          <a:xfrm>
            <a:off x="3246120" y="2532888"/>
            <a:ext cx="5486400" cy="274320"/>
          </a:xfrm>
          <a:prstGeom prst="rect">
            <a:avLst/>
          </a:prstGeom>
          <a:noFill/>
          <a:ln/>
        </p:spPr>
        <p:txBody>
          <a:bodyPr wrap="square" lIns="0" tIns="0" rIns="0" bIns="0" rtlCol="0" anchor="ctr"/>
          <a:lstStyle/>
          <a:p>
            <a:pPr algn="l" indent="0" marL="0">
              <a:buNone/>
            </a:pPr>
            <a:r>
              <a:rPr lang="en-US" sz="1100" b="1" dirty="0">
                <a:solidFill>
                  <a:srgbClr val="1E3A5F"/>
                </a:solidFill>
                <a:latin typeface="Calibri" pitchFamily="34" charset="0"/>
                <a:ea typeface="Calibri" pitchFamily="34" charset="-122"/>
                <a:cs typeface="Calibri" pitchFamily="34" charset="-120"/>
              </a:rPr>
              <a:t>Landing Gear Components</a:t>
            </a:r>
            <a:endParaRPr lang="en-US" sz="1100" dirty="0"/>
          </a:p>
        </p:txBody>
      </p:sp>
      <p:sp>
        <p:nvSpPr>
          <p:cNvPr id="27" name="Text 24"/>
          <p:cNvSpPr/>
          <p:nvPr/>
        </p:nvSpPr>
        <p:spPr>
          <a:xfrm>
            <a:off x="3246120" y="2798064"/>
            <a:ext cx="5486400" cy="365760"/>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High-strength steel machined to complex geometry. 5-axis turning centres machine main legs in one setup. No repositioning errors.</a:t>
            </a:r>
            <a:endParaRPr lang="en-US" sz="1000" dirty="0"/>
          </a:p>
        </p:txBody>
      </p:sp>
      <p:sp>
        <p:nvSpPr>
          <p:cNvPr id="28" name="Shape 25"/>
          <p:cNvSpPr/>
          <p:nvPr/>
        </p:nvSpPr>
        <p:spPr>
          <a:xfrm>
            <a:off x="3154680" y="3310128"/>
            <a:ext cx="5669280" cy="768096"/>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29" name="Shape 26"/>
          <p:cNvSpPr/>
          <p:nvPr/>
        </p:nvSpPr>
        <p:spPr>
          <a:xfrm>
            <a:off x="3154680" y="3310128"/>
            <a:ext cx="5669280" cy="38405"/>
          </a:xfrm>
          <a:prstGeom prst="rect">
            <a:avLst/>
          </a:prstGeom>
          <a:solidFill>
            <a:srgbClr val="00838F"/>
          </a:solidFill>
          <a:ln w="12700">
            <a:solidFill>
              <a:srgbClr val="00838F"/>
            </a:solidFill>
            <a:prstDash val="solid"/>
          </a:ln>
        </p:spPr>
      </p:sp>
      <p:sp>
        <p:nvSpPr>
          <p:cNvPr id="30" name="Text 27"/>
          <p:cNvSpPr/>
          <p:nvPr/>
        </p:nvSpPr>
        <p:spPr>
          <a:xfrm>
            <a:off x="3246120" y="3374136"/>
            <a:ext cx="5486400" cy="274320"/>
          </a:xfrm>
          <a:prstGeom prst="rect">
            <a:avLst/>
          </a:prstGeom>
          <a:noFill/>
          <a:ln/>
        </p:spPr>
        <p:txBody>
          <a:bodyPr wrap="square" lIns="0" tIns="0" rIns="0" bIns="0" rtlCol="0" anchor="ctr"/>
          <a:lstStyle/>
          <a:p>
            <a:pPr algn="l" indent="0" marL="0">
              <a:buNone/>
            </a:pPr>
            <a:r>
              <a:rPr lang="en-US" sz="1100" b="1" dirty="0">
                <a:solidFill>
                  <a:srgbClr val="1E3A5F"/>
                </a:solidFill>
                <a:latin typeface="Calibri" pitchFamily="34" charset="0"/>
                <a:ea typeface="Calibri" pitchFamily="34" charset="-122"/>
                <a:cs typeface="Calibri" pitchFamily="34" charset="-120"/>
              </a:rPr>
              <a:t>Missile Guidance Housings</a:t>
            </a:r>
            <a:endParaRPr lang="en-US" sz="1100" dirty="0"/>
          </a:p>
        </p:txBody>
      </p:sp>
      <p:sp>
        <p:nvSpPr>
          <p:cNvPr id="31" name="Text 28"/>
          <p:cNvSpPr/>
          <p:nvPr/>
        </p:nvSpPr>
        <p:spPr>
          <a:xfrm>
            <a:off x="3246120" y="3639312"/>
            <a:ext cx="5486400" cy="365760"/>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Titanium alloy housings machined to sub-micron roundness for gyroscope bearing bores. Temperature-controlled machining environment.</a:t>
            </a:r>
            <a:endParaRPr lang="en-US" sz="1000" dirty="0"/>
          </a:p>
        </p:txBody>
      </p:sp>
      <p:sp>
        <p:nvSpPr>
          <p:cNvPr id="32" name="Shape 29"/>
          <p:cNvSpPr/>
          <p:nvPr/>
        </p:nvSpPr>
        <p:spPr>
          <a:xfrm>
            <a:off x="3154680" y="4151376"/>
            <a:ext cx="5669280" cy="768096"/>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33" name="Shape 30"/>
          <p:cNvSpPr/>
          <p:nvPr/>
        </p:nvSpPr>
        <p:spPr>
          <a:xfrm>
            <a:off x="3154680" y="4151376"/>
            <a:ext cx="5669280" cy="38405"/>
          </a:xfrm>
          <a:prstGeom prst="rect">
            <a:avLst/>
          </a:prstGeom>
          <a:solidFill>
            <a:srgbClr val="6A1B9A"/>
          </a:solidFill>
          <a:ln w="12700">
            <a:solidFill>
              <a:srgbClr val="6A1B9A"/>
            </a:solidFill>
            <a:prstDash val="solid"/>
          </a:ln>
        </p:spPr>
      </p:sp>
      <p:sp>
        <p:nvSpPr>
          <p:cNvPr id="34" name="Text 31"/>
          <p:cNvSpPr/>
          <p:nvPr/>
        </p:nvSpPr>
        <p:spPr>
          <a:xfrm>
            <a:off x="3246120" y="4215384"/>
            <a:ext cx="5486400" cy="274320"/>
          </a:xfrm>
          <a:prstGeom prst="rect">
            <a:avLst/>
          </a:prstGeom>
          <a:noFill/>
          <a:ln/>
        </p:spPr>
        <p:txBody>
          <a:bodyPr wrap="square" lIns="0" tIns="0" rIns="0" bIns="0" rtlCol="0" anchor="ctr"/>
          <a:lstStyle/>
          <a:p>
            <a:pPr algn="l" indent="0" marL="0">
              <a:buNone/>
            </a:pPr>
            <a:r>
              <a:rPr lang="en-US" sz="1100" b="1" dirty="0">
                <a:solidFill>
                  <a:srgbClr val="1E3A5F"/>
                </a:solidFill>
                <a:latin typeface="Calibri" pitchFamily="34" charset="0"/>
                <a:ea typeface="Calibri" pitchFamily="34" charset="-122"/>
                <a:cs typeface="Calibri" pitchFamily="34" charset="-120"/>
              </a:rPr>
              <a:t>Avionics Enclosures</a:t>
            </a:r>
            <a:endParaRPr lang="en-US" sz="1100" dirty="0"/>
          </a:p>
        </p:txBody>
      </p:sp>
      <p:sp>
        <p:nvSpPr>
          <p:cNvPr id="35" name="Text 32"/>
          <p:cNvSpPr/>
          <p:nvPr/>
        </p:nvSpPr>
        <p:spPr>
          <a:xfrm>
            <a:off x="3246120" y="4480560"/>
            <a:ext cx="5486400" cy="365760"/>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Lightweight aluminium boxes with complex coolant channels and EMI shielding features, all produced in a single CNC machining centre setup.</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0F4F8"/>
        </a:solidFill>
      </p:bgPr>
    </p:bg>
    <p:spTree>
      <p:nvGrpSpPr>
        <p:cNvPr id="1" name=""/>
        <p:cNvGrpSpPr/>
        <p:nvPr/>
      </p:nvGrpSpPr>
      <p:grpSpPr>
        <a:xfrm>
          <a:off x="0" y="0"/>
          <a:ext cx="0" cy="0"/>
          <a:chOff x="0" y="0"/>
          <a:chExt cx="0" cy="0"/>
        </a:xfrm>
      </p:grpSpPr>
      <p:sp>
        <p:nvSpPr>
          <p:cNvPr id="2" name="Shape 0"/>
          <p:cNvSpPr/>
          <p:nvPr/>
        </p:nvSpPr>
        <p:spPr>
          <a:xfrm>
            <a:off x="0" y="0"/>
            <a:ext cx="9144000" cy="621792"/>
          </a:xfrm>
          <a:prstGeom prst="rect">
            <a:avLst/>
          </a:prstGeom>
          <a:solidFill>
            <a:srgbClr val="1E3A5F"/>
          </a:solidFill>
          <a:ln w="12700">
            <a:solidFill>
              <a:srgbClr val="1E3A5F"/>
            </a:solidFill>
            <a:prstDash val="solid"/>
          </a:ln>
        </p:spPr>
      </p:sp>
      <p:sp>
        <p:nvSpPr>
          <p:cNvPr id="3" name="Shape 1"/>
          <p:cNvSpPr/>
          <p:nvPr/>
        </p:nvSpPr>
        <p:spPr>
          <a:xfrm>
            <a:off x="0" y="621792"/>
            <a:ext cx="9144000" cy="50292"/>
          </a:xfrm>
          <a:prstGeom prst="rect">
            <a:avLst/>
          </a:prstGeom>
          <a:solidFill>
            <a:srgbClr val="00C853"/>
          </a:solidFill>
          <a:ln w="12700">
            <a:solidFill>
              <a:srgbClr val="00C853"/>
            </a:solidFill>
            <a:prstDash val="solid"/>
          </a:ln>
        </p:spPr>
      </p:sp>
      <p:sp>
        <p:nvSpPr>
          <p:cNvPr id="4" name="Text 2"/>
          <p:cNvSpPr/>
          <p:nvPr/>
        </p:nvSpPr>
        <p:spPr>
          <a:xfrm>
            <a:off x="384048" y="0"/>
            <a:ext cx="8412480" cy="621792"/>
          </a:xfrm>
          <a:prstGeom prst="rect">
            <a:avLst/>
          </a:prstGeom>
          <a:noFill/>
          <a:ln/>
        </p:spPr>
        <p:txBody>
          <a:bodyPr wrap="square" lIns="0" tIns="0" rIns="0" bIns="0" rtlCol="0" anchor="ctr"/>
          <a:lstStyle/>
          <a:p>
            <a:pPr algn="l" indent="0" marL="0">
              <a:buNone/>
            </a:pPr>
            <a:r>
              <a:rPr lang="en-US" sz="2100" b="1" dirty="0">
                <a:solidFill>
                  <a:srgbClr val="FFFFFF"/>
                </a:solidFill>
                <a:latin typeface="Calibri" pitchFamily="34" charset="0"/>
                <a:ea typeface="Calibri" pitchFamily="34" charset="-122"/>
                <a:cs typeface="Calibri" pitchFamily="34" charset="-120"/>
              </a:rPr>
              <a:t>Applications 2 — Automotive &amp; Medical Devices</a:t>
            </a:r>
            <a:endParaRPr lang="en-US" sz="2100" dirty="0"/>
          </a:p>
        </p:txBody>
      </p:sp>
      <p:sp>
        <p:nvSpPr>
          <p:cNvPr id="5" name="Shape 3"/>
          <p:cNvSpPr/>
          <p:nvPr/>
        </p:nvSpPr>
        <p:spPr>
          <a:xfrm>
            <a:off x="320040" y="786384"/>
            <a:ext cx="2743200" cy="2029968"/>
          </a:xfrm>
          <a:prstGeom prst="rect">
            <a:avLst/>
          </a:prstGeom>
          <a:solidFill>
            <a:srgbClr val="1E3A5F"/>
          </a:solidFill>
          <a:ln w="12700">
            <a:solidFill>
              <a:srgbClr val="1E3A5F"/>
            </a:solidFill>
            <a:prstDash val="solid"/>
          </a:ln>
          <a:effectLst>
            <a:outerShdw sx="100000" sy="100000" kx="0" ky="0" algn="bl" rotWithShape="0" blurRad="101600" dist="38100" dir="8100000">
              <a:srgbClr val="000000">
                <a:alpha val="13000"/>
              </a:srgbClr>
            </a:outerShdw>
          </a:effectLst>
        </p:spPr>
      </p:sp>
      <p:pic>
        <p:nvPicPr>
          <p:cNvPr id="6" name="Image 0" descr="preencoded.png">    </p:cNvPr>
          <p:cNvPicPr>
            <a:picLocks noChangeAspect="1"/>
          </p:cNvPicPr>
          <p:nvPr/>
        </p:nvPicPr>
        <p:blipFill>
          <a:blip r:embed="rId1"/>
          <a:stretch>
            <a:fillRect/>
          </a:stretch>
        </p:blipFill>
        <p:spPr>
          <a:xfrm>
            <a:off x="411480" y="950976"/>
            <a:ext cx="594360" cy="594360"/>
          </a:xfrm>
          <a:prstGeom prst="rect">
            <a:avLst/>
          </a:prstGeom>
        </p:spPr>
      </p:pic>
      <p:sp>
        <p:nvSpPr>
          <p:cNvPr id="7" name="Text 4"/>
          <p:cNvSpPr/>
          <p:nvPr/>
        </p:nvSpPr>
        <p:spPr>
          <a:xfrm>
            <a:off x="1097280" y="987552"/>
            <a:ext cx="1828800" cy="502920"/>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Engine Blocks</a:t>
            </a:r>
            <a:endParaRPr lang="en-US" sz="1150" dirty="0"/>
          </a:p>
        </p:txBody>
      </p:sp>
      <p:sp>
        <p:nvSpPr>
          <p:cNvPr id="8" name="Shape 5"/>
          <p:cNvSpPr/>
          <p:nvPr/>
        </p:nvSpPr>
        <p:spPr>
          <a:xfrm>
            <a:off x="411480" y="1655064"/>
            <a:ext cx="2560320" cy="36576"/>
          </a:xfrm>
          <a:prstGeom prst="rect">
            <a:avLst/>
          </a:prstGeom>
          <a:solidFill>
            <a:srgbClr val="FFFFFF">
              <a:alpha val="42000"/>
            </a:srgbClr>
          </a:solidFill>
          <a:ln w="12700">
            <a:solidFill>
              <a:srgbClr val="FFFFFF">
                <a:alpha val="42000"/>
              </a:srgbClr>
            </a:solidFill>
            <a:prstDash val="solid"/>
          </a:ln>
        </p:spPr>
      </p:sp>
      <p:sp>
        <p:nvSpPr>
          <p:cNvPr id="9" name="Text 6"/>
          <p:cNvSpPr/>
          <p:nvPr/>
        </p:nvSpPr>
        <p:spPr>
          <a:xfrm>
            <a:off x="411480" y="1773936"/>
            <a:ext cx="2560320" cy="987552"/>
          </a:xfrm>
          <a:prstGeom prst="rect">
            <a:avLst/>
          </a:prstGeom>
          <a:noFill/>
          <a:ln/>
        </p:spPr>
        <p:txBody>
          <a:bodyPr wrap="square" lIns="0" tIns="0" rIns="0" bIns="0" rtlCol="0" anchor="t"/>
          <a:lstStyle/>
          <a:p>
            <a:pPr algn="l" indent="0" marL="0">
              <a:buNone/>
            </a:pPr>
            <a:r>
              <a:rPr lang="en-US" sz="1000" dirty="0">
                <a:solidFill>
                  <a:srgbClr val="FFFFFF"/>
                </a:solidFill>
                <a:latin typeface="Calibri" pitchFamily="34" charset="0"/>
                <a:ea typeface="Calibri" pitchFamily="34" charset="-122"/>
                <a:cs typeface="Calibri" pitchFamily="34" charset="-120"/>
              </a:rPr>
              <a:t>Transfer lines with 60+ CNC stations machine cylinder bores, gasket faces, and oil passages in 4 min per block.</a:t>
            </a:r>
            <a:endParaRPr lang="en-US" sz="1000" dirty="0"/>
          </a:p>
        </p:txBody>
      </p:sp>
      <p:sp>
        <p:nvSpPr>
          <p:cNvPr id="10" name="Shape 7"/>
          <p:cNvSpPr/>
          <p:nvPr/>
        </p:nvSpPr>
        <p:spPr>
          <a:xfrm>
            <a:off x="3172968" y="786384"/>
            <a:ext cx="2743200" cy="2029968"/>
          </a:xfrm>
          <a:prstGeom prst="rect">
            <a:avLst/>
          </a:prstGeom>
          <a:solidFill>
            <a:srgbClr val="00C853"/>
          </a:solidFill>
          <a:ln w="12700">
            <a:solidFill>
              <a:srgbClr val="00C853"/>
            </a:solidFill>
            <a:prstDash val="solid"/>
          </a:ln>
          <a:effectLst>
            <a:outerShdw sx="100000" sy="100000" kx="0" ky="0" algn="bl" rotWithShape="0" blurRad="101600" dist="38100" dir="8100000">
              <a:srgbClr val="000000">
                <a:alpha val="13000"/>
              </a:srgbClr>
            </a:outerShdw>
          </a:effectLst>
        </p:spPr>
      </p:sp>
      <p:pic>
        <p:nvPicPr>
          <p:cNvPr id="11" name="Image 1" descr="preencoded.png">    </p:cNvPr>
          <p:cNvPicPr>
            <a:picLocks noChangeAspect="1"/>
          </p:cNvPicPr>
          <p:nvPr/>
        </p:nvPicPr>
        <p:blipFill>
          <a:blip r:embed="rId2"/>
          <a:stretch>
            <a:fillRect/>
          </a:stretch>
        </p:blipFill>
        <p:spPr>
          <a:xfrm>
            <a:off x="3264408" y="950976"/>
            <a:ext cx="594360" cy="594360"/>
          </a:xfrm>
          <a:prstGeom prst="rect">
            <a:avLst/>
          </a:prstGeom>
        </p:spPr>
      </p:pic>
      <p:sp>
        <p:nvSpPr>
          <p:cNvPr id="12" name="Text 8"/>
          <p:cNvSpPr/>
          <p:nvPr/>
        </p:nvSpPr>
        <p:spPr>
          <a:xfrm>
            <a:off x="3950208" y="987552"/>
            <a:ext cx="1828800" cy="502920"/>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Transmission Gears</a:t>
            </a:r>
            <a:endParaRPr lang="en-US" sz="1150" dirty="0"/>
          </a:p>
        </p:txBody>
      </p:sp>
      <p:sp>
        <p:nvSpPr>
          <p:cNvPr id="13" name="Shape 9"/>
          <p:cNvSpPr/>
          <p:nvPr/>
        </p:nvSpPr>
        <p:spPr>
          <a:xfrm>
            <a:off x="3264408" y="1655064"/>
            <a:ext cx="2560320" cy="36576"/>
          </a:xfrm>
          <a:prstGeom prst="rect">
            <a:avLst/>
          </a:prstGeom>
          <a:solidFill>
            <a:srgbClr val="FFFFFF">
              <a:alpha val="42000"/>
            </a:srgbClr>
          </a:solidFill>
          <a:ln w="12700">
            <a:solidFill>
              <a:srgbClr val="FFFFFF">
                <a:alpha val="42000"/>
              </a:srgbClr>
            </a:solidFill>
            <a:prstDash val="solid"/>
          </a:ln>
        </p:spPr>
      </p:sp>
      <p:sp>
        <p:nvSpPr>
          <p:cNvPr id="14" name="Text 10"/>
          <p:cNvSpPr/>
          <p:nvPr/>
        </p:nvSpPr>
        <p:spPr>
          <a:xfrm>
            <a:off x="3264408" y="1773936"/>
            <a:ext cx="2560320" cy="987552"/>
          </a:xfrm>
          <a:prstGeom prst="rect">
            <a:avLst/>
          </a:prstGeom>
          <a:noFill/>
          <a:ln/>
        </p:spPr>
        <p:txBody>
          <a:bodyPr wrap="square" lIns="0" tIns="0" rIns="0" bIns="0" rtlCol="0" anchor="t"/>
          <a:lstStyle/>
          <a:p>
            <a:pPr algn="l" indent="0" marL="0">
              <a:buNone/>
            </a:pPr>
            <a:r>
              <a:rPr lang="en-US" sz="1000" dirty="0">
                <a:solidFill>
                  <a:srgbClr val="FFFFFF"/>
                </a:solidFill>
                <a:latin typeface="Calibri" pitchFamily="34" charset="0"/>
                <a:ea typeface="Calibri" pitchFamily="34" charset="-122"/>
                <a:cs typeface="Calibri" pitchFamily="34" charset="-120"/>
              </a:rPr>
              <a:t>Hobbing + CNC grinding achieves AGMA class 12+ accuracy. Surface finish Ra 0.4 µm for noise-free operation.</a:t>
            </a:r>
            <a:endParaRPr lang="en-US" sz="1000" dirty="0"/>
          </a:p>
        </p:txBody>
      </p:sp>
      <p:sp>
        <p:nvSpPr>
          <p:cNvPr id="15" name="Shape 11"/>
          <p:cNvSpPr/>
          <p:nvPr/>
        </p:nvSpPr>
        <p:spPr>
          <a:xfrm>
            <a:off x="6025896" y="786384"/>
            <a:ext cx="2743200" cy="2029968"/>
          </a:xfrm>
          <a:prstGeom prst="rect">
            <a:avLst/>
          </a:prstGeom>
          <a:solidFill>
            <a:srgbClr val="FFB300"/>
          </a:solidFill>
          <a:ln w="12700">
            <a:solidFill>
              <a:srgbClr val="FFB300"/>
            </a:solidFill>
            <a:prstDash val="solid"/>
          </a:ln>
          <a:effectLst>
            <a:outerShdw sx="100000" sy="100000" kx="0" ky="0" algn="bl" rotWithShape="0" blurRad="101600" dist="38100" dir="8100000">
              <a:srgbClr val="000000">
                <a:alpha val="13000"/>
              </a:srgbClr>
            </a:outerShdw>
          </a:effectLst>
        </p:spPr>
      </p:sp>
      <p:pic>
        <p:nvPicPr>
          <p:cNvPr id="16" name="Image 2" descr="preencoded.png">    </p:cNvPr>
          <p:cNvPicPr>
            <a:picLocks noChangeAspect="1"/>
          </p:cNvPicPr>
          <p:nvPr/>
        </p:nvPicPr>
        <p:blipFill>
          <a:blip r:embed="rId3"/>
          <a:stretch>
            <a:fillRect/>
          </a:stretch>
        </p:blipFill>
        <p:spPr>
          <a:xfrm>
            <a:off x="6117336" y="950976"/>
            <a:ext cx="594360" cy="594360"/>
          </a:xfrm>
          <a:prstGeom prst="rect">
            <a:avLst/>
          </a:prstGeom>
        </p:spPr>
      </p:pic>
      <p:sp>
        <p:nvSpPr>
          <p:cNvPr id="17" name="Text 12"/>
          <p:cNvSpPr/>
          <p:nvPr/>
        </p:nvSpPr>
        <p:spPr>
          <a:xfrm>
            <a:off x="6803136" y="987552"/>
            <a:ext cx="1828800" cy="502920"/>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Fuel Injector Nozzles</a:t>
            </a:r>
            <a:endParaRPr lang="en-US" sz="1150" dirty="0"/>
          </a:p>
        </p:txBody>
      </p:sp>
      <p:sp>
        <p:nvSpPr>
          <p:cNvPr id="18" name="Shape 13"/>
          <p:cNvSpPr/>
          <p:nvPr/>
        </p:nvSpPr>
        <p:spPr>
          <a:xfrm>
            <a:off x="6117336" y="1655064"/>
            <a:ext cx="2560320" cy="36576"/>
          </a:xfrm>
          <a:prstGeom prst="rect">
            <a:avLst/>
          </a:prstGeom>
          <a:solidFill>
            <a:srgbClr val="FFFFFF">
              <a:alpha val="42000"/>
            </a:srgbClr>
          </a:solidFill>
          <a:ln w="12700">
            <a:solidFill>
              <a:srgbClr val="FFFFFF">
                <a:alpha val="42000"/>
              </a:srgbClr>
            </a:solidFill>
            <a:prstDash val="solid"/>
          </a:ln>
        </p:spPr>
      </p:sp>
      <p:sp>
        <p:nvSpPr>
          <p:cNvPr id="19" name="Text 14"/>
          <p:cNvSpPr/>
          <p:nvPr/>
        </p:nvSpPr>
        <p:spPr>
          <a:xfrm>
            <a:off x="6117336" y="1773936"/>
            <a:ext cx="2560320" cy="987552"/>
          </a:xfrm>
          <a:prstGeom prst="rect">
            <a:avLst/>
          </a:prstGeom>
          <a:noFill/>
          <a:ln/>
        </p:spPr>
        <p:txBody>
          <a:bodyPr wrap="square" lIns="0" tIns="0" rIns="0" bIns="0" rtlCol="0" anchor="t"/>
          <a:lstStyle/>
          <a:p>
            <a:pPr algn="l" indent="0" marL="0">
              <a:buNone/>
            </a:pPr>
            <a:r>
              <a:rPr lang="en-US" sz="1000" dirty="0">
                <a:solidFill>
                  <a:srgbClr val="FFFFFF"/>
                </a:solidFill>
                <a:latin typeface="Calibri" pitchFamily="34" charset="0"/>
                <a:ea typeface="Calibri" pitchFamily="34" charset="-122"/>
                <a:cs typeface="Calibri" pitchFamily="34" charset="-120"/>
              </a:rPr>
              <a:t>Precision holes 0.15–0.25 mm drilled by 5-axis CNC. Geometry controls fuel spray pattern and engine emissions.</a:t>
            </a:r>
            <a:endParaRPr lang="en-US" sz="1000" dirty="0"/>
          </a:p>
        </p:txBody>
      </p:sp>
      <p:sp>
        <p:nvSpPr>
          <p:cNvPr id="20" name="Shape 15"/>
          <p:cNvSpPr/>
          <p:nvPr/>
        </p:nvSpPr>
        <p:spPr>
          <a:xfrm>
            <a:off x="320040" y="2935224"/>
            <a:ext cx="2743200" cy="2029968"/>
          </a:xfrm>
          <a:prstGeom prst="rect">
            <a:avLst/>
          </a:prstGeom>
          <a:solidFill>
            <a:srgbClr val="00838F"/>
          </a:solidFill>
          <a:ln w="12700">
            <a:solidFill>
              <a:srgbClr val="00838F"/>
            </a:solidFill>
            <a:prstDash val="solid"/>
          </a:ln>
          <a:effectLst>
            <a:outerShdw sx="100000" sy="100000" kx="0" ky="0" algn="bl" rotWithShape="0" blurRad="101600" dist="38100" dir="8100000">
              <a:srgbClr val="000000">
                <a:alpha val="13000"/>
              </a:srgbClr>
            </a:outerShdw>
          </a:effectLst>
        </p:spPr>
      </p:sp>
      <p:pic>
        <p:nvPicPr>
          <p:cNvPr id="21" name="Image 3" descr="preencoded.png">    </p:cNvPr>
          <p:cNvPicPr>
            <a:picLocks noChangeAspect="1"/>
          </p:cNvPicPr>
          <p:nvPr/>
        </p:nvPicPr>
        <p:blipFill>
          <a:blip r:embed="rId4"/>
          <a:stretch>
            <a:fillRect/>
          </a:stretch>
        </p:blipFill>
        <p:spPr>
          <a:xfrm>
            <a:off x="411480" y="3099816"/>
            <a:ext cx="594360" cy="594360"/>
          </a:xfrm>
          <a:prstGeom prst="rect">
            <a:avLst/>
          </a:prstGeom>
        </p:spPr>
      </p:pic>
      <p:sp>
        <p:nvSpPr>
          <p:cNvPr id="22" name="Text 16"/>
          <p:cNvSpPr/>
          <p:nvPr/>
        </p:nvSpPr>
        <p:spPr>
          <a:xfrm>
            <a:off x="1097280" y="3136392"/>
            <a:ext cx="1828800" cy="502920"/>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Orthopaedic Implants</a:t>
            </a:r>
            <a:endParaRPr lang="en-US" sz="1150" dirty="0"/>
          </a:p>
        </p:txBody>
      </p:sp>
      <p:sp>
        <p:nvSpPr>
          <p:cNvPr id="23" name="Shape 17"/>
          <p:cNvSpPr/>
          <p:nvPr/>
        </p:nvSpPr>
        <p:spPr>
          <a:xfrm>
            <a:off x="411480" y="3803904"/>
            <a:ext cx="2560320" cy="36576"/>
          </a:xfrm>
          <a:prstGeom prst="rect">
            <a:avLst/>
          </a:prstGeom>
          <a:solidFill>
            <a:srgbClr val="FFFFFF">
              <a:alpha val="42000"/>
            </a:srgbClr>
          </a:solidFill>
          <a:ln w="12700">
            <a:solidFill>
              <a:srgbClr val="FFFFFF">
                <a:alpha val="42000"/>
              </a:srgbClr>
            </a:solidFill>
            <a:prstDash val="solid"/>
          </a:ln>
        </p:spPr>
      </p:sp>
      <p:sp>
        <p:nvSpPr>
          <p:cNvPr id="24" name="Text 18"/>
          <p:cNvSpPr/>
          <p:nvPr/>
        </p:nvSpPr>
        <p:spPr>
          <a:xfrm>
            <a:off x="411480" y="3922776"/>
            <a:ext cx="2560320" cy="987552"/>
          </a:xfrm>
          <a:prstGeom prst="rect">
            <a:avLst/>
          </a:prstGeom>
          <a:noFill/>
          <a:ln/>
        </p:spPr>
        <p:txBody>
          <a:bodyPr wrap="square" lIns="0" tIns="0" rIns="0" bIns="0" rtlCol="0" anchor="t"/>
          <a:lstStyle/>
          <a:p>
            <a:pPr algn="l" indent="0" marL="0">
              <a:buNone/>
            </a:pPr>
            <a:r>
              <a:rPr lang="en-US" sz="1000" dirty="0">
                <a:solidFill>
                  <a:srgbClr val="FFFFFF"/>
                </a:solidFill>
                <a:latin typeface="Calibri" pitchFamily="34" charset="0"/>
                <a:ea typeface="Calibri" pitchFamily="34" charset="-122"/>
                <a:cs typeface="Calibri" pitchFamily="34" charset="-120"/>
              </a:rPr>
              <a:t>Titanium knee and hip components CNC-machined to ±0.01 mm. All surfaces polished to Ra &lt; 0.05 µm biocompatibility.</a:t>
            </a:r>
            <a:endParaRPr lang="en-US" sz="1000" dirty="0"/>
          </a:p>
        </p:txBody>
      </p:sp>
      <p:sp>
        <p:nvSpPr>
          <p:cNvPr id="25" name="Shape 19"/>
          <p:cNvSpPr/>
          <p:nvPr/>
        </p:nvSpPr>
        <p:spPr>
          <a:xfrm>
            <a:off x="3172968" y="2935224"/>
            <a:ext cx="2743200" cy="2029968"/>
          </a:xfrm>
          <a:prstGeom prst="rect">
            <a:avLst/>
          </a:prstGeom>
          <a:solidFill>
            <a:srgbClr val="6A1B9A"/>
          </a:solidFill>
          <a:ln w="12700">
            <a:solidFill>
              <a:srgbClr val="6A1B9A"/>
            </a:solidFill>
            <a:prstDash val="solid"/>
          </a:ln>
          <a:effectLst>
            <a:outerShdw sx="100000" sy="100000" kx="0" ky="0" algn="bl" rotWithShape="0" blurRad="101600" dist="38100" dir="8100000">
              <a:srgbClr val="000000">
                <a:alpha val="13000"/>
              </a:srgbClr>
            </a:outerShdw>
          </a:effectLst>
        </p:spPr>
      </p:sp>
      <p:pic>
        <p:nvPicPr>
          <p:cNvPr id="26" name="Image 4" descr="preencoded.png">    </p:cNvPr>
          <p:cNvPicPr>
            <a:picLocks noChangeAspect="1"/>
          </p:cNvPicPr>
          <p:nvPr/>
        </p:nvPicPr>
        <p:blipFill>
          <a:blip r:embed="rId5"/>
          <a:stretch>
            <a:fillRect/>
          </a:stretch>
        </p:blipFill>
        <p:spPr>
          <a:xfrm>
            <a:off x="3264408" y="3099816"/>
            <a:ext cx="594360" cy="594360"/>
          </a:xfrm>
          <a:prstGeom prst="rect">
            <a:avLst/>
          </a:prstGeom>
        </p:spPr>
      </p:pic>
      <p:sp>
        <p:nvSpPr>
          <p:cNvPr id="27" name="Text 20"/>
          <p:cNvSpPr/>
          <p:nvPr/>
        </p:nvSpPr>
        <p:spPr>
          <a:xfrm>
            <a:off x="3950208" y="3136392"/>
            <a:ext cx="1828800" cy="502920"/>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Spinal Cages</a:t>
            </a:r>
            <a:endParaRPr lang="en-US" sz="1150" dirty="0"/>
          </a:p>
        </p:txBody>
      </p:sp>
      <p:sp>
        <p:nvSpPr>
          <p:cNvPr id="28" name="Shape 21"/>
          <p:cNvSpPr/>
          <p:nvPr/>
        </p:nvSpPr>
        <p:spPr>
          <a:xfrm>
            <a:off x="3264408" y="3803904"/>
            <a:ext cx="2560320" cy="36576"/>
          </a:xfrm>
          <a:prstGeom prst="rect">
            <a:avLst/>
          </a:prstGeom>
          <a:solidFill>
            <a:srgbClr val="FFFFFF">
              <a:alpha val="42000"/>
            </a:srgbClr>
          </a:solidFill>
          <a:ln w="12700">
            <a:solidFill>
              <a:srgbClr val="FFFFFF">
                <a:alpha val="42000"/>
              </a:srgbClr>
            </a:solidFill>
            <a:prstDash val="solid"/>
          </a:ln>
        </p:spPr>
      </p:sp>
      <p:sp>
        <p:nvSpPr>
          <p:cNvPr id="29" name="Text 22"/>
          <p:cNvSpPr/>
          <p:nvPr/>
        </p:nvSpPr>
        <p:spPr>
          <a:xfrm>
            <a:off x="3264408" y="3922776"/>
            <a:ext cx="2560320" cy="987552"/>
          </a:xfrm>
          <a:prstGeom prst="rect">
            <a:avLst/>
          </a:prstGeom>
          <a:noFill/>
          <a:ln/>
        </p:spPr>
        <p:txBody>
          <a:bodyPr wrap="square" lIns="0" tIns="0" rIns="0" bIns="0" rtlCol="0" anchor="t"/>
          <a:lstStyle/>
          <a:p>
            <a:pPr algn="l" indent="0" marL="0">
              <a:buNone/>
            </a:pPr>
            <a:r>
              <a:rPr lang="en-US" sz="1000" dirty="0">
                <a:solidFill>
                  <a:srgbClr val="FFFFFF"/>
                </a:solidFill>
                <a:latin typeface="Calibri" pitchFamily="34" charset="0"/>
                <a:ea typeface="Calibri" pitchFamily="34" charset="-122"/>
                <a:cs typeface="Calibri" pitchFamily="34" charset="-120"/>
              </a:rPr>
              <a:t>PEEK polymer and titanium spinal fusion devices. CNC creates complex lattice structures that promote bone ingrowth.</a:t>
            </a:r>
            <a:endParaRPr lang="en-US" sz="1000" dirty="0"/>
          </a:p>
        </p:txBody>
      </p:sp>
      <p:sp>
        <p:nvSpPr>
          <p:cNvPr id="30" name="Shape 23"/>
          <p:cNvSpPr/>
          <p:nvPr/>
        </p:nvSpPr>
        <p:spPr>
          <a:xfrm>
            <a:off x="6025896" y="2935224"/>
            <a:ext cx="2743200" cy="2029968"/>
          </a:xfrm>
          <a:prstGeom prst="rect">
            <a:avLst/>
          </a:prstGeom>
          <a:solidFill>
            <a:srgbClr val="2B5278"/>
          </a:solidFill>
          <a:ln w="12700">
            <a:solidFill>
              <a:srgbClr val="2B5278"/>
            </a:solidFill>
            <a:prstDash val="solid"/>
          </a:ln>
          <a:effectLst>
            <a:outerShdw sx="100000" sy="100000" kx="0" ky="0" algn="bl" rotWithShape="0" blurRad="101600" dist="38100" dir="8100000">
              <a:srgbClr val="000000">
                <a:alpha val="13000"/>
              </a:srgbClr>
            </a:outerShdw>
          </a:effectLst>
        </p:spPr>
      </p:sp>
      <p:pic>
        <p:nvPicPr>
          <p:cNvPr id="31" name="Image 5" descr="preencoded.png">    </p:cNvPr>
          <p:cNvPicPr>
            <a:picLocks noChangeAspect="1"/>
          </p:cNvPicPr>
          <p:nvPr/>
        </p:nvPicPr>
        <p:blipFill>
          <a:blip r:embed="rId6"/>
          <a:stretch>
            <a:fillRect/>
          </a:stretch>
        </p:blipFill>
        <p:spPr>
          <a:xfrm>
            <a:off x="6117336" y="3099816"/>
            <a:ext cx="594360" cy="594360"/>
          </a:xfrm>
          <a:prstGeom prst="rect">
            <a:avLst/>
          </a:prstGeom>
        </p:spPr>
      </p:pic>
      <p:sp>
        <p:nvSpPr>
          <p:cNvPr id="32" name="Text 24"/>
          <p:cNvSpPr/>
          <p:nvPr/>
        </p:nvSpPr>
        <p:spPr>
          <a:xfrm>
            <a:off x="6803136" y="3136392"/>
            <a:ext cx="1828800" cy="502920"/>
          </a:xfrm>
          <a:prstGeom prst="rect">
            <a:avLst/>
          </a:prstGeom>
          <a:noFill/>
          <a:ln/>
        </p:spPr>
        <p:txBody>
          <a:bodyPr wrap="square" lIns="0" tIns="0" rIns="0" bIns="0" rtlCol="0" anchor="ctr"/>
          <a:lstStyle/>
          <a:p>
            <a:pPr indent="0" marL="0">
              <a:buNone/>
            </a:pPr>
            <a:r>
              <a:rPr lang="en-US" sz="1150" b="1" dirty="0">
                <a:solidFill>
                  <a:srgbClr val="FFFFFF"/>
                </a:solidFill>
                <a:latin typeface="Calibri" pitchFamily="34" charset="0"/>
                <a:ea typeface="Calibri" pitchFamily="34" charset="-122"/>
                <a:cs typeface="Calibri" pitchFamily="34" charset="-120"/>
              </a:rPr>
              <a:t>Dental Implants</a:t>
            </a:r>
            <a:endParaRPr lang="en-US" sz="1150" dirty="0"/>
          </a:p>
        </p:txBody>
      </p:sp>
      <p:sp>
        <p:nvSpPr>
          <p:cNvPr id="33" name="Shape 25"/>
          <p:cNvSpPr/>
          <p:nvPr/>
        </p:nvSpPr>
        <p:spPr>
          <a:xfrm>
            <a:off x="6117336" y="3803904"/>
            <a:ext cx="2560320" cy="36576"/>
          </a:xfrm>
          <a:prstGeom prst="rect">
            <a:avLst/>
          </a:prstGeom>
          <a:solidFill>
            <a:srgbClr val="FFFFFF">
              <a:alpha val="42000"/>
            </a:srgbClr>
          </a:solidFill>
          <a:ln w="12700">
            <a:solidFill>
              <a:srgbClr val="FFFFFF">
                <a:alpha val="42000"/>
              </a:srgbClr>
            </a:solidFill>
            <a:prstDash val="solid"/>
          </a:ln>
        </p:spPr>
      </p:sp>
      <p:sp>
        <p:nvSpPr>
          <p:cNvPr id="34" name="Text 26"/>
          <p:cNvSpPr/>
          <p:nvPr/>
        </p:nvSpPr>
        <p:spPr>
          <a:xfrm>
            <a:off x="6117336" y="3922776"/>
            <a:ext cx="2560320" cy="987552"/>
          </a:xfrm>
          <a:prstGeom prst="rect">
            <a:avLst/>
          </a:prstGeom>
          <a:noFill/>
          <a:ln/>
        </p:spPr>
        <p:txBody>
          <a:bodyPr wrap="square" lIns="0" tIns="0" rIns="0" bIns="0" rtlCol="0" anchor="t"/>
          <a:lstStyle/>
          <a:p>
            <a:pPr algn="l" indent="0" marL="0">
              <a:buNone/>
            </a:pPr>
            <a:r>
              <a:rPr lang="en-US" sz="1000" dirty="0">
                <a:solidFill>
                  <a:srgbClr val="FFFFFF"/>
                </a:solidFill>
                <a:latin typeface="Calibri" pitchFamily="34" charset="0"/>
                <a:ea typeface="Calibri" pitchFamily="34" charset="-122"/>
                <a:cs typeface="Calibri" pitchFamily="34" charset="-120"/>
              </a:rPr>
              <a:t>CAD/CAM dental mills produce crowns in 15 minutes from ceramic or zirconia. ±0.02 mm accuracy for perfect fit.</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0F4F8"/>
        </a:solidFill>
      </p:bgPr>
    </p:bg>
    <p:spTree>
      <p:nvGrpSpPr>
        <p:cNvPr id="1" name=""/>
        <p:cNvGrpSpPr/>
        <p:nvPr/>
      </p:nvGrpSpPr>
      <p:grpSpPr>
        <a:xfrm>
          <a:off x="0" y="0"/>
          <a:ext cx="0" cy="0"/>
          <a:chOff x="0" y="0"/>
          <a:chExt cx="0" cy="0"/>
        </a:xfrm>
      </p:grpSpPr>
      <p:sp>
        <p:nvSpPr>
          <p:cNvPr id="2" name="Shape 0"/>
          <p:cNvSpPr/>
          <p:nvPr/>
        </p:nvSpPr>
        <p:spPr>
          <a:xfrm>
            <a:off x="0" y="0"/>
            <a:ext cx="9144000" cy="621792"/>
          </a:xfrm>
          <a:prstGeom prst="rect">
            <a:avLst/>
          </a:prstGeom>
          <a:solidFill>
            <a:srgbClr val="1E3A5F"/>
          </a:solidFill>
          <a:ln w="12700">
            <a:solidFill>
              <a:srgbClr val="1E3A5F"/>
            </a:solidFill>
            <a:prstDash val="solid"/>
          </a:ln>
        </p:spPr>
      </p:sp>
      <p:sp>
        <p:nvSpPr>
          <p:cNvPr id="3" name="Shape 1"/>
          <p:cNvSpPr/>
          <p:nvPr/>
        </p:nvSpPr>
        <p:spPr>
          <a:xfrm>
            <a:off x="0" y="621792"/>
            <a:ext cx="9144000" cy="50292"/>
          </a:xfrm>
          <a:prstGeom prst="rect">
            <a:avLst/>
          </a:prstGeom>
          <a:solidFill>
            <a:srgbClr val="00C853"/>
          </a:solidFill>
          <a:ln w="12700">
            <a:solidFill>
              <a:srgbClr val="00C853"/>
            </a:solidFill>
            <a:prstDash val="solid"/>
          </a:ln>
        </p:spPr>
      </p:sp>
      <p:sp>
        <p:nvSpPr>
          <p:cNvPr id="4" name="Text 2"/>
          <p:cNvSpPr/>
          <p:nvPr/>
        </p:nvSpPr>
        <p:spPr>
          <a:xfrm>
            <a:off x="384048" y="0"/>
            <a:ext cx="8412480" cy="621792"/>
          </a:xfrm>
          <a:prstGeom prst="rect">
            <a:avLst/>
          </a:prstGeom>
          <a:noFill/>
          <a:ln/>
        </p:spPr>
        <p:txBody>
          <a:bodyPr wrap="square" lIns="0" tIns="0" rIns="0" bIns="0" rtlCol="0" anchor="ctr"/>
          <a:lstStyle/>
          <a:p>
            <a:pPr algn="l" indent="0" marL="0">
              <a:buNone/>
            </a:pPr>
            <a:r>
              <a:rPr lang="en-US" sz="2100" b="1" dirty="0">
                <a:solidFill>
                  <a:srgbClr val="FFFFFF"/>
                </a:solidFill>
                <a:latin typeface="Calibri" pitchFamily="34" charset="0"/>
                <a:ea typeface="Calibri" pitchFamily="34" charset="-122"/>
                <a:cs typeface="Calibri" pitchFamily="34" charset="-120"/>
              </a:rPr>
              <a:t>Applications 3 — Electronics &amp; Consumer Products</a:t>
            </a:r>
            <a:endParaRPr lang="en-US" sz="2100" dirty="0"/>
          </a:p>
        </p:txBody>
      </p:sp>
      <p:graphicFrame>
        <p:nvGraphicFramePr>
          <p:cNvPr id="5" name="Chart 0" descr=""/>
          <p:cNvGraphicFramePr/>
          <p:nvPr/>
        </p:nvGraphicFramePr>
        <p:xfrm>
          <a:off x="320040" y="786384"/>
          <a:ext cx="4389120" cy="3200400"/>
        </p:xfrm>
        <a:graphic xmlns:a="http://schemas.openxmlformats.org/drawingml/2006/main">
          <a:graphicData uri="http://schemas.openxmlformats.org/drawingml/2006/chart">
            <c:chart xmlns:c="http://schemas.openxmlformats.org/drawingml/2006/chart" r:id="rId1"/>
          </a:graphicData>
        </a:graphic>
      </p:graphicFrame>
      <p:sp>
        <p:nvSpPr>
          <p:cNvPr id="6" name="Shape 3"/>
          <p:cNvSpPr/>
          <p:nvPr/>
        </p:nvSpPr>
        <p:spPr>
          <a:xfrm>
            <a:off x="4983480" y="786384"/>
            <a:ext cx="3840480" cy="987552"/>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7" name="Shape 4"/>
          <p:cNvSpPr/>
          <p:nvPr/>
        </p:nvSpPr>
        <p:spPr>
          <a:xfrm>
            <a:off x="4983480" y="786384"/>
            <a:ext cx="3840480" cy="38405"/>
          </a:xfrm>
          <a:prstGeom prst="rect">
            <a:avLst/>
          </a:prstGeom>
          <a:solidFill>
            <a:srgbClr val="00C853"/>
          </a:solidFill>
          <a:ln w="12700">
            <a:solidFill>
              <a:srgbClr val="00C853"/>
            </a:solidFill>
            <a:prstDash val="solid"/>
          </a:ln>
        </p:spPr>
      </p:sp>
      <p:sp>
        <p:nvSpPr>
          <p:cNvPr id="8" name="Text 5"/>
          <p:cNvSpPr/>
          <p:nvPr/>
        </p:nvSpPr>
        <p:spPr>
          <a:xfrm>
            <a:off x="5074920" y="850392"/>
            <a:ext cx="3657600" cy="274320"/>
          </a:xfrm>
          <a:prstGeom prst="rect">
            <a:avLst/>
          </a:prstGeom>
          <a:noFill/>
          <a:ln/>
        </p:spPr>
        <p:txBody>
          <a:bodyPr wrap="square" lIns="0" tIns="0" rIns="0" bIns="0" rtlCol="0" anchor="ctr"/>
          <a:lstStyle/>
          <a:p>
            <a:pPr algn="l" indent="0" marL="0">
              <a:buNone/>
            </a:pPr>
            <a:r>
              <a:rPr lang="en-US" sz="1150" b="1" dirty="0">
                <a:solidFill>
                  <a:srgbClr val="1E3A5F"/>
                </a:solidFill>
                <a:latin typeface="Calibri" pitchFamily="34" charset="0"/>
                <a:ea typeface="Calibri" pitchFamily="34" charset="-122"/>
                <a:cs typeface="Calibri" pitchFamily="34" charset="-120"/>
              </a:rPr>
              <a:t>Smartphone Aluminium Unibody</a:t>
            </a:r>
            <a:endParaRPr lang="en-US" sz="1150" dirty="0"/>
          </a:p>
        </p:txBody>
      </p:sp>
      <p:sp>
        <p:nvSpPr>
          <p:cNvPr id="9" name="Text 6"/>
          <p:cNvSpPr/>
          <p:nvPr/>
        </p:nvSpPr>
        <p:spPr>
          <a:xfrm>
            <a:off x="5074920" y="1115568"/>
            <a:ext cx="3657600" cy="585216"/>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Apple iPhone unibody machined from 6061 aluminium. 17 operations, 100+ tools. 98% of material removed.</a:t>
            </a:r>
            <a:endParaRPr lang="en-US" sz="1000" dirty="0"/>
          </a:p>
        </p:txBody>
      </p:sp>
      <p:sp>
        <p:nvSpPr>
          <p:cNvPr id="10" name="Shape 7"/>
          <p:cNvSpPr/>
          <p:nvPr/>
        </p:nvSpPr>
        <p:spPr>
          <a:xfrm>
            <a:off x="4983480" y="1865376"/>
            <a:ext cx="3840480" cy="987552"/>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11" name="Shape 8"/>
          <p:cNvSpPr/>
          <p:nvPr/>
        </p:nvSpPr>
        <p:spPr>
          <a:xfrm>
            <a:off x="4983480" y="1865376"/>
            <a:ext cx="3840480" cy="38405"/>
          </a:xfrm>
          <a:prstGeom prst="rect">
            <a:avLst/>
          </a:prstGeom>
          <a:solidFill>
            <a:srgbClr val="FFB300"/>
          </a:solidFill>
          <a:ln w="12700">
            <a:solidFill>
              <a:srgbClr val="FFB300"/>
            </a:solidFill>
            <a:prstDash val="solid"/>
          </a:ln>
        </p:spPr>
      </p:sp>
      <p:sp>
        <p:nvSpPr>
          <p:cNvPr id="12" name="Text 9"/>
          <p:cNvSpPr/>
          <p:nvPr/>
        </p:nvSpPr>
        <p:spPr>
          <a:xfrm>
            <a:off x="5074920" y="1929384"/>
            <a:ext cx="3657600" cy="274320"/>
          </a:xfrm>
          <a:prstGeom prst="rect">
            <a:avLst/>
          </a:prstGeom>
          <a:noFill/>
          <a:ln/>
        </p:spPr>
        <p:txBody>
          <a:bodyPr wrap="square" lIns="0" tIns="0" rIns="0" bIns="0" rtlCol="0" anchor="ctr"/>
          <a:lstStyle/>
          <a:p>
            <a:pPr algn="l" indent="0" marL="0">
              <a:buNone/>
            </a:pPr>
            <a:r>
              <a:rPr lang="en-US" sz="1150" b="1" dirty="0">
                <a:solidFill>
                  <a:srgbClr val="1E3A5F"/>
                </a:solidFill>
                <a:latin typeface="Calibri" pitchFamily="34" charset="0"/>
                <a:ea typeface="Calibri" pitchFamily="34" charset="-122"/>
                <a:cs typeface="Calibri" pitchFamily="34" charset="-120"/>
              </a:rPr>
              <a:t>PCB Drilling &amp; Routing</a:t>
            </a:r>
            <a:endParaRPr lang="en-US" sz="1150" dirty="0"/>
          </a:p>
        </p:txBody>
      </p:sp>
      <p:sp>
        <p:nvSpPr>
          <p:cNvPr id="13" name="Text 10"/>
          <p:cNvSpPr/>
          <p:nvPr/>
        </p:nvSpPr>
        <p:spPr>
          <a:xfrm>
            <a:off x="5074920" y="2194560"/>
            <a:ext cx="3657600" cy="585216"/>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CNC drills 100,000+ holes per panel at 300,000 rpm. Hole diameter 0.1 mm for HDI boards.</a:t>
            </a:r>
            <a:endParaRPr lang="en-US" sz="1000" dirty="0"/>
          </a:p>
        </p:txBody>
      </p:sp>
      <p:sp>
        <p:nvSpPr>
          <p:cNvPr id="14" name="Shape 11"/>
          <p:cNvSpPr/>
          <p:nvPr/>
        </p:nvSpPr>
        <p:spPr>
          <a:xfrm>
            <a:off x="4983480" y="2944368"/>
            <a:ext cx="3840480" cy="987552"/>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15" name="Shape 12"/>
          <p:cNvSpPr/>
          <p:nvPr/>
        </p:nvSpPr>
        <p:spPr>
          <a:xfrm>
            <a:off x="4983480" y="2944368"/>
            <a:ext cx="3840480" cy="38405"/>
          </a:xfrm>
          <a:prstGeom prst="rect">
            <a:avLst/>
          </a:prstGeom>
          <a:solidFill>
            <a:srgbClr val="2B5278"/>
          </a:solidFill>
          <a:ln w="12700">
            <a:solidFill>
              <a:srgbClr val="2B5278"/>
            </a:solidFill>
            <a:prstDash val="solid"/>
          </a:ln>
        </p:spPr>
      </p:sp>
      <p:sp>
        <p:nvSpPr>
          <p:cNvPr id="16" name="Text 13"/>
          <p:cNvSpPr/>
          <p:nvPr/>
        </p:nvSpPr>
        <p:spPr>
          <a:xfrm>
            <a:off x="5074920" y="3008376"/>
            <a:ext cx="3657600" cy="274320"/>
          </a:xfrm>
          <a:prstGeom prst="rect">
            <a:avLst/>
          </a:prstGeom>
          <a:noFill/>
          <a:ln/>
        </p:spPr>
        <p:txBody>
          <a:bodyPr wrap="square" lIns="0" tIns="0" rIns="0" bIns="0" rtlCol="0" anchor="ctr"/>
          <a:lstStyle/>
          <a:p>
            <a:pPr algn="l" indent="0" marL="0">
              <a:buNone/>
            </a:pPr>
            <a:r>
              <a:rPr lang="en-US" sz="1150" b="1" dirty="0">
                <a:solidFill>
                  <a:srgbClr val="1E3A5F"/>
                </a:solidFill>
                <a:latin typeface="Calibri" pitchFamily="34" charset="0"/>
                <a:ea typeface="Calibri" pitchFamily="34" charset="-122"/>
                <a:cs typeface="Calibri" pitchFamily="34" charset="-120"/>
              </a:rPr>
              <a:t>Semiconductor Test Fixtures</a:t>
            </a:r>
            <a:endParaRPr lang="en-US" sz="1150" dirty="0"/>
          </a:p>
        </p:txBody>
      </p:sp>
      <p:sp>
        <p:nvSpPr>
          <p:cNvPr id="17" name="Text 14"/>
          <p:cNvSpPr/>
          <p:nvPr/>
        </p:nvSpPr>
        <p:spPr>
          <a:xfrm>
            <a:off x="5074920" y="3273552"/>
            <a:ext cx="3657600" cy="585216"/>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Ultra-precision aluminium fixtures machined to ±2 µm for semiconductor wafer testing equipment.</a:t>
            </a:r>
            <a:endParaRPr lang="en-US" sz="1000" dirty="0"/>
          </a:p>
        </p:txBody>
      </p:sp>
      <p:sp>
        <p:nvSpPr>
          <p:cNvPr id="18" name="Shape 15"/>
          <p:cNvSpPr/>
          <p:nvPr/>
        </p:nvSpPr>
        <p:spPr>
          <a:xfrm>
            <a:off x="4983480" y="4023360"/>
            <a:ext cx="3840480" cy="987552"/>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19" name="Shape 16"/>
          <p:cNvSpPr/>
          <p:nvPr/>
        </p:nvSpPr>
        <p:spPr>
          <a:xfrm>
            <a:off x="4983480" y="4023360"/>
            <a:ext cx="3840480" cy="38405"/>
          </a:xfrm>
          <a:prstGeom prst="rect">
            <a:avLst/>
          </a:prstGeom>
          <a:solidFill>
            <a:srgbClr val="00838F"/>
          </a:solidFill>
          <a:ln w="12700">
            <a:solidFill>
              <a:srgbClr val="00838F"/>
            </a:solidFill>
            <a:prstDash val="solid"/>
          </a:ln>
        </p:spPr>
      </p:sp>
      <p:sp>
        <p:nvSpPr>
          <p:cNvPr id="20" name="Text 17"/>
          <p:cNvSpPr/>
          <p:nvPr/>
        </p:nvSpPr>
        <p:spPr>
          <a:xfrm>
            <a:off x="5074920" y="4087368"/>
            <a:ext cx="3657600" cy="274320"/>
          </a:xfrm>
          <a:prstGeom prst="rect">
            <a:avLst/>
          </a:prstGeom>
          <a:noFill/>
          <a:ln/>
        </p:spPr>
        <p:txBody>
          <a:bodyPr wrap="square" lIns="0" tIns="0" rIns="0" bIns="0" rtlCol="0" anchor="ctr"/>
          <a:lstStyle/>
          <a:p>
            <a:pPr algn="l" indent="0" marL="0">
              <a:buNone/>
            </a:pPr>
            <a:r>
              <a:rPr lang="en-US" sz="1150" b="1" dirty="0">
                <a:solidFill>
                  <a:srgbClr val="1E3A5F"/>
                </a:solidFill>
                <a:latin typeface="Calibri" pitchFamily="34" charset="0"/>
                <a:ea typeface="Calibri" pitchFamily="34" charset="-122"/>
                <a:cs typeface="Calibri" pitchFamily="34" charset="-120"/>
              </a:rPr>
              <a:t>GPU Heatsink Manufacturing</a:t>
            </a:r>
            <a:endParaRPr lang="en-US" sz="1150" dirty="0"/>
          </a:p>
        </p:txBody>
      </p:sp>
      <p:sp>
        <p:nvSpPr>
          <p:cNvPr id="21" name="Text 18"/>
          <p:cNvSpPr/>
          <p:nvPr/>
        </p:nvSpPr>
        <p:spPr>
          <a:xfrm>
            <a:off x="5074920" y="4352544"/>
            <a:ext cx="3657600" cy="585216"/>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CNC fins machined 0.4 mm thick, 15 mm deep. Surface roughness Ra 0.8 µm for maximum heat transfer.</a:t>
            </a:r>
            <a:endParaRPr lang="en-US" sz="1000" dirty="0"/>
          </a:p>
        </p:txBody>
      </p:sp>
      <p:sp>
        <p:nvSpPr>
          <p:cNvPr id="22" name="Shape 19"/>
          <p:cNvSpPr/>
          <p:nvPr/>
        </p:nvSpPr>
        <p:spPr>
          <a:xfrm>
            <a:off x="0" y="4645152"/>
            <a:ext cx="9144000" cy="498348"/>
          </a:xfrm>
          <a:prstGeom prst="rect">
            <a:avLst/>
          </a:prstGeom>
          <a:solidFill>
            <a:srgbClr val="1E3A5F"/>
          </a:solidFill>
          <a:ln w="12700">
            <a:solidFill>
              <a:srgbClr val="1E3A5F"/>
            </a:solidFill>
            <a:prstDash val="solid"/>
          </a:ln>
        </p:spPr>
      </p:sp>
      <p:sp>
        <p:nvSpPr>
          <p:cNvPr id="23" name="Text 20"/>
          <p:cNvSpPr/>
          <p:nvPr/>
        </p:nvSpPr>
        <p:spPr>
          <a:xfrm>
            <a:off x="320040" y="4645152"/>
            <a:ext cx="8503920" cy="498348"/>
          </a:xfrm>
          <a:prstGeom prst="rect">
            <a:avLst/>
          </a:prstGeom>
          <a:noFill/>
          <a:ln/>
        </p:spPr>
        <p:txBody>
          <a:bodyPr wrap="square" lIns="0" tIns="0" rIns="0" bIns="0" rtlCol="0" anchor="ctr"/>
          <a:lstStyle/>
          <a:p>
            <a:pPr algn="ctr" indent="0" marL="0">
              <a:buNone/>
            </a:pPr>
            <a:r>
              <a:rPr lang="en-US" sz="1050" dirty="0">
                <a:solidFill>
                  <a:srgbClr val="8FAEC8"/>
                </a:solidFill>
                <a:latin typeface="Calibri" pitchFamily="34" charset="0"/>
                <a:ea typeface="Calibri" pitchFamily="34" charset="-122"/>
                <a:cs typeface="Calibri" pitchFamily="34" charset="-120"/>
              </a:rPr>
              <a:t>Automotive leads CNC adoption at 28% of global market  |  Medical growing fastest at 7.2% CAGR  |  Total market: $100B+ by 2028</a:t>
            </a:r>
            <a:endParaRPr lang="en-US" sz="10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0F4F8"/>
        </a:solidFill>
      </p:bgPr>
    </p:bg>
    <p:spTree>
      <p:nvGrpSpPr>
        <p:cNvPr id="1" name=""/>
        <p:cNvGrpSpPr/>
        <p:nvPr/>
      </p:nvGrpSpPr>
      <p:grpSpPr>
        <a:xfrm>
          <a:off x="0" y="0"/>
          <a:ext cx="0" cy="0"/>
          <a:chOff x="0" y="0"/>
          <a:chExt cx="0" cy="0"/>
        </a:xfrm>
      </p:grpSpPr>
      <p:sp>
        <p:nvSpPr>
          <p:cNvPr id="2" name="Shape 0"/>
          <p:cNvSpPr/>
          <p:nvPr/>
        </p:nvSpPr>
        <p:spPr>
          <a:xfrm>
            <a:off x="0" y="0"/>
            <a:ext cx="9144000" cy="621792"/>
          </a:xfrm>
          <a:prstGeom prst="rect">
            <a:avLst/>
          </a:prstGeom>
          <a:solidFill>
            <a:srgbClr val="1E3A5F"/>
          </a:solidFill>
          <a:ln w="12700">
            <a:solidFill>
              <a:srgbClr val="1E3A5F"/>
            </a:solidFill>
            <a:prstDash val="solid"/>
          </a:ln>
        </p:spPr>
      </p:sp>
      <p:sp>
        <p:nvSpPr>
          <p:cNvPr id="3" name="Shape 1"/>
          <p:cNvSpPr/>
          <p:nvPr/>
        </p:nvSpPr>
        <p:spPr>
          <a:xfrm>
            <a:off x="0" y="621792"/>
            <a:ext cx="9144000" cy="50292"/>
          </a:xfrm>
          <a:prstGeom prst="rect">
            <a:avLst/>
          </a:prstGeom>
          <a:solidFill>
            <a:srgbClr val="00C853"/>
          </a:solidFill>
          <a:ln w="12700">
            <a:solidFill>
              <a:srgbClr val="00C853"/>
            </a:solidFill>
            <a:prstDash val="solid"/>
          </a:ln>
        </p:spPr>
      </p:sp>
      <p:sp>
        <p:nvSpPr>
          <p:cNvPr id="4" name="Text 2"/>
          <p:cNvSpPr/>
          <p:nvPr/>
        </p:nvSpPr>
        <p:spPr>
          <a:xfrm>
            <a:off x="384048" y="0"/>
            <a:ext cx="8412480" cy="621792"/>
          </a:xfrm>
          <a:prstGeom prst="rect">
            <a:avLst/>
          </a:prstGeom>
          <a:noFill/>
          <a:ln/>
        </p:spPr>
        <p:txBody>
          <a:bodyPr wrap="square" lIns="0" tIns="0" rIns="0" bIns="0" rtlCol="0" anchor="ctr"/>
          <a:lstStyle/>
          <a:p>
            <a:pPr algn="l" indent="0" marL="0">
              <a:buNone/>
            </a:pPr>
            <a:r>
              <a:rPr lang="en-US" sz="2100" b="1" dirty="0">
                <a:solidFill>
                  <a:srgbClr val="FFFFFF"/>
                </a:solidFill>
                <a:latin typeface="Calibri" pitchFamily="34" charset="0"/>
                <a:ea typeface="Calibri" pitchFamily="34" charset="-122"/>
                <a:cs typeface="Calibri" pitchFamily="34" charset="-120"/>
              </a:rPr>
              <a:t>Advantages of CNC Machining</a:t>
            </a:r>
            <a:endParaRPr lang="en-US" sz="2100" dirty="0"/>
          </a:p>
        </p:txBody>
      </p:sp>
      <p:sp>
        <p:nvSpPr>
          <p:cNvPr id="5" name="Shape 3"/>
          <p:cNvSpPr/>
          <p:nvPr/>
        </p:nvSpPr>
        <p:spPr>
          <a:xfrm>
            <a:off x="457200" y="786384"/>
            <a:ext cx="8229600" cy="612648"/>
          </a:xfrm>
          <a:prstGeom prst="rect">
            <a:avLst/>
          </a:prstGeom>
          <a:solidFill>
            <a:srgbClr val="00C853"/>
          </a:solidFill>
          <a:ln w="12700">
            <a:solidFill>
              <a:srgbClr val="00C853"/>
            </a:solidFill>
            <a:prstDash val="solid"/>
          </a:ln>
          <a:effectLst>
            <a:outerShdw sx="100000" sy="100000" kx="0" ky="0" algn="bl" rotWithShape="0" blurRad="50800" dist="25400" dir="8100000">
              <a:srgbClr val="000000">
                <a:alpha val="8000"/>
              </a:srgbClr>
            </a:outerShdw>
          </a:effectLst>
        </p:spPr>
      </p:sp>
      <p:sp>
        <p:nvSpPr>
          <p:cNvPr id="6" name="Text 4"/>
          <p:cNvSpPr/>
          <p:nvPr/>
        </p:nvSpPr>
        <p:spPr>
          <a:xfrm>
            <a:off x="594360" y="786384"/>
            <a:ext cx="7955280" cy="612648"/>
          </a:xfrm>
          <a:prstGeom prst="rect">
            <a:avLst/>
          </a:prstGeom>
          <a:noFill/>
          <a:ln/>
        </p:spPr>
        <p:txBody>
          <a:bodyPr wrap="square" lIns="0" tIns="0" rIns="0" bIns="0" rtlCol="0" anchor="ctr"/>
          <a:lstStyle/>
          <a:p>
            <a:pPr algn="ctr" indent="0" marL="0">
              <a:buNone/>
            </a:pPr>
            <a:r>
              <a:rPr lang="en-US" sz="1150" b="1" dirty="0">
                <a:solidFill>
                  <a:srgbClr val="FFFFFF"/>
                </a:solidFill>
                <a:latin typeface="Calibri" pitchFamily="34" charset="0"/>
                <a:ea typeface="Calibri" pitchFamily="34" charset="-122"/>
                <a:cs typeface="Calibri" pitchFamily="34" charset="-120"/>
              </a:rPr>
              <a:t>Repeatability: ±0.001 mm, every part identical</a:t>
            </a:r>
            <a:endParaRPr lang="en-US" sz="1150" dirty="0"/>
          </a:p>
        </p:txBody>
      </p:sp>
      <p:sp>
        <p:nvSpPr>
          <p:cNvPr id="7" name="Shape 5"/>
          <p:cNvSpPr/>
          <p:nvPr/>
        </p:nvSpPr>
        <p:spPr>
          <a:xfrm>
            <a:off x="1188720" y="1490472"/>
            <a:ext cx="6766560" cy="612648"/>
          </a:xfrm>
          <a:prstGeom prst="rect">
            <a:avLst/>
          </a:prstGeom>
          <a:solidFill>
            <a:srgbClr val="1E3A5F"/>
          </a:solidFill>
          <a:ln w="12700">
            <a:solidFill>
              <a:srgbClr val="1E3A5F"/>
            </a:solidFill>
            <a:prstDash val="solid"/>
          </a:ln>
          <a:effectLst>
            <a:outerShdw sx="100000" sy="100000" kx="0" ky="0" algn="bl" rotWithShape="0" blurRad="50800" dist="25400" dir="8100000">
              <a:srgbClr val="000000">
                <a:alpha val="8000"/>
              </a:srgbClr>
            </a:outerShdw>
          </a:effectLst>
        </p:spPr>
      </p:sp>
      <p:sp>
        <p:nvSpPr>
          <p:cNvPr id="8" name="Text 6"/>
          <p:cNvSpPr/>
          <p:nvPr/>
        </p:nvSpPr>
        <p:spPr>
          <a:xfrm>
            <a:off x="1325880" y="1490472"/>
            <a:ext cx="6492240" cy="612648"/>
          </a:xfrm>
          <a:prstGeom prst="rect">
            <a:avLst/>
          </a:prstGeom>
          <a:noFill/>
          <a:ln/>
        </p:spPr>
        <p:txBody>
          <a:bodyPr wrap="square" lIns="0" tIns="0" rIns="0" bIns="0" rtlCol="0" anchor="ctr"/>
          <a:lstStyle/>
          <a:p>
            <a:pPr algn="ctr" indent="0" marL="0">
              <a:buNone/>
            </a:pPr>
            <a:r>
              <a:rPr lang="en-US" sz="1150" b="1" dirty="0">
                <a:solidFill>
                  <a:srgbClr val="FFFFFF"/>
                </a:solidFill>
                <a:latin typeface="Calibri" pitchFamily="34" charset="0"/>
                <a:ea typeface="Calibri" pitchFamily="34" charset="-122"/>
                <a:cs typeface="Calibri" pitchFamily="34" charset="-120"/>
              </a:rPr>
              <a:t>24/7 Unmanned Operation — Lights-Out Manufacturing</a:t>
            </a:r>
            <a:endParaRPr lang="en-US" sz="1150" dirty="0"/>
          </a:p>
        </p:txBody>
      </p:sp>
      <p:sp>
        <p:nvSpPr>
          <p:cNvPr id="9" name="Shape 7"/>
          <p:cNvSpPr/>
          <p:nvPr/>
        </p:nvSpPr>
        <p:spPr>
          <a:xfrm>
            <a:off x="1874520" y="2194560"/>
            <a:ext cx="5394960" cy="612648"/>
          </a:xfrm>
          <a:prstGeom prst="rect">
            <a:avLst/>
          </a:prstGeom>
          <a:solidFill>
            <a:srgbClr val="FFB300"/>
          </a:solidFill>
          <a:ln w="12700">
            <a:solidFill>
              <a:srgbClr val="FFB300"/>
            </a:solidFill>
            <a:prstDash val="solid"/>
          </a:ln>
          <a:effectLst>
            <a:outerShdw sx="100000" sy="100000" kx="0" ky="0" algn="bl" rotWithShape="0" blurRad="50800" dist="25400" dir="8100000">
              <a:srgbClr val="000000">
                <a:alpha val="8000"/>
              </a:srgbClr>
            </a:outerShdw>
          </a:effectLst>
        </p:spPr>
      </p:sp>
      <p:sp>
        <p:nvSpPr>
          <p:cNvPr id="10" name="Text 8"/>
          <p:cNvSpPr/>
          <p:nvPr/>
        </p:nvSpPr>
        <p:spPr>
          <a:xfrm>
            <a:off x="2011680" y="2194560"/>
            <a:ext cx="5120640" cy="612648"/>
          </a:xfrm>
          <a:prstGeom prst="rect">
            <a:avLst/>
          </a:prstGeom>
          <a:noFill/>
          <a:ln/>
        </p:spPr>
        <p:txBody>
          <a:bodyPr wrap="square" lIns="0" tIns="0" rIns="0" bIns="0" rtlCol="0" anchor="ctr"/>
          <a:lstStyle/>
          <a:p>
            <a:pPr algn="ctr" indent="0" marL="0">
              <a:buNone/>
            </a:pPr>
            <a:r>
              <a:rPr lang="en-US" sz="1150" b="1" dirty="0">
                <a:solidFill>
                  <a:srgbClr val="FFFFFF"/>
                </a:solidFill>
                <a:latin typeface="Calibri" pitchFamily="34" charset="0"/>
                <a:ea typeface="Calibri" pitchFamily="34" charset="-122"/>
                <a:cs typeface="Calibri" pitchFamily="34" charset="-120"/>
              </a:rPr>
              <a:t>Complex 3D Geometry in Single Setup</a:t>
            </a:r>
            <a:endParaRPr lang="en-US" sz="1150" dirty="0"/>
          </a:p>
        </p:txBody>
      </p:sp>
      <p:sp>
        <p:nvSpPr>
          <p:cNvPr id="11" name="Shape 9"/>
          <p:cNvSpPr/>
          <p:nvPr/>
        </p:nvSpPr>
        <p:spPr>
          <a:xfrm>
            <a:off x="2560320" y="2898648"/>
            <a:ext cx="4023360" cy="612648"/>
          </a:xfrm>
          <a:prstGeom prst="rect">
            <a:avLst/>
          </a:prstGeom>
          <a:solidFill>
            <a:srgbClr val="00838F"/>
          </a:solidFill>
          <a:ln w="12700">
            <a:solidFill>
              <a:srgbClr val="00838F"/>
            </a:solidFill>
            <a:prstDash val="solid"/>
          </a:ln>
          <a:effectLst>
            <a:outerShdw sx="100000" sy="100000" kx="0" ky="0" algn="bl" rotWithShape="0" blurRad="50800" dist="25400" dir="8100000">
              <a:srgbClr val="000000">
                <a:alpha val="8000"/>
              </a:srgbClr>
            </a:outerShdw>
          </a:effectLst>
        </p:spPr>
      </p:sp>
      <p:sp>
        <p:nvSpPr>
          <p:cNvPr id="12" name="Text 10"/>
          <p:cNvSpPr/>
          <p:nvPr/>
        </p:nvSpPr>
        <p:spPr>
          <a:xfrm>
            <a:off x="2697480" y="2898648"/>
            <a:ext cx="3749040" cy="612648"/>
          </a:xfrm>
          <a:prstGeom prst="rect">
            <a:avLst/>
          </a:prstGeom>
          <a:noFill/>
          <a:ln/>
        </p:spPr>
        <p:txBody>
          <a:bodyPr wrap="square" lIns="0" tIns="0" rIns="0" bIns="0" rtlCol="0" anchor="ctr"/>
          <a:lstStyle/>
          <a:p>
            <a:pPr algn="ctr" indent="0" marL="0">
              <a:buNone/>
            </a:pPr>
            <a:r>
              <a:rPr lang="en-US" sz="1150" b="1" dirty="0">
                <a:solidFill>
                  <a:srgbClr val="FFFFFF"/>
                </a:solidFill>
                <a:latin typeface="Calibri" pitchFamily="34" charset="0"/>
                <a:ea typeface="Calibri" pitchFamily="34" charset="-122"/>
                <a:cs typeface="Calibri" pitchFamily="34" charset="-120"/>
              </a:rPr>
              <a:t>Faster Lead Time vs. Manual Machining</a:t>
            </a:r>
            <a:endParaRPr lang="en-US" sz="1150" dirty="0"/>
          </a:p>
        </p:txBody>
      </p:sp>
      <p:sp>
        <p:nvSpPr>
          <p:cNvPr id="13" name="Shape 11"/>
          <p:cNvSpPr/>
          <p:nvPr/>
        </p:nvSpPr>
        <p:spPr>
          <a:xfrm>
            <a:off x="3200400" y="3602736"/>
            <a:ext cx="2743200" cy="612648"/>
          </a:xfrm>
          <a:prstGeom prst="rect">
            <a:avLst/>
          </a:prstGeom>
          <a:solidFill>
            <a:srgbClr val="2B5278"/>
          </a:solidFill>
          <a:ln w="12700">
            <a:solidFill>
              <a:srgbClr val="2B5278"/>
            </a:solidFill>
            <a:prstDash val="solid"/>
          </a:ln>
          <a:effectLst>
            <a:outerShdw sx="100000" sy="100000" kx="0" ky="0" algn="bl" rotWithShape="0" blurRad="50800" dist="25400" dir="8100000">
              <a:srgbClr val="000000">
                <a:alpha val="8000"/>
              </a:srgbClr>
            </a:outerShdw>
          </a:effectLst>
        </p:spPr>
      </p:sp>
      <p:sp>
        <p:nvSpPr>
          <p:cNvPr id="14" name="Text 12"/>
          <p:cNvSpPr/>
          <p:nvPr/>
        </p:nvSpPr>
        <p:spPr>
          <a:xfrm>
            <a:off x="3337560" y="3602736"/>
            <a:ext cx="2468880" cy="612648"/>
          </a:xfrm>
          <a:prstGeom prst="rect">
            <a:avLst/>
          </a:prstGeom>
          <a:noFill/>
          <a:ln/>
        </p:spPr>
        <p:txBody>
          <a:bodyPr wrap="square" lIns="0" tIns="0" rIns="0" bIns="0" rtlCol="0" anchor="ctr"/>
          <a:lstStyle/>
          <a:p>
            <a:pPr algn="ctr" indent="0" marL="0">
              <a:buNone/>
            </a:pPr>
            <a:r>
              <a:rPr lang="en-US" sz="1150" b="1" dirty="0">
                <a:solidFill>
                  <a:srgbClr val="FFFFFF"/>
                </a:solidFill>
                <a:latin typeface="Calibri" pitchFamily="34" charset="0"/>
                <a:ea typeface="Calibri" pitchFamily="34" charset="-122"/>
                <a:cs typeface="Calibri" pitchFamily="34" charset="-120"/>
              </a:rPr>
              <a:t>Reduced Scrap &amp; Operator Skill Dependency</a:t>
            </a:r>
            <a:endParaRPr lang="en-US" sz="1150" dirty="0"/>
          </a:p>
        </p:txBody>
      </p:sp>
      <p:sp>
        <p:nvSpPr>
          <p:cNvPr id="15" name="Shape 13"/>
          <p:cNvSpPr/>
          <p:nvPr/>
        </p:nvSpPr>
        <p:spPr>
          <a:xfrm>
            <a:off x="320040" y="4315968"/>
            <a:ext cx="2743200" cy="749808"/>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16" name="Shape 14"/>
          <p:cNvSpPr/>
          <p:nvPr/>
        </p:nvSpPr>
        <p:spPr>
          <a:xfrm>
            <a:off x="320040" y="4315968"/>
            <a:ext cx="2743200" cy="38405"/>
          </a:xfrm>
          <a:prstGeom prst="rect">
            <a:avLst/>
          </a:prstGeom>
          <a:solidFill>
            <a:srgbClr val="00C853"/>
          </a:solidFill>
          <a:ln w="12700">
            <a:solidFill>
              <a:srgbClr val="00C853"/>
            </a:solidFill>
            <a:prstDash val="solid"/>
          </a:ln>
        </p:spPr>
      </p:sp>
      <p:sp>
        <p:nvSpPr>
          <p:cNvPr id="17" name="Text 15"/>
          <p:cNvSpPr/>
          <p:nvPr/>
        </p:nvSpPr>
        <p:spPr>
          <a:xfrm>
            <a:off x="411480" y="4379976"/>
            <a:ext cx="2560320" cy="274320"/>
          </a:xfrm>
          <a:prstGeom prst="rect">
            <a:avLst/>
          </a:prstGeom>
          <a:noFill/>
          <a:ln/>
        </p:spPr>
        <p:txBody>
          <a:bodyPr wrap="square" lIns="0" tIns="0" rIns="0" bIns="0" rtlCol="0" anchor="ctr"/>
          <a:lstStyle/>
          <a:p>
            <a:pPr algn="l" indent="0" marL="0">
              <a:buNone/>
            </a:pPr>
            <a:r>
              <a:rPr lang="en-US" sz="1150" b="1" dirty="0">
                <a:solidFill>
                  <a:srgbClr val="1E3A5F"/>
                </a:solidFill>
                <a:latin typeface="Calibri" pitchFamily="34" charset="0"/>
                <a:ea typeface="Calibri" pitchFamily="34" charset="-122"/>
                <a:cs typeface="Calibri" pitchFamily="34" charset="-120"/>
              </a:rPr>
              <a:t>Quality Consistency</a:t>
            </a:r>
            <a:endParaRPr lang="en-US" sz="1150" dirty="0"/>
          </a:p>
        </p:txBody>
      </p:sp>
      <p:sp>
        <p:nvSpPr>
          <p:cNvPr id="18" name="Text 16"/>
          <p:cNvSpPr/>
          <p:nvPr/>
        </p:nvSpPr>
        <p:spPr>
          <a:xfrm>
            <a:off x="411480" y="4645152"/>
            <a:ext cx="2560320" cy="347472"/>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Statistical process capability Cpk &gt; 1.67 achievable. Every part is within spec — zero inspection fallout on calibrated machines.</a:t>
            </a:r>
            <a:endParaRPr lang="en-US" sz="1000" dirty="0"/>
          </a:p>
        </p:txBody>
      </p:sp>
      <p:sp>
        <p:nvSpPr>
          <p:cNvPr id="19" name="Shape 17"/>
          <p:cNvSpPr/>
          <p:nvPr/>
        </p:nvSpPr>
        <p:spPr>
          <a:xfrm>
            <a:off x="3200400" y="4315968"/>
            <a:ext cx="2743200" cy="749808"/>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20" name="Shape 18"/>
          <p:cNvSpPr/>
          <p:nvPr/>
        </p:nvSpPr>
        <p:spPr>
          <a:xfrm>
            <a:off x="3200400" y="4315968"/>
            <a:ext cx="2743200" cy="38405"/>
          </a:xfrm>
          <a:prstGeom prst="rect">
            <a:avLst/>
          </a:prstGeom>
          <a:solidFill>
            <a:srgbClr val="FFB300"/>
          </a:solidFill>
          <a:ln w="12700">
            <a:solidFill>
              <a:srgbClr val="FFB300"/>
            </a:solidFill>
            <a:prstDash val="solid"/>
          </a:ln>
        </p:spPr>
      </p:sp>
      <p:sp>
        <p:nvSpPr>
          <p:cNvPr id="21" name="Text 19"/>
          <p:cNvSpPr/>
          <p:nvPr/>
        </p:nvSpPr>
        <p:spPr>
          <a:xfrm>
            <a:off x="3291840" y="4379976"/>
            <a:ext cx="2560320" cy="274320"/>
          </a:xfrm>
          <a:prstGeom prst="rect">
            <a:avLst/>
          </a:prstGeom>
          <a:noFill/>
          <a:ln/>
        </p:spPr>
        <p:txBody>
          <a:bodyPr wrap="square" lIns="0" tIns="0" rIns="0" bIns="0" rtlCol="0" anchor="ctr"/>
          <a:lstStyle/>
          <a:p>
            <a:pPr algn="l" indent="0" marL="0">
              <a:buNone/>
            </a:pPr>
            <a:r>
              <a:rPr lang="en-US" sz="1150" b="1" dirty="0">
                <a:solidFill>
                  <a:srgbClr val="1E3A5F"/>
                </a:solidFill>
                <a:latin typeface="Calibri" pitchFamily="34" charset="0"/>
                <a:ea typeface="Calibri" pitchFamily="34" charset="-122"/>
                <a:cs typeface="Calibri" pitchFamily="34" charset="-120"/>
              </a:rPr>
              <a:t>Flexible Production</a:t>
            </a:r>
            <a:endParaRPr lang="en-US" sz="1150" dirty="0"/>
          </a:p>
        </p:txBody>
      </p:sp>
      <p:sp>
        <p:nvSpPr>
          <p:cNvPr id="22" name="Text 20"/>
          <p:cNvSpPr/>
          <p:nvPr/>
        </p:nvSpPr>
        <p:spPr>
          <a:xfrm>
            <a:off x="3291840" y="4645152"/>
            <a:ext cx="2560320" cy="347472"/>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Change from Part A to Part B in minutes — just load a new program. Same machine, infinite product range.</a:t>
            </a:r>
            <a:endParaRPr lang="en-US" sz="1000" dirty="0"/>
          </a:p>
        </p:txBody>
      </p:sp>
      <p:sp>
        <p:nvSpPr>
          <p:cNvPr id="23" name="Shape 21"/>
          <p:cNvSpPr/>
          <p:nvPr/>
        </p:nvSpPr>
        <p:spPr>
          <a:xfrm>
            <a:off x="6080760" y="4315968"/>
            <a:ext cx="2743200" cy="749808"/>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24" name="Shape 22"/>
          <p:cNvSpPr/>
          <p:nvPr/>
        </p:nvSpPr>
        <p:spPr>
          <a:xfrm>
            <a:off x="6080760" y="4315968"/>
            <a:ext cx="2743200" cy="38405"/>
          </a:xfrm>
          <a:prstGeom prst="rect">
            <a:avLst/>
          </a:prstGeom>
          <a:solidFill>
            <a:srgbClr val="00838F"/>
          </a:solidFill>
          <a:ln w="12700">
            <a:solidFill>
              <a:srgbClr val="00838F"/>
            </a:solidFill>
            <a:prstDash val="solid"/>
          </a:ln>
        </p:spPr>
      </p:sp>
      <p:sp>
        <p:nvSpPr>
          <p:cNvPr id="25" name="Text 23"/>
          <p:cNvSpPr/>
          <p:nvPr/>
        </p:nvSpPr>
        <p:spPr>
          <a:xfrm>
            <a:off x="6172200" y="4379976"/>
            <a:ext cx="2560320" cy="274320"/>
          </a:xfrm>
          <a:prstGeom prst="rect">
            <a:avLst/>
          </a:prstGeom>
          <a:noFill/>
          <a:ln/>
        </p:spPr>
        <p:txBody>
          <a:bodyPr wrap="square" lIns="0" tIns="0" rIns="0" bIns="0" rtlCol="0" anchor="ctr"/>
          <a:lstStyle/>
          <a:p>
            <a:pPr algn="l" indent="0" marL="0">
              <a:buNone/>
            </a:pPr>
            <a:r>
              <a:rPr lang="en-US" sz="1150" b="1" dirty="0">
                <a:solidFill>
                  <a:srgbClr val="1E3A5F"/>
                </a:solidFill>
                <a:latin typeface="Calibri" pitchFamily="34" charset="0"/>
                <a:ea typeface="Calibri" pitchFamily="34" charset="-122"/>
                <a:cs typeface="Calibri" pitchFamily="34" charset="-120"/>
              </a:rPr>
              <a:t>Digital Integration</a:t>
            </a:r>
            <a:endParaRPr lang="en-US" sz="1150" dirty="0"/>
          </a:p>
        </p:txBody>
      </p:sp>
      <p:sp>
        <p:nvSpPr>
          <p:cNvPr id="26" name="Text 24"/>
          <p:cNvSpPr/>
          <p:nvPr/>
        </p:nvSpPr>
        <p:spPr>
          <a:xfrm>
            <a:off x="6172200" y="4645152"/>
            <a:ext cx="2560320" cy="347472"/>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CAD-to-machine in hours. Design changes reflected in production immediately. No retooling lead time.</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0F4F8"/>
        </a:solidFill>
      </p:bgPr>
    </p:bg>
    <p:spTree>
      <p:nvGrpSpPr>
        <p:cNvPr id="1" name=""/>
        <p:cNvGrpSpPr/>
        <p:nvPr/>
      </p:nvGrpSpPr>
      <p:grpSpPr>
        <a:xfrm>
          <a:off x="0" y="0"/>
          <a:ext cx="0" cy="0"/>
          <a:chOff x="0" y="0"/>
          <a:chExt cx="0" cy="0"/>
        </a:xfrm>
      </p:grpSpPr>
      <p:sp>
        <p:nvSpPr>
          <p:cNvPr id="2" name="Shape 0"/>
          <p:cNvSpPr/>
          <p:nvPr/>
        </p:nvSpPr>
        <p:spPr>
          <a:xfrm>
            <a:off x="0" y="0"/>
            <a:ext cx="9144000" cy="621792"/>
          </a:xfrm>
          <a:prstGeom prst="rect">
            <a:avLst/>
          </a:prstGeom>
          <a:solidFill>
            <a:srgbClr val="1E3A5F"/>
          </a:solidFill>
          <a:ln w="12700">
            <a:solidFill>
              <a:srgbClr val="1E3A5F"/>
            </a:solidFill>
            <a:prstDash val="solid"/>
          </a:ln>
        </p:spPr>
      </p:sp>
      <p:sp>
        <p:nvSpPr>
          <p:cNvPr id="3" name="Shape 1"/>
          <p:cNvSpPr/>
          <p:nvPr/>
        </p:nvSpPr>
        <p:spPr>
          <a:xfrm>
            <a:off x="0" y="621792"/>
            <a:ext cx="9144000" cy="50292"/>
          </a:xfrm>
          <a:prstGeom prst="rect">
            <a:avLst/>
          </a:prstGeom>
          <a:solidFill>
            <a:srgbClr val="00C853"/>
          </a:solidFill>
          <a:ln w="12700">
            <a:solidFill>
              <a:srgbClr val="00C853"/>
            </a:solidFill>
            <a:prstDash val="solid"/>
          </a:ln>
        </p:spPr>
      </p:sp>
      <p:sp>
        <p:nvSpPr>
          <p:cNvPr id="4" name="Text 2"/>
          <p:cNvSpPr/>
          <p:nvPr/>
        </p:nvSpPr>
        <p:spPr>
          <a:xfrm>
            <a:off x="384048" y="0"/>
            <a:ext cx="8412480" cy="621792"/>
          </a:xfrm>
          <a:prstGeom prst="rect">
            <a:avLst/>
          </a:prstGeom>
          <a:noFill/>
          <a:ln/>
        </p:spPr>
        <p:txBody>
          <a:bodyPr wrap="square" lIns="0" tIns="0" rIns="0" bIns="0" rtlCol="0" anchor="ctr"/>
          <a:lstStyle/>
          <a:p>
            <a:pPr algn="l" indent="0" marL="0">
              <a:buNone/>
            </a:pPr>
            <a:r>
              <a:rPr lang="en-US" sz="2100" b="1" dirty="0">
                <a:solidFill>
                  <a:srgbClr val="FFFFFF"/>
                </a:solidFill>
                <a:latin typeface="Calibri" pitchFamily="34" charset="0"/>
                <a:ea typeface="Calibri" pitchFamily="34" charset="-122"/>
                <a:cs typeface="Calibri" pitchFamily="34" charset="-120"/>
              </a:rPr>
              <a:t>Challenges &amp; Limitations of CNC Machining</a:t>
            </a:r>
            <a:endParaRPr lang="en-US" sz="2100" dirty="0"/>
          </a:p>
        </p:txBody>
      </p:sp>
      <p:sp>
        <p:nvSpPr>
          <p:cNvPr id="5" name="Shape 3"/>
          <p:cNvSpPr/>
          <p:nvPr/>
        </p:nvSpPr>
        <p:spPr>
          <a:xfrm>
            <a:off x="3291840" y="2103120"/>
            <a:ext cx="2560320" cy="777240"/>
          </a:xfrm>
          <a:prstGeom prst="rect">
            <a:avLst/>
          </a:prstGeom>
          <a:solidFill>
            <a:srgbClr val="131A22"/>
          </a:solidFill>
          <a:ln w="12700">
            <a:solidFill>
              <a:srgbClr val="131A22"/>
            </a:solidFill>
            <a:prstDash val="solid"/>
          </a:ln>
          <a:effectLst>
            <a:outerShdw sx="100000" sy="100000" kx="0" ky="0" algn="bl" rotWithShape="0" blurRad="101600" dist="38100" dir="8100000">
              <a:srgbClr val="000000">
                <a:alpha val="13000"/>
              </a:srgbClr>
            </a:outerShdw>
          </a:effectLst>
        </p:spPr>
      </p:sp>
      <p:sp>
        <p:nvSpPr>
          <p:cNvPr id="6" name="Text 4"/>
          <p:cNvSpPr/>
          <p:nvPr/>
        </p:nvSpPr>
        <p:spPr>
          <a:xfrm>
            <a:off x="3291840" y="2103120"/>
            <a:ext cx="2560320" cy="777240"/>
          </a:xfrm>
          <a:prstGeom prst="rect">
            <a:avLst/>
          </a:prstGeom>
          <a:noFill/>
          <a:ln/>
        </p:spPr>
        <p:txBody>
          <a:bodyPr wrap="square" lIns="0" tIns="0" rIns="0" bIns="0" rtlCol="0" anchor="ctr"/>
          <a:lstStyle/>
          <a:p>
            <a:pPr algn="ctr" indent="0" marL="0">
              <a:buNone/>
            </a:pPr>
            <a:r>
              <a:rPr lang="en-US" sz="1300" b="1" dirty="0">
                <a:solidFill>
                  <a:srgbClr val="00C853"/>
                </a:solidFill>
                <a:latin typeface="Calibri" pitchFamily="34" charset="0"/>
                <a:ea typeface="Calibri" pitchFamily="34" charset="-122"/>
                <a:cs typeface="Calibri" pitchFamily="34" charset="-120"/>
              </a:rPr>
              <a:t>CNC</a:t>
            </a:r>
            <a:endParaRPr lang="en-US" sz="1300" dirty="0"/>
          </a:p>
          <a:p>
            <a:pPr algn="ctr" indent="0" marL="0">
              <a:buNone/>
            </a:pPr>
            <a:r>
              <a:rPr lang="en-US" sz="1300" b="1" dirty="0">
                <a:solidFill>
                  <a:srgbClr val="00C853"/>
                </a:solidFill>
                <a:latin typeface="Calibri" pitchFamily="34" charset="0"/>
                <a:ea typeface="Calibri" pitchFamily="34" charset="-122"/>
                <a:cs typeface="Calibri" pitchFamily="34" charset="-120"/>
              </a:rPr>
              <a:t>CHALLENGES</a:t>
            </a:r>
            <a:endParaRPr lang="en-US" sz="1300" dirty="0"/>
          </a:p>
        </p:txBody>
      </p:sp>
      <p:sp>
        <p:nvSpPr>
          <p:cNvPr id="7" name="Shape 5"/>
          <p:cNvSpPr/>
          <p:nvPr/>
        </p:nvSpPr>
        <p:spPr>
          <a:xfrm>
            <a:off x="274320" y="786384"/>
            <a:ext cx="2560320" cy="1078992"/>
          </a:xfrm>
          <a:prstGeom prst="rect">
            <a:avLst/>
          </a:prstGeom>
          <a:solidFill>
            <a:srgbClr val="D32F2F"/>
          </a:solidFill>
          <a:ln w="12700">
            <a:solidFill>
              <a:srgbClr val="D32F2F"/>
            </a:solidFill>
            <a:prstDash val="solid"/>
          </a:ln>
          <a:effectLst>
            <a:outerShdw sx="100000" sy="100000" kx="0" ky="0" algn="bl" rotWithShape="0" blurRad="101600" dist="38100" dir="8100000">
              <a:srgbClr val="000000">
                <a:alpha val="13000"/>
              </a:srgbClr>
            </a:outerShdw>
          </a:effectLst>
        </p:spPr>
      </p:sp>
      <p:sp>
        <p:nvSpPr>
          <p:cNvPr id="8" name="Text 6"/>
          <p:cNvSpPr/>
          <p:nvPr/>
        </p:nvSpPr>
        <p:spPr>
          <a:xfrm>
            <a:off x="274320" y="786384"/>
            <a:ext cx="2560320" cy="1078992"/>
          </a:xfrm>
          <a:prstGeom prst="rect">
            <a:avLst/>
          </a:prstGeom>
          <a:noFill/>
          <a:ln/>
        </p:spPr>
        <p:txBody>
          <a:bodyPr wrap="square" lIns="0" tIns="0" rIns="0" bIns="0" rtlCol="0" anchor="ctr"/>
          <a:lstStyle/>
          <a:p>
            <a:pPr algn="ctr" indent="0" marL="0">
              <a:buNone/>
            </a:pPr>
            <a:r>
              <a:rPr lang="en-US" sz="1250" b="1" dirty="0">
                <a:solidFill>
                  <a:srgbClr val="FFFFFF"/>
                </a:solidFill>
                <a:latin typeface="Calibri" pitchFamily="34" charset="0"/>
                <a:ea typeface="Calibri" pitchFamily="34" charset="-122"/>
                <a:cs typeface="Calibri" pitchFamily="34" charset="-120"/>
              </a:rPr>
              <a:t>High Capital</a:t>
            </a:r>
            <a:endParaRPr lang="en-US" sz="1250" dirty="0"/>
          </a:p>
          <a:p>
            <a:pPr algn="ctr" indent="0" marL="0">
              <a:buNone/>
            </a:pPr>
            <a:r>
              <a:rPr lang="en-US" sz="1250" b="1" dirty="0">
                <a:solidFill>
                  <a:srgbClr val="FFFFFF"/>
                </a:solidFill>
                <a:latin typeface="Calibri" pitchFamily="34" charset="0"/>
                <a:ea typeface="Calibri" pitchFamily="34" charset="-122"/>
                <a:cs typeface="Calibri" pitchFamily="34" charset="-120"/>
              </a:rPr>
              <a:t>Cost</a:t>
            </a:r>
            <a:endParaRPr lang="en-US" sz="1250" dirty="0"/>
          </a:p>
        </p:txBody>
      </p:sp>
      <p:sp>
        <p:nvSpPr>
          <p:cNvPr id="9" name="Shape 7"/>
          <p:cNvSpPr/>
          <p:nvPr/>
        </p:nvSpPr>
        <p:spPr>
          <a:xfrm>
            <a:off x="3291840" y="786384"/>
            <a:ext cx="2560320" cy="1078992"/>
          </a:xfrm>
          <a:prstGeom prst="rect">
            <a:avLst/>
          </a:prstGeom>
          <a:solidFill>
            <a:srgbClr val="FFB300"/>
          </a:solidFill>
          <a:ln w="12700">
            <a:solidFill>
              <a:srgbClr val="FFB300"/>
            </a:solidFill>
            <a:prstDash val="solid"/>
          </a:ln>
          <a:effectLst>
            <a:outerShdw sx="100000" sy="100000" kx="0" ky="0" algn="bl" rotWithShape="0" blurRad="101600" dist="38100" dir="8100000">
              <a:srgbClr val="000000">
                <a:alpha val="13000"/>
              </a:srgbClr>
            </a:outerShdw>
          </a:effectLst>
        </p:spPr>
      </p:sp>
      <p:sp>
        <p:nvSpPr>
          <p:cNvPr id="10" name="Text 8"/>
          <p:cNvSpPr/>
          <p:nvPr/>
        </p:nvSpPr>
        <p:spPr>
          <a:xfrm>
            <a:off x="3291840" y="786384"/>
            <a:ext cx="2560320" cy="1078992"/>
          </a:xfrm>
          <a:prstGeom prst="rect">
            <a:avLst/>
          </a:prstGeom>
          <a:noFill/>
          <a:ln/>
        </p:spPr>
        <p:txBody>
          <a:bodyPr wrap="square" lIns="0" tIns="0" rIns="0" bIns="0" rtlCol="0" anchor="ctr"/>
          <a:lstStyle/>
          <a:p>
            <a:pPr algn="ctr" indent="0" marL="0">
              <a:buNone/>
            </a:pPr>
            <a:r>
              <a:rPr lang="en-US" sz="1250" b="1" dirty="0">
                <a:solidFill>
                  <a:srgbClr val="FFFFFF"/>
                </a:solidFill>
                <a:latin typeface="Calibri" pitchFamily="34" charset="0"/>
                <a:ea typeface="Calibri" pitchFamily="34" charset="-122"/>
                <a:cs typeface="Calibri" pitchFamily="34" charset="-120"/>
              </a:rPr>
              <a:t>Skilled CNC</a:t>
            </a:r>
            <a:endParaRPr lang="en-US" sz="1250" dirty="0"/>
          </a:p>
          <a:p>
            <a:pPr algn="ctr" indent="0" marL="0">
              <a:buNone/>
            </a:pPr>
            <a:r>
              <a:rPr lang="en-US" sz="1250" b="1" dirty="0">
                <a:solidFill>
                  <a:srgbClr val="FFFFFF"/>
                </a:solidFill>
                <a:latin typeface="Calibri" pitchFamily="34" charset="0"/>
                <a:ea typeface="Calibri" pitchFamily="34" charset="-122"/>
                <a:cs typeface="Calibri" pitchFamily="34" charset="-120"/>
              </a:rPr>
              <a:t>Programmers Needed</a:t>
            </a:r>
            <a:endParaRPr lang="en-US" sz="1250" dirty="0"/>
          </a:p>
        </p:txBody>
      </p:sp>
      <p:sp>
        <p:nvSpPr>
          <p:cNvPr id="11" name="Shape 9"/>
          <p:cNvSpPr/>
          <p:nvPr/>
        </p:nvSpPr>
        <p:spPr>
          <a:xfrm>
            <a:off x="6309360" y="786384"/>
            <a:ext cx="2560320" cy="1078992"/>
          </a:xfrm>
          <a:prstGeom prst="rect">
            <a:avLst/>
          </a:prstGeom>
          <a:solidFill>
            <a:srgbClr val="00838F"/>
          </a:solidFill>
          <a:ln w="12700">
            <a:solidFill>
              <a:srgbClr val="00838F"/>
            </a:solidFill>
            <a:prstDash val="solid"/>
          </a:ln>
          <a:effectLst>
            <a:outerShdw sx="100000" sy="100000" kx="0" ky="0" algn="bl" rotWithShape="0" blurRad="101600" dist="38100" dir="8100000">
              <a:srgbClr val="000000">
                <a:alpha val="13000"/>
              </a:srgbClr>
            </a:outerShdw>
          </a:effectLst>
        </p:spPr>
      </p:sp>
      <p:sp>
        <p:nvSpPr>
          <p:cNvPr id="12" name="Text 10"/>
          <p:cNvSpPr/>
          <p:nvPr/>
        </p:nvSpPr>
        <p:spPr>
          <a:xfrm>
            <a:off x="6309360" y="786384"/>
            <a:ext cx="2560320" cy="1078992"/>
          </a:xfrm>
          <a:prstGeom prst="rect">
            <a:avLst/>
          </a:prstGeom>
          <a:noFill/>
          <a:ln/>
        </p:spPr>
        <p:txBody>
          <a:bodyPr wrap="square" lIns="0" tIns="0" rIns="0" bIns="0" rtlCol="0" anchor="ctr"/>
          <a:lstStyle/>
          <a:p>
            <a:pPr algn="ctr" indent="0" marL="0">
              <a:buNone/>
            </a:pPr>
            <a:r>
              <a:rPr lang="en-US" sz="1250" b="1" dirty="0">
                <a:solidFill>
                  <a:srgbClr val="FFFFFF"/>
                </a:solidFill>
                <a:latin typeface="Calibri" pitchFamily="34" charset="0"/>
                <a:ea typeface="Calibri" pitchFamily="34" charset="-122"/>
                <a:cs typeface="Calibri" pitchFamily="34" charset="-120"/>
              </a:rPr>
              <a:t>Setup &amp;</a:t>
            </a:r>
            <a:endParaRPr lang="en-US" sz="1250" dirty="0"/>
          </a:p>
          <a:p>
            <a:pPr algn="ctr" indent="0" marL="0">
              <a:buNone/>
            </a:pPr>
            <a:r>
              <a:rPr lang="en-US" sz="1250" b="1" dirty="0">
                <a:solidFill>
                  <a:srgbClr val="FFFFFF"/>
                </a:solidFill>
                <a:latin typeface="Calibri" pitchFamily="34" charset="0"/>
                <a:ea typeface="Calibri" pitchFamily="34" charset="-122"/>
                <a:cs typeface="Calibri" pitchFamily="34" charset="-120"/>
              </a:rPr>
              <a:t>Fixturing Time</a:t>
            </a:r>
            <a:endParaRPr lang="en-US" sz="1250" dirty="0"/>
          </a:p>
        </p:txBody>
      </p:sp>
      <p:sp>
        <p:nvSpPr>
          <p:cNvPr id="13" name="Shape 11"/>
          <p:cNvSpPr/>
          <p:nvPr/>
        </p:nvSpPr>
        <p:spPr>
          <a:xfrm>
            <a:off x="274320" y="3246120"/>
            <a:ext cx="2560320" cy="1078992"/>
          </a:xfrm>
          <a:prstGeom prst="rect">
            <a:avLst/>
          </a:prstGeom>
          <a:solidFill>
            <a:srgbClr val="2B5278"/>
          </a:solidFill>
          <a:ln w="12700">
            <a:solidFill>
              <a:srgbClr val="2B5278"/>
            </a:solidFill>
            <a:prstDash val="solid"/>
          </a:ln>
          <a:effectLst>
            <a:outerShdw sx="100000" sy="100000" kx="0" ky="0" algn="bl" rotWithShape="0" blurRad="101600" dist="38100" dir="8100000">
              <a:srgbClr val="000000">
                <a:alpha val="13000"/>
              </a:srgbClr>
            </a:outerShdw>
          </a:effectLst>
        </p:spPr>
      </p:sp>
      <p:sp>
        <p:nvSpPr>
          <p:cNvPr id="14" name="Text 12"/>
          <p:cNvSpPr/>
          <p:nvPr/>
        </p:nvSpPr>
        <p:spPr>
          <a:xfrm>
            <a:off x="274320" y="3246120"/>
            <a:ext cx="2560320" cy="1078992"/>
          </a:xfrm>
          <a:prstGeom prst="rect">
            <a:avLst/>
          </a:prstGeom>
          <a:noFill/>
          <a:ln/>
        </p:spPr>
        <p:txBody>
          <a:bodyPr wrap="square" lIns="0" tIns="0" rIns="0" bIns="0" rtlCol="0" anchor="ctr"/>
          <a:lstStyle/>
          <a:p>
            <a:pPr algn="ctr" indent="0" marL="0">
              <a:buNone/>
            </a:pPr>
            <a:r>
              <a:rPr lang="en-US" sz="1250" b="1" dirty="0">
                <a:solidFill>
                  <a:srgbClr val="FFFFFF"/>
                </a:solidFill>
                <a:latin typeface="Calibri" pitchFamily="34" charset="0"/>
                <a:ea typeface="Calibri" pitchFamily="34" charset="-122"/>
                <a:cs typeface="Calibri" pitchFamily="34" charset="-120"/>
              </a:rPr>
              <a:t>Subtractive = Material</a:t>
            </a:r>
            <a:endParaRPr lang="en-US" sz="1250" dirty="0"/>
          </a:p>
          <a:p>
            <a:pPr algn="ctr" indent="0" marL="0">
              <a:buNone/>
            </a:pPr>
            <a:r>
              <a:rPr lang="en-US" sz="1250" b="1" dirty="0">
                <a:solidFill>
                  <a:srgbClr val="FFFFFF"/>
                </a:solidFill>
                <a:latin typeface="Calibri" pitchFamily="34" charset="0"/>
                <a:ea typeface="Calibri" pitchFamily="34" charset="-122"/>
                <a:cs typeface="Calibri" pitchFamily="34" charset="-120"/>
              </a:rPr>
              <a:t>Waste</a:t>
            </a:r>
            <a:endParaRPr lang="en-US" sz="1250" dirty="0"/>
          </a:p>
        </p:txBody>
      </p:sp>
      <p:sp>
        <p:nvSpPr>
          <p:cNvPr id="15" name="Shape 13"/>
          <p:cNvSpPr/>
          <p:nvPr/>
        </p:nvSpPr>
        <p:spPr>
          <a:xfrm>
            <a:off x="3291840" y="3246120"/>
            <a:ext cx="2560320" cy="1078992"/>
          </a:xfrm>
          <a:prstGeom prst="rect">
            <a:avLst/>
          </a:prstGeom>
          <a:solidFill>
            <a:srgbClr val="6A1B9A"/>
          </a:solidFill>
          <a:ln w="12700">
            <a:solidFill>
              <a:srgbClr val="6A1B9A"/>
            </a:solidFill>
            <a:prstDash val="solid"/>
          </a:ln>
          <a:effectLst>
            <a:outerShdw sx="100000" sy="100000" kx="0" ky="0" algn="bl" rotWithShape="0" blurRad="101600" dist="38100" dir="8100000">
              <a:srgbClr val="000000">
                <a:alpha val="13000"/>
              </a:srgbClr>
            </a:outerShdw>
          </a:effectLst>
        </p:spPr>
      </p:sp>
      <p:sp>
        <p:nvSpPr>
          <p:cNvPr id="16" name="Text 14"/>
          <p:cNvSpPr/>
          <p:nvPr/>
        </p:nvSpPr>
        <p:spPr>
          <a:xfrm>
            <a:off x="3291840" y="3246120"/>
            <a:ext cx="2560320" cy="1078992"/>
          </a:xfrm>
          <a:prstGeom prst="rect">
            <a:avLst/>
          </a:prstGeom>
          <a:noFill/>
          <a:ln/>
        </p:spPr>
        <p:txBody>
          <a:bodyPr wrap="square" lIns="0" tIns="0" rIns="0" bIns="0" rtlCol="0" anchor="ctr"/>
          <a:lstStyle/>
          <a:p>
            <a:pPr algn="ctr" indent="0" marL="0">
              <a:buNone/>
            </a:pPr>
            <a:r>
              <a:rPr lang="en-US" sz="1250" b="1" dirty="0">
                <a:solidFill>
                  <a:srgbClr val="FFFFFF"/>
                </a:solidFill>
                <a:latin typeface="Calibri" pitchFamily="34" charset="0"/>
                <a:ea typeface="Calibri" pitchFamily="34" charset="-122"/>
                <a:cs typeface="Calibri" pitchFamily="34" charset="-120"/>
              </a:rPr>
              <a:t>Limited by</a:t>
            </a:r>
            <a:endParaRPr lang="en-US" sz="1250" dirty="0"/>
          </a:p>
          <a:p>
            <a:pPr algn="ctr" indent="0" marL="0">
              <a:buNone/>
            </a:pPr>
            <a:r>
              <a:rPr lang="en-US" sz="1250" b="1" dirty="0">
                <a:solidFill>
                  <a:srgbClr val="FFFFFF"/>
                </a:solidFill>
                <a:latin typeface="Calibri" pitchFamily="34" charset="0"/>
                <a:ea typeface="Calibri" pitchFamily="34" charset="-122"/>
                <a:cs typeface="Calibri" pitchFamily="34" charset="-120"/>
              </a:rPr>
              <a:t>Tool Access Angles</a:t>
            </a:r>
            <a:endParaRPr lang="en-US" sz="1250" dirty="0"/>
          </a:p>
        </p:txBody>
      </p:sp>
      <p:sp>
        <p:nvSpPr>
          <p:cNvPr id="17" name="Shape 15"/>
          <p:cNvSpPr/>
          <p:nvPr/>
        </p:nvSpPr>
        <p:spPr>
          <a:xfrm>
            <a:off x="6309360" y="3246120"/>
            <a:ext cx="2560320" cy="1078992"/>
          </a:xfrm>
          <a:prstGeom prst="rect">
            <a:avLst/>
          </a:prstGeom>
          <a:solidFill>
            <a:srgbClr val="455A64"/>
          </a:solidFill>
          <a:ln w="12700">
            <a:solidFill>
              <a:srgbClr val="455A64"/>
            </a:solidFill>
            <a:prstDash val="solid"/>
          </a:ln>
          <a:effectLst>
            <a:outerShdw sx="100000" sy="100000" kx="0" ky="0" algn="bl" rotWithShape="0" blurRad="101600" dist="38100" dir="8100000">
              <a:srgbClr val="000000">
                <a:alpha val="13000"/>
              </a:srgbClr>
            </a:outerShdw>
          </a:effectLst>
        </p:spPr>
      </p:sp>
      <p:sp>
        <p:nvSpPr>
          <p:cNvPr id="18" name="Text 16"/>
          <p:cNvSpPr/>
          <p:nvPr/>
        </p:nvSpPr>
        <p:spPr>
          <a:xfrm>
            <a:off x="6309360" y="3246120"/>
            <a:ext cx="2560320" cy="1078992"/>
          </a:xfrm>
          <a:prstGeom prst="rect">
            <a:avLst/>
          </a:prstGeom>
          <a:noFill/>
          <a:ln/>
        </p:spPr>
        <p:txBody>
          <a:bodyPr wrap="square" lIns="0" tIns="0" rIns="0" bIns="0" rtlCol="0" anchor="ctr"/>
          <a:lstStyle/>
          <a:p>
            <a:pPr algn="ctr" indent="0" marL="0">
              <a:buNone/>
            </a:pPr>
            <a:r>
              <a:rPr lang="en-US" sz="1250" b="1" dirty="0">
                <a:solidFill>
                  <a:srgbClr val="FFFFFF"/>
                </a:solidFill>
                <a:latin typeface="Calibri" pitchFamily="34" charset="0"/>
                <a:ea typeface="Calibri" pitchFamily="34" charset="-122"/>
                <a:cs typeface="Calibri" pitchFamily="34" charset="-120"/>
              </a:rPr>
              <a:t>Vibration &amp;</a:t>
            </a:r>
            <a:endParaRPr lang="en-US" sz="1250" dirty="0"/>
          </a:p>
          <a:p>
            <a:pPr algn="ctr" indent="0" marL="0">
              <a:buNone/>
            </a:pPr>
            <a:r>
              <a:rPr lang="en-US" sz="1250" b="1" dirty="0">
                <a:solidFill>
                  <a:srgbClr val="FFFFFF"/>
                </a:solidFill>
                <a:latin typeface="Calibri" pitchFamily="34" charset="0"/>
                <a:ea typeface="Calibri" pitchFamily="34" charset="-122"/>
                <a:cs typeface="Calibri" pitchFamily="34" charset="-120"/>
              </a:rPr>
              <a:t>Chatter Issues</a:t>
            </a:r>
            <a:endParaRPr lang="en-US" sz="1250" dirty="0"/>
          </a:p>
        </p:txBody>
      </p:sp>
      <p:sp>
        <p:nvSpPr>
          <p:cNvPr id="19" name="Shape 17"/>
          <p:cNvSpPr/>
          <p:nvPr/>
        </p:nvSpPr>
        <p:spPr>
          <a:xfrm>
            <a:off x="1554480" y="1865376"/>
            <a:ext cx="1737360" cy="603504"/>
          </a:xfrm>
          <a:prstGeom prst="line">
            <a:avLst/>
          </a:prstGeom>
          <a:noFill/>
          <a:ln w="19050">
            <a:solidFill>
              <a:srgbClr val="00C853"/>
            </a:solidFill>
            <a:prstDash val="solid"/>
          </a:ln>
        </p:spPr>
      </p:sp>
      <p:sp>
        <p:nvSpPr>
          <p:cNvPr id="20" name="Shape 18"/>
          <p:cNvSpPr/>
          <p:nvPr/>
        </p:nvSpPr>
        <p:spPr>
          <a:xfrm>
            <a:off x="4572000" y="1865376"/>
            <a:ext cx="0" cy="237744"/>
          </a:xfrm>
          <a:prstGeom prst="line">
            <a:avLst/>
          </a:prstGeom>
          <a:noFill/>
          <a:ln w="19050">
            <a:solidFill>
              <a:srgbClr val="00C853"/>
            </a:solidFill>
            <a:prstDash val="solid"/>
          </a:ln>
        </p:spPr>
      </p:sp>
      <p:sp>
        <p:nvSpPr>
          <p:cNvPr id="21" name="Shape 19"/>
          <p:cNvSpPr/>
          <p:nvPr/>
        </p:nvSpPr>
        <p:spPr>
          <a:xfrm>
            <a:off x="7589520" y="1865376"/>
            <a:ext cx="-1737360" cy="603504"/>
          </a:xfrm>
          <a:prstGeom prst="line">
            <a:avLst/>
          </a:prstGeom>
          <a:noFill/>
          <a:ln w="19050">
            <a:solidFill>
              <a:srgbClr val="00C853"/>
            </a:solidFill>
            <a:prstDash val="solid"/>
          </a:ln>
        </p:spPr>
      </p:sp>
      <p:sp>
        <p:nvSpPr>
          <p:cNvPr id="22" name="Shape 20"/>
          <p:cNvSpPr/>
          <p:nvPr/>
        </p:nvSpPr>
        <p:spPr>
          <a:xfrm>
            <a:off x="1554480" y="3246120"/>
            <a:ext cx="1737360" cy="-365760"/>
          </a:xfrm>
          <a:prstGeom prst="line">
            <a:avLst/>
          </a:prstGeom>
          <a:noFill/>
          <a:ln w="19050">
            <a:solidFill>
              <a:srgbClr val="00C853"/>
            </a:solidFill>
            <a:prstDash val="solid"/>
          </a:ln>
        </p:spPr>
      </p:sp>
      <p:sp>
        <p:nvSpPr>
          <p:cNvPr id="23" name="Shape 21"/>
          <p:cNvSpPr/>
          <p:nvPr/>
        </p:nvSpPr>
        <p:spPr>
          <a:xfrm>
            <a:off x="4572000" y="3246120"/>
            <a:ext cx="0" cy="-365760"/>
          </a:xfrm>
          <a:prstGeom prst="line">
            <a:avLst/>
          </a:prstGeom>
          <a:noFill/>
          <a:ln w="19050">
            <a:solidFill>
              <a:srgbClr val="00C853"/>
            </a:solidFill>
            <a:prstDash val="solid"/>
          </a:ln>
        </p:spPr>
      </p:sp>
      <p:sp>
        <p:nvSpPr>
          <p:cNvPr id="24" name="Shape 22"/>
          <p:cNvSpPr/>
          <p:nvPr/>
        </p:nvSpPr>
        <p:spPr>
          <a:xfrm>
            <a:off x="7589520" y="3246120"/>
            <a:ext cx="-1737360" cy="-365760"/>
          </a:xfrm>
          <a:prstGeom prst="line">
            <a:avLst/>
          </a:prstGeom>
          <a:noFill/>
          <a:ln w="19050">
            <a:solidFill>
              <a:srgbClr val="00C853"/>
            </a:solidFill>
            <a:prstDash val="solid"/>
          </a:ln>
        </p:spPr>
      </p:sp>
      <p:sp>
        <p:nvSpPr>
          <p:cNvPr id="25" name="Shape 23"/>
          <p:cNvSpPr/>
          <p:nvPr/>
        </p:nvSpPr>
        <p:spPr>
          <a:xfrm>
            <a:off x="0" y="4645152"/>
            <a:ext cx="9144000" cy="498348"/>
          </a:xfrm>
          <a:prstGeom prst="rect">
            <a:avLst/>
          </a:prstGeom>
          <a:solidFill>
            <a:srgbClr val="1E3A5F"/>
          </a:solidFill>
          <a:ln w="12700">
            <a:solidFill>
              <a:srgbClr val="1E3A5F"/>
            </a:solidFill>
            <a:prstDash val="solid"/>
          </a:ln>
        </p:spPr>
      </p:sp>
      <p:sp>
        <p:nvSpPr>
          <p:cNvPr id="26" name="Text 24"/>
          <p:cNvSpPr/>
          <p:nvPr/>
        </p:nvSpPr>
        <p:spPr>
          <a:xfrm>
            <a:off x="320040" y="4645152"/>
            <a:ext cx="8503920" cy="498348"/>
          </a:xfrm>
          <a:prstGeom prst="rect">
            <a:avLst/>
          </a:prstGeom>
          <a:noFill/>
          <a:ln/>
        </p:spPr>
        <p:txBody>
          <a:bodyPr wrap="square" lIns="0" tIns="0" rIns="0" bIns="0" rtlCol="0" anchor="ctr"/>
          <a:lstStyle/>
          <a:p>
            <a:pPr algn="ctr" indent="0" marL="0">
              <a:buNone/>
            </a:pPr>
            <a:r>
              <a:rPr lang="en-US" sz="1050" dirty="0">
                <a:solidFill>
                  <a:srgbClr val="8FAEC8"/>
                </a:solidFill>
                <a:latin typeface="Calibri" pitchFamily="34" charset="0"/>
                <a:ea typeface="Calibri" pitchFamily="34" charset="-122"/>
                <a:cs typeface="Calibri" pitchFamily="34" charset="-120"/>
              </a:rPr>
              <a:t>Mitigations: Leasing programs  |  CAM automation  |  5-axis consolidation  |  Additive-subtractive hybrid machines</a:t>
            </a:r>
            <a:endParaRPr lang="en-US" sz="10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0F4F8"/>
        </a:solidFill>
      </p:bgPr>
    </p:bg>
    <p:spTree>
      <p:nvGrpSpPr>
        <p:cNvPr id="1" name=""/>
        <p:cNvGrpSpPr/>
        <p:nvPr/>
      </p:nvGrpSpPr>
      <p:grpSpPr>
        <a:xfrm>
          <a:off x="0" y="0"/>
          <a:ext cx="0" cy="0"/>
          <a:chOff x="0" y="0"/>
          <a:chExt cx="0" cy="0"/>
        </a:xfrm>
      </p:grpSpPr>
      <p:sp>
        <p:nvSpPr>
          <p:cNvPr id="2" name="Shape 0"/>
          <p:cNvSpPr/>
          <p:nvPr/>
        </p:nvSpPr>
        <p:spPr>
          <a:xfrm>
            <a:off x="0" y="0"/>
            <a:ext cx="9144000" cy="621792"/>
          </a:xfrm>
          <a:prstGeom prst="rect">
            <a:avLst/>
          </a:prstGeom>
          <a:solidFill>
            <a:srgbClr val="1E3A5F"/>
          </a:solidFill>
          <a:ln w="12700">
            <a:solidFill>
              <a:srgbClr val="1E3A5F"/>
            </a:solidFill>
            <a:prstDash val="solid"/>
          </a:ln>
        </p:spPr>
      </p:sp>
      <p:sp>
        <p:nvSpPr>
          <p:cNvPr id="3" name="Shape 1"/>
          <p:cNvSpPr/>
          <p:nvPr/>
        </p:nvSpPr>
        <p:spPr>
          <a:xfrm>
            <a:off x="0" y="621792"/>
            <a:ext cx="9144000" cy="50292"/>
          </a:xfrm>
          <a:prstGeom prst="rect">
            <a:avLst/>
          </a:prstGeom>
          <a:solidFill>
            <a:srgbClr val="00C853"/>
          </a:solidFill>
          <a:ln w="12700">
            <a:solidFill>
              <a:srgbClr val="00C853"/>
            </a:solidFill>
            <a:prstDash val="solid"/>
          </a:ln>
        </p:spPr>
      </p:sp>
      <p:sp>
        <p:nvSpPr>
          <p:cNvPr id="4" name="Text 2"/>
          <p:cNvSpPr/>
          <p:nvPr/>
        </p:nvSpPr>
        <p:spPr>
          <a:xfrm>
            <a:off x="384048" y="0"/>
            <a:ext cx="8412480" cy="621792"/>
          </a:xfrm>
          <a:prstGeom prst="rect">
            <a:avLst/>
          </a:prstGeom>
          <a:noFill/>
          <a:ln/>
        </p:spPr>
        <p:txBody>
          <a:bodyPr wrap="square" lIns="0" tIns="0" rIns="0" bIns="0" rtlCol="0" anchor="ctr"/>
          <a:lstStyle/>
          <a:p>
            <a:pPr algn="l" indent="0" marL="0">
              <a:buNone/>
            </a:pPr>
            <a:r>
              <a:rPr lang="en-US" sz="2100" b="1" dirty="0">
                <a:solidFill>
                  <a:srgbClr val="FFFFFF"/>
                </a:solidFill>
                <a:latin typeface="Calibri" pitchFamily="34" charset="0"/>
                <a:ea typeface="Calibri" pitchFamily="34" charset="-122"/>
                <a:cs typeface="Calibri" pitchFamily="34" charset="-120"/>
              </a:rPr>
              <a:t>Manual Machining vs CNC — Head-to-Head Comparison</a:t>
            </a:r>
            <a:endParaRPr lang="en-US" sz="2100" dirty="0"/>
          </a:p>
        </p:txBody>
      </p:sp>
      <p:graphicFrame>
        <p:nvGraphicFramePr>
          <p:cNvPr id="17" name="Table 0"/>
          <p:cNvGraphicFramePr>
            <a:graphicFrameLocks noGrp="1"/>
          </p:cNvGraphicFramePr>
          <p:nvPr>
            <p:extLst>
              <p:ext uri="{D42A27DB-BD31-4B8C-83A1-F6EECF244321}">
                <p14:modId xmlns:p14="http://schemas.microsoft.com/office/powerpoint/2010/main" val="1579011935"/>
              </p:ext>
            </p:extLst>
          </p:nvPr>
        </p:nvGraphicFramePr>
        <p:xfrm>
          <a:off x="320040" y="786384"/>
          <a:ext cx="8503920" cy="3840480"/>
        </p:xfrm>
        <a:graphic>
          <a:graphicData uri="http://schemas.openxmlformats.org/drawingml/2006/table">
            <a:tbl>
              <a:tblPr/>
              <a:tblGrid>
                <a:gridCol w="2011680"/>
                <a:gridCol w="2286000"/>
                <a:gridCol w="2286000"/>
                <a:gridCol w="1920240"/>
              </a:tblGrid>
              <a:tr h="384048">
                <a:tc>
                  <a:txBody>
                    <a:bodyPr/>
                    <a:lstStyle/>
                    <a:p>
                      <a:pPr algn="ctr" indent="0" marL="0">
                        <a:buNone/>
                      </a:pPr>
                      <a:r>
                        <a:rPr lang="en-US" sz="1100" b="1" dirty="0">
                          <a:solidFill>
                            <a:srgbClr val="FFFFFF"/>
                          </a:solidFill>
                          <a:latin typeface="Calibri" pitchFamily="34" charset="0"/>
                          <a:ea typeface="Calibri" pitchFamily="34" charset="-122"/>
                          <a:cs typeface="Calibri" pitchFamily="34" charset="-120"/>
                        </a:rPr>
                        <a:t>Parameter</a:t>
                      </a:r>
                      <a:endParaRPr lang="en-US" sz="110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1E3A5F"/>
                    </a:solidFill>
                  </a:tcPr>
                </a:tc>
                <a:tc>
                  <a:txBody>
                    <a:bodyPr/>
                    <a:lstStyle/>
                    <a:p>
                      <a:pPr algn="ctr" indent="0" marL="0">
                        <a:buNone/>
                      </a:pPr>
                      <a:r>
                        <a:rPr lang="en-US" sz="1100" b="1" dirty="0">
                          <a:solidFill>
                            <a:srgbClr val="FFFFFF"/>
                          </a:solidFill>
                          <a:latin typeface="Calibri" pitchFamily="34" charset="0"/>
                          <a:ea typeface="Calibri" pitchFamily="34" charset="-122"/>
                          <a:cs typeface="Calibri" pitchFamily="34" charset="-120"/>
                        </a:rPr>
                        <a:t>Manual Machining</a:t>
                      </a:r>
                      <a:endParaRPr lang="en-US" sz="110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455A64"/>
                    </a:solidFill>
                  </a:tcPr>
                </a:tc>
                <a:tc>
                  <a:txBody>
                    <a:bodyPr/>
                    <a:lstStyle/>
                    <a:p>
                      <a:pPr algn="ctr" indent="0" marL="0">
                        <a:buNone/>
                      </a:pPr>
                      <a:r>
                        <a:rPr lang="en-US" sz="1100" b="1" dirty="0">
                          <a:solidFill>
                            <a:srgbClr val="FFFFFF"/>
                          </a:solidFill>
                          <a:latin typeface="Calibri" pitchFamily="34" charset="0"/>
                          <a:ea typeface="Calibri" pitchFamily="34" charset="-122"/>
                          <a:cs typeface="Calibri" pitchFamily="34" charset="-120"/>
                        </a:rPr>
                        <a:t>CNC Machining</a:t>
                      </a:r>
                      <a:endParaRPr lang="en-US" sz="110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00C853"/>
                    </a:solidFill>
                  </a:tcPr>
                </a:tc>
                <a:tc>
                  <a:txBody>
                    <a:bodyPr/>
                    <a:lstStyle/>
                    <a:p>
                      <a:pPr algn="ctr" indent="0" marL="0">
                        <a:buNone/>
                      </a:pPr>
                      <a:r>
                        <a:rPr lang="en-US" sz="1100" b="1" dirty="0">
                          <a:solidFill>
                            <a:srgbClr val="FFFFFF"/>
                          </a:solidFill>
                          <a:latin typeface="Calibri" pitchFamily="34" charset="0"/>
                          <a:ea typeface="Calibri" pitchFamily="34" charset="-122"/>
                          <a:cs typeface="Calibri" pitchFamily="34" charset="-120"/>
                        </a:rPr>
                        <a:t>Advantage</a:t>
                      </a:r>
                      <a:endParaRPr lang="en-US" sz="110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FFB300"/>
                    </a:solidFill>
                  </a:tcPr>
                </a:tc>
              </a:tr>
              <a:tr h="384048">
                <a:tc>
                  <a:txBody>
                    <a:bodyPr/>
                    <a:lstStyle/>
                    <a:p>
                      <a:pPr algn="l" indent="0" marL="0">
                        <a:buNone/>
                      </a:pPr>
                      <a:r>
                        <a:rPr lang="en-US" sz="1050" b="1" dirty="0">
                          <a:solidFill>
                            <a:srgbClr val="455A64"/>
                          </a:solidFill>
                          <a:latin typeface="Calibri" pitchFamily="34" charset="0"/>
                          <a:ea typeface="Calibri" pitchFamily="34" charset="-122"/>
                          <a:cs typeface="Calibri" pitchFamily="34" charset="-120"/>
                        </a:rPr>
                        <a:t>Dimensional Accuracy</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c>
                  <a:txBody>
                    <a:bodyPr/>
                    <a:lstStyle/>
                    <a:p>
                      <a:pPr algn="ctr" indent="0" marL="0">
                        <a:buNone/>
                      </a:pPr>
                      <a:r>
                        <a:rPr lang="en-US" sz="1050" dirty="0">
                          <a:solidFill>
                            <a:srgbClr val="455A64"/>
                          </a:solidFill>
                          <a:latin typeface="Calibri" pitchFamily="34" charset="0"/>
                          <a:ea typeface="Calibri" pitchFamily="34" charset="-122"/>
                          <a:cs typeface="Calibri" pitchFamily="34" charset="-120"/>
                        </a:rPr>
                        <a:t>±0.05–0.1 mm</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c>
                  <a:txBody>
                    <a:bodyPr/>
                    <a:lstStyle/>
                    <a:p>
                      <a:pPr algn="ctr" indent="0" marL="0">
                        <a:buNone/>
                      </a:pPr>
                      <a:r>
                        <a:rPr lang="en-US" sz="1050" dirty="0">
                          <a:solidFill>
                            <a:srgbClr val="455A64"/>
                          </a:solidFill>
                          <a:latin typeface="Calibri" pitchFamily="34" charset="0"/>
                          <a:ea typeface="Calibri" pitchFamily="34" charset="-122"/>
                          <a:cs typeface="Calibri" pitchFamily="34" charset="-120"/>
                        </a:rPr>
                        <a:t>±0.001–0.01 mm</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c>
                  <a:txBody>
                    <a:bodyPr/>
                    <a:lstStyle/>
                    <a:p>
                      <a:pPr algn="ctr" indent="0" marL="0">
                        <a:buNone/>
                      </a:pPr>
                      <a:r>
                        <a:rPr lang="en-US" sz="1050" b="1" dirty="0">
                          <a:solidFill>
                            <a:srgbClr val="00838F"/>
                          </a:solidFill>
                          <a:latin typeface="Calibri" pitchFamily="34" charset="0"/>
                          <a:ea typeface="Calibri" pitchFamily="34" charset="-122"/>
                          <a:cs typeface="Calibri" pitchFamily="34" charset="-120"/>
                        </a:rPr>
                        <a:t>CNC</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r>
              <a:tr h="384048">
                <a:tc>
                  <a:txBody>
                    <a:bodyPr/>
                    <a:lstStyle/>
                    <a:p>
                      <a:pPr algn="l" indent="0" marL="0">
                        <a:buNone/>
                      </a:pPr>
                      <a:r>
                        <a:rPr lang="en-US" sz="1050" b="1" dirty="0">
                          <a:solidFill>
                            <a:srgbClr val="455A64"/>
                          </a:solidFill>
                          <a:latin typeface="Calibri" pitchFamily="34" charset="0"/>
                          <a:ea typeface="Calibri" pitchFamily="34" charset="-122"/>
                          <a:cs typeface="Calibri" pitchFamily="34" charset="-120"/>
                        </a:rPr>
                        <a:t>Repeatability</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FFFFFF"/>
                    </a:solidFill>
                  </a:tcPr>
                </a:tc>
                <a:tc>
                  <a:txBody>
                    <a:bodyPr/>
                    <a:lstStyle/>
                    <a:p>
                      <a:pPr algn="ctr" indent="0" marL="0">
                        <a:buNone/>
                      </a:pPr>
                      <a:r>
                        <a:rPr lang="en-US" sz="1050" dirty="0">
                          <a:solidFill>
                            <a:srgbClr val="455A64"/>
                          </a:solidFill>
                          <a:latin typeface="Calibri" pitchFamily="34" charset="0"/>
                          <a:ea typeface="Calibri" pitchFamily="34" charset="-122"/>
                          <a:cs typeface="Calibri" pitchFamily="34" charset="-120"/>
                        </a:rPr>
                        <a:t>Varies operator to operator</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FFFFFF"/>
                    </a:solidFill>
                  </a:tcPr>
                </a:tc>
                <a:tc>
                  <a:txBody>
                    <a:bodyPr/>
                    <a:lstStyle/>
                    <a:p>
                      <a:pPr algn="ctr" indent="0" marL="0">
                        <a:buNone/>
                      </a:pPr>
                      <a:r>
                        <a:rPr lang="en-US" sz="1050" dirty="0">
                          <a:solidFill>
                            <a:srgbClr val="455A64"/>
                          </a:solidFill>
                          <a:latin typeface="Calibri" pitchFamily="34" charset="0"/>
                          <a:ea typeface="Calibri" pitchFamily="34" charset="-122"/>
                          <a:cs typeface="Calibri" pitchFamily="34" charset="-120"/>
                        </a:rPr>
                        <a:t>Same every part</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FFFFFF"/>
                    </a:solidFill>
                  </a:tcPr>
                </a:tc>
                <a:tc>
                  <a:txBody>
                    <a:bodyPr/>
                    <a:lstStyle/>
                    <a:p>
                      <a:pPr algn="ctr" indent="0" marL="0">
                        <a:buNone/>
                      </a:pPr>
                      <a:r>
                        <a:rPr lang="en-US" sz="1050" b="1" dirty="0">
                          <a:solidFill>
                            <a:srgbClr val="00838F"/>
                          </a:solidFill>
                          <a:latin typeface="Calibri" pitchFamily="34" charset="0"/>
                          <a:ea typeface="Calibri" pitchFamily="34" charset="-122"/>
                          <a:cs typeface="Calibri" pitchFamily="34" charset="-120"/>
                        </a:rPr>
                        <a:t>CNC</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FFFFFF"/>
                    </a:solidFill>
                  </a:tcPr>
                </a:tc>
              </a:tr>
              <a:tr h="384048">
                <a:tc>
                  <a:txBody>
                    <a:bodyPr/>
                    <a:lstStyle/>
                    <a:p>
                      <a:pPr algn="l" indent="0" marL="0">
                        <a:buNone/>
                      </a:pPr>
                      <a:r>
                        <a:rPr lang="en-US" sz="1050" b="1" dirty="0">
                          <a:solidFill>
                            <a:srgbClr val="455A64"/>
                          </a:solidFill>
                          <a:latin typeface="Calibri" pitchFamily="34" charset="0"/>
                          <a:ea typeface="Calibri" pitchFamily="34" charset="-122"/>
                          <a:cs typeface="Calibri" pitchFamily="34" charset="-120"/>
                        </a:rPr>
                        <a:t>Setup Time</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c>
                  <a:txBody>
                    <a:bodyPr/>
                    <a:lstStyle/>
                    <a:p>
                      <a:pPr algn="ctr" indent="0" marL="0">
                        <a:buNone/>
                      </a:pPr>
                      <a:r>
                        <a:rPr lang="en-US" sz="1050" dirty="0">
                          <a:solidFill>
                            <a:srgbClr val="455A64"/>
                          </a:solidFill>
                          <a:latin typeface="Calibri" pitchFamily="34" charset="0"/>
                          <a:ea typeface="Calibri" pitchFamily="34" charset="-122"/>
                          <a:cs typeface="Calibri" pitchFamily="34" charset="-120"/>
                        </a:rPr>
                        <a:t>Short (skilled hands)</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c>
                  <a:txBody>
                    <a:bodyPr/>
                    <a:lstStyle/>
                    <a:p>
                      <a:pPr algn="ctr" indent="0" marL="0">
                        <a:buNone/>
                      </a:pPr>
                      <a:r>
                        <a:rPr lang="en-US" sz="1050" dirty="0">
                          <a:solidFill>
                            <a:srgbClr val="455A64"/>
                          </a:solidFill>
                          <a:latin typeface="Calibri" pitchFamily="34" charset="0"/>
                          <a:ea typeface="Calibri" pitchFamily="34" charset="-122"/>
                          <a:cs typeface="Calibri" pitchFamily="34" charset="-120"/>
                        </a:rPr>
                        <a:t>Longer (fixture, offsets)</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c>
                  <a:txBody>
                    <a:bodyPr/>
                    <a:lstStyle/>
                    <a:p>
                      <a:pPr algn="ctr" indent="0" marL="0">
                        <a:buNone/>
                      </a:pPr>
                      <a:r>
                        <a:rPr lang="en-US" sz="1050" b="1" dirty="0">
                          <a:solidFill>
                            <a:srgbClr val="FFB300"/>
                          </a:solidFill>
                          <a:latin typeface="Calibri" pitchFamily="34" charset="0"/>
                          <a:ea typeface="Calibri" pitchFamily="34" charset="-122"/>
                          <a:cs typeface="Calibri" pitchFamily="34" charset="-120"/>
                        </a:rPr>
                        <a:t>Manual</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r>
              <a:tr h="384048">
                <a:tc>
                  <a:txBody>
                    <a:bodyPr/>
                    <a:lstStyle/>
                    <a:p>
                      <a:pPr algn="l" indent="0" marL="0">
                        <a:buNone/>
                      </a:pPr>
                      <a:r>
                        <a:rPr lang="en-US" sz="1050" b="1" dirty="0">
                          <a:solidFill>
                            <a:srgbClr val="455A64"/>
                          </a:solidFill>
                          <a:latin typeface="Calibri" pitchFamily="34" charset="0"/>
                          <a:ea typeface="Calibri" pitchFamily="34" charset="-122"/>
                          <a:cs typeface="Calibri" pitchFamily="34" charset="-120"/>
                        </a:rPr>
                        <a:t>Production Volume</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FFFFFF"/>
                    </a:solidFill>
                  </a:tcPr>
                </a:tc>
                <a:tc>
                  <a:txBody>
                    <a:bodyPr/>
                    <a:lstStyle/>
                    <a:p>
                      <a:pPr algn="ctr" indent="0" marL="0">
                        <a:buNone/>
                      </a:pPr>
                      <a:r>
                        <a:rPr lang="en-US" sz="1050" dirty="0">
                          <a:solidFill>
                            <a:srgbClr val="455A64"/>
                          </a:solidFill>
                          <a:latin typeface="Calibri" pitchFamily="34" charset="0"/>
                          <a:ea typeface="Calibri" pitchFamily="34" charset="-122"/>
                          <a:cs typeface="Calibri" pitchFamily="34" charset="-120"/>
                        </a:rPr>
                        <a:t>1–10 parts (custom)</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FFFFFF"/>
                    </a:solidFill>
                  </a:tcPr>
                </a:tc>
                <a:tc>
                  <a:txBody>
                    <a:bodyPr/>
                    <a:lstStyle/>
                    <a:p>
                      <a:pPr algn="ctr" indent="0" marL="0">
                        <a:buNone/>
                      </a:pPr>
                      <a:r>
                        <a:rPr lang="en-US" sz="1050" dirty="0">
                          <a:solidFill>
                            <a:srgbClr val="455A64"/>
                          </a:solidFill>
                          <a:latin typeface="Calibri" pitchFamily="34" charset="0"/>
                          <a:ea typeface="Calibri" pitchFamily="34" charset="-122"/>
                          <a:cs typeface="Calibri" pitchFamily="34" charset="-120"/>
                        </a:rPr>
                        <a:t>10–100,000+ parts</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FFFFFF"/>
                    </a:solidFill>
                  </a:tcPr>
                </a:tc>
                <a:tc>
                  <a:txBody>
                    <a:bodyPr/>
                    <a:lstStyle/>
                    <a:p>
                      <a:pPr algn="ctr" indent="0" marL="0">
                        <a:buNone/>
                      </a:pPr>
                      <a:r>
                        <a:rPr lang="en-US" sz="1050" b="1" dirty="0">
                          <a:solidFill>
                            <a:srgbClr val="00838F"/>
                          </a:solidFill>
                          <a:latin typeface="Calibri" pitchFamily="34" charset="0"/>
                          <a:ea typeface="Calibri" pitchFamily="34" charset="-122"/>
                          <a:cs typeface="Calibri" pitchFamily="34" charset="-120"/>
                        </a:rPr>
                        <a:t>CNC</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FFFFFF"/>
                    </a:solidFill>
                  </a:tcPr>
                </a:tc>
              </a:tr>
              <a:tr h="384048">
                <a:tc>
                  <a:txBody>
                    <a:bodyPr/>
                    <a:lstStyle/>
                    <a:p>
                      <a:pPr algn="l" indent="0" marL="0">
                        <a:buNone/>
                      </a:pPr>
                      <a:r>
                        <a:rPr lang="en-US" sz="1050" b="1" dirty="0">
                          <a:solidFill>
                            <a:srgbClr val="455A64"/>
                          </a:solidFill>
                          <a:latin typeface="Calibri" pitchFamily="34" charset="0"/>
                          <a:ea typeface="Calibri" pitchFamily="34" charset="-122"/>
                          <a:cs typeface="Calibri" pitchFamily="34" charset="-120"/>
                        </a:rPr>
                        <a:t>Capital Cost</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c>
                  <a:txBody>
                    <a:bodyPr/>
                    <a:lstStyle/>
                    <a:p>
                      <a:pPr algn="ctr" indent="0" marL="0">
                        <a:buNone/>
                      </a:pPr>
                      <a:r>
                        <a:rPr lang="en-US" sz="1050" dirty="0">
                          <a:solidFill>
                            <a:srgbClr val="455A64"/>
                          </a:solidFill>
                          <a:latin typeface="Calibri" pitchFamily="34" charset="0"/>
                          <a:ea typeface="Calibri" pitchFamily="34" charset="-122"/>
                          <a:cs typeface="Calibri" pitchFamily="34" charset="-120"/>
                        </a:rPr>
                        <a:t>$5,000–$30,000</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c>
                  <a:txBody>
                    <a:bodyPr/>
                    <a:lstStyle/>
                    <a:p>
                      <a:pPr algn="ctr" indent="0" marL="0">
                        <a:buNone/>
                      </a:pPr>
                      <a:r>
                        <a:rPr lang="en-US" sz="1050" dirty="0">
                          <a:solidFill>
                            <a:srgbClr val="455A64"/>
                          </a:solidFill>
                          <a:latin typeface="Calibri" pitchFamily="34" charset="0"/>
                          <a:ea typeface="Calibri" pitchFamily="34" charset="-122"/>
                          <a:cs typeface="Calibri" pitchFamily="34" charset="-120"/>
                        </a:rPr>
                        <a:t>$50,000–$2,000,000</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c>
                  <a:txBody>
                    <a:bodyPr/>
                    <a:lstStyle/>
                    <a:p>
                      <a:pPr algn="ctr" indent="0" marL="0">
                        <a:buNone/>
                      </a:pPr>
                      <a:r>
                        <a:rPr lang="en-US" sz="1050" b="1" dirty="0">
                          <a:solidFill>
                            <a:srgbClr val="FFB300"/>
                          </a:solidFill>
                          <a:latin typeface="Calibri" pitchFamily="34" charset="0"/>
                          <a:ea typeface="Calibri" pitchFamily="34" charset="-122"/>
                          <a:cs typeface="Calibri" pitchFamily="34" charset="-120"/>
                        </a:rPr>
                        <a:t>Manual</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r>
              <a:tr h="384048">
                <a:tc>
                  <a:txBody>
                    <a:bodyPr/>
                    <a:lstStyle/>
                    <a:p>
                      <a:pPr algn="l" indent="0" marL="0">
                        <a:buNone/>
                      </a:pPr>
                      <a:r>
                        <a:rPr lang="en-US" sz="1050" b="1" dirty="0">
                          <a:solidFill>
                            <a:srgbClr val="455A64"/>
                          </a:solidFill>
                          <a:latin typeface="Calibri" pitchFamily="34" charset="0"/>
                          <a:ea typeface="Calibri" pitchFamily="34" charset="-122"/>
                          <a:cs typeface="Calibri" pitchFamily="34" charset="-120"/>
                        </a:rPr>
                        <a:t>Operator Skill</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FFFFFF"/>
                    </a:solidFill>
                  </a:tcPr>
                </a:tc>
                <a:tc>
                  <a:txBody>
                    <a:bodyPr/>
                    <a:lstStyle/>
                    <a:p>
                      <a:pPr algn="ctr" indent="0" marL="0">
                        <a:buNone/>
                      </a:pPr>
                      <a:r>
                        <a:rPr lang="en-US" sz="1050" dirty="0">
                          <a:solidFill>
                            <a:srgbClr val="455A64"/>
                          </a:solidFill>
                          <a:latin typeface="Calibri" pitchFamily="34" charset="0"/>
                          <a:ea typeface="Calibri" pitchFamily="34" charset="-122"/>
                          <a:cs typeface="Calibri" pitchFamily="34" charset="-120"/>
                        </a:rPr>
                        <a:t>Very high (10+ years)</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FFFFFF"/>
                    </a:solidFill>
                  </a:tcPr>
                </a:tc>
                <a:tc>
                  <a:txBody>
                    <a:bodyPr/>
                    <a:lstStyle/>
                    <a:p>
                      <a:pPr algn="ctr" indent="0" marL="0">
                        <a:buNone/>
                      </a:pPr>
                      <a:r>
                        <a:rPr lang="en-US" sz="1050" dirty="0">
                          <a:solidFill>
                            <a:srgbClr val="455A64"/>
                          </a:solidFill>
                          <a:latin typeface="Calibri" pitchFamily="34" charset="0"/>
                          <a:ea typeface="Calibri" pitchFamily="34" charset="-122"/>
                          <a:cs typeface="Calibri" pitchFamily="34" charset="-120"/>
                        </a:rPr>
                        <a:t>CAM programming</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FFFFFF"/>
                    </a:solidFill>
                  </a:tcPr>
                </a:tc>
                <a:tc>
                  <a:txBody>
                    <a:bodyPr/>
                    <a:lstStyle/>
                    <a:p>
                      <a:pPr algn="ctr" indent="0" marL="0">
                        <a:buNone/>
                      </a:pPr>
                      <a:r>
                        <a:rPr lang="en-US" sz="1050" b="1" dirty="0">
                          <a:solidFill>
                            <a:srgbClr val="FFB300"/>
                          </a:solidFill>
                          <a:latin typeface="Calibri" pitchFamily="34" charset="0"/>
                          <a:ea typeface="Calibri" pitchFamily="34" charset="-122"/>
                          <a:cs typeface="Calibri" pitchFamily="34" charset="-120"/>
                        </a:rPr>
                        <a:t>Manual</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FFFFFF"/>
                    </a:solidFill>
                  </a:tcPr>
                </a:tc>
              </a:tr>
              <a:tr h="384048">
                <a:tc>
                  <a:txBody>
                    <a:bodyPr/>
                    <a:lstStyle/>
                    <a:p>
                      <a:pPr algn="l" indent="0" marL="0">
                        <a:buNone/>
                      </a:pPr>
                      <a:r>
                        <a:rPr lang="en-US" sz="1050" b="1" dirty="0">
                          <a:solidFill>
                            <a:srgbClr val="455A64"/>
                          </a:solidFill>
                          <a:latin typeface="Calibri" pitchFamily="34" charset="0"/>
                          <a:ea typeface="Calibri" pitchFamily="34" charset="-122"/>
                          <a:cs typeface="Calibri" pitchFamily="34" charset="-120"/>
                        </a:rPr>
                        <a:t>Complex 3D Geometry</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c>
                  <a:txBody>
                    <a:bodyPr/>
                    <a:lstStyle/>
                    <a:p>
                      <a:pPr algn="ctr" indent="0" marL="0">
                        <a:buNone/>
                      </a:pPr>
                      <a:r>
                        <a:rPr lang="en-US" sz="1050" dirty="0">
                          <a:solidFill>
                            <a:srgbClr val="455A64"/>
                          </a:solidFill>
                          <a:latin typeface="Calibri" pitchFamily="34" charset="0"/>
                          <a:ea typeface="Calibri" pitchFamily="34" charset="-122"/>
                          <a:cs typeface="Calibri" pitchFamily="34" charset="-120"/>
                        </a:rPr>
                        <a:t>Severely limited</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c>
                  <a:txBody>
                    <a:bodyPr/>
                    <a:lstStyle/>
                    <a:p>
                      <a:pPr algn="ctr" indent="0" marL="0">
                        <a:buNone/>
                      </a:pPr>
                      <a:r>
                        <a:rPr lang="en-US" sz="1050" dirty="0">
                          <a:solidFill>
                            <a:srgbClr val="455A64"/>
                          </a:solidFill>
                          <a:latin typeface="Calibri" pitchFamily="34" charset="0"/>
                          <a:ea typeface="Calibri" pitchFamily="34" charset="-122"/>
                          <a:cs typeface="Calibri" pitchFamily="34" charset="-120"/>
                        </a:rPr>
                        <a:t>Full 5-axis capability</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c>
                  <a:txBody>
                    <a:bodyPr/>
                    <a:lstStyle/>
                    <a:p>
                      <a:pPr algn="ctr" indent="0" marL="0">
                        <a:buNone/>
                      </a:pPr>
                      <a:r>
                        <a:rPr lang="en-US" sz="1050" b="1" dirty="0">
                          <a:solidFill>
                            <a:srgbClr val="00838F"/>
                          </a:solidFill>
                          <a:latin typeface="Calibri" pitchFamily="34" charset="0"/>
                          <a:ea typeface="Calibri" pitchFamily="34" charset="-122"/>
                          <a:cs typeface="Calibri" pitchFamily="34" charset="-120"/>
                        </a:rPr>
                        <a:t>CNC</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r>
              <a:tr h="384048">
                <a:tc>
                  <a:txBody>
                    <a:bodyPr/>
                    <a:lstStyle/>
                    <a:p>
                      <a:pPr algn="l" indent="0" marL="0">
                        <a:buNone/>
                      </a:pPr>
                      <a:r>
                        <a:rPr lang="en-US" sz="1050" b="1" dirty="0">
                          <a:solidFill>
                            <a:srgbClr val="455A64"/>
                          </a:solidFill>
                          <a:latin typeface="Calibri" pitchFamily="34" charset="0"/>
                          <a:ea typeface="Calibri" pitchFamily="34" charset="-122"/>
                          <a:cs typeface="Calibri" pitchFamily="34" charset="-120"/>
                        </a:rPr>
                        <a:t>24/7 Operation</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FFFFFF"/>
                    </a:solidFill>
                  </a:tcPr>
                </a:tc>
                <a:tc>
                  <a:txBody>
                    <a:bodyPr/>
                    <a:lstStyle/>
                    <a:p>
                      <a:pPr algn="ctr" indent="0" marL="0">
                        <a:buNone/>
                      </a:pPr>
                      <a:r>
                        <a:rPr lang="en-US" sz="1050" dirty="0">
                          <a:solidFill>
                            <a:srgbClr val="455A64"/>
                          </a:solidFill>
                          <a:latin typeface="Calibri" pitchFamily="34" charset="0"/>
                          <a:ea typeface="Calibri" pitchFamily="34" charset="-122"/>
                          <a:cs typeface="Calibri" pitchFamily="34" charset="-120"/>
                        </a:rPr>
                        <a:t>No — operator required</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FFFFFF"/>
                    </a:solidFill>
                  </a:tcPr>
                </a:tc>
                <a:tc>
                  <a:txBody>
                    <a:bodyPr/>
                    <a:lstStyle/>
                    <a:p>
                      <a:pPr algn="ctr" indent="0" marL="0">
                        <a:buNone/>
                      </a:pPr>
                      <a:r>
                        <a:rPr lang="en-US" sz="1050" dirty="0">
                          <a:solidFill>
                            <a:srgbClr val="455A64"/>
                          </a:solidFill>
                          <a:latin typeface="Calibri" pitchFamily="34" charset="0"/>
                          <a:ea typeface="Calibri" pitchFamily="34" charset="-122"/>
                          <a:cs typeface="Calibri" pitchFamily="34" charset="-120"/>
                        </a:rPr>
                        <a:t>Yes — unmanned</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FFFFFF"/>
                    </a:solidFill>
                  </a:tcPr>
                </a:tc>
                <a:tc>
                  <a:txBody>
                    <a:bodyPr/>
                    <a:lstStyle/>
                    <a:p>
                      <a:pPr algn="ctr" indent="0" marL="0">
                        <a:buNone/>
                      </a:pPr>
                      <a:r>
                        <a:rPr lang="en-US" sz="1050" b="1" dirty="0">
                          <a:solidFill>
                            <a:srgbClr val="00838F"/>
                          </a:solidFill>
                          <a:latin typeface="Calibri" pitchFamily="34" charset="0"/>
                          <a:ea typeface="Calibri" pitchFamily="34" charset="-122"/>
                          <a:cs typeface="Calibri" pitchFamily="34" charset="-120"/>
                        </a:rPr>
                        <a:t>CNC</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FFFFFF"/>
                    </a:solidFill>
                  </a:tcPr>
                </a:tc>
              </a:tr>
              <a:tr h="384048">
                <a:tc>
                  <a:txBody>
                    <a:bodyPr/>
                    <a:lstStyle/>
                    <a:p>
                      <a:pPr algn="l" indent="0" marL="0">
                        <a:buNone/>
                      </a:pPr>
                      <a:r>
                        <a:rPr lang="en-US" sz="1050" b="1" dirty="0">
                          <a:solidFill>
                            <a:srgbClr val="455A64"/>
                          </a:solidFill>
                          <a:latin typeface="Calibri" pitchFamily="34" charset="0"/>
                          <a:ea typeface="Calibri" pitchFamily="34" charset="-122"/>
                          <a:cs typeface="Calibri" pitchFamily="34" charset="-120"/>
                        </a:rPr>
                        <a:t>Toolpath Optimisation</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c>
                  <a:txBody>
                    <a:bodyPr/>
                    <a:lstStyle/>
                    <a:p>
                      <a:pPr algn="ctr" indent="0" marL="0">
                        <a:buNone/>
                      </a:pPr>
                      <a:r>
                        <a:rPr lang="en-US" sz="1050" dirty="0">
                          <a:solidFill>
                            <a:srgbClr val="455A64"/>
                          </a:solidFill>
                          <a:latin typeface="Calibri" pitchFamily="34" charset="0"/>
                          <a:ea typeface="Calibri" pitchFamily="34" charset="-122"/>
                          <a:cs typeface="Calibri" pitchFamily="34" charset="-120"/>
                        </a:rPr>
                        <a:t>Operator intuition</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c>
                  <a:txBody>
                    <a:bodyPr/>
                    <a:lstStyle/>
                    <a:p>
                      <a:pPr algn="ctr" indent="0" marL="0">
                        <a:buNone/>
                      </a:pPr>
                      <a:r>
                        <a:rPr lang="en-US" sz="1050" dirty="0">
                          <a:solidFill>
                            <a:srgbClr val="455A64"/>
                          </a:solidFill>
                          <a:latin typeface="Calibri" pitchFamily="34" charset="0"/>
                          <a:ea typeface="Calibri" pitchFamily="34" charset="-122"/>
                          <a:cs typeface="Calibri" pitchFamily="34" charset="-120"/>
                        </a:rPr>
                        <a:t>AI-generated</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c>
                  <a:txBody>
                    <a:bodyPr/>
                    <a:lstStyle/>
                    <a:p>
                      <a:pPr algn="ctr" indent="0" marL="0">
                        <a:buNone/>
                      </a:pPr>
                      <a:r>
                        <a:rPr lang="en-US" sz="1050" b="1" dirty="0">
                          <a:solidFill>
                            <a:srgbClr val="00838F"/>
                          </a:solidFill>
                          <a:latin typeface="Calibri" pitchFamily="34" charset="0"/>
                          <a:ea typeface="Calibri" pitchFamily="34" charset="-122"/>
                          <a:cs typeface="Calibri" pitchFamily="34" charset="-120"/>
                        </a:rPr>
                        <a:t>CNC</a:t>
                      </a:r>
                      <a:endParaRPr lang="en-US" sz="1050" dirty="0">
                        <a:latin typeface="Calibri" charset="0"/>
                        <a:ea typeface="Calibri" charset="0"/>
                        <a:cs typeface="Calibri" charset="0"/>
                      </a:endParaRPr>
                    </a:p>
                  </a:txBody>
                  <a:tcPr marL="91440" marR="91440" marT="45720" marB="45720">
                    <a:lnL w="6350" cap="flat" cmpd="sng" algn="ctr">
                      <a:solidFill>
                        <a:srgbClr val="C8D8EC"/>
                      </a:solidFill>
                      <a:prstDash val="solid"/>
                      <a:round/>
                      <a:headEnd type="none" w="med" len="med"/>
                      <a:tailEnd type="none" w="med" len="med"/>
                    </a:lnL>
                    <a:lnR w="6350" cap="flat" cmpd="sng" algn="ctr">
                      <a:solidFill>
                        <a:srgbClr val="C8D8EC"/>
                      </a:solidFill>
                      <a:prstDash val="solid"/>
                      <a:round/>
                      <a:headEnd type="none" w="med" len="med"/>
                      <a:tailEnd type="none" w="med" len="med"/>
                    </a:lnR>
                    <a:lnT w="6350" cap="flat" cmpd="sng" algn="ctr">
                      <a:solidFill>
                        <a:srgbClr val="C8D8EC"/>
                      </a:solidFill>
                      <a:prstDash val="solid"/>
                      <a:round/>
                      <a:headEnd type="none" w="med" len="med"/>
                      <a:tailEnd type="none" w="med" len="med"/>
                    </a:lnT>
                    <a:lnB w="6350" cap="flat" cmpd="sng" algn="ctr">
                      <a:solidFill>
                        <a:srgbClr val="C8D8EC"/>
                      </a:solidFill>
                      <a:prstDash val="solid"/>
                      <a:round/>
                      <a:headEnd type="none" w="med" len="med"/>
                      <a:tailEnd type="none" w="med" len="med"/>
                    </a:lnB>
                    <a:solidFill>
                      <a:srgbClr val="E3EDF7"/>
                    </a:solidFill>
                  </a:tcPr>
                </a:tc>
              </a:tr>
            </a:tbl>
          </a:graphicData>
        </a:graphic>
      </p:graphicFrame>
      <p:sp>
        <p:nvSpPr>
          <p:cNvPr id="6" name="Shape 3"/>
          <p:cNvSpPr/>
          <p:nvPr/>
        </p:nvSpPr>
        <p:spPr>
          <a:xfrm>
            <a:off x="0" y="4645152"/>
            <a:ext cx="9144000" cy="498348"/>
          </a:xfrm>
          <a:prstGeom prst="rect">
            <a:avLst/>
          </a:prstGeom>
          <a:solidFill>
            <a:srgbClr val="131A22"/>
          </a:solidFill>
          <a:ln w="12700">
            <a:solidFill>
              <a:srgbClr val="131A22"/>
            </a:solidFill>
            <a:prstDash val="solid"/>
          </a:ln>
        </p:spPr>
      </p:sp>
      <p:sp>
        <p:nvSpPr>
          <p:cNvPr id="7" name="Text 4"/>
          <p:cNvSpPr/>
          <p:nvPr/>
        </p:nvSpPr>
        <p:spPr>
          <a:xfrm>
            <a:off x="320040" y="4645152"/>
            <a:ext cx="8503920" cy="498348"/>
          </a:xfrm>
          <a:prstGeom prst="rect">
            <a:avLst/>
          </a:prstGeom>
          <a:noFill/>
          <a:ln/>
        </p:spPr>
        <p:txBody>
          <a:bodyPr wrap="square" lIns="0" tIns="0" rIns="0" bIns="0" rtlCol="0" anchor="ctr"/>
          <a:lstStyle/>
          <a:p>
            <a:pPr algn="ctr" indent="0" marL="0">
              <a:buNone/>
            </a:pPr>
            <a:r>
              <a:rPr lang="en-US" sz="1050" i="1" dirty="0">
                <a:solidFill>
                  <a:srgbClr val="8FAEC8"/>
                </a:solidFill>
                <a:latin typeface="Calibri" pitchFamily="34" charset="0"/>
                <a:ea typeface="Calibri" pitchFamily="34" charset="-122"/>
                <a:cs typeface="Calibri" pitchFamily="34" charset="-120"/>
              </a:rPr>
              <a:t>Rule: Manual for quick prototypes &amp; repairs; CNC for production volumes, tight tolerances, and complex 3D geometry</a:t>
            </a:r>
            <a:endParaRPr lang="en-US" sz="10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0F4F8"/>
        </a:solidFill>
      </p:bgPr>
    </p:bg>
    <p:spTree>
      <p:nvGrpSpPr>
        <p:cNvPr id="1" name=""/>
        <p:cNvGrpSpPr/>
        <p:nvPr/>
      </p:nvGrpSpPr>
      <p:grpSpPr>
        <a:xfrm>
          <a:off x="0" y="0"/>
          <a:ext cx="0" cy="0"/>
          <a:chOff x="0" y="0"/>
          <a:chExt cx="0" cy="0"/>
        </a:xfrm>
      </p:grpSpPr>
      <p:sp>
        <p:nvSpPr>
          <p:cNvPr id="2" name="Shape 0"/>
          <p:cNvSpPr/>
          <p:nvPr/>
        </p:nvSpPr>
        <p:spPr>
          <a:xfrm>
            <a:off x="0" y="0"/>
            <a:ext cx="9144000" cy="621792"/>
          </a:xfrm>
          <a:prstGeom prst="rect">
            <a:avLst/>
          </a:prstGeom>
          <a:solidFill>
            <a:srgbClr val="1E3A5F"/>
          </a:solidFill>
          <a:ln w="12700">
            <a:solidFill>
              <a:srgbClr val="1E3A5F"/>
            </a:solidFill>
            <a:prstDash val="solid"/>
          </a:ln>
        </p:spPr>
      </p:sp>
      <p:sp>
        <p:nvSpPr>
          <p:cNvPr id="3" name="Shape 1"/>
          <p:cNvSpPr/>
          <p:nvPr/>
        </p:nvSpPr>
        <p:spPr>
          <a:xfrm>
            <a:off x="0" y="621792"/>
            <a:ext cx="9144000" cy="50292"/>
          </a:xfrm>
          <a:prstGeom prst="rect">
            <a:avLst/>
          </a:prstGeom>
          <a:solidFill>
            <a:srgbClr val="00C853"/>
          </a:solidFill>
          <a:ln w="12700">
            <a:solidFill>
              <a:srgbClr val="00C853"/>
            </a:solidFill>
            <a:prstDash val="solid"/>
          </a:ln>
        </p:spPr>
      </p:sp>
      <p:sp>
        <p:nvSpPr>
          <p:cNvPr id="4" name="Text 2"/>
          <p:cNvSpPr/>
          <p:nvPr/>
        </p:nvSpPr>
        <p:spPr>
          <a:xfrm>
            <a:off x="384048" y="0"/>
            <a:ext cx="8412480" cy="621792"/>
          </a:xfrm>
          <a:prstGeom prst="rect">
            <a:avLst/>
          </a:prstGeom>
          <a:noFill/>
          <a:ln/>
        </p:spPr>
        <p:txBody>
          <a:bodyPr wrap="square" lIns="0" tIns="0" rIns="0" bIns="0" rtlCol="0" anchor="ctr"/>
          <a:lstStyle/>
          <a:p>
            <a:pPr algn="l" indent="0" marL="0">
              <a:buNone/>
            </a:pPr>
            <a:r>
              <a:rPr lang="en-US" sz="2100" b="1" dirty="0">
                <a:solidFill>
                  <a:srgbClr val="FFFFFF"/>
                </a:solidFill>
                <a:latin typeface="Calibri" pitchFamily="34" charset="0"/>
                <a:ea typeface="Calibri" pitchFamily="34" charset="-122"/>
                <a:cs typeface="Calibri" pitchFamily="34" charset="-120"/>
              </a:rPr>
              <a:t>Future Trends 1 — CNC &amp; Industry 4.0</a:t>
            </a:r>
            <a:endParaRPr lang="en-US" sz="2100" dirty="0"/>
          </a:p>
        </p:txBody>
      </p:sp>
      <p:sp>
        <p:nvSpPr>
          <p:cNvPr id="5" name="Shape 3"/>
          <p:cNvSpPr/>
          <p:nvPr/>
        </p:nvSpPr>
        <p:spPr>
          <a:xfrm>
            <a:off x="320040" y="1664208"/>
            <a:ext cx="8503920" cy="91440"/>
          </a:xfrm>
          <a:prstGeom prst="rect">
            <a:avLst/>
          </a:prstGeom>
          <a:solidFill>
            <a:srgbClr val="00C853"/>
          </a:solidFill>
          <a:ln w="12700">
            <a:solidFill>
              <a:srgbClr val="00C853"/>
            </a:solidFill>
            <a:prstDash val="solid"/>
          </a:ln>
        </p:spPr>
      </p:sp>
      <p:sp>
        <p:nvSpPr>
          <p:cNvPr id="6" name="Shape 4"/>
          <p:cNvSpPr/>
          <p:nvPr/>
        </p:nvSpPr>
        <p:spPr>
          <a:xfrm>
            <a:off x="1014984" y="1591056"/>
            <a:ext cx="237744" cy="237744"/>
          </a:xfrm>
          <a:prstGeom prst="ellipse">
            <a:avLst/>
          </a:prstGeom>
          <a:solidFill>
            <a:srgbClr val="00C853"/>
          </a:solidFill>
          <a:ln w="12700">
            <a:solidFill>
              <a:srgbClr val="00C853"/>
            </a:solidFill>
            <a:prstDash val="solid"/>
          </a:ln>
        </p:spPr>
      </p:sp>
      <p:sp>
        <p:nvSpPr>
          <p:cNvPr id="7" name="Shape 5"/>
          <p:cNvSpPr/>
          <p:nvPr/>
        </p:nvSpPr>
        <p:spPr>
          <a:xfrm>
            <a:off x="320040" y="786384"/>
            <a:ext cx="1627632" cy="713232"/>
          </a:xfrm>
          <a:prstGeom prst="rect">
            <a:avLst/>
          </a:prstGeom>
          <a:solidFill>
            <a:srgbClr val="00C853"/>
          </a:solidFill>
          <a:ln w="12700">
            <a:solidFill>
              <a:srgbClr val="00C853"/>
            </a:solidFill>
            <a:prstDash val="solid"/>
          </a:ln>
          <a:effectLst>
            <a:outerShdw sx="100000" sy="100000" kx="0" ky="0" algn="bl" rotWithShape="0" blurRad="50800" dist="25400" dir="8100000">
              <a:srgbClr val="000000">
                <a:alpha val="8000"/>
              </a:srgbClr>
            </a:outerShdw>
          </a:effectLst>
        </p:spPr>
      </p:sp>
      <p:sp>
        <p:nvSpPr>
          <p:cNvPr id="8" name="Text 6"/>
          <p:cNvSpPr/>
          <p:nvPr/>
        </p:nvSpPr>
        <p:spPr>
          <a:xfrm>
            <a:off x="320040" y="786384"/>
            <a:ext cx="1627632" cy="713232"/>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NOW</a:t>
            </a:r>
            <a:endParaRPr lang="en-US" sz="1300" dirty="0"/>
          </a:p>
        </p:txBody>
      </p:sp>
      <p:sp>
        <p:nvSpPr>
          <p:cNvPr id="9" name="Text 7"/>
          <p:cNvSpPr/>
          <p:nvPr/>
        </p:nvSpPr>
        <p:spPr>
          <a:xfrm>
            <a:off x="320040" y="1874520"/>
            <a:ext cx="1627632" cy="502920"/>
          </a:xfrm>
          <a:prstGeom prst="rect">
            <a:avLst/>
          </a:prstGeom>
          <a:noFill/>
          <a:ln/>
        </p:spPr>
        <p:txBody>
          <a:bodyPr wrap="square" lIns="0" tIns="0" rIns="0" bIns="0" rtlCol="0" anchor="ctr"/>
          <a:lstStyle/>
          <a:p>
            <a:pPr algn="ctr" indent="0" marL="0">
              <a:buNone/>
            </a:pPr>
            <a:r>
              <a:rPr lang="en-US" sz="950" dirty="0">
                <a:solidFill>
                  <a:srgbClr val="455A64"/>
                </a:solidFill>
                <a:latin typeface="Calibri" pitchFamily="34" charset="0"/>
                <a:ea typeface="Calibri" pitchFamily="34" charset="-122"/>
                <a:cs typeface="Calibri" pitchFamily="34" charset="-120"/>
              </a:rPr>
              <a:t>AI Toolpath</a:t>
            </a:r>
            <a:endParaRPr lang="en-US" sz="950" dirty="0"/>
          </a:p>
          <a:p>
            <a:pPr algn="ctr" indent="0" marL="0">
              <a:buNone/>
            </a:pPr>
            <a:r>
              <a:rPr lang="en-US" sz="950" dirty="0">
                <a:solidFill>
                  <a:srgbClr val="455A64"/>
                </a:solidFill>
                <a:latin typeface="Calibri" pitchFamily="34" charset="0"/>
                <a:ea typeface="Calibri" pitchFamily="34" charset="-122"/>
                <a:cs typeface="Calibri" pitchFamily="34" charset="-120"/>
              </a:rPr>
              <a:t>Optimisation</a:t>
            </a:r>
            <a:endParaRPr lang="en-US" sz="950" dirty="0"/>
          </a:p>
        </p:txBody>
      </p:sp>
      <p:sp>
        <p:nvSpPr>
          <p:cNvPr id="10" name="Shape 8"/>
          <p:cNvSpPr/>
          <p:nvPr/>
        </p:nvSpPr>
        <p:spPr>
          <a:xfrm>
            <a:off x="2734056" y="1591056"/>
            <a:ext cx="237744" cy="237744"/>
          </a:xfrm>
          <a:prstGeom prst="ellipse">
            <a:avLst/>
          </a:prstGeom>
          <a:solidFill>
            <a:srgbClr val="1E3A5F"/>
          </a:solidFill>
          <a:ln w="12700">
            <a:solidFill>
              <a:srgbClr val="1E3A5F"/>
            </a:solidFill>
            <a:prstDash val="solid"/>
          </a:ln>
        </p:spPr>
      </p:sp>
      <p:sp>
        <p:nvSpPr>
          <p:cNvPr id="11" name="Shape 9"/>
          <p:cNvSpPr/>
          <p:nvPr/>
        </p:nvSpPr>
        <p:spPr>
          <a:xfrm>
            <a:off x="2039112" y="786384"/>
            <a:ext cx="1627632" cy="713232"/>
          </a:xfrm>
          <a:prstGeom prst="rect">
            <a:avLst/>
          </a:prstGeom>
          <a:solidFill>
            <a:srgbClr val="1E3A5F"/>
          </a:solidFill>
          <a:ln w="12700">
            <a:solidFill>
              <a:srgbClr val="1E3A5F"/>
            </a:solidFill>
            <a:prstDash val="solid"/>
          </a:ln>
          <a:effectLst>
            <a:outerShdw sx="100000" sy="100000" kx="0" ky="0" algn="bl" rotWithShape="0" blurRad="50800" dist="25400" dir="8100000">
              <a:srgbClr val="000000">
                <a:alpha val="8000"/>
              </a:srgbClr>
            </a:outerShdw>
          </a:effectLst>
        </p:spPr>
      </p:sp>
      <p:sp>
        <p:nvSpPr>
          <p:cNvPr id="12" name="Text 10"/>
          <p:cNvSpPr/>
          <p:nvPr/>
        </p:nvSpPr>
        <p:spPr>
          <a:xfrm>
            <a:off x="2039112" y="786384"/>
            <a:ext cx="1627632" cy="713232"/>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2026</a:t>
            </a:r>
            <a:endParaRPr lang="en-US" sz="1300" dirty="0"/>
          </a:p>
        </p:txBody>
      </p:sp>
      <p:sp>
        <p:nvSpPr>
          <p:cNvPr id="13" name="Text 11"/>
          <p:cNvSpPr/>
          <p:nvPr/>
        </p:nvSpPr>
        <p:spPr>
          <a:xfrm>
            <a:off x="2039112" y="1874520"/>
            <a:ext cx="1627632" cy="502920"/>
          </a:xfrm>
          <a:prstGeom prst="rect">
            <a:avLst/>
          </a:prstGeom>
          <a:noFill/>
          <a:ln/>
        </p:spPr>
        <p:txBody>
          <a:bodyPr wrap="square" lIns="0" tIns="0" rIns="0" bIns="0" rtlCol="0" anchor="ctr"/>
          <a:lstStyle/>
          <a:p>
            <a:pPr algn="ctr" indent="0" marL="0">
              <a:buNone/>
            </a:pPr>
            <a:r>
              <a:rPr lang="en-US" sz="950" dirty="0">
                <a:solidFill>
                  <a:srgbClr val="455A64"/>
                </a:solidFill>
                <a:latin typeface="Calibri" pitchFamily="34" charset="0"/>
                <a:ea typeface="Calibri" pitchFamily="34" charset="-122"/>
                <a:cs typeface="Calibri" pitchFamily="34" charset="-120"/>
              </a:rPr>
              <a:t>Digital Twin</a:t>
            </a:r>
            <a:endParaRPr lang="en-US" sz="950" dirty="0"/>
          </a:p>
          <a:p>
            <a:pPr algn="ctr" indent="0" marL="0">
              <a:buNone/>
            </a:pPr>
            <a:r>
              <a:rPr lang="en-US" sz="950" dirty="0">
                <a:solidFill>
                  <a:srgbClr val="455A64"/>
                </a:solidFill>
                <a:latin typeface="Calibri" pitchFamily="34" charset="0"/>
                <a:ea typeface="Calibri" pitchFamily="34" charset="-122"/>
                <a:cs typeface="Calibri" pitchFamily="34" charset="-120"/>
              </a:rPr>
              <a:t>Simulation</a:t>
            </a:r>
            <a:endParaRPr lang="en-US" sz="950" dirty="0"/>
          </a:p>
        </p:txBody>
      </p:sp>
      <p:sp>
        <p:nvSpPr>
          <p:cNvPr id="14" name="Shape 12"/>
          <p:cNvSpPr/>
          <p:nvPr/>
        </p:nvSpPr>
        <p:spPr>
          <a:xfrm>
            <a:off x="4453128" y="1591056"/>
            <a:ext cx="237744" cy="237744"/>
          </a:xfrm>
          <a:prstGeom prst="ellipse">
            <a:avLst/>
          </a:prstGeom>
          <a:solidFill>
            <a:srgbClr val="FFB300"/>
          </a:solidFill>
          <a:ln w="12700">
            <a:solidFill>
              <a:srgbClr val="FFB300"/>
            </a:solidFill>
            <a:prstDash val="solid"/>
          </a:ln>
        </p:spPr>
      </p:sp>
      <p:sp>
        <p:nvSpPr>
          <p:cNvPr id="15" name="Shape 13"/>
          <p:cNvSpPr/>
          <p:nvPr/>
        </p:nvSpPr>
        <p:spPr>
          <a:xfrm>
            <a:off x="3758184" y="786384"/>
            <a:ext cx="1627632" cy="713232"/>
          </a:xfrm>
          <a:prstGeom prst="rect">
            <a:avLst/>
          </a:prstGeom>
          <a:solidFill>
            <a:srgbClr val="FFB300"/>
          </a:solidFill>
          <a:ln w="12700">
            <a:solidFill>
              <a:srgbClr val="FFB300"/>
            </a:solidFill>
            <a:prstDash val="solid"/>
          </a:ln>
          <a:effectLst>
            <a:outerShdw sx="100000" sy="100000" kx="0" ky="0" algn="bl" rotWithShape="0" blurRad="50800" dist="25400" dir="8100000">
              <a:srgbClr val="000000">
                <a:alpha val="8000"/>
              </a:srgbClr>
            </a:outerShdw>
          </a:effectLst>
        </p:spPr>
      </p:sp>
      <p:sp>
        <p:nvSpPr>
          <p:cNvPr id="16" name="Text 14"/>
          <p:cNvSpPr/>
          <p:nvPr/>
        </p:nvSpPr>
        <p:spPr>
          <a:xfrm>
            <a:off x="3758184" y="786384"/>
            <a:ext cx="1627632" cy="713232"/>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2028</a:t>
            </a:r>
            <a:endParaRPr lang="en-US" sz="1300" dirty="0"/>
          </a:p>
        </p:txBody>
      </p:sp>
      <p:sp>
        <p:nvSpPr>
          <p:cNvPr id="17" name="Text 15"/>
          <p:cNvSpPr/>
          <p:nvPr/>
        </p:nvSpPr>
        <p:spPr>
          <a:xfrm>
            <a:off x="3758184" y="1874520"/>
            <a:ext cx="1627632" cy="502920"/>
          </a:xfrm>
          <a:prstGeom prst="rect">
            <a:avLst/>
          </a:prstGeom>
          <a:noFill/>
          <a:ln/>
        </p:spPr>
        <p:txBody>
          <a:bodyPr wrap="square" lIns="0" tIns="0" rIns="0" bIns="0" rtlCol="0" anchor="ctr"/>
          <a:lstStyle/>
          <a:p>
            <a:pPr algn="ctr" indent="0" marL="0">
              <a:buNone/>
            </a:pPr>
            <a:r>
              <a:rPr lang="en-US" sz="950" dirty="0">
                <a:solidFill>
                  <a:srgbClr val="455A64"/>
                </a:solidFill>
                <a:latin typeface="Calibri" pitchFamily="34" charset="0"/>
                <a:ea typeface="Calibri" pitchFamily="34" charset="-122"/>
                <a:cs typeface="Calibri" pitchFamily="34" charset="-120"/>
              </a:rPr>
              <a:t>Self-Correcting</a:t>
            </a:r>
            <a:endParaRPr lang="en-US" sz="950" dirty="0"/>
          </a:p>
          <a:p>
            <a:pPr algn="ctr" indent="0" marL="0">
              <a:buNone/>
            </a:pPr>
            <a:r>
              <a:rPr lang="en-US" sz="950" dirty="0">
                <a:solidFill>
                  <a:srgbClr val="455A64"/>
                </a:solidFill>
                <a:latin typeface="Calibri" pitchFamily="34" charset="0"/>
                <a:ea typeface="Calibri" pitchFamily="34" charset="-122"/>
                <a:cs typeface="Calibri" pitchFamily="34" charset="-120"/>
              </a:rPr>
              <a:t>Machines</a:t>
            </a:r>
            <a:endParaRPr lang="en-US" sz="950" dirty="0"/>
          </a:p>
        </p:txBody>
      </p:sp>
      <p:sp>
        <p:nvSpPr>
          <p:cNvPr id="18" name="Shape 16"/>
          <p:cNvSpPr/>
          <p:nvPr/>
        </p:nvSpPr>
        <p:spPr>
          <a:xfrm>
            <a:off x="6172200" y="1591056"/>
            <a:ext cx="237744" cy="237744"/>
          </a:xfrm>
          <a:prstGeom prst="ellipse">
            <a:avLst/>
          </a:prstGeom>
          <a:solidFill>
            <a:srgbClr val="6A1B9A"/>
          </a:solidFill>
          <a:ln w="12700">
            <a:solidFill>
              <a:srgbClr val="6A1B9A"/>
            </a:solidFill>
            <a:prstDash val="solid"/>
          </a:ln>
        </p:spPr>
      </p:sp>
      <p:sp>
        <p:nvSpPr>
          <p:cNvPr id="19" name="Shape 17"/>
          <p:cNvSpPr/>
          <p:nvPr/>
        </p:nvSpPr>
        <p:spPr>
          <a:xfrm>
            <a:off x="5477256" y="786384"/>
            <a:ext cx="1627632" cy="713232"/>
          </a:xfrm>
          <a:prstGeom prst="rect">
            <a:avLst/>
          </a:prstGeom>
          <a:solidFill>
            <a:srgbClr val="6A1B9A"/>
          </a:solidFill>
          <a:ln w="12700">
            <a:solidFill>
              <a:srgbClr val="6A1B9A"/>
            </a:solidFill>
            <a:prstDash val="solid"/>
          </a:ln>
          <a:effectLst>
            <a:outerShdw sx="100000" sy="100000" kx="0" ky="0" algn="bl" rotWithShape="0" blurRad="50800" dist="25400" dir="8100000">
              <a:srgbClr val="000000">
                <a:alpha val="8000"/>
              </a:srgbClr>
            </a:outerShdw>
          </a:effectLst>
        </p:spPr>
      </p:sp>
      <p:sp>
        <p:nvSpPr>
          <p:cNvPr id="20" name="Text 18"/>
          <p:cNvSpPr/>
          <p:nvPr/>
        </p:nvSpPr>
        <p:spPr>
          <a:xfrm>
            <a:off x="5477256" y="786384"/>
            <a:ext cx="1627632" cy="713232"/>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2030</a:t>
            </a:r>
            <a:endParaRPr lang="en-US" sz="1300" dirty="0"/>
          </a:p>
        </p:txBody>
      </p:sp>
      <p:sp>
        <p:nvSpPr>
          <p:cNvPr id="21" name="Text 19"/>
          <p:cNvSpPr/>
          <p:nvPr/>
        </p:nvSpPr>
        <p:spPr>
          <a:xfrm>
            <a:off x="5477256" y="1874520"/>
            <a:ext cx="1627632" cy="502920"/>
          </a:xfrm>
          <a:prstGeom prst="rect">
            <a:avLst/>
          </a:prstGeom>
          <a:noFill/>
          <a:ln/>
        </p:spPr>
        <p:txBody>
          <a:bodyPr wrap="square" lIns="0" tIns="0" rIns="0" bIns="0" rtlCol="0" anchor="ctr"/>
          <a:lstStyle/>
          <a:p>
            <a:pPr algn="ctr" indent="0" marL="0">
              <a:buNone/>
            </a:pPr>
            <a:r>
              <a:rPr lang="en-US" sz="950" dirty="0">
                <a:solidFill>
                  <a:srgbClr val="455A64"/>
                </a:solidFill>
                <a:latin typeface="Calibri" pitchFamily="34" charset="0"/>
                <a:ea typeface="Calibri" pitchFamily="34" charset="-122"/>
                <a:cs typeface="Calibri" pitchFamily="34" charset="-120"/>
              </a:rPr>
              <a:t>Autonomous</a:t>
            </a:r>
            <a:endParaRPr lang="en-US" sz="950" dirty="0"/>
          </a:p>
          <a:p>
            <a:pPr algn="ctr" indent="0" marL="0">
              <a:buNone/>
            </a:pPr>
            <a:r>
              <a:rPr lang="en-US" sz="950" dirty="0">
                <a:solidFill>
                  <a:srgbClr val="455A64"/>
                </a:solidFill>
                <a:latin typeface="Calibri" pitchFamily="34" charset="0"/>
                <a:ea typeface="Calibri" pitchFamily="34" charset="-122"/>
                <a:cs typeface="Calibri" pitchFamily="34" charset="-120"/>
              </a:rPr>
              <a:t>Machining Cell</a:t>
            </a:r>
            <a:endParaRPr lang="en-US" sz="950" dirty="0"/>
          </a:p>
        </p:txBody>
      </p:sp>
      <p:sp>
        <p:nvSpPr>
          <p:cNvPr id="22" name="Shape 20"/>
          <p:cNvSpPr/>
          <p:nvPr/>
        </p:nvSpPr>
        <p:spPr>
          <a:xfrm>
            <a:off x="7891272" y="1591056"/>
            <a:ext cx="237744" cy="237744"/>
          </a:xfrm>
          <a:prstGeom prst="ellipse">
            <a:avLst/>
          </a:prstGeom>
          <a:solidFill>
            <a:srgbClr val="00838F"/>
          </a:solidFill>
          <a:ln w="12700">
            <a:solidFill>
              <a:srgbClr val="00838F"/>
            </a:solidFill>
            <a:prstDash val="solid"/>
          </a:ln>
        </p:spPr>
      </p:sp>
      <p:sp>
        <p:nvSpPr>
          <p:cNvPr id="23" name="Shape 21"/>
          <p:cNvSpPr/>
          <p:nvPr/>
        </p:nvSpPr>
        <p:spPr>
          <a:xfrm>
            <a:off x="7196328" y="786384"/>
            <a:ext cx="1627632" cy="713232"/>
          </a:xfrm>
          <a:prstGeom prst="rect">
            <a:avLst/>
          </a:prstGeom>
          <a:solidFill>
            <a:srgbClr val="00838F"/>
          </a:solidFill>
          <a:ln w="12700">
            <a:solidFill>
              <a:srgbClr val="00838F"/>
            </a:solidFill>
            <a:prstDash val="solid"/>
          </a:ln>
          <a:effectLst>
            <a:outerShdw sx="100000" sy="100000" kx="0" ky="0" algn="bl" rotWithShape="0" blurRad="50800" dist="25400" dir="8100000">
              <a:srgbClr val="000000">
                <a:alpha val="8000"/>
              </a:srgbClr>
            </a:outerShdw>
          </a:effectLst>
        </p:spPr>
      </p:sp>
      <p:sp>
        <p:nvSpPr>
          <p:cNvPr id="24" name="Text 22"/>
          <p:cNvSpPr/>
          <p:nvPr/>
        </p:nvSpPr>
        <p:spPr>
          <a:xfrm>
            <a:off x="7196328" y="786384"/>
            <a:ext cx="1627632" cy="713232"/>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2035+</a:t>
            </a:r>
            <a:endParaRPr lang="en-US" sz="1300" dirty="0"/>
          </a:p>
        </p:txBody>
      </p:sp>
      <p:sp>
        <p:nvSpPr>
          <p:cNvPr id="25" name="Text 23"/>
          <p:cNvSpPr/>
          <p:nvPr/>
        </p:nvSpPr>
        <p:spPr>
          <a:xfrm>
            <a:off x="7196328" y="1874520"/>
            <a:ext cx="1627632" cy="502920"/>
          </a:xfrm>
          <a:prstGeom prst="rect">
            <a:avLst/>
          </a:prstGeom>
          <a:noFill/>
          <a:ln/>
        </p:spPr>
        <p:txBody>
          <a:bodyPr wrap="square" lIns="0" tIns="0" rIns="0" bIns="0" rtlCol="0" anchor="ctr"/>
          <a:lstStyle/>
          <a:p>
            <a:pPr algn="ctr" indent="0" marL="0">
              <a:buNone/>
            </a:pPr>
            <a:r>
              <a:rPr lang="en-US" sz="950" dirty="0">
                <a:solidFill>
                  <a:srgbClr val="455A64"/>
                </a:solidFill>
                <a:latin typeface="Calibri" pitchFamily="34" charset="0"/>
                <a:ea typeface="Calibri" pitchFamily="34" charset="-122"/>
                <a:cs typeface="Calibri" pitchFamily="34" charset="-120"/>
              </a:rPr>
              <a:t>Molecular-Scale</a:t>
            </a:r>
            <a:endParaRPr lang="en-US" sz="950" dirty="0"/>
          </a:p>
          <a:p>
            <a:pPr algn="ctr" indent="0" marL="0">
              <a:buNone/>
            </a:pPr>
            <a:r>
              <a:rPr lang="en-US" sz="950" dirty="0">
                <a:solidFill>
                  <a:srgbClr val="455A64"/>
                </a:solidFill>
                <a:latin typeface="Calibri" pitchFamily="34" charset="0"/>
                <a:ea typeface="Calibri" pitchFamily="34" charset="-122"/>
                <a:cs typeface="Calibri" pitchFamily="34" charset="-120"/>
              </a:rPr>
              <a:t>CNC</a:t>
            </a:r>
            <a:endParaRPr lang="en-US" sz="950" dirty="0"/>
          </a:p>
        </p:txBody>
      </p:sp>
      <p:sp>
        <p:nvSpPr>
          <p:cNvPr id="26" name="Shape 24"/>
          <p:cNvSpPr/>
          <p:nvPr/>
        </p:nvSpPr>
        <p:spPr>
          <a:xfrm>
            <a:off x="320040" y="2487168"/>
            <a:ext cx="2743200" cy="1170432"/>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27" name="Shape 25"/>
          <p:cNvSpPr/>
          <p:nvPr/>
        </p:nvSpPr>
        <p:spPr>
          <a:xfrm>
            <a:off x="320040" y="2487168"/>
            <a:ext cx="2743200" cy="38405"/>
          </a:xfrm>
          <a:prstGeom prst="rect">
            <a:avLst/>
          </a:prstGeom>
          <a:solidFill>
            <a:srgbClr val="00C853"/>
          </a:solidFill>
          <a:ln w="12700">
            <a:solidFill>
              <a:srgbClr val="00C853"/>
            </a:solidFill>
            <a:prstDash val="solid"/>
          </a:ln>
        </p:spPr>
      </p:sp>
      <p:sp>
        <p:nvSpPr>
          <p:cNvPr id="28" name="Text 26"/>
          <p:cNvSpPr/>
          <p:nvPr/>
        </p:nvSpPr>
        <p:spPr>
          <a:xfrm>
            <a:off x="411480" y="2551176"/>
            <a:ext cx="2560320" cy="274320"/>
          </a:xfrm>
          <a:prstGeom prst="rect">
            <a:avLst/>
          </a:prstGeom>
          <a:noFill/>
          <a:ln/>
        </p:spPr>
        <p:txBody>
          <a:bodyPr wrap="square" lIns="0" tIns="0" rIns="0" bIns="0" rtlCol="0" anchor="ctr"/>
          <a:lstStyle/>
          <a:p>
            <a:pPr algn="l" indent="0" marL="0">
              <a:buNone/>
            </a:pPr>
            <a:r>
              <a:rPr lang="en-US" sz="1150" b="1" dirty="0">
                <a:solidFill>
                  <a:srgbClr val="1E3A5F"/>
                </a:solidFill>
                <a:latin typeface="Calibri" pitchFamily="34" charset="0"/>
                <a:ea typeface="Calibri" pitchFamily="34" charset="-122"/>
                <a:cs typeface="Calibri" pitchFamily="34" charset="-120"/>
              </a:rPr>
              <a:t>AI-Generated G-Code</a:t>
            </a:r>
            <a:endParaRPr lang="en-US" sz="1150" dirty="0"/>
          </a:p>
        </p:txBody>
      </p:sp>
      <p:sp>
        <p:nvSpPr>
          <p:cNvPr id="29" name="Text 27"/>
          <p:cNvSpPr/>
          <p:nvPr/>
        </p:nvSpPr>
        <p:spPr>
          <a:xfrm>
            <a:off x="411480" y="2816352"/>
            <a:ext cx="2560320" cy="768096"/>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Generative AI creates optimal toolpaths from CAD files in seconds. Autodesk Fusion 360 AI reduces programming time by 75%.</a:t>
            </a:r>
            <a:endParaRPr lang="en-US" sz="1000" dirty="0"/>
          </a:p>
        </p:txBody>
      </p:sp>
      <p:sp>
        <p:nvSpPr>
          <p:cNvPr id="30" name="Shape 28"/>
          <p:cNvSpPr/>
          <p:nvPr/>
        </p:nvSpPr>
        <p:spPr>
          <a:xfrm>
            <a:off x="3172968" y="2487168"/>
            <a:ext cx="2743200" cy="1170432"/>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31" name="Shape 29"/>
          <p:cNvSpPr/>
          <p:nvPr/>
        </p:nvSpPr>
        <p:spPr>
          <a:xfrm>
            <a:off x="3172968" y="2487168"/>
            <a:ext cx="2743200" cy="38405"/>
          </a:xfrm>
          <a:prstGeom prst="rect">
            <a:avLst/>
          </a:prstGeom>
          <a:solidFill>
            <a:srgbClr val="1E3A5F"/>
          </a:solidFill>
          <a:ln w="12700">
            <a:solidFill>
              <a:srgbClr val="1E3A5F"/>
            </a:solidFill>
            <a:prstDash val="solid"/>
          </a:ln>
        </p:spPr>
      </p:sp>
      <p:sp>
        <p:nvSpPr>
          <p:cNvPr id="32" name="Text 30"/>
          <p:cNvSpPr/>
          <p:nvPr/>
        </p:nvSpPr>
        <p:spPr>
          <a:xfrm>
            <a:off x="3264408" y="2551176"/>
            <a:ext cx="2560320" cy="274320"/>
          </a:xfrm>
          <a:prstGeom prst="rect">
            <a:avLst/>
          </a:prstGeom>
          <a:noFill/>
          <a:ln/>
        </p:spPr>
        <p:txBody>
          <a:bodyPr wrap="square" lIns="0" tIns="0" rIns="0" bIns="0" rtlCol="0" anchor="ctr"/>
          <a:lstStyle/>
          <a:p>
            <a:pPr algn="l" indent="0" marL="0">
              <a:buNone/>
            </a:pPr>
            <a:r>
              <a:rPr lang="en-US" sz="1150" b="1" dirty="0">
                <a:solidFill>
                  <a:srgbClr val="1E3A5F"/>
                </a:solidFill>
                <a:latin typeface="Calibri" pitchFamily="34" charset="0"/>
                <a:ea typeface="Calibri" pitchFamily="34" charset="-122"/>
                <a:cs typeface="Calibri" pitchFamily="34" charset="-120"/>
              </a:rPr>
              <a:t>Digital Twin</a:t>
            </a:r>
            <a:endParaRPr lang="en-US" sz="1150" dirty="0"/>
          </a:p>
        </p:txBody>
      </p:sp>
      <p:sp>
        <p:nvSpPr>
          <p:cNvPr id="33" name="Text 31"/>
          <p:cNvSpPr/>
          <p:nvPr/>
        </p:nvSpPr>
        <p:spPr>
          <a:xfrm>
            <a:off x="3264408" y="2816352"/>
            <a:ext cx="2560320" cy="768096"/>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Exact virtual replica of the CNC machine. Simulate, optimise, and validate before cutting — zero trial-and-error.</a:t>
            </a:r>
            <a:endParaRPr lang="en-US" sz="1000" dirty="0"/>
          </a:p>
        </p:txBody>
      </p:sp>
      <p:sp>
        <p:nvSpPr>
          <p:cNvPr id="34" name="Shape 32"/>
          <p:cNvSpPr/>
          <p:nvPr/>
        </p:nvSpPr>
        <p:spPr>
          <a:xfrm>
            <a:off x="6025896" y="2487168"/>
            <a:ext cx="2743200" cy="1170432"/>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35" name="Shape 33"/>
          <p:cNvSpPr/>
          <p:nvPr/>
        </p:nvSpPr>
        <p:spPr>
          <a:xfrm>
            <a:off x="6025896" y="2487168"/>
            <a:ext cx="2743200" cy="38405"/>
          </a:xfrm>
          <a:prstGeom prst="rect">
            <a:avLst/>
          </a:prstGeom>
          <a:solidFill>
            <a:srgbClr val="FFB300"/>
          </a:solidFill>
          <a:ln w="12700">
            <a:solidFill>
              <a:srgbClr val="FFB300"/>
            </a:solidFill>
            <a:prstDash val="solid"/>
          </a:ln>
        </p:spPr>
      </p:sp>
      <p:sp>
        <p:nvSpPr>
          <p:cNvPr id="36" name="Text 34"/>
          <p:cNvSpPr/>
          <p:nvPr/>
        </p:nvSpPr>
        <p:spPr>
          <a:xfrm>
            <a:off x="6117336" y="2551176"/>
            <a:ext cx="2560320" cy="274320"/>
          </a:xfrm>
          <a:prstGeom prst="rect">
            <a:avLst/>
          </a:prstGeom>
          <a:noFill/>
          <a:ln/>
        </p:spPr>
        <p:txBody>
          <a:bodyPr wrap="square" lIns="0" tIns="0" rIns="0" bIns="0" rtlCol="0" anchor="ctr"/>
          <a:lstStyle/>
          <a:p>
            <a:pPr algn="l" indent="0" marL="0">
              <a:buNone/>
            </a:pPr>
            <a:r>
              <a:rPr lang="en-US" sz="1150" b="1" dirty="0">
                <a:solidFill>
                  <a:srgbClr val="1E3A5F"/>
                </a:solidFill>
                <a:latin typeface="Calibri" pitchFamily="34" charset="0"/>
                <a:ea typeface="Calibri" pitchFamily="34" charset="-122"/>
                <a:cs typeface="Calibri" pitchFamily="34" charset="-120"/>
              </a:rPr>
              <a:t>IIoT Sensor Integration</a:t>
            </a:r>
            <a:endParaRPr lang="en-US" sz="1150" dirty="0"/>
          </a:p>
        </p:txBody>
      </p:sp>
      <p:sp>
        <p:nvSpPr>
          <p:cNvPr id="37" name="Text 35"/>
          <p:cNvSpPr/>
          <p:nvPr/>
        </p:nvSpPr>
        <p:spPr>
          <a:xfrm>
            <a:off x="6117336" y="2816352"/>
            <a:ext cx="2560320" cy="768096"/>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Vibration, temperature, power sensors feed real-time data to cloud analytics. Predictive maintenance cuts downtime by 50%.</a:t>
            </a:r>
            <a:endParaRPr lang="en-US" sz="1000" dirty="0"/>
          </a:p>
        </p:txBody>
      </p:sp>
      <p:sp>
        <p:nvSpPr>
          <p:cNvPr id="38" name="Shape 36"/>
          <p:cNvSpPr/>
          <p:nvPr/>
        </p:nvSpPr>
        <p:spPr>
          <a:xfrm>
            <a:off x="320040" y="3749040"/>
            <a:ext cx="2743200" cy="1170432"/>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39" name="Shape 37"/>
          <p:cNvSpPr/>
          <p:nvPr/>
        </p:nvSpPr>
        <p:spPr>
          <a:xfrm>
            <a:off x="320040" y="3749040"/>
            <a:ext cx="2743200" cy="38405"/>
          </a:xfrm>
          <a:prstGeom prst="rect">
            <a:avLst/>
          </a:prstGeom>
          <a:solidFill>
            <a:srgbClr val="00838F"/>
          </a:solidFill>
          <a:ln w="12700">
            <a:solidFill>
              <a:srgbClr val="00838F"/>
            </a:solidFill>
            <a:prstDash val="solid"/>
          </a:ln>
        </p:spPr>
      </p:sp>
      <p:sp>
        <p:nvSpPr>
          <p:cNvPr id="40" name="Text 38"/>
          <p:cNvSpPr/>
          <p:nvPr/>
        </p:nvSpPr>
        <p:spPr>
          <a:xfrm>
            <a:off x="411480" y="3813048"/>
            <a:ext cx="2560320" cy="274320"/>
          </a:xfrm>
          <a:prstGeom prst="rect">
            <a:avLst/>
          </a:prstGeom>
          <a:noFill/>
          <a:ln/>
        </p:spPr>
        <p:txBody>
          <a:bodyPr wrap="square" lIns="0" tIns="0" rIns="0" bIns="0" rtlCol="0" anchor="ctr"/>
          <a:lstStyle/>
          <a:p>
            <a:pPr algn="l" indent="0" marL="0">
              <a:buNone/>
            </a:pPr>
            <a:r>
              <a:rPr lang="en-US" sz="1150" b="1" dirty="0">
                <a:solidFill>
                  <a:srgbClr val="1E3A5F"/>
                </a:solidFill>
                <a:latin typeface="Calibri" pitchFamily="34" charset="0"/>
                <a:ea typeface="Calibri" pitchFamily="34" charset="-122"/>
                <a:cs typeface="Calibri" pitchFamily="34" charset="-120"/>
              </a:rPr>
              <a:t>Collaborative Robots</a:t>
            </a:r>
            <a:endParaRPr lang="en-US" sz="1150" dirty="0"/>
          </a:p>
        </p:txBody>
      </p:sp>
      <p:sp>
        <p:nvSpPr>
          <p:cNvPr id="41" name="Text 39"/>
          <p:cNvSpPr/>
          <p:nvPr/>
        </p:nvSpPr>
        <p:spPr>
          <a:xfrm>
            <a:off x="411480" y="4078224"/>
            <a:ext cx="2560320" cy="768096"/>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Cobots load/unload CNC machines alongside humans. Fanuc CRX robot integrates directly with CNC controller.</a:t>
            </a:r>
            <a:endParaRPr lang="en-US" sz="1000" dirty="0"/>
          </a:p>
        </p:txBody>
      </p:sp>
      <p:sp>
        <p:nvSpPr>
          <p:cNvPr id="42" name="Shape 40"/>
          <p:cNvSpPr/>
          <p:nvPr/>
        </p:nvSpPr>
        <p:spPr>
          <a:xfrm>
            <a:off x="3172968" y="3749040"/>
            <a:ext cx="2743200" cy="1170432"/>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43" name="Shape 41"/>
          <p:cNvSpPr/>
          <p:nvPr/>
        </p:nvSpPr>
        <p:spPr>
          <a:xfrm>
            <a:off x="3172968" y="3749040"/>
            <a:ext cx="2743200" cy="38405"/>
          </a:xfrm>
          <a:prstGeom prst="rect">
            <a:avLst/>
          </a:prstGeom>
          <a:solidFill>
            <a:srgbClr val="6A1B9A"/>
          </a:solidFill>
          <a:ln w="12700">
            <a:solidFill>
              <a:srgbClr val="6A1B9A"/>
            </a:solidFill>
            <a:prstDash val="solid"/>
          </a:ln>
        </p:spPr>
      </p:sp>
      <p:sp>
        <p:nvSpPr>
          <p:cNvPr id="44" name="Text 42"/>
          <p:cNvSpPr/>
          <p:nvPr/>
        </p:nvSpPr>
        <p:spPr>
          <a:xfrm>
            <a:off x="3264408" y="3813048"/>
            <a:ext cx="2560320" cy="274320"/>
          </a:xfrm>
          <a:prstGeom prst="rect">
            <a:avLst/>
          </a:prstGeom>
          <a:noFill/>
          <a:ln/>
        </p:spPr>
        <p:txBody>
          <a:bodyPr wrap="square" lIns="0" tIns="0" rIns="0" bIns="0" rtlCol="0" anchor="ctr"/>
          <a:lstStyle/>
          <a:p>
            <a:pPr algn="l" indent="0" marL="0">
              <a:buNone/>
            </a:pPr>
            <a:r>
              <a:rPr lang="en-US" sz="1150" b="1" dirty="0">
                <a:solidFill>
                  <a:srgbClr val="1E3A5F"/>
                </a:solidFill>
                <a:latin typeface="Calibri" pitchFamily="34" charset="0"/>
                <a:ea typeface="Calibri" pitchFamily="34" charset="-122"/>
                <a:cs typeface="Calibri" pitchFamily="34" charset="-120"/>
              </a:rPr>
              <a:t>Hybrid Additive+Subtractive</a:t>
            </a:r>
            <a:endParaRPr lang="en-US" sz="1150" dirty="0"/>
          </a:p>
        </p:txBody>
      </p:sp>
      <p:sp>
        <p:nvSpPr>
          <p:cNvPr id="45" name="Text 43"/>
          <p:cNvSpPr/>
          <p:nvPr/>
        </p:nvSpPr>
        <p:spPr>
          <a:xfrm>
            <a:off x="3264408" y="4078224"/>
            <a:ext cx="2560320" cy="768096"/>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Mazak and DMG Mori machines print near-net shape then CNC finish. Best of AM and CNC in one platform.</a:t>
            </a:r>
            <a:endParaRPr lang="en-US" sz="1000" dirty="0"/>
          </a:p>
        </p:txBody>
      </p:sp>
      <p:sp>
        <p:nvSpPr>
          <p:cNvPr id="46" name="Shape 44"/>
          <p:cNvSpPr/>
          <p:nvPr/>
        </p:nvSpPr>
        <p:spPr>
          <a:xfrm>
            <a:off x="6025896" y="3749040"/>
            <a:ext cx="2743200" cy="1170432"/>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47" name="Shape 45"/>
          <p:cNvSpPr/>
          <p:nvPr/>
        </p:nvSpPr>
        <p:spPr>
          <a:xfrm>
            <a:off x="6025896" y="3749040"/>
            <a:ext cx="2743200" cy="38405"/>
          </a:xfrm>
          <a:prstGeom prst="rect">
            <a:avLst/>
          </a:prstGeom>
          <a:solidFill>
            <a:srgbClr val="2B5278"/>
          </a:solidFill>
          <a:ln w="12700">
            <a:solidFill>
              <a:srgbClr val="2B5278"/>
            </a:solidFill>
            <a:prstDash val="solid"/>
          </a:ln>
        </p:spPr>
      </p:sp>
      <p:sp>
        <p:nvSpPr>
          <p:cNvPr id="48" name="Text 46"/>
          <p:cNvSpPr/>
          <p:nvPr/>
        </p:nvSpPr>
        <p:spPr>
          <a:xfrm>
            <a:off x="6117336" y="3813048"/>
            <a:ext cx="2560320" cy="274320"/>
          </a:xfrm>
          <a:prstGeom prst="rect">
            <a:avLst/>
          </a:prstGeom>
          <a:noFill/>
          <a:ln/>
        </p:spPr>
        <p:txBody>
          <a:bodyPr wrap="square" lIns="0" tIns="0" rIns="0" bIns="0" rtlCol="0" anchor="ctr"/>
          <a:lstStyle/>
          <a:p>
            <a:pPr algn="l" indent="0" marL="0">
              <a:buNone/>
            </a:pPr>
            <a:r>
              <a:rPr lang="en-US" sz="1150" b="1" dirty="0">
                <a:solidFill>
                  <a:srgbClr val="1E3A5F"/>
                </a:solidFill>
                <a:latin typeface="Calibri" pitchFamily="34" charset="0"/>
                <a:ea typeface="Calibri" pitchFamily="34" charset="-122"/>
                <a:cs typeface="Calibri" pitchFamily="34" charset="-120"/>
              </a:rPr>
              <a:t>In-Process Gauging</a:t>
            </a:r>
            <a:endParaRPr lang="en-US" sz="1150" dirty="0"/>
          </a:p>
        </p:txBody>
      </p:sp>
      <p:sp>
        <p:nvSpPr>
          <p:cNvPr id="49" name="Text 47"/>
          <p:cNvSpPr/>
          <p:nvPr/>
        </p:nvSpPr>
        <p:spPr>
          <a:xfrm>
            <a:off x="6117336" y="4078224"/>
            <a:ext cx="2560320" cy="768096"/>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On-machine probing measures features mid-program. Auto-compensates for thermal drift. Zero offline inspection.</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0F4F8"/>
        </a:solidFill>
      </p:bgPr>
    </p:bg>
    <p:spTree>
      <p:nvGrpSpPr>
        <p:cNvPr id="1" name=""/>
        <p:cNvGrpSpPr/>
        <p:nvPr/>
      </p:nvGrpSpPr>
      <p:grpSpPr>
        <a:xfrm>
          <a:off x="0" y="0"/>
          <a:ext cx="0" cy="0"/>
          <a:chOff x="0" y="0"/>
          <a:chExt cx="0" cy="0"/>
        </a:xfrm>
      </p:grpSpPr>
      <p:sp>
        <p:nvSpPr>
          <p:cNvPr id="2" name="Shape 0"/>
          <p:cNvSpPr/>
          <p:nvPr/>
        </p:nvSpPr>
        <p:spPr>
          <a:xfrm>
            <a:off x="0" y="0"/>
            <a:ext cx="9144000" cy="621792"/>
          </a:xfrm>
          <a:prstGeom prst="rect">
            <a:avLst/>
          </a:prstGeom>
          <a:solidFill>
            <a:srgbClr val="1E3A5F"/>
          </a:solidFill>
          <a:ln w="12700">
            <a:solidFill>
              <a:srgbClr val="1E3A5F"/>
            </a:solidFill>
            <a:prstDash val="solid"/>
          </a:ln>
        </p:spPr>
      </p:sp>
      <p:sp>
        <p:nvSpPr>
          <p:cNvPr id="3" name="Shape 1"/>
          <p:cNvSpPr/>
          <p:nvPr/>
        </p:nvSpPr>
        <p:spPr>
          <a:xfrm>
            <a:off x="0" y="621792"/>
            <a:ext cx="9144000" cy="50292"/>
          </a:xfrm>
          <a:prstGeom prst="rect">
            <a:avLst/>
          </a:prstGeom>
          <a:solidFill>
            <a:srgbClr val="00C853"/>
          </a:solidFill>
          <a:ln w="12700">
            <a:solidFill>
              <a:srgbClr val="00C853"/>
            </a:solidFill>
            <a:prstDash val="solid"/>
          </a:ln>
        </p:spPr>
      </p:sp>
      <p:sp>
        <p:nvSpPr>
          <p:cNvPr id="4" name="Text 2"/>
          <p:cNvSpPr/>
          <p:nvPr/>
        </p:nvSpPr>
        <p:spPr>
          <a:xfrm>
            <a:off x="384048" y="0"/>
            <a:ext cx="8412480" cy="621792"/>
          </a:xfrm>
          <a:prstGeom prst="rect">
            <a:avLst/>
          </a:prstGeom>
          <a:noFill/>
          <a:ln/>
        </p:spPr>
        <p:txBody>
          <a:bodyPr wrap="square" lIns="0" tIns="0" rIns="0" bIns="0" rtlCol="0" anchor="ctr"/>
          <a:lstStyle/>
          <a:p>
            <a:pPr algn="l" indent="0" marL="0">
              <a:buNone/>
            </a:pPr>
            <a:r>
              <a:rPr lang="en-US" sz="2100" b="1" dirty="0">
                <a:solidFill>
                  <a:srgbClr val="FFFFFF"/>
                </a:solidFill>
                <a:latin typeface="Calibri" pitchFamily="34" charset="0"/>
                <a:ea typeface="Calibri" pitchFamily="34" charset="-122"/>
                <a:cs typeface="Calibri" pitchFamily="34" charset="-120"/>
              </a:rPr>
              <a:t>Future Trends 2 — Ultra-Precision &amp; Sustainable CNC</a:t>
            </a:r>
            <a:endParaRPr lang="en-US" sz="2100" dirty="0"/>
          </a:p>
        </p:txBody>
      </p:sp>
      <p:sp>
        <p:nvSpPr>
          <p:cNvPr id="5" name="Shape 3"/>
          <p:cNvSpPr/>
          <p:nvPr/>
        </p:nvSpPr>
        <p:spPr>
          <a:xfrm>
            <a:off x="320040" y="786384"/>
            <a:ext cx="3840480" cy="4041648"/>
          </a:xfrm>
          <a:prstGeom prst="rect">
            <a:avLst/>
          </a:prstGeom>
          <a:solidFill>
            <a:srgbClr val="1E3A5F"/>
          </a:solidFill>
          <a:ln w="12700">
            <a:solidFill>
              <a:srgbClr val="1E3A5F"/>
            </a:solidFill>
            <a:prstDash val="solid"/>
          </a:ln>
          <a:effectLst>
            <a:outerShdw sx="100000" sy="100000" kx="0" ky="0" algn="bl" rotWithShape="0" blurRad="101600" dist="38100" dir="8100000">
              <a:srgbClr val="000000">
                <a:alpha val="13000"/>
              </a:srgbClr>
            </a:outerShdw>
          </a:effectLst>
        </p:spPr>
      </p:sp>
      <p:sp>
        <p:nvSpPr>
          <p:cNvPr id="6" name="Text 4"/>
          <p:cNvSpPr/>
          <p:nvPr/>
        </p:nvSpPr>
        <p:spPr>
          <a:xfrm>
            <a:off x="320040" y="786384"/>
            <a:ext cx="3840480" cy="411480"/>
          </a:xfrm>
          <a:prstGeom prst="rect">
            <a:avLst/>
          </a:prstGeom>
          <a:noFill/>
          <a:ln/>
        </p:spPr>
        <p:txBody>
          <a:bodyPr wrap="square" lIns="0" tIns="0" rIns="0" bIns="0" rtlCol="0" anchor="ctr"/>
          <a:lstStyle/>
          <a:p>
            <a:pPr algn="ctr" indent="0" marL="0">
              <a:buNone/>
            </a:pPr>
            <a:r>
              <a:rPr lang="en-US" sz="1200" b="1" dirty="0">
                <a:solidFill>
                  <a:srgbClr val="00C853"/>
                </a:solidFill>
                <a:latin typeface="Calibri" pitchFamily="34" charset="0"/>
                <a:ea typeface="Calibri" pitchFamily="34" charset="-122"/>
                <a:cs typeface="Calibri" pitchFamily="34" charset="-120"/>
              </a:rPr>
              <a:t>PRECISION FRONTIER</a:t>
            </a:r>
            <a:endParaRPr lang="en-US" sz="1200" dirty="0"/>
          </a:p>
        </p:txBody>
      </p:sp>
      <p:sp>
        <p:nvSpPr>
          <p:cNvPr id="7" name="Shape 5"/>
          <p:cNvSpPr/>
          <p:nvPr/>
        </p:nvSpPr>
        <p:spPr>
          <a:xfrm>
            <a:off x="502920" y="1298448"/>
            <a:ext cx="3474720" cy="502920"/>
          </a:xfrm>
          <a:prstGeom prst="rect">
            <a:avLst/>
          </a:prstGeom>
          <a:solidFill>
            <a:srgbClr val="455A64"/>
          </a:solidFill>
          <a:ln w="12700">
            <a:solidFill>
              <a:srgbClr val="455A64"/>
            </a:solidFill>
            <a:prstDash val="solid"/>
          </a:ln>
        </p:spPr>
      </p:sp>
      <p:sp>
        <p:nvSpPr>
          <p:cNvPr id="8" name="Text 6"/>
          <p:cNvSpPr/>
          <p:nvPr/>
        </p:nvSpPr>
        <p:spPr>
          <a:xfrm>
            <a:off x="548640" y="1298448"/>
            <a:ext cx="3429000" cy="502920"/>
          </a:xfrm>
          <a:prstGeom prst="rect">
            <a:avLst/>
          </a:prstGeom>
          <a:noFill/>
          <a:ln/>
        </p:spPr>
        <p:txBody>
          <a:bodyPr wrap="square" lIns="0" tIns="0" rIns="0" bIns="0" rtlCol="0" anchor="ctr"/>
          <a:lstStyle/>
          <a:p>
            <a:pPr algn="l" indent="0" marL="0">
              <a:buNone/>
            </a:pPr>
            <a:r>
              <a:rPr lang="en-US" sz="1000" b="1" dirty="0">
                <a:solidFill>
                  <a:srgbClr val="FFFFFF"/>
                </a:solidFill>
                <a:latin typeface="Calibri" pitchFamily="34" charset="0"/>
                <a:ea typeface="Calibri" pitchFamily="34" charset="-122"/>
                <a:cs typeface="Calibri" pitchFamily="34" charset="-120"/>
              </a:rPr>
              <a:t>Conventional CNC</a:t>
            </a:r>
            <a:endParaRPr lang="en-US" sz="1000" dirty="0"/>
          </a:p>
        </p:txBody>
      </p:sp>
      <p:sp>
        <p:nvSpPr>
          <p:cNvPr id="9" name="Text 7"/>
          <p:cNvSpPr/>
          <p:nvPr/>
        </p:nvSpPr>
        <p:spPr>
          <a:xfrm>
            <a:off x="502920" y="1298448"/>
            <a:ext cx="3429000" cy="502920"/>
          </a:xfrm>
          <a:prstGeom prst="rect">
            <a:avLst/>
          </a:prstGeom>
          <a:noFill/>
          <a:ln/>
        </p:spPr>
        <p:txBody>
          <a:bodyPr wrap="square" lIns="0" tIns="0" rIns="0" bIns="0" rtlCol="0" anchor="ctr"/>
          <a:lstStyle/>
          <a:p>
            <a:pPr algn="r" indent="0" marL="0">
              <a:buNone/>
            </a:pPr>
            <a:r>
              <a:rPr lang="en-US" sz="1000" b="1" dirty="0">
                <a:solidFill>
                  <a:srgbClr val="FFFFFF"/>
                </a:solidFill>
                <a:latin typeface="Calibri" pitchFamily="34" charset="0"/>
                <a:ea typeface="Calibri" pitchFamily="34" charset="-122"/>
                <a:cs typeface="Calibri" pitchFamily="34" charset="-120"/>
              </a:rPr>
              <a:t>±0.01 mm</a:t>
            </a:r>
            <a:endParaRPr lang="en-US" sz="1000" dirty="0"/>
          </a:p>
        </p:txBody>
      </p:sp>
      <p:sp>
        <p:nvSpPr>
          <p:cNvPr id="10" name="Shape 8"/>
          <p:cNvSpPr/>
          <p:nvPr/>
        </p:nvSpPr>
        <p:spPr>
          <a:xfrm>
            <a:off x="754380" y="1892808"/>
            <a:ext cx="2971800" cy="502920"/>
          </a:xfrm>
          <a:prstGeom prst="rect">
            <a:avLst/>
          </a:prstGeom>
          <a:solidFill>
            <a:srgbClr val="00838F"/>
          </a:solidFill>
          <a:ln w="12700">
            <a:solidFill>
              <a:srgbClr val="00838F"/>
            </a:solidFill>
            <a:prstDash val="solid"/>
          </a:ln>
        </p:spPr>
      </p:sp>
      <p:sp>
        <p:nvSpPr>
          <p:cNvPr id="11" name="Text 9"/>
          <p:cNvSpPr/>
          <p:nvPr/>
        </p:nvSpPr>
        <p:spPr>
          <a:xfrm>
            <a:off x="800100" y="1892808"/>
            <a:ext cx="2926080" cy="502920"/>
          </a:xfrm>
          <a:prstGeom prst="rect">
            <a:avLst/>
          </a:prstGeom>
          <a:noFill/>
          <a:ln/>
        </p:spPr>
        <p:txBody>
          <a:bodyPr wrap="square" lIns="0" tIns="0" rIns="0" bIns="0" rtlCol="0" anchor="ctr"/>
          <a:lstStyle/>
          <a:p>
            <a:pPr algn="l" indent="0" marL="0">
              <a:buNone/>
            </a:pPr>
            <a:r>
              <a:rPr lang="en-US" sz="1000" b="1" dirty="0">
                <a:solidFill>
                  <a:srgbClr val="FFFFFF"/>
                </a:solidFill>
                <a:latin typeface="Calibri" pitchFamily="34" charset="0"/>
                <a:ea typeface="Calibri" pitchFamily="34" charset="-122"/>
                <a:cs typeface="Calibri" pitchFamily="34" charset="-120"/>
              </a:rPr>
              <a:t>Precision CNC</a:t>
            </a:r>
            <a:endParaRPr lang="en-US" sz="1000" dirty="0"/>
          </a:p>
        </p:txBody>
      </p:sp>
      <p:sp>
        <p:nvSpPr>
          <p:cNvPr id="12" name="Text 10"/>
          <p:cNvSpPr/>
          <p:nvPr/>
        </p:nvSpPr>
        <p:spPr>
          <a:xfrm>
            <a:off x="754380" y="1892808"/>
            <a:ext cx="2926080" cy="502920"/>
          </a:xfrm>
          <a:prstGeom prst="rect">
            <a:avLst/>
          </a:prstGeom>
          <a:noFill/>
          <a:ln/>
        </p:spPr>
        <p:txBody>
          <a:bodyPr wrap="square" lIns="0" tIns="0" rIns="0" bIns="0" rtlCol="0" anchor="ctr"/>
          <a:lstStyle/>
          <a:p>
            <a:pPr algn="r" indent="0" marL="0">
              <a:buNone/>
            </a:pPr>
            <a:r>
              <a:rPr lang="en-US" sz="1000" b="1" dirty="0">
                <a:solidFill>
                  <a:srgbClr val="FFFFFF"/>
                </a:solidFill>
                <a:latin typeface="Calibri" pitchFamily="34" charset="0"/>
                <a:ea typeface="Calibri" pitchFamily="34" charset="-122"/>
                <a:cs typeface="Calibri" pitchFamily="34" charset="-120"/>
              </a:rPr>
              <a:t>±0.001 mm</a:t>
            </a:r>
            <a:endParaRPr lang="en-US" sz="1000" dirty="0"/>
          </a:p>
        </p:txBody>
      </p:sp>
      <p:sp>
        <p:nvSpPr>
          <p:cNvPr id="13" name="Shape 11"/>
          <p:cNvSpPr/>
          <p:nvPr/>
        </p:nvSpPr>
        <p:spPr>
          <a:xfrm>
            <a:off x="1005840" y="2487168"/>
            <a:ext cx="2468880" cy="502920"/>
          </a:xfrm>
          <a:prstGeom prst="rect">
            <a:avLst/>
          </a:prstGeom>
          <a:solidFill>
            <a:srgbClr val="00C853"/>
          </a:solidFill>
          <a:ln w="12700">
            <a:solidFill>
              <a:srgbClr val="00C853"/>
            </a:solidFill>
            <a:prstDash val="solid"/>
          </a:ln>
        </p:spPr>
      </p:sp>
      <p:sp>
        <p:nvSpPr>
          <p:cNvPr id="14" name="Text 12"/>
          <p:cNvSpPr/>
          <p:nvPr/>
        </p:nvSpPr>
        <p:spPr>
          <a:xfrm>
            <a:off x="1051560" y="2487168"/>
            <a:ext cx="2423160" cy="502920"/>
          </a:xfrm>
          <a:prstGeom prst="rect">
            <a:avLst/>
          </a:prstGeom>
          <a:noFill/>
          <a:ln/>
        </p:spPr>
        <p:txBody>
          <a:bodyPr wrap="square" lIns="0" tIns="0" rIns="0" bIns="0" rtlCol="0" anchor="ctr"/>
          <a:lstStyle/>
          <a:p>
            <a:pPr algn="l" indent="0" marL="0">
              <a:buNone/>
            </a:pPr>
            <a:r>
              <a:rPr lang="en-US" sz="1000" b="1" dirty="0">
                <a:solidFill>
                  <a:srgbClr val="FFFFFF"/>
                </a:solidFill>
                <a:latin typeface="Calibri" pitchFamily="34" charset="0"/>
                <a:ea typeface="Calibri" pitchFamily="34" charset="-122"/>
                <a:cs typeface="Calibri" pitchFamily="34" charset="-120"/>
              </a:rPr>
              <a:t>Ultra-Precision</a:t>
            </a:r>
            <a:endParaRPr lang="en-US" sz="1000" dirty="0"/>
          </a:p>
        </p:txBody>
      </p:sp>
      <p:sp>
        <p:nvSpPr>
          <p:cNvPr id="15" name="Text 13"/>
          <p:cNvSpPr/>
          <p:nvPr/>
        </p:nvSpPr>
        <p:spPr>
          <a:xfrm>
            <a:off x="1005840" y="2487168"/>
            <a:ext cx="2423160" cy="502920"/>
          </a:xfrm>
          <a:prstGeom prst="rect">
            <a:avLst/>
          </a:prstGeom>
          <a:noFill/>
          <a:ln/>
        </p:spPr>
        <p:txBody>
          <a:bodyPr wrap="square" lIns="0" tIns="0" rIns="0" bIns="0" rtlCol="0" anchor="ctr"/>
          <a:lstStyle/>
          <a:p>
            <a:pPr algn="r" indent="0" marL="0">
              <a:buNone/>
            </a:pPr>
            <a:r>
              <a:rPr lang="en-US" sz="1000" b="1" dirty="0">
                <a:solidFill>
                  <a:srgbClr val="FFFFFF"/>
                </a:solidFill>
                <a:latin typeface="Calibri" pitchFamily="34" charset="0"/>
                <a:ea typeface="Calibri" pitchFamily="34" charset="-122"/>
                <a:cs typeface="Calibri" pitchFamily="34" charset="-120"/>
              </a:rPr>
              <a:t>±0.0001 mm</a:t>
            </a:r>
            <a:endParaRPr lang="en-US" sz="1000" dirty="0"/>
          </a:p>
        </p:txBody>
      </p:sp>
      <p:sp>
        <p:nvSpPr>
          <p:cNvPr id="16" name="Shape 14"/>
          <p:cNvSpPr/>
          <p:nvPr/>
        </p:nvSpPr>
        <p:spPr>
          <a:xfrm>
            <a:off x="1257300" y="3081528"/>
            <a:ext cx="1965960" cy="502920"/>
          </a:xfrm>
          <a:prstGeom prst="rect">
            <a:avLst/>
          </a:prstGeom>
          <a:solidFill>
            <a:srgbClr val="FFB300"/>
          </a:solidFill>
          <a:ln w="12700">
            <a:solidFill>
              <a:srgbClr val="FFB300"/>
            </a:solidFill>
            <a:prstDash val="solid"/>
          </a:ln>
        </p:spPr>
      </p:sp>
      <p:sp>
        <p:nvSpPr>
          <p:cNvPr id="17" name="Text 15"/>
          <p:cNvSpPr/>
          <p:nvPr/>
        </p:nvSpPr>
        <p:spPr>
          <a:xfrm>
            <a:off x="1303020" y="3081528"/>
            <a:ext cx="1920240" cy="502920"/>
          </a:xfrm>
          <a:prstGeom prst="rect">
            <a:avLst/>
          </a:prstGeom>
          <a:noFill/>
          <a:ln/>
        </p:spPr>
        <p:txBody>
          <a:bodyPr wrap="square" lIns="0" tIns="0" rIns="0" bIns="0" rtlCol="0" anchor="ctr"/>
          <a:lstStyle/>
          <a:p>
            <a:pPr algn="l" indent="0" marL="0">
              <a:buNone/>
            </a:pPr>
            <a:r>
              <a:rPr lang="en-US" sz="1000" b="1" dirty="0">
                <a:solidFill>
                  <a:srgbClr val="FFFFFF"/>
                </a:solidFill>
                <a:latin typeface="Calibri" pitchFamily="34" charset="0"/>
                <a:ea typeface="Calibri" pitchFamily="34" charset="-122"/>
                <a:cs typeface="Calibri" pitchFamily="34" charset="-120"/>
              </a:rPr>
              <a:t>Nano-Precision</a:t>
            </a:r>
            <a:endParaRPr lang="en-US" sz="1000" dirty="0"/>
          </a:p>
        </p:txBody>
      </p:sp>
      <p:sp>
        <p:nvSpPr>
          <p:cNvPr id="18" name="Text 16"/>
          <p:cNvSpPr/>
          <p:nvPr/>
        </p:nvSpPr>
        <p:spPr>
          <a:xfrm>
            <a:off x="1257300" y="3081528"/>
            <a:ext cx="1920240" cy="502920"/>
          </a:xfrm>
          <a:prstGeom prst="rect">
            <a:avLst/>
          </a:prstGeom>
          <a:noFill/>
          <a:ln/>
        </p:spPr>
        <p:txBody>
          <a:bodyPr wrap="square" lIns="0" tIns="0" rIns="0" bIns="0" rtlCol="0" anchor="ctr"/>
          <a:lstStyle/>
          <a:p>
            <a:pPr algn="r" indent="0" marL="0">
              <a:buNone/>
            </a:pPr>
            <a:r>
              <a:rPr lang="en-US" sz="1000" b="1" dirty="0">
                <a:solidFill>
                  <a:srgbClr val="FFFFFF"/>
                </a:solidFill>
                <a:latin typeface="Calibri" pitchFamily="34" charset="0"/>
                <a:ea typeface="Calibri" pitchFamily="34" charset="-122"/>
                <a:cs typeface="Calibri" pitchFamily="34" charset="-120"/>
              </a:rPr>
              <a:t>±1 nm</a:t>
            </a:r>
            <a:endParaRPr lang="en-US" sz="1000" dirty="0"/>
          </a:p>
        </p:txBody>
      </p:sp>
      <p:sp>
        <p:nvSpPr>
          <p:cNvPr id="19" name="Shape 17"/>
          <p:cNvSpPr/>
          <p:nvPr/>
        </p:nvSpPr>
        <p:spPr>
          <a:xfrm>
            <a:off x="1508760" y="3675888"/>
            <a:ext cx="1463040" cy="502920"/>
          </a:xfrm>
          <a:prstGeom prst="rect">
            <a:avLst/>
          </a:prstGeom>
          <a:solidFill>
            <a:srgbClr val="D32F2F"/>
          </a:solidFill>
          <a:ln w="12700">
            <a:solidFill>
              <a:srgbClr val="D32F2F"/>
            </a:solidFill>
            <a:prstDash val="solid"/>
          </a:ln>
        </p:spPr>
      </p:sp>
      <p:sp>
        <p:nvSpPr>
          <p:cNvPr id="20" name="Text 18"/>
          <p:cNvSpPr/>
          <p:nvPr/>
        </p:nvSpPr>
        <p:spPr>
          <a:xfrm>
            <a:off x="1554480" y="3675888"/>
            <a:ext cx="1417320" cy="502920"/>
          </a:xfrm>
          <a:prstGeom prst="rect">
            <a:avLst/>
          </a:prstGeom>
          <a:noFill/>
          <a:ln/>
        </p:spPr>
        <p:txBody>
          <a:bodyPr wrap="square" lIns="0" tIns="0" rIns="0" bIns="0" rtlCol="0" anchor="ctr"/>
          <a:lstStyle/>
          <a:p>
            <a:pPr algn="l" indent="0" marL="0">
              <a:buNone/>
            </a:pPr>
            <a:r>
              <a:rPr lang="en-US" sz="1000" b="1" dirty="0">
                <a:solidFill>
                  <a:srgbClr val="FFFFFF"/>
                </a:solidFill>
                <a:latin typeface="Calibri" pitchFamily="34" charset="0"/>
                <a:ea typeface="Calibri" pitchFamily="34" charset="-122"/>
                <a:cs typeface="Calibri" pitchFamily="34" charset="-120"/>
              </a:rPr>
              <a:t>Near Atomic (Research)</a:t>
            </a:r>
            <a:endParaRPr lang="en-US" sz="1000" dirty="0"/>
          </a:p>
        </p:txBody>
      </p:sp>
      <p:sp>
        <p:nvSpPr>
          <p:cNvPr id="21" name="Text 19"/>
          <p:cNvSpPr/>
          <p:nvPr/>
        </p:nvSpPr>
        <p:spPr>
          <a:xfrm>
            <a:off x="1508760" y="3675888"/>
            <a:ext cx="1417320" cy="502920"/>
          </a:xfrm>
          <a:prstGeom prst="rect">
            <a:avLst/>
          </a:prstGeom>
          <a:noFill/>
          <a:ln/>
        </p:spPr>
        <p:txBody>
          <a:bodyPr wrap="square" lIns="0" tIns="0" rIns="0" bIns="0" rtlCol="0" anchor="ctr"/>
          <a:lstStyle/>
          <a:p>
            <a:pPr algn="r" indent="0" marL="0">
              <a:buNone/>
            </a:pPr>
            <a:r>
              <a:rPr lang="en-US" sz="1000" b="1" dirty="0">
                <a:solidFill>
                  <a:srgbClr val="FFFFFF"/>
                </a:solidFill>
                <a:latin typeface="Calibri" pitchFamily="34" charset="0"/>
                <a:ea typeface="Calibri" pitchFamily="34" charset="-122"/>
                <a:cs typeface="Calibri" pitchFamily="34" charset="-120"/>
              </a:rPr>
              <a:t>0.1 nm</a:t>
            </a:r>
            <a:endParaRPr lang="en-US" sz="1000" dirty="0"/>
          </a:p>
        </p:txBody>
      </p:sp>
      <p:pic>
        <p:nvPicPr>
          <p:cNvPr id="22" name="Image 0" descr="preencoded.png">    </p:cNvPr>
          <p:cNvPicPr>
            <a:picLocks noChangeAspect="1"/>
          </p:cNvPicPr>
          <p:nvPr/>
        </p:nvPicPr>
        <p:blipFill>
          <a:blip r:embed="rId1"/>
          <a:stretch>
            <a:fillRect/>
          </a:stretch>
        </p:blipFill>
        <p:spPr>
          <a:xfrm>
            <a:off x="1371600" y="4370832"/>
            <a:ext cx="457200" cy="365760"/>
          </a:xfrm>
          <a:prstGeom prst="rect">
            <a:avLst/>
          </a:prstGeom>
        </p:spPr>
      </p:pic>
      <p:sp>
        <p:nvSpPr>
          <p:cNvPr id="23" name="Text 20"/>
          <p:cNvSpPr/>
          <p:nvPr/>
        </p:nvSpPr>
        <p:spPr>
          <a:xfrm>
            <a:off x="1920240" y="4416552"/>
            <a:ext cx="2103120" cy="320040"/>
          </a:xfrm>
          <a:prstGeom prst="rect">
            <a:avLst/>
          </a:prstGeom>
          <a:noFill/>
          <a:ln/>
        </p:spPr>
        <p:txBody>
          <a:bodyPr wrap="square" lIns="0" tIns="0" rIns="0" bIns="0" rtlCol="0" anchor="ctr"/>
          <a:lstStyle/>
          <a:p>
            <a:pPr indent="0" marL="0">
              <a:buNone/>
            </a:pPr>
            <a:r>
              <a:rPr lang="en-US" sz="900" i="1" dirty="0">
                <a:solidFill>
                  <a:srgbClr val="00C853"/>
                </a:solidFill>
                <a:latin typeface="Calibri" pitchFamily="34" charset="0"/>
                <a:ea typeface="Calibri" pitchFamily="34" charset="-122"/>
                <a:cs typeface="Calibri" pitchFamily="34" charset="-120"/>
              </a:rPr>
              <a:t>AI-active compensation achieving sub-nm</a:t>
            </a:r>
            <a:endParaRPr lang="en-US" sz="900" dirty="0"/>
          </a:p>
        </p:txBody>
      </p:sp>
      <p:sp>
        <p:nvSpPr>
          <p:cNvPr id="24" name="Shape 21"/>
          <p:cNvSpPr/>
          <p:nvPr/>
        </p:nvSpPr>
        <p:spPr>
          <a:xfrm>
            <a:off x="4434840" y="786384"/>
            <a:ext cx="4343400" cy="960120"/>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25" name="Shape 22"/>
          <p:cNvSpPr/>
          <p:nvPr/>
        </p:nvSpPr>
        <p:spPr>
          <a:xfrm>
            <a:off x="4434840" y="786384"/>
            <a:ext cx="4343400" cy="38405"/>
          </a:xfrm>
          <a:prstGeom prst="rect">
            <a:avLst/>
          </a:prstGeom>
          <a:solidFill>
            <a:srgbClr val="00C853"/>
          </a:solidFill>
          <a:ln w="12700">
            <a:solidFill>
              <a:srgbClr val="00C853"/>
            </a:solidFill>
            <a:prstDash val="solid"/>
          </a:ln>
        </p:spPr>
      </p:sp>
      <p:sp>
        <p:nvSpPr>
          <p:cNvPr id="26" name="Text 23"/>
          <p:cNvSpPr/>
          <p:nvPr/>
        </p:nvSpPr>
        <p:spPr>
          <a:xfrm>
            <a:off x="4526280" y="850392"/>
            <a:ext cx="4160520" cy="274320"/>
          </a:xfrm>
          <a:prstGeom prst="rect">
            <a:avLst/>
          </a:prstGeom>
          <a:noFill/>
          <a:ln/>
        </p:spPr>
        <p:txBody>
          <a:bodyPr wrap="square" lIns="0" tIns="0" rIns="0" bIns="0" rtlCol="0" anchor="ctr"/>
          <a:lstStyle/>
          <a:p>
            <a:pPr algn="l" indent="0" marL="0">
              <a:buNone/>
            </a:pPr>
            <a:r>
              <a:rPr lang="en-US" sz="1100" b="1" dirty="0">
                <a:solidFill>
                  <a:srgbClr val="1E3A5F"/>
                </a:solidFill>
                <a:latin typeface="Calibri" pitchFamily="34" charset="0"/>
                <a:ea typeface="Calibri" pitchFamily="34" charset="-122"/>
                <a:cs typeface="Calibri" pitchFamily="34" charset="-120"/>
              </a:rPr>
              <a:t>Minimum Quantity Lubrication</a:t>
            </a:r>
            <a:endParaRPr lang="en-US" sz="1100" dirty="0"/>
          </a:p>
        </p:txBody>
      </p:sp>
      <p:sp>
        <p:nvSpPr>
          <p:cNvPr id="27" name="Text 24"/>
          <p:cNvSpPr/>
          <p:nvPr/>
        </p:nvSpPr>
        <p:spPr>
          <a:xfrm>
            <a:off x="4526280" y="1115568"/>
            <a:ext cx="4160520" cy="557784"/>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MQL replaces flood coolant. Aerosol of 10–50 ml/hr vs 100 litres/hr. Reduces coolant cost by 80%, eliminates disposal.</a:t>
            </a:r>
            <a:endParaRPr lang="en-US" sz="1000" dirty="0"/>
          </a:p>
        </p:txBody>
      </p:sp>
      <p:sp>
        <p:nvSpPr>
          <p:cNvPr id="28" name="Shape 25"/>
          <p:cNvSpPr/>
          <p:nvPr/>
        </p:nvSpPr>
        <p:spPr>
          <a:xfrm>
            <a:off x="4434840" y="1837944"/>
            <a:ext cx="4343400" cy="960120"/>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29" name="Shape 26"/>
          <p:cNvSpPr/>
          <p:nvPr/>
        </p:nvSpPr>
        <p:spPr>
          <a:xfrm>
            <a:off x="4434840" y="1837944"/>
            <a:ext cx="4343400" cy="38405"/>
          </a:xfrm>
          <a:prstGeom prst="rect">
            <a:avLst/>
          </a:prstGeom>
          <a:solidFill>
            <a:srgbClr val="00838F"/>
          </a:solidFill>
          <a:ln w="12700">
            <a:solidFill>
              <a:srgbClr val="00838F"/>
            </a:solidFill>
            <a:prstDash val="solid"/>
          </a:ln>
        </p:spPr>
      </p:sp>
      <p:sp>
        <p:nvSpPr>
          <p:cNvPr id="30" name="Text 27"/>
          <p:cNvSpPr/>
          <p:nvPr/>
        </p:nvSpPr>
        <p:spPr>
          <a:xfrm>
            <a:off x="4526280" y="1901952"/>
            <a:ext cx="4160520" cy="274320"/>
          </a:xfrm>
          <a:prstGeom prst="rect">
            <a:avLst/>
          </a:prstGeom>
          <a:noFill/>
          <a:ln/>
        </p:spPr>
        <p:txBody>
          <a:bodyPr wrap="square" lIns="0" tIns="0" rIns="0" bIns="0" rtlCol="0" anchor="ctr"/>
          <a:lstStyle/>
          <a:p>
            <a:pPr algn="l" indent="0" marL="0">
              <a:buNone/>
            </a:pPr>
            <a:r>
              <a:rPr lang="en-US" sz="1100" b="1" dirty="0">
                <a:solidFill>
                  <a:srgbClr val="1E3A5F"/>
                </a:solidFill>
                <a:latin typeface="Calibri" pitchFamily="34" charset="0"/>
                <a:ea typeface="Calibri" pitchFamily="34" charset="-122"/>
                <a:cs typeface="Calibri" pitchFamily="34" charset="-120"/>
              </a:rPr>
              <a:t>Dry Machining</a:t>
            </a:r>
            <a:endParaRPr lang="en-US" sz="1100" dirty="0"/>
          </a:p>
        </p:txBody>
      </p:sp>
      <p:sp>
        <p:nvSpPr>
          <p:cNvPr id="31" name="Text 28"/>
          <p:cNvSpPr/>
          <p:nvPr/>
        </p:nvSpPr>
        <p:spPr>
          <a:xfrm>
            <a:off x="4526280" y="2167128"/>
            <a:ext cx="4160520" cy="557784"/>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Advanced coatings (AlTiN, DLC) enable dry cutting. No coolant = no contamination, lower cost, cleaner parts.</a:t>
            </a:r>
            <a:endParaRPr lang="en-US" sz="1000" dirty="0"/>
          </a:p>
        </p:txBody>
      </p:sp>
      <p:sp>
        <p:nvSpPr>
          <p:cNvPr id="32" name="Shape 29"/>
          <p:cNvSpPr/>
          <p:nvPr/>
        </p:nvSpPr>
        <p:spPr>
          <a:xfrm>
            <a:off x="4434840" y="2889504"/>
            <a:ext cx="4343400" cy="960120"/>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33" name="Shape 30"/>
          <p:cNvSpPr/>
          <p:nvPr/>
        </p:nvSpPr>
        <p:spPr>
          <a:xfrm>
            <a:off x="4434840" y="2889504"/>
            <a:ext cx="4343400" cy="38405"/>
          </a:xfrm>
          <a:prstGeom prst="rect">
            <a:avLst/>
          </a:prstGeom>
          <a:solidFill>
            <a:srgbClr val="FFB300"/>
          </a:solidFill>
          <a:ln w="12700">
            <a:solidFill>
              <a:srgbClr val="FFB300"/>
            </a:solidFill>
            <a:prstDash val="solid"/>
          </a:ln>
        </p:spPr>
      </p:sp>
      <p:sp>
        <p:nvSpPr>
          <p:cNvPr id="34" name="Text 31"/>
          <p:cNvSpPr/>
          <p:nvPr/>
        </p:nvSpPr>
        <p:spPr>
          <a:xfrm>
            <a:off x="4526280" y="2953512"/>
            <a:ext cx="4160520" cy="274320"/>
          </a:xfrm>
          <a:prstGeom prst="rect">
            <a:avLst/>
          </a:prstGeom>
          <a:noFill/>
          <a:ln/>
        </p:spPr>
        <p:txBody>
          <a:bodyPr wrap="square" lIns="0" tIns="0" rIns="0" bIns="0" rtlCol="0" anchor="ctr"/>
          <a:lstStyle/>
          <a:p>
            <a:pPr algn="l" indent="0" marL="0">
              <a:buNone/>
            </a:pPr>
            <a:r>
              <a:rPr lang="en-US" sz="1100" b="1" dirty="0">
                <a:solidFill>
                  <a:srgbClr val="1E3A5F"/>
                </a:solidFill>
                <a:latin typeface="Calibri" pitchFamily="34" charset="0"/>
                <a:ea typeface="Calibri" pitchFamily="34" charset="-122"/>
                <a:cs typeface="Calibri" pitchFamily="34" charset="-120"/>
              </a:rPr>
              <a:t>Energy Monitoring</a:t>
            </a:r>
            <a:endParaRPr lang="en-US" sz="1100" dirty="0"/>
          </a:p>
        </p:txBody>
      </p:sp>
      <p:sp>
        <p:nvSpPr>
          <p:cNvPr id="35" name="Text 32"/>
          <p:cNvSpPr/>
          <p:nvPr/>
        </p:nvSpPr>
        <p:spPr>
          <a:xfrm>
            <a:off x="4526280" y="3218688"/>
            <a:ext cx="4160520" cy="557784"/>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IIoT power meters on each axis. AI identifies energy waste in idle time. 30% energy reduction achieved.</a:t>
            </a:r>
            <a:endParaRPr lang="en-US" sz="1000" dirty="0"/>
          </a:p>
        </p:txBody>
      </p:sp>
      <p:sp>
        <p:nvSpPr>
          <p:cNvPr id="36" name="Shape 33"/>
          <p:cNvSpPr/>
          <p:nvPr/>
        </p:nvSpPr>
        <p:spPr>
          <a:xfrm>
            <a:off x="4434840" y="3941064"/>
            <a:ext cx="4343400" cy="960120"/>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37" name="Shape 34"/>
          <p:cNvSpPr/>
          <p:nvPr/>
        </p:nvSpPr>
        <p:spPr>
          <a:xfrm>
            <a:off x="4434840" y="3941064"/>
            <a:ext cx="4343400" cy="38405"/>
          </a:xfrm>
          <a:prstGeom prst="rect">
            <a:avLst/>
          </a:prstGeom>
          <a:solidFill>
            <a:srgbClr val="2B5278"/>
          </a:solidFill>
          <a:ln w="12700">
            <a:solidFill>
              <a:srgbClr val="2B5278"/>
            </a:solidFill>
            <a:prstDash val="solid"/>
          </a:ln>
        </p:spPr>
      </p:sp>
      <p:sp>
        <p:nvSpPr>
          <p:cNvPr id="38" name="Text 35"/>
          <p:cNvSpPr/>
          <p:nvPr/>
        </p:nvSpPr>
        <p:spPr>
          <a:xfrm>
            <a:off x="4526280" y="4005072"/>
            <a:ext cx="4160520" cy="274320"/>
          </a:xfrm>
          <a:prstGeom prst="rect">
            <a:avLst/>
          </a:prstGeom>
          <a:noFill/>
          <a:ln/>
        </p:spPr>
        <p:txBody>
          <a:bodyPr wrap="square" lIns="0" tIns="0" rIns="0" bIns="0" rtlCol="0" anchor="ctr"/>
          <a:lstStyle/>
          <a:p>
            <a:pPr algn="l" indent="0" marL="0">
              <a:buNone/>
            </a:pPr>
            <a:r>
              <a:rPr lang="en-US" sz="1100" b="1" dirty="0">
                <a:solidFill>
                  <a:srgbClr val="1E3A5F"/>
                </a:solidFill>
                <a:latin typeface="Calibri" pitchFamily="34" charset="0"/>
                <a:ea typeface="Calibri" pitchFamily="34" charset="-122"/>
                <a:cs typeface="Calibri" pitchFamily="34" charset="-120"/>
              </a:rPr>
              <a:t>Near-Net-Shape Pre-forms</a:t>
            </a:r>
            <a:endParaRPr lang="en-US" sz="1100" dirty="0"/>
          </a:p>
        </p:txBody>
      </p:sp>
      <p:sp>
        <p:nvSpPr>
          <p:cNvPr id="39" name="Text 36"/>
          <p:cNvSpPr/>
          <p:nvPr/>
        </p:nvSpPr>
        <p:spPr>
          <a:xfrm>
            <a:off x="4526280" y="4270248"/>
            <a:ext cx="4160520" cy="557784"/>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Forgings and castings as starting stock instead of billets. 60% less material removal = 60% less energy and waste.</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0F4F8"/>
        </a:solidFill>
      </p:bgPr>
    </p:bg>
    <p:spTree>
      <p:nvGrpSpPr>
        <p:cNvPr id="1" name=""/>
        <p:cNvGrpSpPr/>
        <p:nvPr/>
      </p:nvGrpSpPr>
      <p:grpSpPr>
        <a:xfrm>
          <a:off x="0" y="0"/>
          <a:ext cx="0" cy="0"/>
          <a:chOff x="0" y="0"/>
          <a:chExt cx="0" cy="0"/>
        </a:xfrm>
      </p:grpSpPr>
      <p:sp>
        <p:nvSpPr>
          <p:cNvPr id="2" name="Shape 0"/>
          <p:cNvSpPr/>
          <p:nvPr/>
        </p:nvSpPr>
        <p:spPr>
          <a:xfrm>
            <a:off x="0" y="0"/>
            <a:ext cx="9144000" cy="621792"/>
          </a:xfrm>
          <a:prstGeom prst="rect">
            <a:avLst/>
          </a:prstGeom>
          <a:solidFill>
            <a:srgbClr val="1E3A5F"/>
          </a:solidFill>
          <a:ln w="12700">
            <a:solidFill>
              <a:srgbClr val="1E3A5F"/>
            </a:solidFill>
            <a:prstDash val="solid"/>
          </a:ln>
        </p:spPr>
      </p:sp>
      <p:sp>
        <p:nvSpPr>
          <p:cNvPr id="3" name="Shape 1"/>
          <p:cNvSpPr/>
          <p:nvPr/>
        </p:nvSpPr>
        <p:spPr>
          <a:xfrm>
            <a:off x="0" y="621792"/>
            <a:ext cx="9144000" cy="50292"/>
          </a:xfrm>
          <a:prstGeom prst="rect">
            <a:avLst/>
          </a:prstGeom>
          <a:solidFill>
            <a:srgbClr val="00C853"/>
          </a:solidFill>
          <a:ln w="12700">
            <a:solidFill>
              <a:srgbClr val="00C853"/>
            </a:solidFill>
            <a:prstDash val="solid"/>
          </a:ln>
        </p:spPr>
      </p:sp>
      <p:sp>
        <p:nvSpPr>
          <p:cNvPr id="4" name="Text 2"/>
          <p:cNvSpPr/>
          <p:nvPr/>
        </p:nvSpPr>
        <p:spPr>
          <a:xfrm>
            <a:off x="384048" y="0"/>
            <a:ext cx="8412480" cy="621792"/>
          </a:xfrm>
          <a:prstGeom prst="rect">
            <a:avLst/>
          </a:prstGeom>
          <a:noFill/>
          <a:ln/>
        </p:spPr>
        <p:txBody>
          <a:bodyPr wrap="square" lIns="0" tIns="0" rIns="0" bIns="0" rtlCol="0" anchor="ctr"/>
          <a:lstStyle/>
          <a:p>
            <a:pPr algn="l" indent="0" marL="0">
              <a:buNone/>
            </a:pPr>
            <a:r>
              <a:rPr lang="en-US" sz="2100" b="1" dirty="0">
                <a:solidFill>
                  <a:srgbClr val="FFFFFF"/>
                </a:solidFill>
                <a:latin typeface="Calibri" pitchFamily="34" charset="0"/>
                <a:ea typeface="Calibri" pitchFamily="34" charset="-122"/>
                <a:cs typeface="Calibri" pitchFamily="34" charset="-120"/>
              </a:rPr>
              <a:t>Summary — CNC Machining at a Glance</a:t>
            </a:r>
            <a:endParaRPr lang="en-US" sz="2100" dirty="0"/>
          </a:p>
        </p:txBody>
      </p:sp>
      <p:sp>
        <p:nvSpPr>
          <p:cNvPr id="5" name="Shape 3"/>
          <p:cNvSpPr/>
          <p:nvPr/>
        </p:nvSpPr>
        <p:spPr>
          <a:xfrm>
            <a:off x="3566160" y="2395728"/>
            <a:ext cx="2011680" cy="841248"/>
          </a:xfrm>
          <a:prstGeom prst="ellipse">
            <a:avLst/>
          </a:prstGeom>
          <a:solidFill>
            <a:srgbClr val="1E3A5F"/>
          </a:solidFill>
          <a:ln w="12700">
            <a:solidFill>
              <a:srgbClr val="1E3A5F"/>
            </a:solidFill>
            <a:prstDash val="solid"/>
          </a:ln>
          <a:effectLst>
            <a:outerShdw sx="100000" sy="100000" kx="0" ky="0" algn="bl" rotWithShape="0" blurRad="101600" dist="38100" dir="8100000">
              <a:srgbClr val="000000">
                <a:alpha val="13000"/>
              </a:srgbClr>
            </a:outerShdw>
          </a:effectLst>
        </p:spPr>
      </p:sp>
      <p:sp>
        <p:nvSpPr>
          <p:cNvPr id="6" name="Text 4"/>
          <p:cNvSpPr/>
          <p:nvPr/>
        </p:nvSpPr>
        <p:spPr>
          <a:xfrm>
            <a:off x="3520440" y="1719072"/>
            <a:ext cx="2103120" cy="1417320"/>
          </a:xfrm>
          <a:prstGeom prst="rect">
            <a:avLst/>
          </a:prstGeom>
          <a:noFill/>
          <a:ln/>
        </p:spPr>
        <p:txBody>
          <a:bodyPr wrap="square" lIns="0" tIns="0" rIns="0" bIns="0" rtlCol="0" anchor="ctr"/>
          <a:lstStyle/>
          <a:p>
            <a:pPr algn="ctr" indent="0" marL="0">
              <a:buNone/>
            </a:pPr>
            <a:r>
              <a:rPr lang="en-US" sz="1400" b="1" dirty="0">
                <a:solidFill>
                  <a:srgbClr val="00C853"/>
                </a:solidFill>
                <a:latin typeface="Calibri" pitchFamily="34" charset="0"/>
                <a:ea typeface="Calibri" pitchFamily="34" charset="-122"/>
                <a:cs typeface="Calibri" pitchFamily="34" charset="-120"/>
              </a:rPr>
              <a:t>CNC</a:t>
            </a:r>
            <a:endParaRPr lang="en-US" sz="1400" dirty="0"/>
          </a:p>
          <a:p>
            <a:pPr algn="ctr" indent="0" marL="0">
              <a:buNone/>
            </a:pPr>
            <a:r>
              <a:rPr lang="en-US" sz="1400" b="1" dirty="0">
                <a:solidFill>
                  <a:srgbClr val="00C853"/>
                </a:solidFill>
                <a:latin typeface="Calibri" pitchFamily="34" charset="0"/>
                <a:ea typeface="Calibri" pitchFamily="34" charset="-122"/>
                <a:cs typeface="Calibri" pitchFamily="34" charset="-120"/>
              </a:rPr>
              <a:t>MACHINING</a:t>
            </a:r>
            <a:endParaRPr lang="en-US" sz="1400" dirty="0"/>
          </a:p>
        </p:txBody>
      </p:sp>
      <p:sp>
        <p:nvSpPr>
          <p:cNvPr id="7" name="Shape 5"/>
          <p:cNvSpPr/>
          <p:nvPr/>
        </p:nvSpPr>
        <p:spPr>
          <a:xfrm>
            <a:off x="274320" y="786384"/>
            <a:ext cx="2011680" cy="1600200"/>
          </a:xfrm>
          <a:prstGeom prst="rect">
            <a:avLst/>
          </a:prstGeom>
          <a:solidFill>
            <a:srgbClr val="00C853"/>
          </a:solidFill>
          <a:ln w="12700">
            <a:solidFill>
              <a:srgbClr val="00C853"/>
            </a:solidFill>
            <a:prstDash val="solid"/>
          </a:ln>
          <a:effectLst>
            <a:outerShdw sx="100000" sy="100000" kx="0" ky="0" algn="bl" rotWithShape="0" blurRad="101600" dist="38100" dir="8100000">
              <a:srgbClr val="000000">
                <a:alpha val="13000"/>
              </a:srgbClr>
            </a:outerShdw>
          </a:effectLst>
        </p:spPr>
      </p:sp>
      <p:pic>
        <p:nvPicPr>
          <p:cNvPr id="8" name="Image 0" descr="preencoded.png">    </p:cNvPr>
          <p:cNvPicPr>
            <a:picLocks noChangeAspect="1"/>
          </p:cNvPicPr>
          <p:nvPr/>
        </p:nvPicPr>
        <p:blipFill>
          <a:blip r:embed="rId1"/>
          <a:stretch>
            <a:fillRect/>
          </a:stretch>
        </p:blipFill>
        <p:spPr>
          <a:xfrm>
            <a:off x="978408" y="896112"/>
            <a:ext cx="594360" cy="594360"/>
          </a:xfrm>
          <a:prstGeom prst="rect">
            <a:avLst/>
          </a:prstGeom>
        </p:spPr>
      </p:pic>
      <p:sp>
        <p:nvSpPr>
          <p:cNvPr id="9" name="Text 6"/>
          <p:cNvSpPr/>
          <p:nvPr/>
        </p:nvSpPr>
        <p:spPr>
          <a:xfrm>
            <a:off x="365760" y="1591056"/>
            <a:ext cx="1828800" cy="68580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3–5 Axis</a:t>
            </a:r>
            <a:endParaRPr lang="en-US" sz="1100" dirty="0"/>
          </a:p>
          <a:p>
            <a:pPr algn="ctr" indent="0" marL="0">
              <a:buNone/>
            </a:pPr>
            <a:r>
              <a:rPr lang="en-US" sz="1100" b="1" dirty="0">
                <a:solidFill>
                  <a:srgbClr val="FFFFFF"/>
                </a:solidFill>
                <a:latin typeface="Calibri" pitchFamily="34" charset="0"/>
                <a:ea typeface="Calibri" pitchFamily="34" charset="-122"/>
                <a:cs typeface="Calibri" pitchFamily="34" charset="-120"/>
              </a:rPr>
              <a:t>Motion</a:t>
            </a:r>
            <a:endParaRPr lang="en-US" sz="1100" dirty="0"/>
          </a:p>
        </p:txBody>
      </p:sp>
      <p:sp>
        <p:nvSpPr>
          <p:cNvPr id="10" name="Shape 7"/>
          <p:cNvSpPr/>
          <p:nvPr/>
        </p:nvSpPr>
        <p:spPr>
          <a:xfrm>
            <a:off x="3474720" y="786384"/>
            <a:ext cx="2011680" cy="1600200"/>
          </a:xfrm>
          <a:prstGeom prst="rect">
            <a:avLst/>
          </a:prstGeom>
          <a:solidFill>
            <a:srgbClr val="2B5278"/>
          </a:solidFill>
          <a:ln w="12700">
            <a:solidFill>
              <a:srgbClr val="2B5278"/>
            </a:solidFill>
            <a:prstDash val="solid"/>
          </a:ln>
          <a:effectLst>
            <a:outerShdw sx="100000" sy="100000" kx="0" ky="0" algn="bl" rotWithShape="0" blurRad="101600" dist="38100" dir="8100000">
              <a:srgbClr val="000000">
                <a:alpha val="13000"/>
              </a:srgbClr>
            </a:outerShdw>
          </a:effectLst>
        </p:spPr>
      </p:sp>
      <p:pic>
        <p:nvPicPr>
          <p:cNvPr id="11" name="Image 1" descr="preencoded.png">    </p:cNvPr>
          <p:cNvPicPr>
            <a:picLocks noChangeAspect="1"/>
          </p:cNvPicPr>
          <p:nvPr/>
        </p:nvPicPr>
        <p:blipFill>
          <a:blip r:embed="rId2"/>
          <a:stretch>
            <a:fillRect/>
          </a:stretch>
        </p:blipFill>
        <p:spPr>
          <a:xfrm>
            <a:off x="4178808" y="896112"/>
            <a:ext cx="594360" cy="594360"/>
          </a:xfrm>
          <a:prstGeom prst="rect">
            <a:avLst/>
          </a:prstGeom>
        </p:spPr>
      </p:pic>
      <p:sp>
        <p:nvSpPr>
          <p:cNvPr id="12" name="Text 8"/>
          <p:cNvSpPr/>
          <p:nvPr/>
        </p:nvSpPr>
        <p:spPr>
          <a:xfrm>
            <a:off x="3566160" y="1591056"/>
            <a:ext cx="1828800" cy="68580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G-Code</a:t>
            </a:r>
            <a:endParaRPr lang="en-US" sz="1100" dirty="0"/>
          </a:p>
          <a:p>
            <a:pPr algn="ctr" indent="0" marL="0">
              <a:buNone/>
            </a:pPr>
            <a:r>
              <a:rPr lang="en-US" sz="1100" b="1" dirty="0">
                <a:solidFill>
                  <a:srgbClr val="FFFFFF"/>
                </a:solidFill>
                <a:latin typeface="Calibri" pitchFamily="34" charset="0"/>
                <a:ea typeface="Calibri" pitchFamily="34" charset="-122"/>
                <a:cs typeface="Calibri" pitchFamily="34" charset="-120"/>
              </a:rPr>
              <a:t>Control</a:t>
            </a:r>
            <a:endParaRPr lang="en-US" sz="1100" dirty="0"/>
          </a:p>
        </p:txBody>
      </p:sp>
      <p:sp>
        <p:nvSpPr>
          <p:cNvPr id="13" name="Shape 9"/>
          <p:cNvSpPr/>
          <p:nvPr/>
        </p:nvSpPr>
        <p:spPr>
          <a:xfrm>
            <a:off x="6766560" y="786384"/>
            <a:ext cx="2011680" cy="1600200"/>
          </a:xfrm>
          <a:prstGeom prst="rect">
            <a:avLst/>
          </a:prstGeom>
          <a:solidFill>
            <a:srgbClr val="00838F"/>
          </a:solidFill>
          <a:ln w="12700">
            <a:solidFill>
              <a:srgbClr val="00838F"/>
            </a:solidFill>
            <a:prstDash val="solid"/>
          </a:ln>
          <a:effectLst>
            <a:outerShdw sx="100000" sy="100000" kx="0" ky="0" algn="bl" rotWithShape="0" blurRad="101600" dist="38100" dir="8100000">
              <a:srgbClr val="000000">
                <a:alpha val="13000"/>
              </a:srgbClr>
            </a:outerShdw>
          </a:effectLst>
        </p:spPr>
      </p:sp>
      <p:pic>
        <p:nvPicPr>
          <p:cNvPr id="14" name="Image 2" descr="preencoded.png">    </p:cNvPr>
          <p:cNvPicPr>
            <a:picLocks noChangeAspect="1"/>
          </p:cNvPicPr>
          <p:nvPr/>
        </p:nvPicPr>
        <p:blipFill>
          <a:blip r:embed="rId3"/>
          <a:stretch>
            <a:fillRect/>
          </a:stretch>
        </p:blipFill>
        <p:spPr>
          <a:xfrm>
            <a:off x="7470648" y="896112"/>
            <a:ext cx="594360" cy="594360"/>
          </a:xfrm>
          <a:prstGeom prst="rect">
            <a:avLst/>
          </a:prstGeom>
        </p:spPr>
      </p:pic>
      <p:sp>
        <p:nvSpPr>
          <p:cNvPr id="15" name="Text 10"/>
          <p:cNvSpPr/>
          <p:nvPr/>
        </p:nvSpPr>
        <p:spPr>
          <a:xfrm>
            <a:off x="6858000" y="1591056"/>
            <a:ext cx="1828800" cy="68580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ATC &amp;</a:t>
            </a:r>
            <a:endParaRPr lang="en-US" sz="1100" dirty="0"/>
          </a:p>
          <a:p>
            <a:pPr algn="ctr" indent="0" marL="0">
              <a:buNone/>
            </a:pPr>
            <a:r>
              <a:rPr lang="en-US" sz="1100" b="1" dirty="0">
                <a:solidFill>
                  <a:srgbClr val="FFFFFF"/>
                </a:solidFill>
                <a:latin typeface="Calibri" pitchFamily="34" charset="0"/>
                <a:ea typeface="Calibri" pitchFamily="34" charset="-122"/>
                <a:cs typeface="Calibri" pitchFamily="34" charset="-120"/>
              </a:rPr>
              <a:t>Tooling</a:t>
            </a:r>
            <a:endParaRPr lang="en-US" sz="1100" dirty="0"/>
          </a:p>
        </p:txBody>
      </p:sp>
      <p:sp>
        <p:nvSpPr>
          <p:cNvPr id="16" name="Shape 11"/>
          <p:cNvSpPr/>
          <p:nvPr/>
        </p:nvSpPr>
        <p:spPr>
          <a:xfrm>
            <a:off x="274320" y="3291840"/>
            <a:ext cx="2011680" cy="1600200"/>
          </a:xfrm>
          <a:prstGeom prst="rect">
            <a:avLst/>
          </a:prstGeom>
          <a:solidFill>
            <a:srgbClr val="FFB300"/>
          </a:solidFill>
          <a:ln w="12700">
            <a:solidFill>
              <a:srgbClr val="FFB300"/>
            </a:solidFill>
            <a:prstDash val="solid"/>
          </a:ln>
          <a:effectLst>
            <a:outerShdw sx="100000" sy="100000" kx="0" ky="0" algn="bl" rotWithShape="0" blurRad="101600" dist="38100" dir="8100000">
              <a:srgbClr val="000000">
                <a:alpha val="13000"/>
              </a:srgbClr>
            </a:outerShdw>
          </a:effectLst>
        </p:spPr>
      </p:sp>
      <p:pic>
        <p:nvPicPr>
          <p:cNvPr id="17" name="Image 3" descr="preencoded.png">    </p:cNvPr>
          <p:cNvPicPr>
            <a:picLocks noChangeAspect="1"/>
          </p:cNvPicPr>
          <p:nvPr/>
        </p:nvPicPr>
        <p:blipFill>
          <a:blip r:embed="rId4"/>
          <a:stretch>
            <a:fillRect/>
          </a:stretch>
        </p:blipFill>
        <p:spPr>
          <a:xfrm>
            <a:off x="978408" y="3401568"/>
            <a:ext cx="594360" cy="594360"/>
          </a:xfrm>
          <a:prstGeom prst="rect">
            <a:avLst/>
          </a:prstGeom>
        </p:spPr>
      </p:pic>
      <p:sp>
        <p:nvSpPr>
          <p:cNvPr id="18" name="Text 12"/>
          <p:cNvSpPr/>
          <p:nvPr/>
        </p:nvSpPr>
        <p:spPr>
          <a:xfrm>
            <a:off x="365760" y="4096512"/>
            <a:ext cx="1828800" cy="68580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Aerospace</a:t>
            </a:r>
            <a:endParaRPr lang="en-US" sz="1100" dirty="0"/>
          </a:p>
          <a:p>
            <a:pPr algn="ctr" indent="0" marL="0">
              <a:buNone/>
            </a:pPr>
            <a:r>
              <a:rPr lang="en-US" sz="1100" b="1" dirty="0">
                <a:solidFill>
                  <a:srgbClr val="FFFFFF"/>
                </a:solidFill>
                <a:latin typeface="Calibri" pitchFamily="34" charset="0"/>
                <a:ea typeface="Calibri" pitchFamily="34" charset="-122"/>
                <a:cs typeface="Calibri" pitchFamily="34" charset="-120"/>
              </a:rPr>
              <a:t>Automotive</a:t>
            </a:r>
            <a:endParaRPr lang="en-US" sz="1100" dirty="0"/>
          </a:p>
        </p:txBody>
      </p:sp>
      <p:sp>
        <p:nvSpPr>
          <p:cNvPr id="19" name="Shape 13"/>
          <p:cNvSpPr/>
          <p:nvPr/>
        </p:nvSpPr>
        <p:spPr>
          <a:xfrm>
            <a:off x="3474720" y="3291840"/>
            <a:ext cx="2011680" cy="1600200"/>
          </a:xfrm>
          <a:prstGeom prst="rect">
            <a:avLst/>
          </a:prstGeom>
          <a:solidFill>
            <a:srgbClr val="6A1B9A"/>
          </a:solidFill>
          <a:ln w="12700">
            <a:solidFill>
              <a:srgbClr val="6A1B9A"/>
            </a:solidFill>
            <a:prstDash val="solid"/>
          </a:ln>
          <a:effectLst>
            <a:outerShdw sx="100000" sy="100000" kx="0" ky="0" algn="bl" rotWithShape="0" blurRad="101600" dist="38100" dir="8100000">
              <a:srgbClr val="000000">
                <a:alpha val="13000"/>
              </a:srgbClr>
            </a:outerShdw>
          </a:effectLst>
        </p:spPr>
      </p:sp>
      <p:pic>
        <p:nvPicPr>
          <p:cNvPr id="20" name="Image 4" descr="preencoded.png">    </p:cNvPr>
          <p:cNvPicPr>
            <a:picLocks noChangeAspect="1"/>
          </p:cNvPicPr>
          <p:nvPr/>
        </p:nvPicPr>
        <p:blipFill>
          <a:blip r:embed="rId5"/>
          <a:stretch>
            <a:fillRect/>
          </a:stretch>
        </p:blipFill>
        <p:spPr>
          <a:xfrm>
            <a:off x="4178808" y="3401568"/>
            <a:ext cx="594360" cy="594360"/>
          </a:xfrm>
          <a:prstGeom prst="rect">
            <a:avLst/>
          </a:prstGeom>
        </p:spPr>
      </p:pic>
      <p:sp>
        <p:nvSpPr>
          <p:cNvPr id="21" name="Text 14"/>
          <p:cNvSpPr/>
          <p:nvPr/>
        </p:nvSpPr>
        <p:spPr>
          <a:xfrm>
            <a:off x="3566160" y="4096512"/>
            <a:ext cx="1828800" cy="68580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Medical &amp;</a:t>
            </a:r>
            <a:endParaRPr lang="en-US" sz="1100" dirty="0"/>
          </a:p>
          <a:p>
            <a:pPr algn="ctr" indent="0" marL="0">
              <a:buNone/>
            </a:pPr>
            <a:r>
              <a:rPr lang="en-US" sz="1100" b="1" dirty="0">
                <a:solidFill>
                  <a:srgbClr val="FFFFFF"/>
                </a:solidFill>
                <a:latin typeface="Calibri" pitchFamily="34" charset="0"/>
                <a:ea typeface="Calibri" pitchFamily="34" charset="-122"/>
                <a:cs typeface="Calibri" pitchFamily="34" charset="-120"/>
              </a:rPr>
              <a:t>Electronics</a:t>
            </a:r>
            <a:endParaRPr lang="en-US" sz="1100" dirty="0"/>
          </a:p>
        </p:txBody>
      </p:sp>
      <p:sp>
        <p:nvSpPr>
          <p:cNvPr id="22" name="Shape 15"/>
          <p:cNvSpPr/>
          <p:nvPr/>
        </p:nvSpPr>
        <p:spPr>
          <a:xfrm>
            <a:off x="6766560" y="3291840"/>
            <a:ext cx="2011680" cy="1600200"/>
          </a:xfrm>
          <a:prstGeom prst="rect">
            <a:avLst/>
          </a:prstGeom>
          <a:solidFill>
            <a:srgbClr val="1E3A5F"/>
          </a:solidFill>
          <a:ln w="12700">
            <a:solidFill>
              <a:srgbClr val="1E3A5F"/>
            </a:solidFill>
            <a:prstDash val="solid"/>
          </a:ln>
          <a:effectLst>
            <a:outerShdw sx="100000" sy="100000" kx="0" ky="0" algn="bl" rotWithShape="0" blurRad="101600" dist="38100" dir="8100000">
              <a:srgbClr val="000000">
                <a:alpha val="13000"/>
              </a:srgbClr>
            </a:outerShdw>
          </a:effectLst>
        </p:spPr>
      </p:sp>
      <p:pic>
        <p:nvPicPr>
          <p:cNvPr id="23" name="Image 5" descr="preencoded.png">    </p:cNvPr>
          <p:cNvPicPr>
            <a:picLocks noChangeAspect="1"/>
          </p:cNvPicPr>
          <p:nvPr/>
        </p:nvPicPr>
        <p:blipFill>
          <a:blip r:embed="rId6"/>
          <a:stretch>
            <a:fillRect/>
          </a:stretch>
        </p:blipFill>
        <p:spPr>
          <a:xfrm>
            <a:off x="7470648" y="3401568"/>
            <a:ext cx="594360" cy="594360"/>
          </a:xfrm>
          <a:prstGeom prst="rect">
            <a:avLst/>
          </a:prstGeom>
        </p:spPr>
      </p:pic>
      <p:sp>
        <p:nvSpPr>
          <p:cNvPr id="24" name="Text 16"/>
          <p:cNvSpPr/>
          <p:nvPr/>
        </p:nvSpPr>
        <p:spPr>
          <a:xfrm>
            <a:off x="6858000" y="4096512"/>
            <a:ext cx="1828800" cy="68580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Industry 4.0</a:t>
            </a:r>
            <a:endParaRPr lang="en-US" sz="1100" dirty="0"/>
          </a:p>
          <a:p>
            <a:pPr algn="ctr" indent="0" marL="0">
              <a:buNone/>
            </a:pPr>
            <a:r>
              <a:rPr lang="en-US" sz="1100" b="1" dirty="0">
                <a:solidFill>
                  <a:srgbClr val="FFFFFF"/>
                </a:solidFill>
                <a:latin typeface="Calibri" pitchFamily="34" charset="0"/>
                <a:ea typeface="Calibri" pitchFamily="34" charset="-122"/>
                <a:cs typeface="Calibri" pitchFamily="34" charset="-120"/>
              </a:rPr>
              <a:t>Smart CNC</a:t>
            </a:r>
            <a:endParaRPr lang="en-US" sz="1100" dirty="0"/>
          </a:p>
        </p:txBody>
      </p:sp>
      <p:sp>
        <p:nvSpPr>
          <p:cNvPr id="25" name="Shape 17"/>
          <p:cNvSpPr/>
          <p:nvPr/>
        </p:nvSpPr>
        <p:spPr>
          <a:xfrm>
            <a:off x="0" y="4645152"/>
            <a:ext cx="9144000" cy="498348"/>
          </a:xfrm>
          <a:prstGeom prst="rect">
            <a:avLst/>
          </a:prstGeom>
          <a:solidFill>
            <a:srgbClr val="131A22"/>
          </a:solidFill>
          <a:ln w="12700">
            <a:solidFill>
              <a:srgbClr val="131A22"/>
            </a:solidFill>
            <a:prstDash val="solid"/>
          </a:ln>
        </p:spPr>
      </p:sp>
      <p:sp>
        <p:nvSpPr>
          <p:cNvPr id="26" name="Text 18"/>
          <p:cNvSpPr/>
          <p:nvPr/>
        </p:nvSpPr>
        <p:spPr>
          <a:xfrm>
            <a:off x="320040" y="4645152"/>
            <a:ext cx="8503920" cy="498348"/>
          </a:xfrm>
          <a:prstGeom prst="rect">
            <a:avLst/>
          </a:prstGeom>
          <a:noFill/>
          <a:ln/>
        </p:spPr>
        <p:txBody>
          <a:bodyPr wrap="square" lIns="0" tIns="0" rIns="0" bIns="0" rtlCol="0" anchor="ctr"/>
          <a:lstStyle/>
          <a:p>
            <a:pPr algn="ctr" indent="0" marL="0">
              <a:buNone/>
            </a:pPr>
            <a:r>
              <a:rPr lang="en-US" sz="1050" dirty="0">
                <a:solidFill>
                  <a:srgbClr val="8FAEC8"/>
                </a:solidFill>
                <a:latin typeface="Calibri" pitchFamily="34" charset="0"/>
                <a:ea typeface="Calibri" pitchFamily="34" charset="-122"/>
                <a:cs typeface="Calibri" pitchFamily="34" charset="-120"/>
              </a:rPr>
              <a:t>±0.001 mm precision  |  Multi-axis motion  |  G/M-code programming  |  CAD→CAM→Part workflow  |  Aerospace to Dental</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0F4F8"/>
        </a:solidFill>
      </p:bgPr>
    </p:bg>
    <p:spTree>
      <p:nvGrpSpPr>
        <p:cNvPr id="1" name=""/>
        <p:cNvGrpSpPr/>
        <p:nvPr/>
      </p:nvGrpSpPr>
      <p:grpSpPr>
        <a:xfrm>
          <a:off x="0" y="0"/>
          <a:ext cx="0" cy="0"/>
          <a:chOff x="0" y="0"/>
          <a:chExt cx="0" cy="0"/>
        </a:xfrm>
      </p:grpSpPr>
      <p:sp>
        <p:nvSpPr>
          <p:cNvPr id="2" name="Shape 0"/>
          <p:cNvSpPr/>
          <p:nvPr/>
        </p:nvSpPr>
        <p:spPr>
          <a:xfrm>
            <a:off x="0" y="0"/>
            <a:ext cx="9144000" cy="621792"/>
          </a:xfrm>
          <a:prstGeom prst="rect">
            <a:avLst/>
          </a:prstGeom>
          <a:solidFill>
            <a:srgbClr val="1E3A5F"/>
          </a:solidFill>
          <a:ln w="12700">
            <a:solidFill>
              <a:srgbClr val="1E3A5F"/>
            </a:solidFill>
            <a:prstDash val="solid"/>
          </a:ln>
        </p:spPr>
      </p:sp>
      <p:sp>
        <p:nvSpPr>
          <p:cNvPr id="3" name="Shape 1"/>
          <p:cNvSpPr/>
          <p:nvPr/>
        </p:nvSpPr>
        <p:spPr>
          <a:xfrm>
            <a:off x="0" y="621792"/>
            <a:ext cx="9144000" cy="50292"/>
          </a:xfrm>
          <a:prstGeom prst="rect">
            <a:avLst/>
          </a:prstGeom>
          <a:solidFill>
            <a:srgbClr val="00C853"/>
          </a:solidFill>
          <a:ln w="12700">
            <a:solidFill>
              <a:srgbClr val="00C853"/>
            </a:solidFill>
            <a:prstDash val="solid"/>
          </a:ln>
        </p:spPr>
      </p:sp>
      <p:sp>
        <p:nvSpPr>
          <p:cNvPr id="4" name="Text 2"/>
          <p:cNvSpPr/>
          <p:nvPr/>
        </p:nvSpPr>
        <p:spPr>
          <a:xfrm>
            <a:off x="384048" y="0"/>
            <a:ext cx="8412480" cy="621792"/>
          </a:xfrm>
          <a:prstGeom prst="rect">
            <a:avLst/>
          </a:prstGeom>
          <a:noFill/>
          <a:ln/>
        </p:spPr>
        <p:txBody>
          <a:bodyPr wrap="square" lIns="0" tIns="0" rIns="0" bIns="0" rtlCol="0" anchor="ctr"/>
          <a:lstStyle/>
          <a:p>
            <a:pPr algn="l" indent="0" marL="0">
              <a:buNone/>
            </a:pPr>
            <a:r>
              <a:rPr lang="en-US" sz="2100" b="1" dirty="0">
                <a:solidFill>
                  <a:srgbClr val="FFFFFF"/>
                </a:solidFill>
                <a:latin typeface="Calibri" pitchFamily="34" charset="0"/>
                <a:ea typeface="Calibri" pitchFamily="34" charset="-122"/>
                <a:cs typeface="Calibri" pitchFamily="34" charset="-120"/>
              </a:rPr>
              <a:t>Introduction — What is CNC Machining?</a:t>
            </a:r>
            <a:endParaRPr lang="en-US" sz="2100" dirty="0"/>
          </a:p>
        </p:txBody>
      </p:sp>
      <p:sp>
        <p:nvSpPr>
          <p:cNvPr id="5" name="Shape 3"/>
          <p:cNvSpPr/>
          <p:nvPr/>
        </p:nvSpPr>
        <p:spPr>
          <a:xfrm>
            <a:off x="320040" y="786384"/>
            <a:ext cx="3977640" cy="4041648"/>
          </a:xfrm>
          <a:prstGeom prst="rect">
            <a:avLst/>
          </a:prstGeom>
          <a:solidFill>
            <a:srgbClr val="1E3A5F"/>
          </a:solidFill>
          <a:ln w="12700">
            <a:solidFill>
              <a:srgbClr val="1E3A5F"/>
            </a:solidFill>
            <a:prstDash val="solid"/>
          </a:ln>
          <a:effectLst>
            <a:outerShdw sx="100000" sy="100000" kx="0" ky="0" algn="bl" rotWithShape="0" blurRad="101600" dist="38100" dir="8100000">
              <a:srgbClr val="000000">
                <a:alpha val="13000"/>
              </a:srgbClr>
            </a:outerShdw>
          </a:effectLst>
        </p:spPr>
      </p:sp>
      <p:pic>
        <p:nvPicPr>
          <p:cNvPr id="6" name="Image 0" descr="preencoded.png">    </p:cNvPr>
          <p:cNvPicPr>
            <a:picLocks noChangeAspect="1"/>
          </p:cNvPicPr>
          <p:nvPr/>
        </p:nvPicPr>
        <p:blipFill>
          <a:blip r:embed="rId1"/>
          <a:stretch>
            <a:fillRect/>
          </a:stretch>
        </p:blipFill>
        <p:spPr>
          <a:xfrm>
            <a:off x="1417320" y="914400"/>
            <a:ext cx="1737360" cy="1371600"/>
          </a:xfrm>
          <a:prstGeom prst="rect">
            <a:avLst/>
          </a:prstGeom>
        </p:spPr>
      </p:pic>
      <p:sp>
        <p:nvSpPr>
          <p:cNvPr id="7" name="Text 4"/>
          <p:cNvSpPr/>
          <p:nvPr/>
        </p:nvSpPr>
        <p:spPr>
          <a:xfrm>
            <a:off x="320040" y="2331720"/>
            <a:ext cx="3977640" cy="502920"/>
          </a:xfrm>
          <a:prstGeom prst="rect">
            <a:avLst/>
          </a:prstGeom>
          <a:noFill/>
          <a:ln/>
        </p:spPr>
        <p:txBody>
          <a:bodyPr wrap="square" lIns="0" tIns="0" rIns="0" bIns="0" rtlCol="0" anchor="ctr"/>
          <a:lstStyle/>
          <a:p>
            <a:pPr algn="ctr" indent="0" marL="0">
              <a:buNone/>
            </a:pPr>
            <a:r>
              <a:rPr lang="en-US" sz="2600" b="1" dirty="0">
                <a:solidFill>
                  <a:srgbClr val="00C853"/>
                </a:solidFill>
                <a:latin typeface="Calibri" pitchFamily="34" charset="0"/>
                <a:ea typeface="Calibri" pitchFamily="34" charset="-122"/>
                <a:cs typeface="Calibri" pitchFamily="34" charset="-120"/>
              </a:rPr>
              <a:t>CNC</a:t>
            </a:r>
            <a:endParaRPr lang="en-US" sz="2600" dirty="0"/>
          </a:p>
        </p:txBody>
      </p:sp>
      <p:sp>
        <p:nvSpPr>
          <p:cNvPr id="8" name="Text 5"/>
          <p:cNvSpPr/>
          <p:nvPr/>
        </p:nvSpPr>
        <p:spPr>
          <a:xfrm>
            <a:off x="320040" y="2834640"/>
            <a:ext cx="3977640" cy="347472"/>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Computer Numerical Control</a:t>
            </a:r>
            <a:endParaRPr lang="en-US" sz="1300" dirty="0"/>
          </a:p>
        </p:txBody>
      </p:sp>
      <p:sp>
        <p:nvSpPr>
          <p:cNvPr id="9" name="Text 6"/>
          <p:cNvSpPr/>
          <p:nvPr/>
        </p:nvSpPr>
        <p:spPr>
          <a:xfrm>
            <a:off x="457200" y="3246120"/>
            <a:ext cx="3703320" cy="1417320"/>
          </a:xfrm>
          <a:prstGeom prst="rect">
            <a:avLst/>
          </a:prstGeom>
          <a:noFill/>
          <a:ln/>
        </p:spPr>
        <p:txBody>
          <a:bodyPr wrap="square" lIns="0" tIns="0" rIns="0" bIns="0" rtlCol="0" anchor="t"/>
          <a:lstStyle/>
          <a:p>
            <a:pPr algn="l" indent="0" marL="0">
              <a:buNone/>
            </a:pPr>
            <a:r>
              <a:rPr lang="en-US" sz="1050" dirty="0">
                <a:solidFill>
                  <a:srgbClr val="B8D0E8"/>
                </a:solidFill>
                <a:latin typeface="Calibri" pitchFamily="34" charset="0"/>
                <a:ea typeface="Calibri" pitchFamily="34" charset="-122"/>
                <a:cs typeface="Calibri" pitchFamily="34" charset="-120"/>
              </a:rPr>
              <a:t>A manufacturing method where pre-programmed software controls the movement of machine tools automatically, with sub-millimetre precision, replacing manual human control.</a:t>
            </a:r>
            <a:endParaRPr lang="en-US" sz="1050" dirty="0"/>
          </a:p>
        </p:txBody>
      </p:sp>
      <p:sp>
        <p:nvSpPr>
          <p:cNvPr id="10" name="Shape 7"/>
          <p:cNvSpPr/>
          <p:nvPr/>
        </p:nvSpPr>
        <p:spPr>
          <a:xfrm>
            <a:off x="4572000" y="786384"/>
            <a:ext cx="4251960" cy="585216"/>
          </a:xfrm>
          <a:prstGeom prst="rect">
            <a:avLst/>
          </a:prstGeom>
          <a:solidFill>
            <a:srgbClr val="00C853"/>
          </a:solidFill>
          <a:ln w="12700">
            <a:solidFill>
              <a:srgbClr val="00C853"/>
            </a:solidFill>
            <a:prstDash val="solid"/>
          </a:ln>
        </p:spPr>
      </p:sp>
      <p:sp>
        <p:nvSpPr>
          <p:cNvPr id="11" name="Text 8"/>
          <p:cNvSpPr/>
          <p:nvPr/>
        </p:nvSpPr>
        <p:spPr>
          <a:xfrm>
            <a:off x="4617720" y="786384"/>
            <a:ext cx="1371600" cy="585216"/>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1952</a:t>
            </a:r>
            <a:endParaRPr lang="en-US" sz="1800" dirty="0"/>
          </a:p>
        </p:txBody>
      </p:sp>
      <p:sp>
        <p:nvSpPr>
          <p:cNvPr id="12" name="Text 9"/>
          <p:cNvSpPr/>
          <p:nvPr/>
        </p:nvSpPr>
        <p:spPr>
          <a:xfrm>
            <a:off x="6035040" y="786384"/>
            <a:ext cx="2697480" cy="585216"/>
          </a:xfrm>
          <a:prstGeom prst="rect">
            <a:avLst/>
          </a:prstGeom>
          <a:noFill/>
          <a:ln/>
        </p:spPr>
        <p:txBody>
          <a:bodyPr wrap="square" lIns="0" tIns="0" rIns="0" bIns="0" rtlCol="0" anchor="ctr"/>
          <a:lstStyle/>
          <a:p>
            <a:pPr indent="0" marL="0">
              <a:buNone/>
            </a:pPr>
            <a:r>
              <a:rPr lang="en-US" sz="1100" dirty="0">
                <a:solidFill>
                  <a:srgbClr val="FFFFFF"/>
                </a:solidFill>
                <a:latin typeface="Calibri" pitchFamily="34" charset="0"/>
                <a:ea typeface="Calibri" pitchFamily="34" charset="-122"/>
                <a:cs typeface="Calibri" pitchFamily="34" charset="-120"/>
              </a:rPr>
              <a:t>First CNC machine — MIT</a:t>
            </a:r>
            <a:endParaRPr lang="en-US" sz="1100" dirty="0"/>
          </a:p>
        </p:txBody>
      </p:sp>
      <p:sp>
        <p:nvSpPr>
          <p:cNvPr id="13" name="Shape 10"/>
          <p:cNvSpPr/>
          <p:nvPr/>
        </p:nvSpPr>
        <p:spPr>
          <a:xfrm>
            <a:off x="4572000" y="1472184"/>
            <a:ext cx="4251960" cy="585216"/>
          </a:xfrm>
          <a:prstGeom prst="rect">
            <a:avLst/>
          </a:prstGeom>
          <a:solidFill>
            <a:srgbClr val="FFB300"/>
          </a:solidFill>
          <a:ln w="12700">
            <a:solidFill>
              <a:srgbClr val="FFB300"/>
            </a:solidFill>
            <a:prstDash val="solid"/>
          </a:ln>
        </p:spPr>
      </p:sp>
      <p:sp>
        <p:nvSpPr>
          <p:cNvPr id="14" name="Text 11"/>
          <p:cNvSpPr/>
          <p:nvPr/>
        </p:nvSpPr>
        <p:spPr>
          <a:xfrm>
            <a:off x="4617720" y="1472184"/>
            <a:ext cx="1371600" cy="585216"/>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$100B+</a:t>
            </a:r>
            <a:endParaRPr lang="en-US" sz="1800" dirty="0"/>
          </a:p>
        </p:txBody>
      </p:sp>
      <p:sp>
        <p:nvSpPr>
          <p:cNvPr id="15" name="Text 12"/>
          <p:cNvSpPr/>
          <p:nvPr/>
        </p:nvSpPr>
        <p:spPr>
          <a:xfrm>
            <a:off x="6035040" y="1472184"/>
            <a:ext cx="2697480" cy="585216"/>
          </a:xfrm>
          <a:prstGeom prst="rect">
            <a:avLst/>
          </a:prstGeom>
          <a:noFill/>
          <a:ln/>
        </p:spPr>
        <p:txBody>
          <a:bodyPr wrap="square" lIns="0" tIns="0" rIns="0" bIns="0" rtlCol="0" anchor="ctr"/>
          <a:lstStyle/>
          <a:p>
            <a:pPr indent="0" marL="0">
              <a:buNone/>
            </a:pPr>
            <a:r>
              <a:rPr lang="en-US" sz="1100" dirty="0">
                <a:solidFill>
                  <a:srgbClr val="FFFFFF"/>
                </a:solidFill>
                <a:latin typeface="Calibri" pitchFamily="34" charset="0"/>
                <a:ea typeface="Calibri" pitchFamily="34" charset="-122"/>
                <a:cs typeface="Calibri" pitchFamily="34" charset="-120"/>
              </a:rPr>
              <a:t>Global CNC market by 2028</a:t>
            </a:r>
            <a:endParaRPr lang="en-US" sz="1100" dirty="0"/>
          </a:p>
        </p:txBody>
      </p:sp>
      <p:sp>
        <p:nvSpPr>
          <p:cNvPr id="16" name="Shape 13"/>
          <p:cNvSpPr/>
          <p:nvPr/>
        </p:nvSpPr>
        <p:spPr>
          <a:xfrm>
            <a:off x="4572000" y="2157984"/>
            <a:ext cx="4251960" cy="585216"/>
          </a:xfrm>
          <a:prstGeom prst="rect">
            <a:avLst/>
          </a:prstGeom>
          <a:solidFill>
            <a:srgbClr val="00838F"/>
          </a:solidFill>
          <a:ln w="12700">
            <a:solidFill>
              <a:srgbClr val="00838F"/>
            </a:solidFill>
            <a:prstDash val="solid"/>
          </a:ln>
        </p:spPr>
      </p:sp>
      <p:sp>
        <p:nvSpPr>
          <p:cNvPr id="17" name="Text 14"/>
          <p:cNvSpPr/>
          <p:nvPr/>
        </p:nvSpPr>
        <p:spPr>
          <a:xfrm>
            <a:off x="4617720" y="2157984"/>
            <a:ext cx="1371600" cy="585216"/>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0.001mm</a:t>
            </a:r>
            <a:endParaRPr lang="en-US" sz="1800" dirty="0"/>
          </a:p>
        </p:txBody>
      </p:sp>
      <p:sp>
        <p:nvSpPr>
          <p:cNvPr id="18" name="Text 15"/>
          <p:cNvSpPr/>
          <p:nvPr/>
        </p:nvSpPr>
        <p:spPr>
          <a:xfrm>
            <a:off x="6035040" y="2157984"/>
            <a:ext cx="2697480" cy="585216"/>
          </a:xfrm>
          <a:prstGeom prst="rect">
            <a:avLst/>
          </a:prstGeom>
          <a:noFill/>
          <a:ln/>
        </p:spPr>
        <p:txBody>
          <a:bodyPr wrap="square" lIns="0" tIns="0" rIns="0" bIns="0" rtlCol="0" anchor="ctr"/>
          <a:lstStyle/>
          <a:p>
            <a:pPr indent="0" marL="0">
              <a:buNone/>
            </a:pPr>
            <a:r>
              <a:rPr lang="en-US" sz="1100" dirty="0">
                <a:solidFill>
                  <a:srgbClr val="FFFFFF"/>
                </a:solidFill>
                <a:latin typeface="Calibri" pitchFamily="34" charset="0"/>
                <a:ea typeface="Calibri" pitchFamily="34" charset="-122"/>
                <a:cs typeface="Calibri" pitchFamily="34" charset="-120"/>
              </a:rPr>
              <a:t>Achievable tolerance</a:t>
            </a:r>
            <a:endParaRPr lang="en-US" sz="1100" dirty="0"/>
          </a:p>
        </p:txBody>
      </p:sp>
      <p:sp>
        <p:nvSpPr>
          <p:cNvPr id="19" name="Shape 16"/>
          <p:cNvSpPr/>
          <p:nvPr/>
        </p:nvSpPr>
        <p:spPr>
          <a:xfrm>
            <a:off x="4572000" y="2724912"/>
            <a:ext cx="4251960" cy="621792"/>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20" name="Shape 17"/>
          <p:cNvSpPr/>
          <p:nvPr/>
        </p:nvSpPr>
        <p:spPr>
          <a:xfrm>
            <a:off x="4572000" y="2724912"/>
            <a:ext cx="4251960" cy="38405"/>
          </a:xfrm>
          <a:prstGeom prst="rect">
            <a:avLst/>
          </a:prstGeom>
          <a:solidFill>
            <a:srgbClr val="00C853"/>
          </a:solidFill>
          <a:ln w="12700">
            <a:solidFill>
              <a:srgbClr val="00C853"/>
            </a:solidFill>
            <a:prstDash val="solid"/>
          </a:ln>
        </p:spPr>
      </p:sp>
      <p:sp>
        <p:nvSpPr>
          <p:cNvPr id="21" name="Text 18"/>
          <p:cNvSpPr/>
          <p:nvPr/>
        </p:nvSpPr>
        <p:spPr>
          <a:xfrm>
            <a:off x="4663440" y="2788920"/>
            <a:ext cx="4069080" cy="274320"/>
          </a:xfrm>
          <a:prstGeom prst="rect">
            <a:avLst/>
          </a:prstGeom>
          <a:noFill/>
          <a:ln/>
        </p:spPr>
        <p:txBody>
          <a:bodyPr wrap="square" lIns="0" tIns="0" rIns="0" bIns="0" rtlCol="0" anchor="ctr"/>
          <a:lstStyle/>
          <a:p>
            <a:pPr algn="l" indent="0" marL="0">
              <a:buNone/>
            </a:pPr>
            <a:r>
              <a:rPr lang="en-US" sz="1100" b="1" dirty="0">
                <a:solidFill>
                  <a:srgbClr val="1E3A5F"/>
                </a:solidFill>
                <a:latin typeface="Calibri" pitchFamily="34" charset="0"/>
                <a:ea typeface="Calibri" pitchFamily="34" charset="-122"/>
                <a:cs typeface="Calibri" pitchFamily="34" charset="-120"/>
              </a:rPr>
              <a:t>Input</a:t>
            </a:r>
            <a:endParaRPr lang="en-US" sz="1100" dirty="0"/>
          </a:p>
        </p:txBody>
      </p:sp>
      <p:sp>
        <p:nvSpPr>
          <p:cNvPr id="22" name="Text 19"/>
          <p:cNvSpPr/>
          <p:nvPr/>
        </p:nvSpPr>
        <p:spPr>
          <a:xfrm>
            <a:off x="4663440" y="3054096"/>
            <a:ext cx="4069080" cy="219456"/>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CAD design → CAM software generates toolpath → G-code uploaded to CNC controller.</a:t>
            </a:r>
            <a:endParaRPr lang="en-US" sz="1000" dirty="0"/>
          </a:p>
        </p:txBody>
      </p:sp>
      <p:sp>
        <p:nvSpPr>
          <p:cNvPr id="23" name="Shape 20"/>
          <p:cNvSpPr/>
          <p:nvPr/>
        </p:nvSpPr>
        <p:spPr>
          <a:xfrm>
            <a:off x="4572000" y="3383280"/>
            <a:ext cx="4251960" cy="621792"/>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24" name="Shape 21"/>
          <p:cNvSpPr/>
          <p:nvPr/>
        </p:nvSpPr>
        <p:spPr>
          <a:xfrm>
            <a:off x="4572000" y="3383280"/>
            <a:ext cx="4251960" cy="38405"/>
          </a:xfrm>
          <a:prstGeom prst="rect">
            <a:avLst/>
          </a:prstGeom>
          <a:solidFill>
            <a:srgbClr val="2B5278"/>
          </a:solidFill>
          <a:ln w="12700">
            <a:solidFill>
              <a:srgbClr val="2B5278"/>
            </a:solidFill>
            <a:prstDash val="solid"/>
          </a:ln>
        </p:spPr>
      </p:sp>
      <p:sp>
        <p:nvSpPr>
          <p:cNvPr id="25" name="Text 22"/>
          <p:cNvSpPr/>
          <p:nvPr/>
        </p:nvSpPr>
        <p:spPr>
          <a:xfrm>
            <a:off x="4663440" y="3447288"/>
            <a:ext cx="4069080" cy="274320"/>
          </a:xfrm>
          <a:prstGeom prst="rect">
            <a:avLst/>
          </a:prstGeom>
          <a:noFill/>
          <a:ln/>
        </p:spPr>
        <p:txBody>
          <a:bodyPr wrap="square" lIns="0" tIns="0" rIns="0" bIns="0" rtlCol="0" anchor="ctr"/>
          <a:lstStyle/>
          <a:p>
            <a:pPr algn="l" indent="0" marL="0">
              <a:buNone/>
            </a:pPr>
            <a:r>
              <a:rPr lang="en-US" sz="1100" b="1" dirty="0">
                <a:solidFill>
                  <a:srgbClr val="1E3A5F"/>
                </a:solidFill>
                <a:latin typeface="Calibri" pitchFamily="34" charset="0"/>
                <a:ea typeface="Calibri" pitchFamily="34" charset="-122"/>
                <a:cs typeface="Calibri" pitchFamily="34" charset="-120"/>
              </a:rPr>
              <a:t>Process</a:t>
            </a:r>
            <a:endParaRPr lang="en-US" sz="1100" dirty="0"/>
          </a:p>
        </p:txBody>
      </p:sp>
      <p:sp>
        <p:nvSpPr>
          <p:cNvPr id="26" name="Text 23"/>
          <p:cNvSpPr/>
          <p:nvPr/>
        </p:nvSpPr>
        <p:spPr>
          <a:xfrm>
            <a:off x="4663440" y="3712464"/>
            <a:ext cx="4069080" cy="219456"/>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Controller drives servo motors along X, Y, Z axes interpreting G-code with µm precision.</a:t>
            </a:r>
            <a:endParaRPr lang="en-US" sz="1000" dirty="0"/>
          </a:p>
        </p:txBody>
      </p:sp>
      <p:sp>
        <p:nvSpPr>
          <p:cNvPr id="27" name="Shape 24"/>
          <p:cNvSpPr/>
          <p:nvPr/>
        </p:nvSpPr>
        <p:spPr>
          <a:xfrm>
            <a:off x="4572000" y="4041648"/>
            <a:ext cx="4251960" cy="621792"/>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28" name="Shape 25"/>
          <p:cNvSpPr/>
          <p:nvPr/>
        </p:nvSpPr>
        <p:spPr>
          <a:xfrm>
            <a:off x="4572000" y="4041648"/>
            <a:ext cx="4251960" cy="38405"/>
          </a:xfrm>
          <a:prstGeom prst="rect">
            <a:avLst/>
          </a:prstGeom>
          <a:solidFill>
            <a:srgbClr val="FFB300"/>
          </a:solidFill>
          <a:ln w="12700">
            <a:solidFill>
              <a:srgbClr val="FFB300"/>
            </a:solidFill>
            <a:prstDash val="solid"/>
          </a:ln>
        </p:spPr>
      </p:sp>
      <p:sp>
        <p:nvSpPr>
          <p:cNvPr id="29" name="Text 26"/>
          <p:cNvSpPr/>
          <p:nvPr/>
        </p:nvSpPr>
        <p:spPr>
          <a:xfrm>
            <a:off x="4663440" y="4105656"/>
            <a:ext cx="4069080" cy="274320"/>
          </a:xfrm>
          <a:prstGeom prst="rect">
            <a:avLst/>
          </a:prstGeom>
          <a:noFill/>
          <a:ln/>
        </p:spPr>
        <p:txBody>
          <a:bodyPr wrap="square" lIns="0" tIns="0" rIns="0" bIns="0" rtlCol="0" anchor="ctr"/>
          <a:lstStyle/>
          <a:p>
            <a:pPr algn="l" indent="0" marL="0">
              <a:buNone/>
            </a:pPr>
            <a:r>
              <a:rPr lang="en-US" sz="1100" b="1" dirty="0">
                <a:solidFill>
                  <a:srgbClr val="1E3A5F"/>
                </a:solidFill>
                <a:latin typeface="Calibri" pitchFamily="34" charset="0"/>
                <a:ea typeface="Calibri" pitchFamily="34" charset="-122"/>
                <a:cs typeface="Calibri" pitchFamily="34" charset="-120"/>
              </a:rPr>
              <a:t>Output</a:t>
            </a:r>
            <a:endParaRPr lang="en-US" sz="1100" dirty="0"/>
          </a:p>
        </p:txBody>
      </p:sp>
      <p:sp>
        <p:nvSpPr>
          <p:cNvPr id="30" name="Text 27"/>
          <p:cNvSpPr/>
          <p:nvPr/>
        </p:nvSpPr>
        <p:spPr>
          <a:xfrm>
            <a:off x="4663440" y="4370832"/>
            <a:ext cx="4069080" cy="219456"/>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Finished part with exact geometry, surface finish, tolerances — same every time, 24/7.</a:t>
            </a:r>
            <a:endParaRPr lang="en-US" sz="1000" dirty="0"/>
          </a:p>
        </p:txBody>
      </p:sp>
      <p:sp>
        <p:nvSpPr>
          <p:cNvPr id="31" name="Shape 28"/>
          <p:cNvSpPr/>
          <p:nvPr/>
        </p:nvSpPr>
        <p:spPr>
          <a:xfrm>
            <a:off x="0" y="4645152"/>
            <a:ext cx="9144000" cy="498348"/>
          </a:xfrm>
          <a:prstGeom prst="rect">
            <a:avLst/>
          </a:prstGeom>
          <a:solidFill>
            <a:srgbClr val="1E3A5F"/>
          </a:solidFill>
          <a:ln w="12700">
            <a:solidFill>
              <a:srgbClr val="1E3A5F"/>
            </a:solidFill>
            <a:prstDash val="solid"/>
          </a:ln>
        </p:spPr>
      </p:sp>
      <p:sp>
        <p:nvSpPr>
          <p:cNvPr id="32" name="Text 29"/>
          <p:cNvSpPr/>
          <p:nvPr/>
        </p:nvSpPr>
        <p:spPr>
          <a:xfrm>
            <a:off x="365760" y="4645152"/>
            <a:ext cx="8412480" cy="498348"/>
          </a:xfrm>
          <a:prstGeom prst="rect">
            <a:avLst/>
          </a:prstGeom>
          <a:noFill/>
          <a:ln/>
        </p:spPr>
        <p:txBody>
          <a:bodyPr wrap="square" lIns="0" tIns="0" rIns="0" bIns="0" rtlCol="0" anchor="ctr"/>
          <a:lstStyle/>
          <a:p>
            <a:pPr algn="ctr" indent="0" marL="0">
              <a:buNone/>
            </a:pPr>
            <a:r>
              <a:rPr lang="en-US" sz="1100" i="1" dirty="0">
                <a:solidFill>
                  <a:srgbClr val="8FAEC8"/>
                </a:solidFill>
                <a:latin typeface="Calibri" pitchFamily="34" charset="0"/>
                <a:ea typeface="Calibri" pitchFamily="34" charset="-122"/>
                <a:cs typeface="Calibri" pitchFamily="34" charset="-120"/>
              </a:rPr>
              <a:t>CNC replaces manual cranks with precise computer-controlled motors — reproducible, fast, and tireless</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131A22"/>
        </a:solidFill>
      </p:bgPr>
    </p:bg>
    <p:spTree>
      <p:nvGrpSpPr>
        <p:cNvPr id="1" name=""/>
        <p:cNvGrpSpPr/>
        <p:nvPr/>
      </p:nvGrpSpPr>
      <p:grpSpPr>
        <a:xfrm>
          <a:off x="0" y="0"/>
          <a:ext cx="0" cy="0"/>
          <a:chOff x="0" y="0"/>
          <a:chExt cx="0" cy="0"/>
        </a:xfrm>
      </p:grpSpPr>
      <p:sp>
        <p:nvSpPr>
          <p:cNvPr id="2" name="Shape 0"/>
          <p:cNvSpPr/>
          <p:nvPr/>
        </p:nvSpPr>
        <p:spPr>
          <a:xfrm>
            <a:off x="0" y="0"/>
            <a:ext cx="9144000" cy="0"/>
          </a:xfrm>
          <a:prstGeom prst="line">
            <a:avLst/>
          </a:prstGeom>
          <a:noFill/>
          <a:ln w="6350">
            <a:solidFill>
              <a:srgbClr val="2B5278">
                <a:alpha val="35000"/>
              </a:srgbClr>
            </a:solidFill>
            <a:prstDash val="solid"/>
          </a:ln>
        </p:spPr>
      </p:sp>
      <p:sp>
        <p:nvSpPr>
          <p:cNvPr id="3" name="Shape 1"/>
          <p:cNvSpPr/>
          <p:nvPr/>
        </p:nvSpPr>
        <p:spPr>
          <a:xfrm>
            <a:off x="0" y="960120"/>
            <a:ext cx="9144000" cy="0"/>
          </a:xfrm>
          <a:prstGeom prst="line">
            <a:avLst/>
          </a:prstGeom>
          <a:noFill/>
          <a:ln w="6350">
            <a:solidFill>
              <a:srgbClr val="2B5278">
                <a:alpha val="35000"/>
              </a:srgbClr>
            </a:solidFill>
            <a:prstDash val="solid"/>
          </a:ln>
        </p:spPr>
      </p:sp>
      <p:sp>
        <p:nvSpPr>
          <p:cNvPr id="4" name="Shape 2"/>
          <p:cNvSpPr/>
          <p:nvPr/>
        </p:nvSpPr>
        <p:spPr>
          <a:xfrm>
            <a:off x="0" y="1920240"/>
            <a:ext cx="9144000" cy="0"/>
          </a:xfrm>
          <a:prstGeom prst="line">
            <a:avLst/>
          </a:prstGeom>
          <a:noFill/>
          <a:ln w="6350">
            <a:solidFill>
              <a:srgbClr val="2B5278">
                <a:alpha val="35000"/>
              </a:srgbClr>
            </a:solidFill>
            <a:prstDash val="solid"/>
          </a:ln>
        </p:spPr>
      </p:sp>
      <p:sp>
        <p:nvSpPr>
          <p:cNvPr id="5" name="Shape 3"/>
          <p:cNvSpPr/>
          <p:nvPr/>
        </p:nvSpPr>
        <p:spPr>
          <a:xfrm>
            <a:off x="0" y="2880360"/>
            <a:ext cx="9144000" cy="0"/>
          </a:xfrm>
          <a:prstGeom prst="line">
            <a:avLst/>
          </a:prstGeom>
          <a:noFill/>
          <a:ln w="6350">
            <a:solidFill>
              <a:srgbClr val="2B5278">
                <a:alpha val="35000"/>
              </a:srgbClr>
            </a:solidFill>
            <a:prstDash val="solid"/>
          </a:ln>
        </p:spPr>
      </p:sp>
      <p:sp>
        <p:nvSpPr>
          <p:cNvPr id="6" name="Shape 4"/>
          <p:cNvSpPr/>
          <p:nvPr/>
        </p:nvSpPr>
        <p:spPr>
          <a:xfrm>
            <a:off x="0" y="3840480"/>
            <a:ext cx="9144000" cy="0"/>
          </a:xfrm>
          <a:prstGeom prst="line">
            <a:avLst/>
          </a:prstGeom>
          <a:noFill/>
          <a:ln w="6350">
            <a:solidFill>
              <a:srgbClr val="2B5278">
                <a:alpha val="35000"/>
              </a:srgbClr>
            </a:solidFill>
            <a:prstDash val="solid"/>
          </a:ln>
        </p:spPr>
      </p:sp>
      <p:sp>
        <p:nvSpPr>
          <p:cNvPr id="7" name="Shape 5"/>
          <p:cNvSpPr/>
          <p:nvPr/>
        </p:nvSpPr>
        <p:spPr>
          <a:xfrm>
            <a:off x="0" y="4800600"/>
            <a:ext cx="9144000" cy="0"/>
          </a:xfrm>
          <a:prstGeom prst="line">
            <a:avLst/>
          </a:prstGeom>
          <a:noFill/>
          <a:ln w="6350">
            <a:solidFill>
              <a:srgbClr val="2B5278">
                <a:alpha val="35000"/>
              </a:srgbClr>
            </a:solidFill>
            <a:prstDash val="solid"/>
          </a:ln>
        </p:spPr>
      </p:sp>
      <p:sp>
        <p:nvSpPr>
          <p:cNvPr id="8" name="Shape 6"/>
          <p:cNvSpPr/>
          <p:nvPr/>
        </p:nvSpPr>
        <p:spPr>
          <a:xfrm>
            <a:off x="0" y="0"/>
            <a:ext cx="0" cy="5143500"/>
          </a:xfrm>
          <a:prstGeom prst="line">
            <a:avLst/>
          </a:prstGeom>
          <a:noFill/>
          <a:ln w="6350">
            <a:solidFill>
              <a:srgbClr val="2B5278">
                <a:alpha val="35000"/>
              </a:srgbClr>
            </a:solidFill>
            <a:prstDash val="solid"/>
          </a:ln>
        </p:spPr>
      </p:sp>
      <p:sp>
        <p:nvSpPr>
          <p:cNvPr id="9" name="Shape 7"/>
          <p:cNvSpPr/>
          <p:nvPr/>
        </p:nvSpPr>
        <p:spPr>
          <a:xfrm>
            <a:off x="1005840" y="0"/>
            <a:ext cx="0" cy="5143500"/>
          </a:xfrm>
          <a:prstGeom prst="line">
            <a:avLst/>
          </a:prstGeom>
          <a:noFill/>
          <a:ln w="6350">
            <a:solidFill>
              <a:srgbClr val="2B5278">
                <a:alpha val="35000"/>
              </a:srgbClr>
            </a:solidFill>
            <a:prstDash val="solid"/>
          </a:ln>
        </p:spPr>
      </p:sp>
      <p:sp>
        <p:nvSpPr>
          <p:cNvPr id="10" name="Shape 8"/>
          <p:cNvSpPr/>
          <p:nvPr/>
        </p:nvSpPr>
        <p:spPr>
          <a:xfrm>
            <a:off x="2011680" y="0"/>
            <a:ext cx="0" cy="5143500"/>
          </a:xfrm>
          <a:prstGeom prst="line">
            <a:avLst/>
          </a:prstGeom>
          <a:noFill/>
          <a:ln w="6350">
            <a:solidFill>
              <a:srgbClr val="2B5278">
                <a:alpha val="35000"/>
              </a:srgbClr>
            </a:solidFill>
            <a:prstDash val="solid"/>
          </a:ln>
        </p:spPr>
      </p:sp>
      <p:sp>
        <p:nvSpPr>
          <p:cNvPr id="11" name="Shape 9"/>
          <p:cNvSpPr/>
          <p:nvPr/>
        </p:nvSpPr>
        <p:spPr>
          <a:xfrm>
            <a:off x="3017520" y="0"/>
            <a:ext cx="0" cy="5143500"/>
          </a:xfrm>
          <a:prstGeom prst="line">
            <a:avLst/>
          </a:prstGeom>
          <a:noFill/>
          <a:ln w="6350">
            <a:solidFill>
              <a:srgbClr val="2B5278">
                <a:alpha val="35000"/>
              </a:srgbClr>
            </a:solidFill>
            <a:prstDash val="solid"/>
          </a:ln>
        </p:spPr>
      </p:sp>
      <p:sp>
        <p:nvSpPr>
          <p:cNvPr id="12" name="Shape 10"/>
          <p:cNvSpPr/>
          <p:nvPr/>
        </p:nvSpPr>
        <p:spPr>
          <a:xfrm>
            <a:off x="4023360" y="0"/>
            <a:ext cx="0" cy="5143500"/>
          </a:xfrm>
          <a:prstGeom prst="line">
            <a:avLst/>
          </a:prstGeom>
          <a:noFill/>
          <a:ln w="6350">
            <a:solidFill>
              <a:srgbClr val="2B5278">
                <a:alpha val="35000"/>
              </a:srgbClr>
            </a:solidFill>
            <a:prstDash val="solid"/>
          </a:ln>
        </p:spPr>
      </p:sp>
      <p:sp>
        <p:nvSpPr>
          <p:cNvPr id="13" name="Shape 11"/>
          <p:cNvSpPr/>
          <p:nvPr/>
        </p:nvSpPr>
        <p:spPr>
          <a:xfrm>
            <a:off x="5029200" y="0"/>
            <a:ext cx="0" cy="5143500"/>
          </a:xfrm>
          <a:prstGeom prst="line">
            <a:avLst/>
          </a:prstGeom>
          <a:noFill/>
          <a:ln w="6350">
            <a:solidFill>
              <a:srgbClr val="2B5278">
                <a:alpha val="35000"/>
              </a:srgbClr>
            </a:solidFill>
            <a:prstDash val="solid"/>
          </a:ln>
        </p:spPr>
      </p:sp>
      <p:sp>
        <p:nvSpPr>
          <p:cNvPr id="14" name="Shape 12"/>
          <p:cNvSpPr/>
          <p:nvPr/>
        </p:nvSpPr>
        <p:spPr>
          <a:xfrm>
            <a:off x="6035040" y="0"/>
            <a:ext cx="0" cy="5143500"/>
          </a:xfrm>
          <a:prstGeom prst="line">
            <a:avLst/>
          </a:prstGeom>
          <a:noFill/>
          <a:ln w="6350">
            <a:solidFill>
              <a:srgbClr val="2B5278">
                <a:alpha val="35000"/>
              </a:srgbClr>
            </a:solidFill>
            <a:prstDash val="solid"/>
          </a:ln>
        </p:spPr>
      </p:sp>
      <p:sp>
        <p:nvSpPr>
          <p:cNvPr id="15" name="Shape 13"/>
          <p:cNvSpPr/>
          <p:nvPr/>
        </p:nvSpPr>
        <p:spPr>
          <a:xfrm>
            <a:off x="7040880" y="0"/>
            <a:ext cx="0" cy="5143500"/>
          </a:xfrm>
          <a:prstGeom prst="line">
            <a:avLst/>
          </a:prstGeom>
          <a:noFill/>
          <a:ln w="6350">
            <a:solidFill>
              <a:srgbClr val="2B5278">
                <a:alpha val="35000"/>
              </a:srgbClr>
            </a:solidFill>
            <a:prstDash val="solid"/>
          </a:ln>
        </p:spPr>
      </p:sp>
      <p:sp>
        <p:nvSpPr>
          <p:cNvPr id="16" name="Shape 14"/>
          <p:cNvSpPr/>
          <p:nvPr/>
        </p:nvSpPr>
        <p:spPr>
          <a:xfrm>
            <a:off x="8046720" y="0"/>
            <a:ext cx="0" cy="5143500"/>
          </a:xfrm>
          <a:prstGeom prst="line">
            <a:avLst/>
          </a:prstGeom>
          <a:noFill/>
          <a:ln w="6350">
            <a:solidFill>
              <a:srgbClr val="2B5278">
                <a:alpha val="35000"/>
              </a:srgbClr>
            </a:solidFill>
            <a:prstDash val="solid"/>
          </a:ln>
        </p:spPr>
      </p:sp>
      <p:sp>
        <p:nvSpPr>
          <p:cNvPr id="17" name="Shape 15"/>
          <p:cNvSpPr/>
          <p:nvPr/>
        </p:nvSpPr>
        <p:spPr>
          <a:xfrm>
            <a:off x="9052560" y="0"/>
            <a:ext cx="0" cy="5143500"/>
          </a:xfrm>
          <a:prstGeom prst="line">
            <a:avLst/>
          </a:prstGeom>
          <a:noFill/>
          <a:ln w="6350">
            <a:solidFill>
              <a:srgbClr val="2B5278">
                <a:alpha val="35000"/>
              </a:srgbClr>
            </a:solidFill>
            <a:prstDash val="solid"/>
          </a:ln>
        </p:spPr>
      </p:sp>
      <p:sp>
        <p:nvSpPr>
          <p:cNvPr id="18" name="Text 16"/>
          <p:cNvSpPr/>
          <p:nvPr/>
        </p:nvSpPr>
        <p:spPr>
          <a:xfrm>
            <a:off x="457200" y="256032"/>
            <a:ext cx="8229600" cy="457200"/>
          </a:xfrm>
          <a:prstGeom prst="rect">
            <a:avLst/>
          </a:prstGeom>
          <a:noFill/>
          <a:ln/>
        </p:spPr>
        <p:txBody>
          <a:bodyPr wrap="square" lIns="0" tIns="0" rIns="0" bIns="0" rtlCol="0" anchor="ctr"/>
          <a:lstStyle/>
          <a:p>
            <a:pPr indent="0" marL="0">
              <a:buNone/>
            </a:pPr>
            <a:r>
              <a:rPr lang="en-US" sz="1600" b="1" spc="300" kern="0" dirty="0">
                <a:solidFill>
                  <a:srgbClr val="00C853"/>
                </a:solidFill>
                <a:latin typeface="Calibri" pitchFamily="34" charset="0"/>
                <a:ea typeface="Calibri" pitchFamily="34" charset="-122"/>
                <a:cs typeface="Calibri" pitchFamily="34" charset="-120"/>
              </a:rPr>
              <a:t>KEY TAKEAWAYS</a:t>
            </a:r>
            <a:endParaRPr lang="en-US" sz="1600" dirty="0"/>
          </a:p>
        </p:txBody>
      </p:sp>
      <p:sp>
        <p:nvSpPr>
          <p:cNvPr id="19" name="Shape 17"/>
          <p:cNvSpPr/>
          <p:nvPr/>
        </p:nvSpPr>
        <p:spPr>
          <a:xfrm>
            <a:off x="457200" y="841248"/>
            <a:ext cx="73152" cy="502920"/>
          </a:xfrm>
          <a:prstGeom prst="rect">
            <a:avLst/>
          </a:prstGeom>
          <a:solidFill>
            <a:srgbClr val="00C853"/>
          </a:solidFill>
          <a:ln w="12700">
            <a:solidFill>
              <a:srgbClr val="00C853"/>
            </a:solidFill>
            <a:prstDash val="solid"/>
          </a:ln>
        </p:spPr>
      </p:sp>
      <p:sp>
        <p:nvSpPr>
          <p:cNvPr id="20" name="Shape 18"/>
          <p:cNvSpPr/>
          <p:nvPr/>
        </p:nvSpPr>
        <p:spPr>
          <a:xfrm>
            <a:off x="603504" y="886968"/>
            <a:ext cx="347472" cy="347472"/>
          </a:xfrm>
          <a:prstGeom prst="ellipse">
            <a:avLst/>
          </a:prstGeom>
          <a:solidFill>
            <a:srgbClr val="00C853"/>
          </a:solidFill>
          <a:ln w="12700">
            <a:solidFill>
              <a:srgbClr val="00C853"/>
            </a:solidFill>
            <a:prstDash val="solid"/>
          </a:ln>
        </p:spPr>
      </p:sp>
      <p:sp>
        <p:nvSpPr>
          <p:cNvPr id="21" name="Text 19"/>
          <p:cNvSpPr/>
          <p:nvPr/>
        </p:nvSpPr>
        <p:spPr>
          <a:xfrm>
            <a:off x="603504" y="886968"/>
            <a:ext cx="347472" cy="347472"/>
          </a:xfrm>
          <a:prstGeom prst="rect">
            <a:avLst/>
          </a:prstGeom>
          <a:noFill/>
          <a:ln/>
        </p:spPr>
        <p:txBody>
          <a:bodyPr wrap="square" lIns="0" tIns="0" rIns="0" bIns="0" rtlCol="0" anchor="ctr"/>
          <a:lstStyle/>
          <a:p>
            <a:pPr algn="ctr" indent="0" marL="0">
              <a:buNone/>
            </a:pPr>
            <a:r>
              <a:rPr lang="en-US" sz="1300" b="1" dirty="0">
                <a:solidFill>
                  <a:srgbClr val="131A22"/>
                </a:solidFill>
                <a:latin typeface="Calibri" pitchFamily="34" charset="0"/>
                <a:ea typeface="Calibri" pitchFamily="34" charset="-122"/>
                <a:cs typeface="Calibri" pitchFamily="34" charset="-120"/>
              </a:rPr>
              <a:t>1</a:t>
            </a:r>
            <a:endParaRPr lang="en-US" sz="1300" dirty="0"/>
          </a:p>
        </p:txBody>
      </p:sp>
      <p:sp>
        <p:nvSpPr>
          <p:cNvPr id="22" name="Text 20"/>
          <p:cNvSpPr/>
          <p:nvPr/>
        </p:nvSpPr>
        <p:spPr>
          <a:xfrm>
            <a:off x="1051560" y="841248"/>
            <a:ext cx="7680960" cy="502920"/>
          </a:xfrm>
          <a:prstGeom prst="rect">
            <a:avLst/>
          </a:prstGeom>
          <a:noFill/>
          <a:ln/>
        </p:spPr>
        <p:txBody>
          <a:bodyPr wrap="square" lIns="0" tIns="0" rIns="0" bIns="0" rtlCol="0" anchor="ctr"/>
          <a:lstStyle/>
          <a:p>
            <a:pPr indent="0" marL="0">
              <a:buNone/>
            </a:pPr>
            <a:r>
              <a:rPr lang="en-US" sz="1200" dirty="0">
                <a:solidFill>
                  <a:srgbClr val="C8E6F4"/>
                </a:solidFill>
                <a:latin typeface="Calibri" pitchFamily="34" charset="0"/>
                <a:ea typeface="Calibri" pitchFamily="34" charset="-122"/>
                <a:cs typeface="Calibri" pitchFamily="34" charset="-120"/>
              </a:rPr>
              <a:t>CNC replaces manual control with pre-programmed computer instructions — achieving ±0.001 mm precision 24/7.</a:t>
            </a:r>
            <a:endParaRPr lang="en-US" sz="1200" dirty="0"/>
          </a:p>
        </p:txBody>
      </p:sp>
      <p:sp>
        <p:nvSpPr>
          <p:cNvPr id="23" name="Shape 21"/>
          <p:cNvSpPr/>
          <p:nvPr/>
        </p:nvSpPr>
        <p:spPr>
          <a:xfrm>
            <a:off x="457200" y="1600200"/>
            <a:ext cx="73152" cy="502920"/>
          </a:xfrm>
          <a:prstGeom prst="rect">
            <a:avLst/>
          </a:prstGeom>
          <a:solidFill>
            <a:srgbClr val="00C853"/>
          </a:solidFill>
          <a:ln w="12700">
            <a:solidFill>
              <a:srgbClr val="00C853"/>
            </a:solidFill>
            <a:prstDash val="solid"/>
          </a:ln>
        </p:spPr>
      </p:sp>
      <p:sp>
        <p:nvSpPr>
          <p:cNvPr id="24" name="Shape 22"/>
          <p:cNvSpPr/>
          <p:nvPr/>
        </p:nvSpPr>
        <p:spPr>
          <a:xfrm>
            <a:off x="603504" y="1645920"/>
            <a:ext cx="347472" cy="347472"/>
          </a:xfrm>
          <a:prstGeom prst="ellipse">
            <a:avLst/>
          </a:prstGeom>
          <a:solidFill>
            <a:srgbClr val="00C853"/>
          </a:solidFill>
          <a:ln w="12700">
            <a:solidFill>
              <a:srgbClr val="00C853"/>
            </a:solidFill>
            <a:prstDash val="solid"/>
          </a:ln>
        </p:spPr>
      </p:sp>
      <p:sp>
        <p:nvSpPr>
          <p:cNvPr id="25" name="Text 23"/>
          <p:cNvSpPr/>
          <p:nvPr/>
        </p:nvSpPr>
        <p:spPr>
          <a:xfrm>
            <a:off x="603504" y="1645920"/>
            <a:ext cx="347472" cy="347472"/>
          </a:xfrm>
          <a:prstGeom prst="rect">
            <a:avLst/>
          </a:prstGeom>
          <a:noFill/>
          <a:ln/>
        </p:spPr>
        <p:txBody>
          <a:bodyPr wrap="square" lIns="0" tIns="0" rIns="0" bIns="0" rtlCol="0" anchor="ctr"/>
          <a:lstStyle/>
          <a:p>
            <a:pPr algn="ctr" indent="0" marL="0">
              <a:buNone/>
            </a:pPr>
            <a:r>
              <a:rPr lang="en-US" sz="1300" b="1" dirty="0">
                <a:solidFill>
                  <a:srgbClr val="131A22"/>
                </a:solidFill>
                <a:latin typeface="Calibri" pitchFamily="34" charset="0"/>
                <a:ea typeface="Calibri" pitchFamily="34" charset="-122"/>
                <a:cs typeface="Calibri" pitchFamily="34" charset="-120"/>
              </a:rPr>
              <a:t>2</a:t>
            </a:r>
            <a:endParaRPr lang="en-US" sz="1300" dirty="0"/>
          </a:p>
        </p:txBody>
      </p:sp>
      <p:sp>
        <p:nvSpPr>
          <p:cNvPr id="26" name="Text 24"/>
          <p:cNvSpPr/>
          <p:nvPr/>
        </p:nvSpPr>
        <p:spPr>
          <a:xfrm>
            <a:off x="1051560" y="1600200"/>
            <a:ext cx="7680960" cy="502920"/>
          </a:xfrm>
          <a:prstGeom prst="rect">
            <a:avLst/>
          </a:prstGeom>
          <a:noFill/>
          <a:ln/>
        </p:spPr>
        <p:txBody>
          <a:bodyPr wrap="square" lIns="0" tIns="0" rIns="0" bIns="0" rtlCol="0" anchor="ctr"/>
          <a:lstStyle/>
          <a:p>
            <a:pPr indent="0" marL="0">
              <a:buNone/>
            </a:pPr>
            <a:r>
              <a:rPr lang="en-US" sz="1200" dirty="0">
                <a:solidFill>
                  <a:srgbClr val="C8E6F4"/>
                </a:solidFill>
                <a:latin typeface="Calibri" pitchFamily="34" charset="0"/>
                <a:ea typeface="Calibri" pitchFamily="34" charset="-122"/>
                <a:cs typeface="Calibri" pitchFamily="34" charset="-120"/>
              </a:rPr>
              <a:t>Machines range from 3-axis mills to 5-axis centres. More axes = more complex geometry in fewer setups.</a:t>
            </a:r>
            <a:endParaRPr lang="en-US" sz="1200" dirty="0"/>
          </a:p>
        </p:txBody>
      </p:sp>
      <p:sp>
        <p:nvSpPr>
          <p:cNvPr id="27" name="Shape 25"/>
          <p:cNvSpPr/>
          <p:nvPr/>
        </p:nvSpPr>
        <p:spPr>
          <a:xfrm>
            <a:off x="457200" y="2359152"/>
            <a:ext cx="73152" cy="502920"/>
          </a:xfrm>
          <a:prstGeom prst="rect">
            <a:avLst/>
          </a:prstGeom>
          <a:solidFill>
            <a:srgbClr val="00C853"/>
          </a:solidFill>
          <a:ln w="12700">
            <a:solidFill>
              <a:srgbClr val="00C853"/>
            </a:solidFill>
            <a:prstDash val="solid"/>
          </a:ln>
        </p:spPr>
      </p:sp>
      <p:sp>
        <p:nvSpPr>
          <p:cNvPr id="28" name="Shape 26"/>
          <p:cNvSpPr/>
          <p:nvPr/>
        </p:nvSpPr>
        <p:spPr>
          <a:xfrm>
            <a:off x="603504" y="2404872"/>
            <a:ext cx="347472" cy="347472"/>
          </a:xfrm>
          <a:prstGeom prst="ellipse">
            <a:avLst/>
          </a:prstGeom>
          <a:solidFill>
            <a:srgbClr val="00C853"/>
          </a:solidFill>
          <a:ln w="12700">
            <a:solidFill>
              <a:srgbClr val="00C853"/>
            </a:solidFill>
            <a:prstDash val="solid"/>
          </a:ln>
        </p:spPr>
      </p:sp>
      <p:sp>
        <p:nvSpPr>
          <p:cNvPr id="29" name="Text 27"/>
          <p:cNvSpPr/>
          <p:nvPr/>
        </p:nvSpPr>
        <p:spPr>
          <a:xfrm>
            <a:off x="603504" y="2404872"/>
            <a:ext cx="347472" cy="347472"/>
          </a:xfrm>
          <a:prstGeom prst="rect">
            <a:avLst/>
          </a:prstGeom>
          <a:noFill/>
          <a:ln/>
        </p:spPr>
        <p:txBody>
          <a:bodyPr wrap="square" lIns="0" tIns="0" rIns="0" bIns="0" rtlCol="0" anchor="ctr"/>
          <a:lstStyle/>
          <a:p>
            <a:pPr algn="ctr" indent="0" marL="0">
              <a:buNone/>
            </a:pPr>
            <a:r>
              <a:rPr lang="en-US" sz="1300" b="1" dirty="0">
                <a:solidFill>
                  <a:srgbClr val="131A22"/>
                </a:solidFill>
                <a:latin typeface="Calibri" pitchFamily="34" charset="0"/>
                <a:ea typeface="Calibri" pitchFamily="34" charset="-122"/>
                <a:cs typeface="Calibri" pitchFamily="34" charset="-120"/>
              </a:rPr>
              <a:t>3</a:t>
            </a:r>
            <a:endParaRPr lang="en-US" sz="1300" dirty="0"/>
          </a:p>
        </p:txBody>
      </p:sp>
      <p:sp>
        <p:nvSpPr>
          <p:cNvPr id="30" name="Text 28"/>
          <p:cNvSpPr/>
          <p:nvPr/>
        </p:nvSpPr>
        <p:spPr>
          <a:xfrm>
            <a:off x="1051560" y="2359152"/>
            <a:ext cx="7680960" cy="502920"/>
          </a:xfrm>
          <a:prstGeom prst="rect">
            <a:avLst/>
          </a:prstGeom>
          <a:noFill/>
          <a:ln/>
        </p:spPr>
        <p:txBody>
          <a:bodyPr wrap="square" lIns="0" tIns="0" rIns="0" bIns="0" rtlCol="0" anchor="ctr"/>
          <a:lstStyle/>
          <a:p>
            <a:pPr indent="0" marL="0">
              <a:buNone/>
            </a:pPr>
            <a:r>
              <a:rPr lang="en-US" sz="1200" dirty="0">
                <a:solidFill>
                  <a:srgbClr val="C8E6F4"/>
                </a:solidFill>
                <a:latin typeface="Calibri" pitchFamily="34" charset="0"/>
                <a:ea typeface="Calibri" pitchFamily="34" charset="-122"/>
                <a:cs typeface="Calibri" pitchFamily="34" charset="-120"/>
              </a:rPr>
              <a:t>G-code drives motion; M-code controls machine functions. CAD→CAM→Post-processor generates the program.</a:t>
            </a:r>
            <a:endParaRPr lang="en-US" sz="1200" dirty="0"/>
          </a:p>
        </p:txBody>
      </p:sp>
      <p:sp>
        <p:nvSpPr>
          <p:cNvPr id="31" name="Shape 29"/>
          <p:cNvSpPr/>
          <p:nvPr/>
        </p:nvSpPr>
        <p:spPr>
          <a:xfrm>
            <a:off x="457200" y="3118104"/>
            <a:ext cx="73152" cy="502920"/>
          </a:xfrm>
          <a:prstGeom prst="rect">
            <a:avLst/>
          </a:prstGeom>
          <a:solidFill>
            <a:srgbClr val="00C853"/>
          </a:solidFill>
          <a:ln w="12700">
            <a:solidFill>
              <a:srgbClr val="00C853"/>
            </a:solidFill>
            <a:prstDash val="solid"/>
          </a:ln>
        </p:spPr>
      </p:sp>
      <p:sp>
        <p:nvSpPr>
          <p:cNvPr id="32" name="Shape 30"/>
          <p:cNvSpPr/>
          <p:nvPr/>
        </p:nvSpPr>
        <p:spPr>
          <a:xfrm>
            <a:off x="603504" y="3163824"/>
            <a:ext cx="347472" cy="347472"/>
          </a:xfrm>
          <a:prstGeom prst="ellipse">
            <a:avLst/>
          </a:prstGeom>
          <a:solidFill>
            <a:srgbClr val="00C853"/>
          </a:solidFill>
          <a:ln w="12700">
            <a:solidFill>
              <a:srgbClr val="00C853"/>
            </a:solidFill>
            <a:prstDash val="solid"/>
          </a:ln>
        </p:spPr>
      </p:sp>
      <p:sp>
        <p:nvSpPr>
          <p:cNvPr id="33" name="Text 31"/>
          <p:cNvSpPr/>
          <p:nvPr/>
        </p:nvSpPr>
        <p:spPr>
          <a:xfrm>
            <a:off x="603504" y="3163824"/>
            <a:ext cx="347472" cy="347472"/>
          </a:xfrm>
          <a:prstGeom prst="rect">
            <a:avLst/>
          </a:prstGeom>
          <a:noFill/>
          <a:ln/>
        </p:spPr>
        <p:txBody>
          <a:bodyPr wrap="square" lIns="0" tIns="0" rIns="0" bIns="0" rtlCol="0" anchor="ctr"/>
          <a:lstStyle/>
          <a:p>
            <a:pPr algn="ctr" indent="0" marL="0">
              <a:buNone/>
            </a:pPr>
            <a:r>
              <a:rPr lang="en-US" sz="1300" b="1" dirty="0">
                <a:solidFill>
                  <a:srgbClr val="131A22"/>
                </a:solidFill>
                <a:latin typeface="Calibri" pitchFamily="34" charset="0"/>
                <a:ea typeface="Calibri" pitchFamily="34" charset="-122"/>
                <a:cs typeface="Calibri" pitchFamily="34" charset="-120"/>
              </a:rPr>
              <a:t>4</a:t>
            </a:r>
            <a:endParaRPr lang="en-US" sz="1300" dirty="0"/>
          </a:p>
        </p:txBody>
      </p:sp>
      <p:sp>
        <p:nvSpPr>
          <p:cNvPr id="34" name="Text 32"/>
          <p:cNvSpPr/>
          <p:nvPr/>
        </p:nvSpPr>
        <p:spPr>
          <a:xfrm>
            <a:off x="1051560" y="3118104"/>
            <a:ext cx="7680960" cy="502920"/>
          </a:xfrm>
          <a:prstGeom prst="rect">
            <a:avLst/>
          </a:prstGeom>
          <a:noFill/>
          <a:ln/>
        </p:spPr>
        <p:txBody>
          <a:bodyPr wrap="square" lIns="0" tIns="0" rIns="0" bIns="0" rtlCol="0" anchor="ctr"/>
          <a:lstStyle/>
          <a:p>
            <a:pPr indent="0" marL="0">
              <a:buNone/>
            </a:pPr>
            <a:r>
              <a:rPr lang="en-US" sz="1200" dirty="0">
                <a:solidFill>
                  <a:srgbClr val="C8E6F4"/>
                </a:solidFill>
                <a:latin typeface="Calibri" pitchFamily="34" charset="0"/>
                <a:ea typeface="Calibri" pitchFamily="34" charset="-122"/>
                <a:cs typeface="Calibri" pitchFamily="34" charset="-120"/>
              </a:rPr>
              <a:t>Applications span every industry: aerospace turbine blades, automotive engines, medical implants, smartphone housings.</a:t>
            </a:r>
            <a:endParaRPr lang="en-US" sz="1200" dirty="0"/>
          </a:p>
        </p:txBody>
      </p:sp>
      <p:sp>
        <p:nvSpPr>
          <p:cNvPr id="35" name="Shape 33"/>
          <p:cNvSpPr/>
          <p:nvPr/>
        </p:nvSpPr>
        <p:spPr>
          <a:xfrm>
            <a:off x="457200" y="3877056"/>
            <a:ext cx="73152" cy="502920"/>
          </a:xfrm>
          <a:prstGeom prst="rect">
            <a:avLst/>
          </a:prstGeom>
          <a:solidFill>
            <a:srgbClr val="00C853"/>
          </a:solidFill>
          <a:ln w="12700">
            <a:solidFill>
              <a:srgbClr val="00C853"/>
            </a:solidFill>
            <a:prstDash val="solid"/>
          </a:ln>
        </p:spPr>
      </p:sp>
      <p:sp>
        <p:nvSpPr>
          <p:cNvPr id="36" name="Shape 34"/>
          <p:cNvSpPr/>
          <p:nvPr/>
        </p:nvSpPr>
        <p:spPr>
          <a:xfrm>
            <a:off x="603504" y="3922776"/>
            <a:ext cx="347472" cy="347472"/>
          </a:xfrm>
          <a:prstGeom prst="ellipse">
            <a:avLst/>
          </a:prstGeom>
          <a:solidFill>
            <a:srgbClr val="00C853"/>
          </a:solidFill>
          <a:ln w="12700">
            <a:solidFill>
              <a:srgbClr val="00C853"/>
            </a:solidFill>
            <a:prstDash val="solid"/>
          </a:ln>
        </p:spPr>
      </p:sp>
      <p:sp>
        <p:nvSpPr>
          <p:cNvPr id="37" name="Text 35"/>
          <p:cNvSpPr/>
          <p:nvPr/>
        </p:nvSpPr>
        <p:spPr>
          <a:xfrm>
            <a:off x="603504" y="3922776"/>
            <a:ext cx="347472" cy="347472"/>
          </a:xfrm>
          <a:prstGeom prst="rect">
            <a:avLst/>
          </a:prstGeom>
          <a:noFill/>
          <a:ln/>
        </p:spPr>
        <p:txBody>
          <a:bodyPr wrap="square" lIns="0" tIns="0" rIns="0" bIns="0" rtlCol="0" anchor="ctr"/>
          <a:lstStyle/>
          <a:p>
            <a:pPr algn="ctr" indent="0" marL="0">
              <a:buNone/>
            </a:pPr>
            <a:r>
              <a:rPr lang="en-US" sz="1300" b="1" dirty="0">
                <a:solidFill>
                  <a:srgbClr val="131A22"/>
                </a:solidFill>
                <a:latin typeface="Calibri" pitchFamily="34" charset="0"/>
                <a:ea typeface="Calibri" pitchFamily="34" charset="-122"/>
                <a:cs typeface="Calibri" pitchFamily="34" charset="-120"/>
              </a:rPr>
              <a:t>5</a:t>
            </a:r>
            <a:endParaRPr lang="en-US" sz="1300" dirty="0"/>
          </a:p>
        </p:txBody>
      </p:sp>
      <p:sp>
        <p:nvSpPr>
          <p:cNvPr id="38" name="Text 36"/>
          <p:cNvSpPr/>
          <p:nvPr/>
        </p:nvSpPr>
        <p:spPr>
          <a:xfrm>
            <a:off x="1051560" y="3877056"/>
            <a:ext cx="7680960" cy="502920"/>
          </a:xfrm>
          <a:prstGeom prst="rect">
            <a:avLst/>
          </a:prstGeom>
          <a:noFill/>
          <a:ln/>
        </p:spPr>
        <p:txBody>
          <a:bodyPr wrap="square" lIns="0" tIns="0" rIns="0" bIns="0" rtlCol="0" anchor="ctr"/>
          <a:lstStyle/>
          <a:p>
            <a:pPr indent="0" marL="0">
              <a:buNone/>
            </a:pPr>
            <a:r>
              <a:rPr lang="en-US" sz="1200" dirty="0">
                <a:solidFill>
                  <a:srgbClr val="C8E6F4"/>
                </a:solidFill>
                <a:latin typeface="Calibri" pitchFamily="34" charset="0"/>
                <a:ea typeface="Calibri" pitchFamily="34" charset="-122"/>
                <a:cs typeface="Calibri" pitchFamily="34" charset="-120"/>
              </a:rPr>
              <a:t>Industry 4.0: AI toolpaths, digital twins, IIoT monitoring, and collaborative robots are redefining CNC capability.</a:t>
            </a:r>
            <a:endParaRPr lang="en-US" sz="1200" dirty="0"/>
          </a:p>
        </p:txBody>
      </p:sp>
      <p:sp>
        <p:nvSpPr>
          <p:cNvPr id="39" name="Shape 37"/>
          <p:cNvSpPr/>
          <p:nvPr/>
        </p:nvSpPr>
        <p:spPr>
          <a:xfrm>
            <a:off x="457200" y="4645152"/>
            <a:ext cx="8229600" cy="438912"/>
          </a:xfrm>
          <a:prstGeom prst="rect">
            <a:avLst/>
          </a:prstGeom>
          <a:solidFill>
            <a:srgbClr val="00C853"/>
          </a:solidFill>
          <a:ln w="12700">
            <a:solidFill>
              <a:srgbClr val="00C853"/>
            </a:solidFill>
            <a:prstDash val="solid"/>
          </a:ln>
        </p:spPr>
      </p:sp>
      <p:sp>
        <p:nvSpPr>
          <p:cNvPr id="40" name="Text 38"/>
          <p:cNvSpPr/>
          <p:nvPr/>
        </p:nvSpPr>
        <p:spPr>
          <a:xfrm>
            <a:off x="548640" y="4645152"/>
            <a:ext cx="8046720" cy="438912"/>
          </a:xfrm>
          <a:prstGeom prst="rect">
            <a:avLst/>
          </a:prstGeom>
          <a:noFill/>
          <a:ln/>
        </p:spPr>
        <p:txBody>
          <a:bodyPr wrap="square" lIns="0" tIns="0" rIns="0" bIns="0" rtlCol="0" anchor="ctr"/>
          <a:lstStyle/>
          <a:p>
            <a:pPr algn="ctr" indent="0" marL="0">
              <a:buNone/>
            </a:pPr>
            <a:r>
              <a:rPr lang="en-US" sz="1100" i="1" dirty="0">
                <a:solidFill>
                  <a:srgbClr val="131A22"/>
                </a:solidFill>
                <a:latin typeface="Calibri" pitchFamily="34" charset="0"/>
                <a:ea typeface="Calibri" pitchFamily="34" charset="-122"/>
                <a:cs typeface="Calibri" pitchFamily="34" charset="-120"/>
              </a:rPr>
              <a:t>"In modern manufacturing, CNC is not a tool — it is the language in which precision is spoken."</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0F4F8"/>
        </a:solidFill>
      </p:bgPr>
    </p:bg>
    <p:spTree>
      <p:nvGrpSpPr>
        <p:cNvPr id="1" name=""/>
        <p:cNvGrpSpPr/>
        <p:nvPr/>
      </p:nvGrpSpPr>
      <p:grpSpPr>
        <a:xfrm>
          <a:off x="0" y="0"/>
          <a:ext cx="0" cy="0"/>
          <a:chOff x="0" y="0"/>
          <a:chExt cx="0" cy="0"/>
        </a:xfrm>
      </p:grpSpPr>
      <p:sp>
        <p:nvSpPr>
          <p:cNvPr id="2" name="Shape 0"/>
          <p:cNvSpPr/>
          <p:nvPr/>
        </p:nvSpPr>
        <p:spPr>
          <a:xfrm>
            <a:off x="0" y="0"/>
            <a:ext cx="9144000" cy="621792"/>
          </a:xfrm>
          <a:prstGeom prst="rect">
            <a:avLst/>
          </a:prstGeom>
          <a:solidFill>
            <a:srgbClr val="1E3A5F"/>
          </a:solidFill>
          <a:ln w="12700">
            <a:solidFill>
              <a:srgbClr val="1E3A5F"/>
            </a:solidFill>
            <a:prstDash val="solid"/>
          </a:ln>
        </p:spPr>
      </p:sp>
      <p:sp>
        <p:nvSpPr>
          <p:cNvPr id="3" name="Shape 1"/>
          <p:cNvSpPr/>
          <p:nvPr/>
        </p:nvSpPr>
        <p:spPr>
          <a:xfrm>
            <a:off x="0" y="621792"/>
            <a:ext cx="9144000" cy="50292"/>
          </a:xfrm>
          <a:prstGeom prst="rect">
            <a:avLst/>
          </a:prstGeom>
          <a:solidFill>
            <a:srgbClr val="00C853"/>
          </a:solidFill>
          <a:ln w="12700">
            <a:solidFill>
              <a:srgbClr val="00C853"/>
            </a:solidFill>
            <a:prstDash val="solid"/>
          </a:ln>
        </p:spPr>
      </p:sp>
      <p:sp>
        <p:nvSpPr>
          <p:cNvPr id="4" name="Text 2"/>
          <p:cNvSpPr/>
          <p:nvPr/>
        </p:nvSpPr>
        <p:spPr>
          <a:xfrm>
            <a:off x="384048" y="0"/>
            <a:ext cx="8412480" cy="621792"/>
          </a:xfrm>
          <a:prstGeom prst="rect">
            <a:avLst/>
          </a:prstGeom>
          <a:noFill/>
          <a:ln/>
        </p:spPr>
        <p:txBody>
          <a:bodyPr wrap="square" lIns="0" tIns="0" rIns="0" bIns="0" rtlCol="0" anchor="ctr"/>
          <a:lstStyle/>
          <a:p>
            <a:pPr algn="l" indent="0" marL="0">
              <a:buNone/>
            </a:pPr>
            <a:r>
              <a:rPr lang="en-US" sz="2100" b="1" dirty="0">
                <a:solidFill>
                  <a:srgbClr val="FFFFFF"/>
                </a:solidFill>
                <a:latin typeface="Calibri" pitchFamily="34" charset="0"/>
                <a:ea typeface="Calibri" pitchFamily="34" charset="-122"/>
                <a:cs typeface="Calibri" pitchFamily="34" charset="-120"/>
              </a:rPr>
              <a:t>Why CNC? — The Manufacturing Revolution</a:t>
            </a:r>
            <a:endParaRPr lang="en-US" sz="2100" dirty="0"/>
          </a:p>
        </p:txBody>
      </p:sp>
      <p:sp>
        <p:nvSpPr>
          <p:cNvPr id="5" name="Shape 3"/>
          <p:cNvSpPr/>
          <p:nvPr/>
        </p:nvSpPr>
        <p:spPr>
          <a:xfrm>
            <a:off x="320040" y="1664208"/>
            <a:ext cx="8503920" cy="91440"/>
          </a:xfrm>
          <a:prstGeom prst="rect">
            <a:avLst/>
          </a:prstGeom>
          <a:solidFill>
            <a:srgbClr val="00C853"/>
          </a:solidFill>
          <a:ln w="12700">
            <a:solidFill>
              <a:srgbClr val="00C853"/>
            </a:solidFill>
            <a:prstDash val="solid"/>
          </a:ln>
        </p:spPr>
      </p:sp>
      <p:sp>
        <p:nvSpPr>
          <p:cNvPr id="6" name="Shape 4"/>
          <p:cNvSpPr/>
          <p:nvPr/>
        </p:nvSpPr>
        <p:spPr>
          <a:xfrm>
            <a:off x="1005840" y="1591056"/>
            <a:ext cx="237744" cy="237744"/>
          </a:xfrm>
          <a:prstGeom prst="ellipse">
            <a:avLst/>
          </a:prstGeom>
          <a:solidFill>
            <a:srgbClr val="455A64"/>
          </a:solidFill>
          <a:ln w="12700">
            <a:solidFill>
              <a:srgbClr val="455A64"/>
            </a:solidFill>
            <a:prstDash val="solid"/>
          </a:ln>
        </p:spPr>
      </p:sp>
      <p:sp>
        <p:nvSpPr>
          <p:cNvPr id="7" name="Shape 5"/>
          <p:cNvSpPr/>
          <p:nvPr/>
        </p:nvSpPr>
        <p:spPr>
          <a:xfrm>
            <a:off x="320040" y="786384"/>
            <a:ext cx="1627632" cy="713232"/>
          </a:xfrm>
          <a:prstGeom prst="rect">
            <a:avLst/>
          </a:prstGeom>
          <a:solidFill>
            <a:srgbClr val="455A64"/>
          </a:solidFill>
          <a:ln w="12700">
            <a:solidFill>
              <a:srgbClr val="455A64"/>
            </a:solidFill>
            <a:prstDash val="solid"/>
          </a:ln>
          <a:effectLst>
            <a:outerShdw sx="100000" sy="100000" kx="0" ky="0" algn="bl" rotWithShape="0" blurRad="50800" dist="25400" dir="8100000">
              <a:srgbClr val="000000">
                <a:alpha val="8000"/>
              </a:srgbClr>
            </a:outerShdw>
          </a:effectLst>
        </p:spPr>
      </p:sp>
      <p:sp>
        <p:nvSpPr>
          <p:cNvPr id="8" name="Text 6"/>
          <p:cNvSpPr/>
          <p:nvPr/>
        </p:nvSpPr>
        <p:spPr>
          <a:xfrm>
            <a:off x="320040" y="786384"/>
            <a:ext cx="1627632" cy="713232"/>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Pre-1950</a:t>
            </a:r>
            <a:endParaRPr lang="en-US" sz="1300" dirty="0"/>
          </a:p>
        </p:txBody>
      </p:sp>
      <p:sp>
        <p:nvSpPr>
          <p:cNvPr id="9" name="Text 7"/>
          <p:cNvSpPr/>
          <p:nvPr/>
        </p:nvSpPr>
        <p:spPr>
          <a:xfrm>
            <a:off x="320040" y="1938528"/>
            <a:ext cx="1627632" cy="502920"/>
          </a:xfrm>
          <a:prstGeom prst="rect">
            <a:avLst/>
          </a:prstGeom>
          <a:noFill/>
          <a:ln/>
        </p:spPr>
        <p:txBody>
          <a:bodyPr wrap="square" lIns="0" tIns="0" rIns="0" bIns="0" rtlCol="0" anchor="ctr"/>
          <a:lstStyle/>
          <a:p>
            <a:pPr algn="ctr" indent="0" marL="0">
              <a:buNone/>
            </a:pPr>
            <a:r>
              <a:rPr lang="en-US" sz="1050" b="1" dirty="0">
                <a:solidFill>
                  <a:srgbClr val="1E3A5F"/>
                </a:solidFill>
                <a:latin typeface="Calibri" pitchFamily="34" charset="0"/>
                <a:ea typeface="Calibri" pitchFamily="34" charset="-122"/>
                <a:cs typeface="Calibri" pitchFamily="34" charset="-120"/>
              </a:rPr>
              <a:t>Manual</a:t>
            </a:r>
            <a:endParaRPr lang="en-US" sz="1050" dirty="0"/>
          </a:p>
          <a:p>
            <a:pPr algn="ctr" indent="0" marL="0">
              <a:buNone/>
            </a:pPr>
            <a:r>
              <a:rPr lang="en-US" sz="1050" b="1" dirty="0">
                <a:solidFill>
                  <a:srgbClr val="1E3A5F"/>
                </a:solidFill>
                <a:latin typeface="Calibri" pitchFamily="34" charset="0"/>
                <a:ea typeface="Calibri" pitchFamily="34" charset="-122"/>
                <a:cs typeface="Calibri" pitchFamily="34" charset="-120"/>
              </a:rPr>
              <a:t>Machining</a:t>
            </a:r>
            <a:endParaRPr lang="en-US" sz="1050" dirty="0"/>
          </a:p>
        </p:txBody>
      </p:sp>
      <p:sp>
        <p:nvSpPr>
          <p:cNvPr id="10" name="Text 8"/>
          <p:cNvSpPr/>
          <p:nvPr/>
        </p:nvSpPr>
        <p:spPr>
          <a:xfrm>
            <a:off x="320040" y="2468880"/>
            <a:ext cx="1627632" cy="502920"/>
          </a:xfrm>
          <a:prstGeom prst="rect">
            <a:avLst/>
          </a:prstGeom>
          <a:noFill/>
          <a:ln/>
        </p:spPr>
        <p:txBody>
          <a:bodyPr wrap="square" lIns="0" tIns="0" rIns="0" bIns="0" rtlCol="0" anchor="ctr"/>
          <a:lstStyle/>
          <a:p>
            <a:pPr algn="ctr" indent="0" marL="0">
              <a:buNone/>
            </a:pPr>
            <a:r>
              <a:rPr lang="en-US" sz="900" dirty="0">
                <a:solidFill>
                  <a:srgbClr val="455A64"/>
                </a:solidFill>
                <a:latin typeface="Calibri" pitchFamily="34" charset="0"/>
                <a:ea typeface="Calibri" pitchFamily="34" charset="-122"/>
                <a:cs typeface="Calibri" pitchFamily="34" charset="-120"/>
              </a:rPr>
              <a:t>Skilled craftsmen, handwheels, files</a:t>
            </a:r>
            <a:endParaRPr lang="en-US" sz="900" dirty="0"/>
          </a:p>
        </p:txBody>
      </p:sp>
      <p:sp>
        <p:nvSpPr>
          <p:cNvPr id="11" name="Shape 9"/>
          <p:cNvSpPr/>
          <p:nvPr/>
        </p:nvSpPr>
        <p:spPr>
          <a:xfrm>
            <a:off x="2724912" y="1591056"/>
            <a:ext cx="237744" cy="237744"/>
          </a:xfrm>
          <a:prstGeom prst="ellipse">
            <a:avLst/>
          </a:prstGeom>
          <a:solidFill>
            <a:srgbClr val="2B5278"/>
          </a:solidFill>
          <a:ln w="12700">
            <a:solidFill>
              <a:srgbClr val="2B5278"/>
            </a:solidFill>
            <a:prstDash val="solid"/>
          </a:ln>
        </p:spPr>
      </p:sp>
      <p:sp>
        <p:nvSpPr>
          <p:cNvPr id="12" name="Shape 10"/>
          <p:cNvSpPr/>
          <p:nvPr/>
        </p:nvSpPr>
        <p:spPr>
          <a:xfrm>
            <a:off x="2039112" y="786384"/>
            <a:ext cx="1627632" cy="713232"/>
          </a:xfrm>
          <a:prstGeom prst="rect">
            <a:avLst/>
          </a:prstGeom>
          <a:solidFill>
            <a:srgbClr val="2B5278"/>
          </a:solidFill>
          <a:ln w="12700">
            <a:solidFill>
              <a:srgbClr val="2B5278"/>
            </a:solidFill>
            <a:prstDash val="solid"/>
          </a:ln>
          <a:effectLst>
            <a:outerShdw sx="100000" sy="100000" kx="0" ky="0" algn="bl" rotWithShape="0" blurRad="50800" dist="25400" dir="8100000">
              <a:srgbClr val="000000">
                <a:alpha val="8000"/>
              </a:srgbClr>
            </a:outerShdw>
          </a:effectLst>
        </p:spPr>
      </p:sp>
      <p:sp>
        <p:nvSpPr>
          <p:cNvPr id="13" name="Text 11"/>
          <p:cNvSpPr/>
          <p:nvPr/>
        </p:nvSpPr>
        <p:spPr>
          <a:xfrm>
            <a:off x="2039112" y="786384"/>
            <a:ext cx="1627632" cy="713232"/>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1952</a:t>
            </a:r>
            <a:endParaRPr lang="en-US" sz="1300" dirty="0"/>
          </a:p>
        </p:txBody>
      </p:sp>
      <p:sp>
        <p:nvSpPr>
          <p:cNvPr id="14" name="Text 12"/>
          <p:cNvSpPr/>
          <p:nvPr/>
        </p:nvSpPr>
        <p:spPr>
          <a:xfrm>
            <a:off x="2039112" y="1938528"/>
            <a:ext cx="1627632" cy="502920"/>
          </a:xfrm>
          <a:prstGeom prst="rect">
            <a:avLst/>
          </a:prstGeom>
          <a:noFill/>
          <a:ln/>
        </p:spPr>
        <p:txBody>
          <a:bodyPr wrap="square" lIns="0" tIns="0" rIns="0" bIns="0" rtlCol="0" anchor="ctr"/>
          <a:lstStyle/>
          <a:p>
            <a:pPr algn="ctr" indent="0" marL="0">
              <a:buNone/>
            </a:pPr>
            <a:r>
              <a:rPr lang="en-US" sz="1050" b="1" dirty="0">
                <a:solidFill>
                  <a:srgbClr val="1E3A5F"/>
                </a:solidFill>
                <a:latin typeface="Calibri" pitchFamily="34" charset="0"/>
                <a:ea typeface="Calibri" pitchFamily="34" charset="-122"/>
                <a:cs typeface="Calibri" pitchFamily="34" charset="-120"/>
              </a:rPr>
              <a:t>NC Machines</a:t>
            </a:r>
            <a:endParaRPr lang="en-US" sz="1050" dirty="0"/>
          </a:p>
        </p:txBody>
      </p:sp>
      <p:sp>
        <p:nvSpPr>
          <p:cNvPr id="15" name="Text 13"/>
          <p:cNvSpPr/>
          <p:nvPr/>
        </p:nvSpPr>
        <p:spPr>
          <a:xfrm>
            <a:off x="2039112" y="2468880"/>
            <a:ext cx="1627632" cy="502920"/>
          </a:xfrm>
          <a:prstGeom prst="rect">
            <a:avLst/>
          </a:prstGeom>
          <a:noFill/>
          <a:ln/>
        </p:spPr>
        <p:txBody>
          <a:bodyPr wrap="square" lIns="0" tIns="0" rIns="0" bIns="0" rtlCol="0" anchor="ctr"/>
          <a:lstStyle/>
          <a:p>
            <a:pPr algn="ctr" indent="0" marL="0">
              <a:buNone/>
            </a:pPr>
            <a:r>
              <a:rPr lang="en-US" sz="900" dirty="0">
                <a:solidFill>
                  <a:srgbClr val="455A64"/>
                </a:solidFill>
                <a:latin typeface="Calibri" pitchFamily="34" charset="0"/>
                <a:ea typeface="Calibri" pitchFamily="34" charset="-122"/>
                <a:cs typeface="Calibri" pitchFamily="34" charset="-120"/>
              </a:rPr>
              <a:t>Punch-tape numerical control, MIT</a:t>
            </a:r>
            <a:endParaRPr lang="en-US" sz="900" dirty="0"/>
          </a:p>
        </p:txBody>
      </p:sp>
      <p:sp>
        <p:nvSpPr>
          <p:cNvPr id="16" name="Shape 14"/>
          <p:cNvSpPr/>
          <p:nvPr/>
        </p:nvSpPr>
        <p:spPr>
          <a:xfrm>
            <a:off x="4443984" y="1591056"/>
            <a:ext cx="237744" cy="237744"/>
          </a:xfrm>
          <a:prstGeom prst="ellipse">
            <a:avLst/>
          </a:prstGeom>
          <a:solidFill>
            <a:srgbClr val="1E3A5F"/>
          </a:solidFill>
          <a:ln w="12700">
            <a:solidFill>
              <a:srgbClr val="1E3A5F"/>
            </a:solidFill>
            <a:prstDash val="solid"/>
          </a:ln>
        </p:spPr>
      </p:sp>
      <p:sp>
        <p:nvSpPr>
          <p:cNvPr id="17" name="Shape 15"/>
          <p:cNvSpPr/>
          <p:nvPr/>
        </p:nvSpPr>
        <p:spPr>
          <a:xfrm>
            <a:off x="3758184" y="786384"/>
            <a:ext cx="1627632" cy="713232"/>
          </a:xfrm>
          <a:prstGeom prst="rect">
            <a:avLst/>
          </a:prstGeom>
          <a:solidFill>
            <a:srgbClr val="1E3A5F"/>
          </a:solidFill>
          <a:ln w="12700">
            <a:solidFill>
              <a:srgbClr val="1E3A5F"/>
            </a:solidFill>
            <a:prstDash val="solid"/>
          </a:ln>
          <a:effectLst>
            <a:outerShdw sx="100000" sy="100000" kx="0" ky="0" algn="bl" rotWithShape="0" blurRad="50800" dist="25400" dir="8100000">
              <a:srgbClr val="000000">
                <a:alpha val="8000"/>
              </a:srgbClr>
            </a:outerShdw>
          </a:effectLst>
        </p:spPr>
      </p:sp>
      <p:sp>
        <p:nvSpPr>
          <p:cNvPr id="18" name="Text 16"/>
          <p:cNvSpPr/>
          <p:nvPr/>
        </p:nvSpPr>
        <p:spPr>
          <a:xfrm>
            <a:off x="3758184" y="786384"/>
            <a:ext cx="1627632" cy="713232"/>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1970s</a:t>
            </a:r>
            <a:endParaRPr lang="en-US" sz="1300" dirty="0"/>
          </a:p>
        </p:txBody>
      </p:sp>
      <p:sp>
        <p:nvSpPr>
          <p:cNvPr id="19" name="Text 17"/>
          <p:cNvSpPr/>
          <p:nvPr/>
        </p:nvSpPr>
        <p:spPr>
          <a:xfrm>
            <a:off x="3758184" y="1938528"/>
            <a:ext cx="1627632" cy="502920"/>
          </a:xfrm>
          <a:prstGeom prst="rect">
            <a:avLst/>
          </a:prstGeom>
          <a:noFill/>
          <a:ln/>
        </p:spPr>
        <p:txBody>
          <a:bodyPr wrap="square" lIns="0" tIns="0" rIns="0" bIns="0" rtlCol="0" anchor="ctr"/>
          <a:lstStyle/>
          <a:p>
            <a:pPr algn="ctr" indent="0" marL="0">
              <a:buNone/>
            </a:pPr>
            <a:r>
              <a:rPr lang="en-US" sz="1050" b="1" dirty="0">
                <a:solidFill>
                  <a:srgbClr val="1E3A5F"/>
                </a:solidFill>
                <a:latin typeface="Calibri" pitchFamily="34" charset="0"/>
                <a:ea typeface="Calibri" pitchFamily="34" charset="-122"/>
                <a:cs typeface="Calibri" pitchFamily="34" charset="-120"/>
              </a:rPr>
              <a:t>CNC Revolution</a:t>
            </a:r>
            <a:endParaRPr lang="en-US" sz="1050" dirty="0"/>
          </a:p>
        </p:txBody>
      </p:sp>
      <p:sp>
        <p:nvSpPr>
          <p:cNvPr id="20" name="Text 18"/>
          <p:cNvSpPr/>
          <p:nvPr/>
        </p:nvSpPr>
        <p:spPr>
          <a:xfrm>
            <a:off x="3758184" y="2468880"/>
            <a:ext cx="1627632" cy="502920"/>
          </a:xfrm>
          <a:prstGeom prst="rect">
            <a:avLst/>
          </a:prstGeom>
          <a:noFill/>
          <a:ln/>
        </p:spPr>
        <p:txBody>
          <a:bodyPr wrap="square" lIns="0" tIns="0" rIns="0" bIns="0" rtlCol="0" anchor="ctr"/>
          <a:lstStyle/>
          <a:p>
            <a:pPr algn="ctr" indent="0" marL="0">
              <a:buNone/>
            </a:pPr>
            <a:r>
              <a:rPr lang="en-US" sz="900" dirty="0">
                <a:solidFill>
                  <a:srgbClr val="455A64"/>
                </a:solidFill>
                <a:latin typeface="Calibri" pitchFamily="34" charset="0"/>
                <a:ea typeface="Calibri" pitchFamily="34" charset="-122"/>
                <a:cs typeface="Calibri" pitchFamily="34" charset="-120"/>
              </a:rPr>
              <a:t>Microprocessor-based controllers</a:t>
            </a:r>
            <a:endParaRPr lang="en-US" sz="900" dirty="0"/>
          </a:p>
        </p:txBody>
      </p:sp>
      <p:sp>
        <p:nvSpPr>
          <p:cNvPr id="21" name="Shape 19"/>
          <p:cNvSpPr/>
          <p:nvPr/>
        </p:nvSpPr>
        <p:spPr>
          <a:xfrm>
            <a:off x="6163056" y="1591056"/>
            <a:ext cx="237744" cy="237744"/>
          </a:xfrm>
          <a:prstGeom prst="ellipse">
            <a:avLst/>
          </a:prstGeom>
          <a:solidFill>
            <a:srgbClr val="00C853"/>
          </a:solidFill>
          <a:ln w="12700">
            <a:solidFill>
              <a:srgbClr val="00C853"/>
            </a:solidFill>
            <a:prstDash val="solid"/>
          </a:ln>
        </p:spPr>
      </p:sp>
      <p:sp>
        <p:nvSpPr>
          <p:cNvPr id="22" name="Shape 20"/>
          <p:cNvSpPr/>
          <p:nvPr/>
        </p:nvSpPr>
        <p:spPr>
          <a:xfrm>
            <a:off x="5477256" y="786384"/>
            <a:ext cx="1627632" cy="713232"/>
          </a:xfrm>
          <a:prstGeom prst="rect">
            <a:avLst/>
          </a:prstGeom>
          <a:solidFill>
            <a:srgbClr val="00C853"/>
          </a:solidFill>
          <a:ln w="12700">
            <a:solidFill>
              <a:srgbClr val="00C853"/>
            </a:solidFill>
            <a:prstDash val="solid"/>
          </a:ln>
          <a:effectLst>
            <a:outerShdw sx="100000" sy="100000" kx="0" ky="0" algn="bl" rotWithShape="0" blurRad="50800" dist="25400" dir="8100000">
              <a:srgbClr val="000000">
                <a:alpha val="8000"/>
              </a:srgbClr>
            </a:outerShdw>
          </a:effectLst>
        </p:spPr>
      </p:sp>
      <p:sp>
        <p:nvSpPr>
          <p:cNvPr id="23" name="Text 21"/>
          <p:cNvSpPr/>
          <p:nvPr/>
        </p:nvSpPr>
        <p:spPr>
          <a:xfrm>
            <a:off x="5477256" y="786384"/>
            <a:ext cx="1627632" cy="713232"/>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1990s</a:t>
            </a:r>
            <a:endParaRPr lang="en-US" sz="1300" dirty="0"/>
          </a:p>
        </p:txBody>
      </p:sp>
      <p:sp>
        <p:nvSpPr>
          <p:cNvPr id="24" name="Text 22"/>
          <p:cNvSpPr/>
          <p:nvPr/>
        </p:nvSpPr>
        <p:spPr>
          <a:xfrm>
            <a:off x="5477256" y="1938528"/>
            <a:ext cx="1627632" cy="502920"/>
          </a:xfrm>
          <a:prstGeom prst="rect">
            <a:avLst/>
          </a:prstGeom>
          <a:noFill/>
          <a:ln/>
        </p:spPr>
        <p:txBody>
          <a:bodyPr wrap="square" lIns="0" tIns="0" rIns="0" bIns="0" rtlCol="0" anchor="ctr"/>
          <a:lstStyle/>
          <a:p>
            <a:pPr algn="ctr" indent="0" marL="0">
              <a:buNone/>
            </a:pPr>
            <a:r>
              <a:rPr lang="en-US" sz="1050" b="1" dirty="0">
                <a:solidFill>
                  <a:srgbClr val="1E3A5F"/>
                </a:solidFill>
                <a:latin typeface="Calibri" pitchFamily="34" charset="0"/>
                <a:ea typeface="Calibri" pitchFamily="34" charset="-122"/>
                <a:cs typeface="Calibri" pitchFamily="34" charset="-120"/>
              </a:rPr>
              <a:t>CAD/CAM</a:t>
            </a:r>
            <a:endParaRPr lang="en-US" sz="1050" dirty="0"/>
          </a:p>
          <a:p>
            <a:pPr algn="ctr" indent="0" marL="0">
              <a:buNone/>
            </a:pPr>
            <a:r>
              <a:rPr lang="en-US" sz="1050" b="1" dirty="0">
                <a:solidFill>
                  <a:srgbClr val="1E3A5F"/>
                </a:solidFill>
                <a:latin typeface="Calibri" pitchFamily="34" charset="0"/>
                <a:ea typeface="Calibri" pitchFamily="34" charset="-122"/>
                <a:cs typeface="Calibri" pitchFamily="34" charset="-120"/>
              </a:rPr>
              <a:t>Integration</a:t>
            </a:r>
            <a:endParaRPr lang="en-US" sz="1050" dirty="0"/>
          </a:p>
        </p:txBody>
      </p:sp>
      <p:sp>
        <p:nvSpPr>
          <p:cNvPr id="25" name="Text 23"/>
          <p:cNvSpPr/>
          <p:nvPr/>
        </p:nvSpPr>
        <p:spPr>
          <a:xfrm>
            <a:off x="5477256" y="2468880"/>
            <a:ext cx="1627632" cy="502920"/>
          </a:xfrm>
          <a:prstGeom prst="rect">
            <a:avLst/>
          </a:prstGeom>
          <a:noFill/>
          <a:ln/>
        </p:spPr>
        <p:txBody>
          <a:bodyPr wrap="square" lIns="0" tIns="0" rIns="0" bIns="0" rtlCol="0" anchor="ctr"/>
          <a:lstStyle/>
          <a:p>
            <a:pPr algn="ctr" indent="0" marL="0">
              <a:buNone/>
            </a:pPr>
            <a:r>
              <a:rPr lang="en-US" sz="900" dirty="0">
                <a:solidFill>
                  <a:srgbClr val="455A64"/>
                </a:solidFill>
                <a:latin typeface="Calibri" pitchFamily="34" charset="0"/>
                <a:ea typeface="Calibri" pitchFamily="34" charset="-122"/>
                <a:cs typeface="Calibri" pitchFamily="34" charset="-120"/>
              </a:rPr>
              <a:t>Direct design-to-machine workflow</a:t>
            </a:r>
            <a:endParaRPr lang="en-US" sz="900" dirty="0"/>
          </a:p>
        </p:txBody>
      </p:sp>
      <p:sp>
        <p:nvSpPr>
          <p:cNvPr id="26" name="Shape 24"/>
          <p:cNvSpPr/>
          <p:nvPr/>
        </p:nvSpPr>
        <p:spPr>
          <a:xfrm>
            <a:off x="7882128" y="1591056"/>
            <a:ext cx="237744" cy="237744"/>
          </a:xfrm>
          <a:prstGeom prst="ellipse">
            <a:avLst/>
          </a:prstGeom>
          <a:solidFill>
            <a:srgbClr val="FFB300"/>
          </a:solidFill>
          <a:ln w="12700">
            <a:solidFill>
              <a:srgbClr val="FFB300"/>
            </a:solidFill>
            <a:prstDash val="solid"/>
          </a:ln>
        </p:spPr>
      </p:sp>
      <p:sp>
        <p:nvSpPr>
          <p:cNvPr id="27" name="Shape 25"/>
          <p:cNvSpPr/>
          <p:nvPr/>
        </p:nvSpPr>
        <p:spPr>
          <a:xfrm>
            <a:off x="7196328" y="786384"/>
            <a:ext cx="1627632" cy="713232"/>
          </a:xfrm>
          <a:prstGeom prst="rect">
            <a:avLst/>
          </a:prstGeom>
          <a:solidFill>
            <a:srgbClr val="FFB300"/>
          </a:solidFill>
          <a:ln w="12700">
            <a:solidFill>
              <a:srgbClr val="FFB300"/>
            </a:solidFill>
            <a:prstDash val="solid"/>
          </a:ln>
          <a:effectLst>
            <a:outerShdw sx="100000" sy="100000" kx="0" ky="0" algn="bl" rotWithShape="0" blurRad="50800" dist="25400" dir="8100000">
              <a:srgbClr val="000000">
                <a:alpha val="8000"/>
              </a:srgbClr>
            </a:outerShdw>
          </a:effectLst>
        </p:spPr>
      </p:sp>
      <p:sp>
        <p:nvSpPr>
          <p:cNvPr id="28" name="Text 26"/>
          <p:cNvSpPr/>
          <p:nvPr/>
        </p:nvSpPr>
        <p:spPr>
          <a:xfrm>
            <a:off x="7196328" y="786384"/>
            <a:ext cx="1627632" cy="713232"/>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2020s</a:t>
            </a:r>
            <a:endParaRPr lang="en-US" sz="1300" dirty="0"/>
          </a:p>
        </p:txBody>
      </p:sp>
      <p:sp>
        <p:nvSpPr>
          <p:cNvPr id="29" name="Text 27"/>
          <p:cNvSpPr/>
          <p:nvPr/>
        </p:nvSpPr>
        <p:spPr>
          <a:xfrm>
            <a:off x="7196328" y="1938528"/>
            <a:ext cx="1627632" cy="502920"/>
          </a:xfrm>
          <a:prstGeom prst="rect">
            <a:avLst/>
          </a:prstGeom>
          <a:noFill/>
          <a:ln/>
        </p:spPr>
        <p:txBody>
          <a:bodyPr wrap="square" lIns="0" tIns="0" rIns="0" bIns="0" rtlCol="0" anchor="ctr"/>
          <a:lstStyle/>
          <a:p>
            <a:pPr algn="ctr" indent="0" marL="0">
              <a:buNone/>
            </a:pPr>
            <a:r>
              <a:rPr lang="en-US" sz="1050" b="1" dirty="0">
                <a:solidFill>
                  <a:srgbClr val="1E3A5F"/>
                </a:solidFill>
                <a:latin typeface="Calibri" pitchFamily="34" charset="0"/>
                <a:ea typeface="Calibri" pitchFamily="34" charset="-122"/>
                <a:cs typeface="Calibri" pitchFamily="34" charset="-120"/>
              </a:rPr>
              <a:t>Smart CNC</a:t>
            </a:r>
            <a:endParaRPr lang="en-US" sz="1050" dirty="0"/>
          </a:p>
          <a:p>
            <a:pPr algn="ctr" indent="0" marL="0">
              <a:buNone/>
            </a:pPr>
            <a:r>
              <a:rPr lang="en-US" sz="1050" b="1" dirty="0">
                <a:solidFill>
                  <a:srgbClr val="1E3A5F"/>
                </a:solidFill>
                <a:latin typeface="Calibri" pitchFamily="34" charset="0"/>
                <a:ea typeface="Calibri" pitchFamily="34" charset="-122"/>
                <a:cs typeface="Calibri" pitchFamily="34" charset="-120"/>
              </a:rPr>
              <a:t>(Industry 4.0)</a:t>
            </a:r>
            <a:endParaRPr lang="en-US" sz="1050" dirty="0"/>
          </a:p>
        </p:txBody>
      </p:sp>
      <p:sp>
        <p:nvSpPr>
          <p:cNvPr id="30" name="Text 28"/>
          <p:cNvSpPr/>
          <p:nvPr/>
        </p:nvSpPr>
        <p:spPr>
          <a:xfrm>
            <a:off x="7196328" y="2468880"/>
            <a:ext cx="1627632" cy="502920"/>
          </a:xfrm>
          <a:prstGeom prst="rect">
            <a:avLst/>
          </a:prstGeom>
          <a:noFill/>
          <a:ln/>
        </p:spPr>
        <p:txBody>
          <a:bodyPr wrap="square" lIns="0" tIns="0" rIns="0" bIns="0" rtlCol="0" anchor="ctr"/>
          <a:lstStyle/>
          <a:p>
            <a:pPr algn="ctr" indent="0" marL="0">
              <a:buNone/>
            </a:pPr>
            <a:r>
              <a:rPr lang="en-US" sz="900" dirty="0">
                <a:solidFill>
                  <a:srgbClr val="455A64"/>
                </a:solidFill>
                <a:latin typeface="Calibri" pitchFamily="34" charset="0"/>
                <a:ea typeface="Calibri" pitchFamily="34" charset="-122"/>
                <a:cs typeface="Calibri" pitchFamily="34" charset="-120"/>
              </a:rPr>
              <a:t>AI, IoT, digital twins, robots</a:t>
            </a:r>
            <a:endParaRPr lang="en-US" sz="900" dirty="0"/>
          </a:p>
        </p:txBody>
      </p:sp>
      <p:sp>
        <p:nvSpPr>
          <p:cNvPr id="31" name="Shape 29"/>
          <p:cNvSpPr/>
          <p:nvPr/>
        </p:nvSpPr>
        <p:spPr>
          <a:xfrm>
            <a:off x="320040" y="3090672"/>
            <a:ext cx="2057400" cy="1993392"/>
          </a:xfrm>
          <a:prstGeom prst="rect">
            <a:avLst/>
          </a:prstGeom>
          <a:solidFill>
            <a:srgbClr val="00C853"/>
          </a:solidFill>
          <a:ln w="12700">
            <a:solidFill>
              <a:srgbClr val="00C853"/>
            </a:solidFill>
            <a:prstDash val="solid"/>
          </a:ln>
          <a:effectLst>
            <a:outerShdw sx="100000" sy="100000" kx="0" ky="0" algn="bl" rotWithShape="0" blurRad="101600" dist="38100" dir="8100000">
              <a:srgbClr val="000000">
                <a:alpha val="13000"/>
              </a:srgbClr>
            </a:outerShdw>
          </a:effectLst>
        </p:spPr>
      </p:sp>
      <p:pic>
        <p:nvPicPr>
          <p:cNvPr id="32" name="Image 0" descr="preencoded.png">    </p:cNvPr>
          <p:cNvPicPr>
            <a:picLocks noChangeAspect="1"/>
          </p:cNvPicPr>
          <p:nvPr/>
        </p:nvPicPr>
        <p:blipFill>
          <a:blip r:embed="rId1"/>
          <a:stretch>
            <a:fillRect/>
          </a:stretch>
        </p:blipFill>
        <p:spPr>
          <a:xfrm>
            <a:off x="1051560" y="3227832"/>
            <a:ext cx="594360" cy="594360"/>
          </a:xfrm>
          <a:prstGeom prst="rect">
            <a:avLst/>
          </a:prstGeom>
        </p:spPr>
      </p:pic>
      <p:sp>
        <p:nvSpPr>
          <p:cNvPr id="33" name="Text 30"/>
          <p:cNvSpPr/>
          <p:nvPr/>
        </p:nvSpPr>
        <p:spPr>
          <a:xfrm>
            <a:off x="411480" y="3931920"/>
            <a:ext cx="1874520" cy="347472"/>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Precision</a:t>
            </a:r>
            <a:endParaRPr lang="en-US" sz="1300" dirty="0"/>
          </a:p>
        </p:txBody>
      </p:sp>
      <p:sp>
        <p:nvSpPr>
          <p:cNvPr id="34" name="Text 31"/>
          <p:cNvSpPr/>
          <p:nvPr/>
        </p:nvSpPr>
        <p:spPr>
          <a:xfrm>
            <a:off x="411480" y="4297680"/>
            <a:ext cx="1874520" cy="713232"/>
          </a:xfrm>
          <a:prstGeom prst="rect">
            <a:avLst/>
          </a:prstGeom>
          <a:noFill/>
          <a:ln/>
        </p:spPr>
        <p:txBody>
          <a:bodyPr wrap="square" lIns="0" tIns="0" rIns="0" bIns="0" rtlCol="0" anchor="t"/>
          <a:lstStyle/>
          <a:p>
            <a:pPr algn="l" indent="0" marL="0">
              <a:buNone/>
            </a:pPr>
            <a:r>
              <a:rPr lang="en-US" sz="950" dirty="0">
                <a:solidFill>
                  <a:srgbClr val="FFFFFF"/>
                </a:solidFill>
                <a:latin typeface="Calibri" pitchFamily="34" charset="0"/>
                <a:ea typeface="Calibri" pitchFamily="34" charset="-122"/>
                <a:cs typeface="Calibri" pitchFamily="34" charset="-120"/>
              </a:rPr>
              <a:t>±0.001 mm tolerance achievable. Human hand cannot match this repeatability across thousands of parts.</a:t>
            </a:r>
            <a:endParaRPr lang="en-US" sz="950" dirty="0"/>
          </a:p>
        </p:txBody>
      </p:sp>
      <p:sp>
        <p:nvSpPr>
          <p:cNvPr id="35" name="Shape 32"/>
          <p:cNvSpPr/>
          <p:nvPr/>
        </p:nvSpPr>
        <p:spPr>
          <a:xfrm>
            <a:off x="2487168" y="3090672"/>
            <a:ext cx="2057400" cy="1993392"/>
          </a:xfrm>
          <a:prstGeom prst="rect">
            <a:avLst/>
          </a:prstGeom>
          <a:solidFill>
            <a:srgbClr val="FFB300"/>
          </a:solidFill>
          <a:ln w="12700">
            <a:solidFill>
              <a:srgbClr val="FFB300"/>
            </a:solidFill>
            <a:prstDash val="solid"/>
          </a:ln>
          <a:effectLst>
            <a:outerShdw sx="100000" sy="100000" kx="0" ky="0" algn="bl" rotWithShape="0" blurRad="101600" dist="38100" dir="8100000">
              <a:srgbClr val="000000">
                <a:alpha val="13000"/>
              </a:srgbClr>
            </a:outerShdw>
          </a:effectLst>
        </p:spPr>
      </p:sp>
      <p:pic>
        <p:nvPicPr>
          <p:cNvPr id="36" name="Image 1" descr="preencoded.png">    </p:cNvPr>
          <p:cNvPicPr>
            <a:picLocks noChangeAspect="1"/>
          </p:cNvPicPr>
          <p:nvPr/>
        </p:nvPicPr>
        <p:blipFill>
          <a:blip r:embed="rId2"/>
          <a:stretch>
            <a:fillRect/>
          </a:stretch>
        </p:blipFill>
        <p:spPr>
          <a:xfrm>
            <a:off x="3218688" y="3227832"/>
            <a:ext cx="594360" cy="594360"/>
          </a:xfrm>
          <a:prstGeom prst="rect">
            <a:avLst/>
          </a:prstGeom>
        </p:spPr>
      </p:pic>
      <p:sp>
        <p:nvSpPr>
          <p:cNvPr id="37" name="Text 33"/>
          <p:cNvSpPr/>
          <p:nvPr/>
        </p:nvSpPr>
        <p:spPr>
          <a:xfrm>
            <a:off x="2578608" y="3931920"/>
            <a:ext cx="1874520" cy="347472"/>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Speed</a:t>
            </a:r>
            <a:endParaRPr lang="en-US" sz="1300" dirty="0"/>
          </a:p>
        </p:txBody>
      </p:sp>
      <p:sp>
        <p:nvSpPr>
          <p:cNvPr id="38" name="Text 34"/>
          <p:cNvSpPr/>
          <p:nvPr/>
        </p:nvSpPr>
        <p:spPr>
          <a:xfrm>
            <a:off x="2578608" y="4297680"/>
            <a:ext cx="1874520" cy="713232"/>
          </a:xfrm>
          <a:prstGeom prst="rect">
            <a:avLst/>
          </a:prstGeom>
          <a:noFill/>
          <a:ln/>
        </p:spPr>
        <p:txBody>
          <a:bodyPr wrap="square" lIns="0" tIns="0" rIns="0" bIns="0" rtlCol="0" anchor="t"/>
          <a:lstStyle/>
          <a:p>
            <a:pPr algn="l" indent="0" marL="0">
              <a:buNone/>
            </a:pPr>
            <a:r>
              <a:rPr lang="en-US" sz="950" dirty="0">
                <a:solidFill>
                  <a:srgbClr val="FFFFFF"/>
                </a:solidFill>
                <a:latin typeface="Calibri" pitchFamily="34" charset="0"/>
                <a:ea typeface="Calibri" pitchFamily="34" charset="-122"/>
                <a:cs typeface="Calibri" pitchFamily="34" charset="-120"/>
              </a:rPr>
              <a:t>CNC mills at 20,000 rpm. A turbine blade machined in 4 hours vs. 4 weeks by hand.</a:t>
            </a:r>
            <a:endParaRPr lang="en-US" sz="950" dirty="0"/>
          </a:p>
        </p:txBody>
      </p:sp>
      <p:sp>
        <p:nvSpPr>
          <p:cNvPr id="39" name="Shape 35"/>
          <p:cNvSpPr/>
          <p:nvPr/>
        </p:nvSpPr>
        <p:spPr>
          <a:xfrm>
            <a:off x="4654296" y="3090672"/>
            <a:ext cx="2057400" cy="1993392"/>
          </a:xfrm>
          <a:prstGeom prst="rect">
            <a:avLst/>
          </a:prstGeom>
          <a:solidFill>
            <a:srgbClr val="2B5278"/>
          </a:solidFill>
          <a:ln w="12700">
            <a:solidFill>
              <a:srgbClr val="2B5278"/>
            </a:solidFill>
            <a:prstDash val="solid"/>
          </a:ln>
          <a:effectLst>
            <a:outerShdw sx="100000" sy="100000" kx="0" ky="0" algn="bl" rotWithShape="0" blurRad="101600" dist="38100" dir="8100000">
              <a:srgbClr val="000000">
                <a:alpha val="13000"/>
              </a:srgbClr>
            </a:outerShdw>
          </a:effectLst>
        </p:spPr>
      </p:sp>
      <p:pic>
        <p:nvPicPr>
          <p:cNvPr id="40" name="Image 2" descr="preencoded.png">    </p:cNvPr>
          <p:cNvPicPr>
            <a:picLocks noChangeAspect="1"/>
          </p:cNvPicPr>
          <p:nvPr/>
        </p:nvPicPr>
        <p:blipFill>
          <a:blip r:embed="rId3"/>
          <a:stretch>
            <a:fillRect/>
          </a:stretch>
        </p:blipFill>
        <p:spPr>
          <a:xfrm>
            <a:off x="5385816" y="3227832"/>
            <a:ext cx="594360" cy="594360"/>
          </a:xfrm>
          <a:prstGeom prst="rect">
            <a:avLst/>
          </a:prstGeom>
        </p:spPr>
      </p:pic>
      <p:sp>
        <p:nvSpPr>
          <p:cNvPr id="41" name="Text 36"/>
          <p:cNvSpPr/>
          <p:nvPr/>
        </p:nvSpPr>
        <p:spPr>
          <a:xfrm>
            <a:off x="4745736" y="3931920"/>
            <a:ext cx="1874520" cy="347472"/>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Safety</a:t>
            </a:r>
            <a:endParaRPr lang="en-US" sz="1300" dirty="0"/>
          </a:p>
        </p:txBody>
      </p:sp>
      <p:sp>
        <p:nvSpPr>
          <p:cNvPr id="42" name="Text 37"/>
          <p:cNvSpPr/>
          <p:nvPr/>
        </p:nvSpPr>
        <p:spPr>
          <a:xfrm>
            <a:off x="4745736" y="4297680"/>
            <a:ext cx="1874520" cy="713232"/>
          </a:xfrm>
          <a:prstGeom prst="rect">
            <a:avLst/>
          </a:prstGeom>
          <a:noFill/>
          <a:ln/>
        </p:spPr>
        <p:txBody>
          <a:bodyPr wrap="square" lIns="0" tIns="0" rIns="0" bIns="0" rtlCol="0" anchor="t"/>
          <a:lstStyle/>
          <a:p>
            <a:pPr algn="l" indent="0" marL="0">
              <a:buNone/>
            </a:pPr>
            <a:r>
              <a:rPr lang="en-US" sz="950" dirty="0">
                <a:solidFill>
                  <a:srgbClr val="FFFFFF"/>
                </a:solidFill>
                <a:latin typeface="Calibri" pitchFamily="34" charset="0"/>
                <a:ea typeface="Calibri" pitchFamily="34" charset="-122"/>
                <a:cs typeface="Calibri" pitchFamily="34" charset="-120"/>
              </a:rPr>
              <a:t>Operators stay away from cutting zone. Automated guards, collision detection, and spindle load monitoring.</a:t>
            </a:r>
            <a:endParaRPr lang="en-US" sz="950" dirty="0"/>
          </a:p>
        </p:txBody>
      </p:sp>
      <p:sp>
        <p:nvSpPr>
          <p:cNvPr id="43" name="Shape 38"/>
          <p:cNvSpPr/>
          <p:nvPr/>
        </p:nvSpPr>
        <p:spPr>
          <a:xfrm>
            <a:off x="6821424" y="3090672"/>
            <a:ext cx="2057400" cy="1993392"/>
          </a:xfrm>
          <a:prstGeom prst="rect">
            <a:avLst/>
          </a:prstGeom>
          <a:solidFill>
            <a:srgbClr val="00838F"/>
          </a:solidFill>
          <a:ln w="12700">
            <a:solidFill>
              <a:srgbClr val="00838F"/>
            </a:solidFill>
            <a:prstDash val="solid"/>
          </a:ln>
          <a:effectLst>
            <a:outerShdw sx="100000" sy="100000" kx="0" ky="0" algn="bl" rotWithShape="0" blurRad="101600" dist="38100" dir="8100000">
              <a:srgbClr val="000000">
                <a:alpha val="13000"/>
              </a:srgbClr>
            </a:outerShdw>
          </a:effectLst>
        </p:spPr>
      </p:sp>
      <p:pic>
        <p:nvPicPr>
          <p:cNvPr id="44" name="Image 3" descr="preencoded.png">    </p:cNvPr>
          <p:cNvPicPr>
            <a:picLocks noChangeAspect="1"/>
          </p:cNvPicPr>
          <p:nvPr/>
        </p:nvPicPr>
        <p:blipFill>
          <a:blip r:embed="rId4"/>
          <a:stretch>
            <a:fillRect/>
          </a:stretch>
        </p:blipFill>
        <p:spPr>
          <a:xfrm>
            <a:off x="7552944" y="3227832"/>
            <a:ext cx="594360" cy="594360"/>
          </a:xfrm>
          <a:prstGeom prst="rect">
            <a:avLst/>
          </a:prstGeom>
        </p:spPr>
      </p:pic>
      <p:sp>
        <p:nvSpPr>
          <p:cNvPr id="45" name="Text 39"/>
          <p:cNvSpPr/>
          <p:nvPr/>
        </p:nvSpPr>
        <p:spPr>
          <a:xfrm>
            <a:off x="6912864" y="3931920"/>
            <a:ext cx="1874520" cy="347472"/>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Scale</a:t>
            </a:r>
            <a:endParaRPr lang="en-US" sz="1300" dirty="0"/>
          </a:p>
        </p:txBody>
      </p:sp>
      <p:sp>
        <p:nvSpPr>
          <p:cNvPr id="46" name="Text 40"/>
          <p:cNvSpPr/>
          <p:nvPr/>
        </p:nvSpPr>
        <p:spPr>
          <a:xfrm>
            <a:off x="6912864" y="4297680"/>
            <a:ext cx="1874520" cy="713232"/>
          </a:xfrm>
          <a:prstGeom prst="rect">
            <a:avLst/>
          </a:prstGeom>
          <a:noFill/>
          <a:ln/>
        </p:spPr>
        <p:txBody>
          <a:bodyPr wrap="square" lIns="0" tIns="0" rIns="0" bIns="0" rtlCol="0" anchor="t"/>
          <a:lstStyle/>
          <a:p>
            <a:pPr algn="l" indent="0" marL="0">
              <a:buNone/>
            </a:pPr>
            <a:r>
              <a:rPr lang="en-US" sz="950" dirty="0">
                <a:solidFill>
                  <a:srgbClr val="FFFFFF"/>
                </a:solidFill>
                <a:latin typeface="Calibri" pitchFamily="34" charset="0"/>
                <a:ea typeface="Calibri" pitchFamily="34" charset="-122"/>
                <a:cs typeface="Calibri" pitchFamily="34" charset="-120"/>
              </a:rPr>
              <a:t>One program runs globally. Ford uses same G-code program across 40 plants in 20 countries.</a:t>
            </a:r>
            <a:endParaRPr lang="en-US" sz="9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0F4F8"/>
        </a:solidFill>
      </p:bgPr>
    </p:bg>
    <p:spTree>
      <p:nvGrpSpPr>
        <p:cNvPr id="1" name=""/>
        <p:cNvGrpSpPr/>
        <p:nvPr/>
      </p:nvGrpSpPr>
      <p:grpSpPr>
        <a:xfrm>
          <a:off x="0" y="0"/>
          <a:ext cx="0" cy="0"/>
          <a:chOff x="0" y="0"/>
          <a:chExt cx="0" cy="0"/>
        </a:xfrm>
      </p:grpSpPr>
      <p:sp>
        <p:nvSpPr>
          <p:cNvPr id="2" name="Shape 0"/>
          <p:cNvSpPr/>
          <p:nvPr/>
        </p:nvSpPr>
        <p:spPr>
          <a:xfrm>
            <a:off x="0" y="0"/>
            <a:ext cx="9144000" cy="621792"/>
          </a:xfrm>
          <a:prstGeom prst="rect">
            <a:avLst/>
          </a:prstGeom>
          <a:solidFill>
            <a:srgbClr val="1E3A5F"/>
          </a:solidFill>
          <a:ln w="12700">
            <a:solidFill>
              <a:srgbClr val="1E3A5F"/>
            </a:solidFill>
            <a:prstDash val="solid"/>
          </a:ln>
        </p:spPr>
      </p:sp>
      <p:sp>
        <p:nvSpPr>
          <p:cNvPr id="3" name="Shape 1"/>
          <p:cNvSpPr/>
          <p:nvPr/>
        </p:nvSpPr>
        <p:spPr>
          <a:xfrm>
            <a:off x="0" y="621792"/>
            <a:ext cx="9144000" cy="50292"/>
          </a:xfrm>
          <a:prstGeom prst="rect">
            <a:avLst/>
          </a:prstGeom>
          <a:solidFill>
            <a:srgbClr val="00C853"/>
          </a:solidFill>
          <a:ln w="12700">
            <a:solidFill>
              <a:srgbClr val="00C853"/>
            </a:solidFill>
            <a:prstDash val="solid"/>
          </a:ln>
        </p:spPr>
      </p:sp>
      <p:sp>
        <p:nvSpPr>
          <p:cNvPr id="4" name="Text 2"/>
          <p:cNvSpPr/>
          <p:nvPr/>
        </p:nvSpPr>
        <p:spPr>
          <a:xfrm>
            <a:off x="384048" y="0"/>
            <a:ext cx="8412480" cy="621792"/>
          </a:xfrm>
          <a:prstGeom prst="rect">
            <a:avLst/>
          </a:prstGeom>
          <a:noFill/>
          <a:ln/>
        </p:spPr>
        <p:txBody>
          <a:bodyPr wrap="square" lIns="0" tIns="0" rIns="0" bIns="0" rtlCol="0" anchor="ctr"/>
          <a:lstStyle/>
          <a:p>
            <a:pPr algn="l" indent="0" marL="0">
              <a:buNone/>
            </a:pPr>
            <a:r>
              <a:rPr lang="en-US" sz="2100" b="1" dirty="0">
                <a:solidFill>
                  <a:srgbClr val="FFFFFF"/>
                </a:solidFill>
                <a:latin typeface="Calibri" pitchFamily="34" charset="0"/>
                <a:ea typeface="Calibri" pitchFamily="34" charset="-122"/>
                <a:cs typeface="Calibri" pitchFamily="34" charset="-120"/>
              </a:rPr>
              <a:t>Core Concept 1 — Types of CNC Machines</a:t>
            </a:r>
            <a:endParaRPr lang="en-US" sz="2100" dirty="0"/>
          </a:p>
        </p:txBody>
      </p:sp>
      <p:sp>
        <p:nvSpPr>
          <p:cNvPr id="5" name="Shape 3"/>
          <p:cNvSpPr/>
          <p:nvPr/>
        </p:nvSpPr>
        <p:spPr>
          <a:xfrm>
            <a:off x="3474720" y="1737360"/>
            <a:ext cx="2194560" cy="1280160"/>
          </a:xfrm>
          <a:prstGeom prst="ellipse">
            <a:avLst/>
          </a:prstGeom>
          <a:solidFill>
            <a:srgbClr val="1E3A5F"/>
          </a:solidFill>
          <a:ln w="12700">
            <a:solidFill>
              <a:srgbClr val="1E3A5F"/>
            </a:solidFill>
            <a:prstDash val="solid"/>
          </a:ln>
          <a:effectLst>
            <a:outerShdw sx="100000" sy="100000" kx="0" ky="0" algn="bl" rotWithShape="0" blurRad="101600" dist="38100" dir="8100000">
              <a:srgbClr val="000000">
                <a:alpha val="13000"/>
              </a:srgbClr>
            </a:outerShdw>
          </a:effectLst>
        </p:spPr>
      </p:sp>
      <p:sp>
        <p:nvSpPr>
          <p:cNvPr id="6" name="Text 4"/>
          <p:cNvSpPr/>
          <p:nvPr/>
        </p:nvSpPr>
        <p:spPr>
          <a:xfrm>
            <a:off x="3474720" y="1737360"/>
            <a:ext cx="2194560" cy="1280160"/>
          </a:xfrm>
          <a:prstGeom prst="rect">
            <a:avLst/>
          </a:prstGeom>
          <a:noFill/>
          <a:ln/>
        </p:spPr>
        <p:txBody>
          <a:bodyPr wrap="square" lIns="0" tIns="0" rIns="0" bIns="0" rtlCol="0" anchor="ctr"/>
          <a:lstStyle/>
          <a:p>
            <a:pPr algn="ctr" indent="0" marL="0">
              <a:buNone/>
            </a:pPr>
            <a:r>
              <a:rPr lang="en-US" sz="1400" b="1" dirty="0">
                <a:solidFill>
                  <a:srgbClr val="00C853"/>
                </a:solidFill>
                <a:latin typeface="Calibri" pitchFamily="34" charset="0"/>
                <a:ea typeface="Calibri" pitchFamily="34" charset="-122"/>
                <a:cs typeface="Calibri" pitchFamily="34" charset="-120"/>
              </a:rPr>
              <a:t>CNC</a:t>
            </a:r>
            <a:endParaRPr lang="en-US" sz="1400" dirty="0"/>
          </a:p>
          <a:p>
            <a:pPr algn="ctr" indent="0" marL="0">
              <a:buNone/>
            </a:pPr>
            <a:r>
              <a:rPr lang="en-US" sz="1400" b="1" dirty="0">
                <a:solidFill>
                  <a:srgbClr val="00C853"/>
                </a:solidFill>
                <a:latin typeface="Calibri" pitchFamily="34" charset="0"/>
                <a:ea typeface="Calibri" pitchFamily="34" charset="-122"/>
                <a:cs typeface="Calibri" pitchFamily="34" charset="-120"/>
              </a:rPr>
              <a:t>MACHINES</a:t>
            </a:r>
            <a:endParaRPr lang="en-US" sz="1400" dirty="0"/>
          </a:p>
        </p:txBody>
      </p:sp>
      <p:sp>
        <p:nvSpPr>
          <p:cNvPr id="7" name="Shape 5"/>
          <p:cNvSpPr/>
          <p:nvPr/>
        </p:nvSpPr>
        <p:spPr>
          <a:xfrm>
            <a:off x="182880" y="786384"/>
            <a:ext cx="2011680" cy="1645920"/>
          </a:xfrm>
          <a:prstGeom prst="rect">
            <a:avLst/>
          </a:prstGeom>
          <a:solidFill>
            <a:srgbClr val="00C853"/>
          </a:solidFill>
          <a:ln w="12700">
            <a:solidFill>
              <a:srgbClr val="00C853"/>
            </a:solidFill>
            <a:prstDash val="solid"/>
          </a:ln>
          <a:effectLst>
            <a:outerShdw sx="100000" sy="100000" kx="0" ky="0" algn="bl" rotWithShape="0" blurRad="101600" dist="38100" dir="8100000">
              <a:srgbClr val="000000">
                <a:alpha val="13000"/>
              </a:srgbClr>
            </a:outerShdw>
          </a:effectLst>
        </p:spPr>
      </p:sp>
      <p:pic>
        <p:nvPicPr>
          <p:cNvPr id="8" name="Image 0" descr="preencoded.png">    </p:cNvPr>
          <p:cNvPicPr>
            <a:picLocks noChangeAspect="1"/>
          </p:cNvPicPr>
          <p:nvPr/>
        </p:nvPicPr>
        <p:blipFill>
          <a:blip r:embed="rId1"/>
          <a:stretch>
            <a:fillRect/>
          </a:stretch>
        </p:blipFill>
        <p:spPr>
          <a:xfrm>
            <a:off x="896112" y="896112"/>
            <a:ext cx="566928" cy="566928"/>
          </a:xfrm>
          <a:prstGeom prst="rect">
            <a:avLst/>
          </a:prstGeom>
        </p:spPr>
      </p:pic>
      <p:sp>
        <p:nvSpPr>
          <p:cNvPr id="9" name="Text 6"/>
          <p:cNvSpPr/>
          <p:nvPr/>
        </p:nvSpPr>
        <p:spPr>
          <a:xfrm>
            <a:off x="274320" y="1536192"/>
            <a:ext cx="1828800" cy="45720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CNC Milling</a:t>
            </a:r>
            <a:endParaRPr lang="en-US" sz="1100" dirty="0"/>
          </a:p>
          <a:p>
            <a:pPr algn="ctr" indent="0" marL="0">
              <a:buNone/>
            </a:pPr>
            <a:r>
              <a:rPr lang="en-US" sz="1100" b="1" dirty="0">
                <a:solidFill>
                  <a:srgbClr val="FFFFFF"/>
                </a:solidFill>
                <a:latin typeface="Calibri" pitchFamily="34" charset="0"/>
                <a:ea typeface="Calibri" pitchFamily="34" charset="-122"/>
                <a:cs typeface="Calibri" pitchFamily="34" charset="-120"/>
              </a:rPr>
              <a:t>Machine</a:t>
            </a:r>
            <a:endParaRPr lang="en-US" sz="1100" dirty="0"/>
          </a:p>
        </p:txBody>
      </p:sp>
      <p:sp>
        <p:nvSpPr>
          <p:cNvPr id="10" name="Text 7"/>
          <p:cNvSpPr/>
          <p:nvPr/>
        </p:nvSpPr>
        <p:spPr>
          <a:xfrm>
            <a:off x="274320" y="1975104"/>
            <a:ext cx="1828800" cy="411480"/>
          </a:xfrm>
          <a:prstGeom prst="rect">
            <a:avLst/>
          </a:prstGeom>
          <a:noFill/>
          <a:ln/>
        </p:spPr>
        <p:txBody>
          <a:bodyPr wrap="square" lIns="0" tIns="0" rIns="0" bIns="0"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3–5 axis, rotating cutter</a:t>
            </a:r>
            <a:endParaRPr lang="en-US" sz="900" dirty="0"/>
          </a:p>
          <a:p>
            <a:pPr algn="ctr" indent="0" marL="0">
              <a:buNone/>
            </a:pPr>
            <a:r>
              <a:rPr lang="en-US" sz="900" dirty="0">
                <a:solidFill>
                  <a:srgbClr val="FFFFFF"/>
                </a:solidFill>
                <a:latin typeface="Calibri" pitchFamily="34" charset="0"/>
                <a:ea typeface="Calibri" pitchFamily="34" charset="-122"/>
                <a:cs typeface="Calibri" pitchFamily="34" charset="-120"/>
              </a:rPr>
              <a:t>+ stationary workpiece</a:t>
            </a:r>
            <a:endParaRPr lang="en-US" sz="900" dirty="0"/>
          </a:p>
        </p:txBody>
      </p:sp>
      <p:sp>
        <p:nvSpPr>
          <p:cNvPr id="11" name="Shape 8"/>
          <p:cNvSpPr/>
          <p:nvPr/>
        </p:nvSpPr>
        <p:spPr>
          <a:xfrm>
            <a:off x="3474720" y="786384"/>
            <a:ext cx="2011680" cy="1645920"/>
          </a:xfrm>
          <a:prstGeom prst="rect">
            <a:avLst/>
          </a:prstGeom>
          <a:solidFill>
            <a:srgbClr val="FFB300"/>
          </a:solidFill>
          <a:ln w="12700">
            <a:solidFill>
              <a:srgbClr val="FFB300"/>
            </a:solidFill>
            <a:prstDash val="solid"/>
          </a:ln>
          <a:effectLst>
            <a:outerShdw sx="100000" sy="100000" kx="0" ky="0" algn="bl" rotWithShape="0" blurRad="101600" dist="38100" dir="8100000">
              <a:srgbClr val="000000">
                <a:alpha val="13000"/>
              </a:srgbClr>
            </a:outerShdw>
          </a:effectLst>
        </p:spPr>
      </p:sp>
      <p:pic>
        <p:nvPicPr>
          <p:cNvPr id="12" name="Image 1" descr="preencoded.png">    </p:cNvPr>
          <p:cNvPicPr>
            <a:picLocks noChangeAspect="1"/>
          </p:cNvPicPr>
          <p:nvPr/>
        </p:nvPicPr>
        <p:blipFill>
          <a:blip r:embed="rId2"/>
          <a:stretch>
            <a:fillRect/>
          </a:stretch>
        </p:blipFill>
        <p:spPr>
          <a:xfrm>
            <a:off x="4187952" y="896112"/>
            <a:ext cx="566928" cy="566928"/>
          </a:xfrm>
          <a:prstGeom prst="rect">
            <a:avLst/>
          </a:prstGeom>
        </p:spPr>
      </p:pic>
      <p:sp>
        <p:nvSpPr>
          <p:cNvPr id="13" name="Text 9"/>
          <p:cNvSpPr/>
          <p:nvPr/>
        </p:nvSpPr>
        <p:spPr>
          <a:xfrm>
            <a:off x="3566160" y="1536192"/>
            <a:ext cx="1828800" cy="45720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CNC Lathe</a:t>
            </a:r>
            <a:endParaRPr lang="en-US" sz="1100" dirty="0"/>
          </a:p>
          <a:p>
            <a:pPr algn="ctr" indent="0" marL="0">
              <a:buNone/>
            </a:pPr>
            <a:r>
              <a:rPr lang="en-US" sz="1100" b="1" dirty="0">
                <a:solidFill>
                  <a:srgbClr val="FFFFFF"/>
                </a:solidFill>
                <a:latin typeface="Calibri" pitchFamily="34" charset="0"/>
                <a:ea typeface="Calibri" pitchFamily="34" charset="-122"/>
                <a:cs typeface="Calibri" pitchFamily="34" charset="-120"/>
              </a:rPr>
              <a:t>(Turning)</a:t>
            </a:r>
            <a:endParaRPr lang="en-US" sz="1100" dirty="0"/>
          </a:p>
        </p:txBody>
      </p:sp>
      <p:sp>
        <p:nvSpPr>
          <p:cNvPr id="14" name="Text 10"/>
          <p:cNvSpPr/>
          <p:nvPr/>
        </p:nvSpPr>
        <p:spPr>
          <a:xfrm>
            <a:off x="3566160" y="1975104"/>
            <a:ext cx="1828800" cy="411480"/>
          </a:xfrm>
          <a:prstGeom prst="rect">
            <a:avLst/>
          </a:prstGeom>
          <a:noFill/>
          <a:ln/>
        </p:spPr>
        <p:txBody>
          <a:bodyPr wrap="square" lIns="0" tIns="0" rIns="0" bIns="0"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Rotating workpiece,</a:t>
            </a:r>
            <a:endParaRPr lang="en-US" sz="900" dirty="0"/>
          </a:p>
          <a:p>
            <a:pPr algn="ctr" indent="0" marL="0">
              <a:buNone/>
            </a:pPr>
            <a:r>
              <a:rPr lang="en-US" sz="900" dirty="0">
                <a:solidFill>
                  <a:srgbClr val="FFFFFF"/>
                </a:solidFill>
                <a:latin typeface="Calibri" pitchFamily="34" charset="0"/>
                <a:ea typeface="Calibri" pitchFamily="34" charset="-122"/>
                <a:cs typeface="Calibri" pitchFamily="34" charset="-120"/>
              </a:rPr>
              <a:t>stationary tool</a:t>
            </a:r>
            <a:endParaRPr lang="en-US" sz="900" dirty="0"/>
          </a:p>
        </p:txBody>
      </p:sp>
      <p:sp>
        <p:nvSpPr>
          <p:cNvPr id="15" name="Shape 11"/>
          <p:cNvSpPr/>
          <p:nvPr/>
        </p:nvSpPr>
        <p:spPr>
          <a:xfrm>
            <a:off x="6766560" y="786384"/>
            <a:ext cx="2011680" cy="1645920"/>
          </a:xfrm>
          <a:prstGeom prst="rect">
            <a:avLst/>
          </a:prstGeom>
          <a:solidFill>
            <a:srgbClr val="00838F"/>
          </a:solidFill>
          <a:ln w="12700">
            <a:solidFill>
              <a:srgbClr val="00838F"/>
            </a:solidFill>
            <a:prstDash val="solid"/>
          </a:ln>
          <a:effectLst>
            <a:outerShdw sx="100000" sy="100000" kx="0" ky="0" algn="bl" rotWithShape="0" blurRad="101600" dist="38100" dir="8100000">
              <a:srgbClr val="000000">
                <a:alpha val="13000"/>
              </a:srgbClr>
            </a:outerShdw>
          </a:effectLst>
        </p:spPr>
      </p:sp>
      <p:pic>
        <p:nvPicPr>
          <p:cNvPr id="16" name="Image 2" descr="preencoded.png">    </p:cNvPr>
          <p:cNvPicPr>
            <a:picLocks noChangeAspect="1"/>
          </p:cNvPicPr>
          <p:nvPr/>
        </p:nvPicPr>
        <p:blipFill>
          <a:blip r:embed="rId3"/>
          <a:stretch>
            <a:fillRect/>
          </a:stretch>
        </p:blipFill>
        <p:spPr>
          <a:xfrm>
            <a:off x="7479792" y="896112"/>
            <a:ext cx="566928" cy="566928"/>
          </a:xfrm>
          <a:prstGeom prst="rect">
            <a:avLst/>
          </a:prstGeom>
        </p:spPr>
      </p:pic>
      <p:sp>
        <p:nvSpPr>
          <p:cNvPr id="17" name="Text 12"/>
          <p:cNvSpPr/>
          <p:nvPr/>
        </p:nvSpPr>
        <p:spPr>
          <a:xfrm>
            <a:off x="6858000" y="1536192"/>
            <a:ext cx="1828800" cy="45720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CNC Drilling</a:t>
            </a:r>
            <a:endParaRPr lang="en-US" sz="1100" dirty="0"/>
          </a:p>
          <a:p>
            <a:pPr algn="ctr" indent="0" marL="0">
              <a:buNone/>
            </a:pPr>
            <a:r>
              <a:rPr lang="en-US" sz="1100" b="1" dirty="0">
                <a:solidFill>
                  <a:srgbClr val="FFFFFF"/>
                </a:solidFill>
                <a:latin typeface="Calibri" pitchFamily="34" charset="0"/>
                <a:ea typeface="Calibri" pitchFamily="34" charset="-122"/>
                <a:cs typeface="Calibri" pitchFamily="34" charset="-120"/>
              </a:rPr>
              <a:t>Machine</a:t>
            </a:r>
            <a:endParaRPr lang="en-US" sz="1100" dirty="0"/>
          </a:p>
        </p:txBody>
      </p:sp>
      <p:sp>
        <p:nvSpPr>
          <p:cNvPr id="18" name="Text 13"/>
          <p:cNvSpPr/>
          <p:nvPr/>
        </p:nvSpPr>
        <p:spPr>
          <a:xfrm>
            <a:off x="6858000" y="1975104"/>
            <a:ext cx="1828800" cy="411480"/>
          </a:xfrm>
          <a:prstGeom prst="rect">
            <a:avLst/>
          </a:prstGeom>
          <a:noFill/>
          <a:ln/>
        </p:spPr>
        <p:txBody>
          <a:bodyPr wrap="square" lIns="0" tIns="0" rIns="0" bIns="0"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Vertical spindle,</a:t>
            </a:r>
            <a:endParaRPr lang="en-US" sz="900" dirty="0"/>
          </a:p>
          <a:p>
            <a:pPr algn="ctr" indent="0" marL="0">
              <a:buNone/>
            </a:pPr>
            <a:r>
              <a:rPr lang="en-US" sz="900" dirty="0">
                <a:solidFill>
                  <a:srgbClr val="FFFFFF"/>
                </a:solidFill>
                <a:latin typeface="Calibri" pitchFamily="34" charset="0"/>
                <a:ea typeface="Calibri" pitchFamily="34" charset="-122"/>
                <a:cs typeface="Calibri" pitchFamily="34" charset="-120"/>
              </a:rPr>
              <a:t>precision hole-making</a:t>
            </a:r>
            <a:endParaRPr lang="en-US" sz="900" dirty="0"/>
          </a:p>
        </p:txBody>
      </p:sp>
      <p:sp>
        <p:nvSpPr>
          <p:cNvPr id="19" name="Shape 14"/>
          <p:cNvSpPr/>
          <p:nvPr/>
        </p:nvSpPr>
        <p:spPr>
          <a:xfrm>
            <a:off x="182880" y="3246120"/>
            <a:ext cx="2011680" cy="1645920"/>
          </a:xfrm>
          <a:prstGeom prst="rect">
            <a:avLst/>
          </a:prstGeom>
          <a:solidFill>
            <a:srgbClr val="6A1B9A"/>
          </a:solidFill>
          <a:ln w="12700">
            <a:solidFill>
              <a:srgbClr val="6A1B9A"/>
            </a:solidFill>
            <a:prstDash val="solid"/>
          </a:ln>
          <a:effectLst>
            <a:outerShdw sx="100000" sy="100000" kx="0" ky="0" algn="bl" rotWithShape="0" blurRad="101600" dist="38100" dir="8100000">
              <a:srgbClr val="000000">
                <a:alpha val="13000"/>
              </a:srgbClr>
            </a:outerShdw>
          </a:effectLst>
        </p:spPr>
      </p:sp>
      <p:pic>
        <p:nvPicPr>
          <p:cNvPr id="20" name="Image 3" descr="preencoded.png">    </p:cNvPr>
          <p:cNvPicPr>
            <a:picLocks noChangeAspect="1"/>
          </p:cNvPicPr>
          <p:nvPr/>
        </p:nvPicPr>
        <p:blipFill>
          <a:blip r:embed="rId4"/>
          <a:stretch>
            <a:fillRect/>
          </a:stretch>
        </p:blipFill>
        <p:spPr>
          <a:xfrm>
            <a:off x="896112" y="3355848"/>
            <a:ext cx="566928" cy="566928"/>
          </a:xfrm>
          <a:prstGeom prst="rect">
            <a:avLst/>
          </a:prstGeom>
        </p:spPr>
      </p:pic>
      <p:sp>
        <p:nvSpPr>
          <p:cNvPr id="21" name="Text 15"/>
          <p:cNvSpPr/>
          <p:nvPr/>
        </p:nvSpPr>
        <p:spPr>
          <a:xfrm>
            <a:off x="274320" y="3995928"/>
            <a:ext cx="1828800" cy="45720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CNC EDM</a:t>
            </a:r>
            <a:endParaRPr lang="en-US" sz="1100" dirty="0"/>
          </a:p>
          <a:p>
            <a:pPr algn="ctr" indent="0" marL="0">
              <a:buNone/>
            </a:pPr>
            <a:r>
              <a:rPr lang="en-US" sz="1100" b="1" dirty="0">
                <a:solidFill>
                  <a:srgbClr val="FFFFFF"/>
                </a:solidFill>
                <a:latin typeface="Calibri" pitchFamily="34" charset="0"/>
                <a:ea typeface="Calibri" pitchFamily="34" charset="-122"/>
                <a:cs typeface="Calibri" pitchFamily="34" charset="-120"/>
              </a:rPr>
              <a:t>Machine</a:t>
            </a:r>
            <a:endParaRPr lang="en-US" sz="1100" dirty="0"/>
          </a:p>
        </p:txBody>
      </p:sp>
      <p:sp>
        <p:nvSpPr>
          <p:cNvPr id="22" name="Text 16"/>
          <p:cNvSpPr/>
          <p:nvPr/>
        </p:nvSpPr>
        <p:spPr>
          <a:xfrm>
            <a:off x="274320" y="4434840"/>
            <a:ext cx="1828800" cy="411480"/>
          </a:xfrm>
          <a:prstGeom prst="rect">
            <a:avLst/>
          </a:prstGeom>
          <a:noFill/>
          <a:ln/>
        </p:spPr>
        <p:txBody>
          <a:bodyPr wrap="square" lIns="0" tIns="0" rIns="0" bIns="0"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Electrical discharge,</a:t>
            </a:r>
            <a:endParaRPr lang="en-US" sz="900" dirty="0"/>
          </a:p>
          <a:p>
            <a:pPr algn="ctr" indent="0" marL="0">
              <a:buNone/>
            </a:pPr>
            <a:r>
              <a:rPr lang="en-US" sz="900" dirty="0">
                <a:solidFill>
                  <a:srgbClr val="FFFFFF"/>
                </a:solidFill>
                <a:latin typeface="Calibri" pitchFamily="34" charset="0"/>
                <a:ea typeface="Calibri" pitchFamily="34" charset="-122"/>
                <a:cs typeface="Calibri" pitchFamily="34" charset="-120"/>
              </a:rPr>
              <a:t>non-contact erosion</a:t>
            </a:r>
            <a:endParaRPr lang="en-US" sz="900" dirty="0"/>
          </a:p>
        </p:txBody>
      </p:sp>
      <p:sp>
        <p:nvSpPr>
          <p:cNvPr id="23" name="Shape 17"/>
          <p:cNvSpPr/>
          <p:nvPr/>
        </p:nvSpPr>
        <p:spPr>
          <a:xfrm>
            <a:off x="3474720" y="3246120"/>
            <a:ext cx="2011680" cy="1645920"/>
          </a:xfrm>
          <a:prstGeom prst="rect">
            <a:avLst/>
          </a:prstGeom>
          <a:solidFill>
            <a:srgbClr val="2B5278"/>
          </a:solidFill>
          <a:ln w="12700">
            <a:solidFill>
              <a:srgbClr val="2B5278"/>
            </a:solidFill>
            <a:prstDash val="solid"/>
          </a:ln>
          <a:effectLst>
            <a:outerShdw sx="100000" sy="100000" kx="0" ky="0" algn="bl" rotWithShape="0" blurRad="101600" dist="38100" dir="8100000">
              <a:srgbClr val="000000">
                <a:alpha val="13000"/>
              </a:srgbClr>
            </a:outerShdw>
          </a:effectLst>
        </p:spPr>
      </p:sp>
      <p:pic>
        <p:nvPicPr>
          <p:cNvPr id="24" name="Image 4" descr="preencoded.png">    </p:cNvPr>
          <p:cNvPicPr>
            <a:picLocks noChangeAspect="1"/>
          </p:cNvPicPr>
          <p:nvPr/>
        </p:nvPicPr>
        <p:blipFill>
          <a:blip r:embed="rId5"/>
          <a:stretch>
            <a:fillRect/>
          </a:stretch>
        </p:blipFill>
        <p:spPr>
          <a:xfrm>
            <a:off x="4187952" y="3355848"/>
            <a:ext cx="566928" cy="566928"/>
          </a:xfrm>
          <a:prstGeom prst="rect">
            <a:avLst/>
          </a:prstGeom>
        </p:spPr>
      </p:pic>
      <p:sp>
        <p:nvSpPr>
          <p:cNvPr id="25" name="Text 18"/>
          <p:cNvSpPr/>
          <p:nvPr/>
        </p:nvSpPr>
        <p:spPr>
          <a:xfrm>
            <a:off x="3566160" y="3995928"/>
            <a:ext cx="1828800" cy="45720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CNC Grinding</a:t>
            </a:r>
            <a:endParaRPr lang="en-US" sz="1100" dirty="0"/>
          </a:p>
          <a:p>
            <a:pPr algn="ctr" indent="0" marL="0">
              <a:buNone/>
            </a:pPr>
            <a:r>
              <a:rPr lang="en-US" sz="1100" b="1" dirty="0">
                <a:solidFill>
                  <a:srgbClr val="FFFFFF"/>
                </a:solidFill>
                <a:latin typeface="Calibri" pitchFamily="34" charset="0"/>
                <a:ea typeface="Calibri" pitchFamily="34" charset="-122"/>
                <a:cs typeface="Calibri" pitchFamily="34" charset="-120"/>
              </a:rPr>
              <a:t>Machine</a:t>
            </a:r>
            <a:endParaRPr lang="en-US" sz="1100" dirty="0"/>
          </a:p>
        </p:txBody>
      </p:sp>
      <p:sp>
        <p:nvSpPr>
          <p:cNvPr id="26" name="Text 19"/>
          <p:cNvSpPr/>
          <p:nvPr/>
        </p:nvSpPr>
        <p:spPr>
          <a:xfrm>
            <a:off x="3566160" y="4434840"/>
            <a:ext cx="1828800" cy="411480"/>
          </a:xfrm>
          <a:prstGeom prst="rect">
            <a:avLst/>
          </a:prstGeom>
          <a:noFill/>
          <a:ln/>
        </p:spPr>
        <p:txBody>
          <a:bodyPr wrap="square" lIns="0" tIns="0" rIns="0" bIns="0"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Abrasive wheel,</a:t>
            </a:r>
            <a:endParaRPr lang="en-US" sz="900" dirty="0"/>
          </a:p>
          <a:p>
            <a:pPr algn="ctr" indent="0" marL="0">
              <a:buNone/>
            </a:pPr>
            <a:r>
              <a:rPr lang="en-US" sz="900" dirty="0">
                <a:solidFill>
                  <a:srgbClr val="FFFFFF"/>
                </a:solidFill>
                <a:latin typeface="Calibri" pitchFamily="34" charset="0"/>
                <a:ea typeface="Calibri" pitchFamily="34" charset="-122"/>
                <a:cs typeface="Calibri" pitchFamily="34" charset="-120"/>
              </a:rPr>
              <a:t>finish Ra &lt; 0.4 µm</a:t>
            </a:r>
            <a:endParaRPr lang="en-US" sz="900" dirty="0"/>
          </a:p>
        </p:txBody>
      </p:sp>
      <p:sp>
        <p:nvSpPr>
          <p:cNvPr id="27" name="Shape 20"/>
          <p:cNvSpPr/>
          <p:nvPr/>
        </p:nvSpPr>
        <p:spPr>
          <a:xfrm>
            <a:off x="6766560" y="3246120"/>
            <a:ext cx="2011680" cy="1645920"/>
          </a:xfrm>
          <a:prstGeom prst="rect">
            <a:avLst/>
          </a:prstGeom>
          <a:solidFill>
            <a:srgbClr val="D32F2F"/>
          </a:solidFill>
          <a:ln w="12700">
            <a:solidFill>
              <a:srgbClr val="D32F2F"/>
            </a:solidFill>
            <a:prstDash val="solid"/>
          </a:ln>
          <a:effectLst>
            <a:outerShdw sx="100000" sy="100000" kx="0" ky="0" algn="bl" rotWithShape="0" blurRad="101600" dist="38100" dir="8100000">
              <a:srgbClr val="000000">
                <a:alpha val="13000"/>
              </a:srgbClr>
            </a:outerShdw>
          </a:effectLst>
        </p:spPr>
      </p:sp>
      <p:pic>
        <p:nvPicPr>
          <p:cNvPr id="28" name="Image 5" descr="preencoded.png">    </p:cNvPr>
          <p:cNvPicPr>
            <a:picLocks noChangeAspect="1"/>
          </p:cNvPicPr>
          <p:nvPr/>
        </p:nvPicPr>
        <p:blipFill>
          <a:blip r:embed="rId6"/>
          <a:stretch>
            <a:fillRect/>
          </a:stretch>
        </p:blipFill>
        <p:spPr>
          <a:xfrm>
            <a:off x="7479792" y="3355848"/>
            <a:ext cx="566928" cy="566928"/>
          </a:xfrm>
          <a:prstGeom prst="rect">
            <a:avLst/>
          </a:prstGeom>
        </p:spPr>
      </p:pic>
      <p:sp>
        <p:nvSpPr>
          <p:cNvPr id="29" name="Text 21"/>
          <p:cNvSpPr/>
          <p:nvPr/>
        </p:nvSpPr>
        <p:spPr>
          <a:xfrm>
            <a:off x="6858000" y="3995928"/>
            <a:ext cx="1828800" cy="45720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CNC Plasma /</a:t>
            </a:r>
            <a:endParaRPr lang="en-US" sz="1100" dirty="0"/>
          </a:p>
          <a:p>
            <a:pPr algn="ctr" indent="0" marL="0">
              <a:buNone/>
            </a:pPr>
            <a:r>
              <a:rPr lang="en-US" sz="1100" b="1" dirty="0">
                <a:solidFill>
                  <a:srgbClr val="FFFFFF"/>
                </a:solidFill>
                <a:latin typeface="Calibri" pitchFamily="34" charset="0"/>
                <a:ea typeface="Calibri" pitchFamily="34" charset="-122"/>
                <a:cs typeface="Calibri" pitchFamily="34" charset="-120"/>
              </a:rPr>
              <a:t>Laser</a:t>
            </a:r>
            <a:endParaRPr lang="en-US" sz="1100" dirty="0"/>
          </a:p>
        </p:txBody>
      </p:sp>
      <p:sp>
        <p:nvSpPr>
          <p:cNvPr id="30" name="Text 22"/>
          <p:cNvSpPr/>
          <p:nvPr/>
        </p:nvSpPr>
        <p:spPr>
          <a:xfrm>
            <a:off x="6858000" y="4434840"/>
            <a:ext cx="1828800" cy="411480"/>
          </a:xfrm>
          <a:prstGeom prst="rect">
            <a:avLst/>
          </a:prstGeom>
          <a:noFill/>
          <a:ln/>
        </p:spPr>
        <p:txBody>
          <a:bodyPr wrap="square" lIns="0" tIns="0" rIns="0" bIns="0"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Thermal cutting of</a:t>
            </a:r>
            <a:endParaRPr lang="en-US" sz="900" dirty="0"/>
          </a:p>
          <a:p>
            <a:pPr algn="ctr" indent="0" marL="0">
              <a:buNone/>
            </a:pPr>
            <a:r>
              <a:rPr lang="en-US" sz="900" dirty="0">
                <a:solidFill>
                  <a:srgbClr val="FFFFFF"/>
                </a:solidFill>
                <a:latin typeface="Calibri" pitchFamily="34" charset="0"/>
                <a:ea typeface="Calibri" pitchFamily="34" charset="-122"/>
                <a:cs typeface="Calibri" pitchFamily="34" charset="-120"/>
              </a:rPr>
              <a:t>flat sheet material</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0F4F8"/>
        </a:solidFill>
      </p:bgPr>
    </p:bg>
    <p:spTree>
      <p:nvGrpSpPr>
        <p:cNvPr id="1" name=""/>
        <p:cNvGrpSpPr/>
        <p:nvPr/>
      </p:nvGrpSpPr>
      <p:grpSpPr>
        <a:xfrm>
          <a:off x="0" y="0"/>
          <a:ext cx="0" cy="0"/>
          <a:chOff x="0" y="0"/>
          <a:chExt cx="0" cy="0"/>
        </a:xfrm>
      </p:grpSpPr>
      <p:sp>
        <p:nvSpPr>
          <p:cNvPr id="2" name="Shape 0"/>
          <p:cNvSpPr/>
          <p:nvPr/>
        </p:nvSpPr>
        <p:spPr>
          <a:xfrm>
            <a:off x="0" y="0"/>
            <a:ext cx="9144000" cy="621792"/>
          </a:xfrm>
          <a:prstGeom prst="rect">
            <a:avLst/>
          </a:prstGeom>
          <a:solidFill>
            <a:srgbClr val="1E3A5F"/>
          </a:solidFill>
          <a:ln w="12700">
            <a:solidFill>
              <a:srgbClr val="1E3A5F"/>
            </a:solidFill>
            <a:prstDash val="solid"/>
          </a:ln>
        </p:spPr>
      </p:sp>
      <p:sp>
        <p:nvSpPr>
          <p:cNvPr id="3" name="Shape 1"/>
          <p:cNvSpPr/>
          <p:nvPr/>
        </p:nvSpPr>
        <p:spPr>
          <a:xfrm>
            <a:off x="0" y="621792"/>
            <a:ext cx="9144000" cy="50292"/>
          </a:xfrm>
          <a:prstGeom prst="rect">
            <a:avLst/>
          </a:prstGeom>
          <a:solidFill>
            <a:srgbClr val="00C853"/>
          </a:solidFill>
          <a:ln w="12700">
            <a:solidFill>
              <a:srgbClr val="00C853"/>
            </a:solidFill>
            <a:prstDash val="solid"/>
          </a:ln>
        </p:spPr>
      </p:sp>
      <p:sp>
        <p:nvSpPr>
          <p:cNvPr id="4" name="Text 2"/>
          <p:cNvSpPr/>
          <p:nvPr/>
        </p:nvSpPr>
        <p:spPr>
          <a:xfrm>
            <a:off x="384048" y="0"/>
            <a:ext cx="8412480" cy="621792"/>
          </a:xfrm>
          <a:prstGeom prst="rect">
            <a:avLst/>
          </a:prstGeom>
          <a:noFill/>
          <a:ln/>
        </p:spPr>
        <p:txBody>
          <a:bodyPr wrap="square" lIns="0" tIns="0" rIns="0" bIns="0" rtlCol="0" anchor="ctr"/>
          <a:lstStyle/>
          <a:p>
            <a:pPr algn="l" indent="0" marL="0">
              <a:buNone/>
            </a:pPr>
            <a:r>
              <a:rPr lang="en-US" sz="2100" b="1" dirty="0">
                <a:solidFill>
                  <a:srgbClr val="FFFFFF"/>
                </a:solidFill>
                <a:latin typeface="Calibri" pitchFamily="34" charset="0"/>
                <a:ea typeface="Calibri" pitchFamily="34" charset="-122"/>
                <a:cs typeface="Calibri" pitchFamily="34" charset="-120"/>
              </a:rPr>
              <a:t>Core Concept 2 — CNC Axes of Motion</a:t>
            </a:r>
            <a:endParaRPr lang="en-US" sz="2100" dirty="0"/>
          </a:p>
        </p:txBody>
      </p:sp>
      <p:sp>
        <p:nvSpPr>
          <p:cNvPr id="5" name="Shape 3"/>
          <p:cNvSpPr/>
          <p:nvPr/>
        </p:nvSpPr>
        <p:spPr>
          <a:xfrm>
            <a:off x="1371600" y="2103120"/>
            <a:ext cx="3200400" cy="274320"/>
          </a:xfrm>
          <a:prstGeom prst="rect">
            <a:avLst/>
          </a:prstGeom>
          <a:solidFill>
            <a:srgbClr val="455A64"/>
          </a:solidFill>
          <a:ln w="12700">
            <a:solidFill>
              <a:srgbClr val="455A64"/>
            </a:solidFill>
            <a:prstDash val="solid"/>
          </a:ln>
        </p:spPr>
      </p:sp>
      <p:sp>
        <p:nvSpPr>
          <p:cNvPr id="6" name="Shape 4"/>
          <p:cNvSpPr/>
          <p:nvPr/>
        </p:nvSpPr>
        <p:spPr>
          <a:xfrm>
            <a:off x="1645920" y="1097280"/>
            <a:ext cx="2743200" cy="1005840"/>
          </a:xfrm>
          <a:prstGeom prst="rect">
            <a:avLst/>
          </a:prstGeom>
          <a:solidFill>
            <a:srgbClr val="2B5278">
              <a:alpha val="70000"/>
            </a:srgbClr>
          </a:solidFill>
          <a:ln w="12700">
            <a:solidFill>
              <a:srgbClr val="2B5278"/>
            </a:solidFill>
            <a:prstDash val="solid"/>
          </a:ln>
        </p:spPr>
      </p:sp>
      <p:sp>
        <p:nvSpPr>
          <p:cNvPr id="7" name="Shape 5"/>
          <p:cNvSpPr/>
          <p:nvPr/>
        </p:nvSpPr>
        <p:spPr>
          <a:xfrm>
            <a:off x="2560320" y="786384"/>
            <a:ext cx="228600" cy="868680"/>
          </a:xfrm>
          <a:prstGeom prst="rect">
            <a:avLst/>
          </a:prstGeom>
          <a:solidFill>
            <a:srgbClr val="455A64"/>
          </a:solidFill>
          <a:ln w="12700">
            <a:solidFill>
              <a:srgbClr val="455A64"/>
            </a:solidFill>
            <a:prstDash val="solid"/>
          </a:ln>
        </p:spPr>
      </p:sp>
      <p:sp>
        <p:nvSpPr>
          <p:cNvPr id="8" name="Shape 6"/>
          <p:cNvSpPr/>
          <p:nvPr/>
        </p:nvSpPr>
        <p:spPr>
          <a:xfrm>
            <a:off x="1371600" y="2286000"/>
            <a:ext cx="3200400" cy="0"/>
          </a:xfrm>
          <a:prstGeom prst="line">
            <a:avLst/>
          </a:prstGeom>
          <a:noFill/>
          <a:ln w="38100">
            <a:solidFill>
              <a:srgbClr val="00C853"/>
            </a:solidFill>
            <a:prstDash val="solid"/>
          </a:ln>
        </p:spPr>
      </p:sp>
      <p:sp>
        <p:nvSpPr>
          <p:cNvPr id="9" name="Text 7"/>
          <p:cNvSpPr/>
          <p:nvPr/>
        </p:nvSpPr>
        <p:spPr>
          <a:xfrm>
            <a:off x="4389120" y="2103120"/>
            <a:ext cx="365760" cy="365760"/>
          </a:xfrm>
          <a:prstGeom prst="rect">
            <a:avLst/>
          </a:prstGeom>
          <a:noFill/>
          <a:ln/>
        </p:spPr>
        <p:txBody>
          <a:bodyPr wrap="square" lIns="0" tIns="0" rIns="0" bIns="0" rtlCol="0" anchor="ctr"/>
          <a:lstStyle/>
          <a:p>
            <a:pPr indent="0" marL="0">
              <a:buNone/>
            </a:pPr>
            <a:r>
              <a:rPr lang="en-US" sz="1600" b="1" dirty="0">
                <a:solidFill>
                  <a:srgbClr val="00C853"/>
                </a:solidFill>
                <a:latin typeface="Calibri" pitchFamily="34" charset="0"/>
                <a:ea typeface="Calibri" pitchFamily="34" charset="-122"/>
                <a:cs typeface="Calibri" pitchFamily="34" charset="-120"/>
              </a:rPr>
              <a:t>X</a:t>
            </a:r>
            <a:endParaRPr lang="en-US" sz="1600" dirty="0"/>
          </a:p>
        </p:txBody>
      </p:sp>
      <p:sp>
        <p:nvSpPr>
          <p:cNvPr id="10" name="Shape 8"/>
          <p:cNvSpPr/>
          <p:nvPr/>
        </p:nvSpPr>
        <p:spPr>
          <a:xfrm>
            <a:off x="1371600" y="804672"/>
            <a:ext cx="0" cy="1481328"/>
          </a:xfrm>
          <a:prstGeom prst="line">
            <a:avLst/>
          </a:prstGeom>
          <a:noFill/>
          <a:ln w="38100">
            <a:solidFill>
              <a:srgbClr val="FFB300"/>
            </a:solidFill>
            <a:prstDash val="solid"/>
          </a:ln>
        </p:spPr>
      </p:sp>
      <p:sp>
        <p:nvSpPr>
          <p:cNvPr id="11" name="Text 9"/>
          <p:cNvSpPr/>
          <p:nvPr/>
        </p:nvSpPr>
        <p:spPr>
          <a:xfrm>
            <a:off x="1417320" y="713232"/>
            <a:ext cx="365760" cy="365760"/>
          </a:xfrm>
          <a:prstGeom prst="rect">
            <a:avLst/>
          </a:prstGeom>
          <a:noFill/>
          <a:ln/>
        </p:spPr>
        <p:txBody>
          <a:bodyPr wrap="square" lIns="0" tIns="0" rIns="0" bIns="0" rtlCol="0" anchor="ctr"/>
          <a:lstStyle/>
          <a:p>
            <a:pPr indent="0" marL="0">
              <a:buNone/>
            </a:pPr>
            <a:r>
              <a:rPr lang="en-US" sz="1600" b="1" dirty="0">
                <a:solidFill>
                  <a:srgbClr val="FFB300"/>
                </a:solidFill>
                <a:latin typeface="Calibri" pitchFamily="34" charset="0"/>
                <a:ea typeface="Calibri" pitchFamily="34" charset="-122"/>
                <a:cs typeface="Calibri" pitchFamily="34" charset="-120"/>
              </a:rPr>
              <a:t>Y</a:t>
            </a:r>
            <a:endParaRPr lang="en-US" sz="1600" dirty="0"/>
          </a:p>
        </p:txBody>
      </p:sp>
      <p:sp>
        <p:nvSpPr>
          <p:cNvPr id="12" name="Shape 10"/>
          <p:cNvSpPr/>
          <p:nvPr/>
        </p:nvSpPr>
        <p:spPr>
          <a:xfrm>
            <a:off x="1371600" y="2286000"/>
            <a:ext cx="822960" cy="-548640"/>
          </a:xfrm>
          <a:prstGeom prst="line">
            <a:avLst/>
          </a:prstGeom>
          <a:noFill/>
          <a:ln w="38100">
            <a:solidFill>
              <a:srgbClr val="D32F2F"/>
            </a:solidFill>
            <a:prstDash val="solid"/>
          </a:ln>
        </p:spPr>
      </p:sp>
      <p:sp>
        <p:nvSpPr>
          <p:cNvPr id="13" name="Text 11"/>
          <p:cNvSpPr/>
          <p:nvPr/>
        </p:nvSpPr>
        <p:spPr>
          <a:xfrm>
            <a:off x="685800" y="1463040"/>
            <a:ext cx="365760" cy="365760"/>
          </a:xfrm>
          <a:prstGeom prst="rect">
            <a:avLst/>
          </a:prstGeom>
          <a:noFill/>
          <a:ln/>
        </p:spPr>
        <p:txBody>
          <a:bodyPr wrap="square" lIns="0" tIns="0" rIns="0" bIns="0" rtlCol="0" anchor="ctr"/>
          <a:lstStyle/>
          <a:p>
            <a:pPr indent="0" marL="0">
              <a:buNone/>
            </a:pPr>
            <a:r>
              <a:rPr lang="en-US" sz="1600" b="1" dirty="0">
                <a:solidFill>
                  <a:srgbClr val="D32F2F"/>
                </a:solidFill>
                <a:latin typeface="Calibri" pitchFamily="34" charset="0"/>
                <a:ea typeface="Calibri" pitchFamily="34" charset="-122"/>
                <a:cs typeface="Calibri" pitchFamily="34" charset="-120"/>
              </a:rPr>
              <a:t>Z</a:t>
            </a:r>
            <a:endParaRPr lang="en-US" sz="1600" dirty="0"/>
          </a:p>
        </p:txBody>
      </p:sp>
      <p:sp>
        <p:nvSpPr>
          <p:cNvPr id="14" name="Text 12"/>
          <p:cNvSpPr/>
          <p:nvPr/>
        </p:nvSpPr>
        <p:spPr>
          <a:xfrm>
            <a:off x="347472" y="2706624"/>
            <a:ext cx="4114800" cy="274320"/>
          </a:xfrm>
          <a:prstGeom prst="rect">
            <a:avLst/>
          </a:prstGeom>
          <a:noFill/>
          <a:ln/>
        </p:spPr>
        <p:txBody>
          <a:bodyPr wrap="square" lIns="0" tIns="0" rIns="0" bIns="0" rtlCol="0" anchor="ctr"/>
          <a:lstStyle/>
          <a:p>
            <a:pPr indent="0" marL="0">
              <a:buNone/>
            </a:pPr>
            <a:r>
              <a:rPr lang="en-US" sz="1000" i="1" dirty="0">
                <a:solidFill>
                  <a:srgbClr val="6A1B9A"/>
                </a:solidFill>
                <a:latin typeface="Calibri" pitchFamily="34" charset="0"/>
                <a:ea typeface="Calibri" pitchFamily="34" charset="-122"/>
                <a:cs typeface="Calibri" pitchFamily="34" charset="-120"/>
              </a:rPr>
              <a:t>A (rotation around X)</a:t>
            </a:r>
            <a:endParaRPr lang="en-US" sz="1000" dirty="0"/>
          </a:p>
        </p:txBody>
      </p:sp>
      <p:sp>
        <p:nvSpPr>
          <p:cNvPr id="15" name="Text 13"/>
          <p:cNvSpPr/>
          <p:nvPr/>
        </p:nvSpPr>
        <p:spPr>
          <a:xfrm>
            <a:off x="347472" y="3017520"/>
            <a:ext cx="4114800" cy="274320"/>
          </a:xfrm>
          <a:prstGeom prst="rect">
            <a:avLst/>
          </a:prstGeom>
          <a:noFill/>
          <a:ln/>
        </p:spPr>
        <p:txBody>
          <a:bodyPr wrap="square" lIns="0" tIns="0" rIns="0" bIns="0" rtlCol="0" anchor="ctr"/>
          <a:lstStyle/>
          <a:p>
            <a:pPr indent="0" marL="0">
              <a:buNone/>
            </a:pPr>
            <a:r>
              <a:rPr lang="en-US" sz="1000" i="1" dirty="0">
                <a:solidFill>
                  <a:srgbClr val="00838F"/>
                </a:solidFill>
                <a:latin typeface="Calibri" pitchFamily="34" charset="0"/>
                <a:ea typeface="Calibri" pitchFamily="34" charset="-122"/>
                <a:cs typeface="Calibri" pitchFamily="34" charset="-120"/>
              </a:rPr>
              <a:t>B (rotation around Y)</a:t>
            </a:r>
            <a:endParaRPr lang="en-US" sz="1000" dirty="0"/>
          </a:p>
        </p:txBody>
      </p:sp>
      <p:sp>
        <p:nvSpPr>
          <p:cNvPr id="16" name="Text 14"/>
          <p:cNvSpPr/>
          <p:nvPr/>
        </p:nvSpPr>
        <p:spPr>
          <a:xfrm>
            <a:off x="347472" y="3328416"/>
            <a:ext cx="4114800" cy="274320"/>
          </a:xfrm>
          <a:prstGeom prst="rect">
            <a:avLst/>
          </a:prstGeom>
          <a:noFill/>
          <a:ln/>
        </p:spPr>
        <p:txBody>
          <a:bodyPr wrap="square" lIns="0" tIns="0" rIns="0" bIns="0" rtlCol="0" anchor="ctr"/>
          <a:lstStyle/>
          <a:p>
            <a:pPr indent="0" marL="0">
              <a:buNone/>
            </a:pPr>
            <a:r>
              <a:rPr lang="en-US" sz="1000" i="1" dirty="0">
                <a:solidFill>
                  <a:srgbClr val="FFB300"/>
                </a:solidFill>
                <a:latin typeface="Calibri" pitchFamily="34" charset="0"/>
                <a:ea typeface="Calibri" pitchFamily="34" charset="-122"/>
                <a:cs typeface="Calibri" pitchFamily="34" charset="-120"/>
              </a:rPr>
              <a:t>C (rotation around Z)</a:t>
            </a:r>
            <a:endParaRPr lang="en-US" sz="1000" dirty="0"/>
          </a:p>
        </p:txBody>
      </p:sp>
      <p:sp>
        <p:nvSpPr>
          <p:cNvPr id="17" name="Shape 15"/>
          <p:cNvSpPr/>
          <p:nvPr/>
        </p:nvSpPr>
        <p:spPr>
          <a:xfrm>
            <a:off x="4709160" y="786384"/>
            <a:ext cx="4114800" cy="987552"/>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18" name="Shape 16"/>
          <p:cNvSpPr/>
          <p:nvPr/>
        </p:nvSpPr>
        <p:spPr>
          <a:xfrm>
            <a:off x="4709160" y="786384"/>
            <a:ext cx="64008" cy="987552"/>
          </a:xfrm>
          <a:prstGeom prst="rect">
            <a:avLst/>
          </a:prstGeom>
          <a:solidFill>
            <a:srgbClr val="00C853"/>
          </a:solidFill>
          <a:ln w="12700">
            <a:solidFill>
              <a:srgbClr val="00C853"/>
            </a:solidFill>
            <a:prstDash val="solid"/>
          </a:ln>
        </p:spPr>
      </p:sp>
      <p:sp>
        <p:nvSpPr>
          <p:cNvPr id="19" name="Text 17"/>
          <p:cNvSpPr/>
          <p:nvPr/>
        </p:nvSpPr>
        <p:spPr>
          <a:xfrm>
            <a:off x="4828032" y="841248"/>
            <a:ext cx="3840480" cy="274320"/>
          </a:xfrm>
          <a:prstGeom prst="rect">
            <a:avLst/>
          </a:prstGeom>
          <a:noFill/>
          <a:ln/>
        </p:spPr>
        <p:txBody>
          <a:bodyPr wrap="square" lIns="0" tIns="0" rIns="0" bIns="0" rtlCol="0" anchor="ctr"/>
          <a:lstStyle/>
          <a:p>
            <a:pPr indent="0" marL="0">
              <a:buNone/>
            </a:pPr>
            <a:r>
              <a:rPr lang="en-US" sz="1200" b="1" dirty="0">
                <a:solidFill>
                  <a:srgbClr val="1E3A5F"/>
                </a:solidFill>
                <a:latin typeface="Calibri" pitchFamily="34" charset="0"/>
                <a:ea typeface="Calibri" pitchFamily="34" charset="-122"/>
                <a:cs typeface="Calibri" pitchFamily="34" charset="-120"/>
              </a:rPr>
              <a:t>3-Axis CNC</a:t>
            </a:r>
            <a:endParaRPr lang="en-US" sz="1200" dirty="0"/>
          </a:p>
        </p:txBody>
      </p:sp>
      <p:sp>
        <p:nvSpPr>
          <p:cNvPr id="20" name="Text 18"/>
          <p:cNvSpPr/>
          <p:nvPr/>
        </p:nvSpPr>
        <p:spPr>
          <a:xfrm>
            <a:off x="4828032" y="1133856"/>
            <a:ext cx="3200400" cy="548640"/>
          </a:xfrm>
          <a:prstGeom prst="rect">
            <a:avLst/>
          </a:prstGeom>
          <a:noFill/>
          <a:ln/>
        </p:spPr>
        <p:txBody>
          <a:bodyPr wrap="square" lIns="0" tIns="0" rIns="0" bIns="0" rtlCol="0" anchor="ctr"/>
          <a:lstStyle/>
          <a:p>
            <a:pPr indent="0" marL="0">
              <a:buNone/>
            </a:pPr>
            <a:r>
              <a:rPr lang="en-US" sz="950" dirty="0">
                <a:solidFill>
                  <a:srgbClr val="455A64"/>
                </a:solidFill>
                <a:latin typeface="Calibri" pitchFamily="34" charset="0"/>
                <a:ea typeface="Calibri" pitchFamily="34" charset="-122"/>
                <a:cs typeface="Calibri" pitchFamily="34" charset="-120"/>
              </a:rPr>
              <a:t>Moves in X, Y, Z. Most common. Ideal for prismatic parts, pockets, and flat surfaces.</a:t>
            </a:r>
            <a:endParaRPr lang="en-US" sz="950" dirty="0"/>
          </a:p>
        </p:txBody>
      </p:sp>
      <p:sp>
        <p:nvSpPr>
          <p:cNvPr id="21" name="Text 19"/>
          <p:cNvSpPr/>
          <p:nvPr/>
        </p:nvSpPr>
        <p:spPr>
          <a:xfrm>
            <a:off x="8092440" y="841248"/>
            <a:ext cx="685800" cy="877824"/>
          </a:xfrm>
          <a:prstGeom prst="rect">
            <a:avLst/>
          </a:prstGeom>
          <a:noFill/>
          <a:ln/>
        </p:spPr>
        <p:txBody>
          <a:bodyPr wrap="square" lIns="0" tIns="0" rIns="0" bIns="0" rtlCol="0" anchor="ctr"/>
          <a:lstStyle/>
          <a:p>
            <a:pPr algn="r" indent="0" marL="0">
              <a:buNone/>
            </a:pPr>
            <a:r>
              <a:rPr lang="en-US" sz="850" i="1" dirty="0">
                <a:solidFill>
                  <a:srgbClr val="00C853"/>
                </a:solidFill>
                <a:latin typeface="Calibri" pitchFamily="34" charset="0"/>
                <a:ea typeface="Calibri" pitchFamily="34" charset="-122"/>
                <a:cs typeface="Calibri" pitchFamily="34" charset="-120"/>
              </a:rPr>
              <a:t>70% of all CNC machines</a:t>
            </a:r>
            <a:endParaRPr lang="en-US" sz="850" dirty="0"/>
          </a:p>
        </p:txBody>
      </p:sp>
      <p:sp>
        <p:nvSpPr>
          <p:cNvPr id="22" name="Shape 20"/>
          <p:cNvSpPr/>
          <p:nvPr/>
        </p:nvSpPr>
        <p:spPr>
          <a:xfrm>
            <a:off x="4709160" y="1856232"/>
            <a:ext cx="4114800" cy="987552"/>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23" name="Shape 21"/>
          <p:cNvSpPr/>
          <p:nvPr/>
        </p:nvSpPr>
        <p:spPr>
          <a:xfrm>
            <a:off x="4709160" y="1856232"/>
            <a:ext cx="64008" cy="987552"/>
          </a:xfrm>
          <a:prstGeom prst="rect">
            <a:avLst/>
          </a:prstGeom>
          <a:solidFill>
            <a:srgbClr val="FFB300"/>
          </a:solidFill>
          <a:ln w="12700">
            <a:solidFill>
              <a:srgbClr val="FFB300"/>
            </a:solidFill>
            <a:prstDash val="solid"/>
          </a:ln>
        </p:spPr>
      </p:sp>
      <p:sp>
        <p:nvSpPr>
          <p:cNvPr id="24" name="Text 22"/>
          <p:cNvSpPr/>
          <p:nvPr/>
        </p:nvSpPr>
        <p:spPr>
          <a:xfrm>
            <a:off x="4828032" y="1911096"/>
            <a:ext cx="3840480" cy="274320"/>
          </a:xfrm>
          <a:prstGeom prst="rect">
            <a:avLst/>
          </a:prstGeom>
          <a:noFill/>
          <a:ln/>
        </p:spPr>
        <p:txBody>
          <a:bodyPr wrap="square" lIns="0" tIns="0" rIns="0" bIns="0" rtlCol="0" anchor="ctr"/>
          <a:lstStyle/>
          <a:p>
            <a:pPr indent="0" marL="0">
              <a:buNone/>
            </a:pPr>
            <a:r>
              <a:rPr lang="en-US" sz="1200" b="1" dirty="0">
                <a:solidFill>
                  <a:srgbClr val="1E3A5F"/>
                </a:solidFill>
                <a:latin typeface="Calibri" pitchFamily="34" charset="0"/>
                <a:ea typeface="Calibri" pitchFamily="34" charset="-122"/>
                <a:cs typeface="Calibri" pitchFamily="34" charset="-120"/>
              </a:rPr>
              <a:t>4-Axis CNC</a:t>
            </a:r>
            <a:endParaRPr lang="en-US" sz="1200" dirty="0"/>
          </a:p>
        </p:txBody>
      </p:sp>
      <p:sp>
        <p:nvSpPr>
          <p:cNvPr id="25" name="Text 23"/>
          <p:cNvSpPr/>
          <p:nvPr/>
        </p:nvSpPr>
        <p:spPr>
          <a:xfrm>
            <a:off x="4828032" y="2203704"/>
            <a:ext cx="3200400" cy="548640"/>
          </a:xfrm>
          <a:prstGeom prst="rect">
            <a:avLst/>
          </a:prstGeom>
          <a:noFill/>
          <a:ln/>
        </p:spPr>
        <p:txBody>
          <a:bodyPr wrap="square" lIns="0" tIns="0" rIns="0" bIns="0" rtlCol="0" anchor="ctr"/>
          <a:lstStyle/>
          <a:p>
            <a:pPr indent="0" marL="0">
              <a:buNone/>
            </a:pPr>
            <a:r>
              <a:rPr lang="en-US" sz="950" dirty="0">
                <a:solidFill>
                  <a:srgbClr val="455A64"/>
                </a:solidFill>
                <a:latin typeface="Calibri" pitchFamily="34" charset="0"/>
                <a:ea typeface="Calibri" pitchFamily="34" charset="-122"/>
                <a:cs typeface="Calibri" pitchFamily="34" charset="-120"/>
              </a:rPr>
              <a:t>Adds A-axis rotation. Wraps features around cylindrical parts. Used in cam shaft machining.</a:t>
            </a:r>
            <a:endParaRPr lang="en-US" sz="950" dirty="0"/>
          </a:p>
        </p:txBody>
      </p:sp>
      <p:sp>
        <p:nvSpPr>
          <p:cNvPr id="26" name="Text 24"/>
          <p:cNvSpPr/>
          <p:nvPr/>
        </p:nvSpPr>
        <p:spPr>
          <a:xfrm>
            <a:off x="8092440" y="1911096"/>
            <a:ext cx="685800" cy="877824"/>
          </a:xfrm>
          <a:prstGeom prst="rect">
            <a:avLst/>
          </a:prstGeom>
          <a:noFill/>
          <a:ln/>
        </p:spPr>
        <p:txBody>
          <a:bodyPr wrap="square" lIns="0" tIns="0" rIns="0" bIns="0" rtlCol="0" anchor="ctr"/>
          <a:lstStyle/>
          <a:p>
            <a:pPr algn="r" indent="0" marL="0">
              <a:buNone/>
            </a:pPr>
            <a:r>
              <a:rPr lang="en-US" sz="850" i="1" dirty="0">
                <a:solidFill>
                  <a:srgbClr val="FFB300"/>
                </a:solidFill>
                <a:latin typeface="Calibri" pitchFamily="34" charset="0"/>
                <a:ea typeface="Calibri" pitchFamily="34" charset="-122"/>
                <a:cs typeface="Calibri" pitchFamily="34" charset="-120"/>
              </a:rPr>
              <a:t>~20% of machines</a:t>
            </a:r>
            <a:endParaRPr lang="en-US" sz="850" dirty="0"/>
          </a:p>
        </p:txBody>
      </p:sp>
      <p:sp>
        <p:nvSpPr>
          <p:cNvPr id="27" name="Shape 25"/>
          <p:cNvSpPr/>
          <p:nvPr/>
        </p:nvSpPr>
        <p:spPr>
          <a:xfrm>
            <a:off x="4709160" y="2926080"/>
            <a:ext cx="4114800" cy="987552"/>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28" name="Shape 26"/>
          <p:cNvSpPr/>
          <p:nvPr/>
        </p:nvSpPr>
        <p:spPr>
          <a:xfrm>
            <a:off x="4709160" y="2926080"/>
            <a:ext cx="64008" cy="987552"/>
          </a:xfrm>
          <a:prstGeom prst="rect">
            <a:avLst/>
          </a:prstGeom>
          <a:solidFill>
            <a:srgbClr val="2B5278"/>
          </a:solidFill>
          <a:ln w="12700">
            <a:solidFill>
              <a:srgbClr val="2B5278"/>
            </a:solidFill>
            <a:prstDash val="solid"/>
          </a:ln>
        </p:spPr>
      </p:sp>
      <p:sp>
        <p:nvSpPr>
          <p:cNvPr id="29" name="Text 27"/>
          <p:cNvSpPr/>
          <p:nvPr/>
        </p:nvSpPr>
        <p:spPr>
          <a:xfrm>
            <a:off x="4828032" y="2980944"/>
            <a:ext cx="3840480" cy="274320"/>
          </a:xfrm>
          <a:prstGeom prst="rect">
            <a:avLst/>
          </a:prstGeom>
          <a:noFill/>
          <a:ln/>
        </p:spPr>
        <p:txBody>
          <a:bodyPr wrap="square" lIns="0" tIns="0" rIns="0" bIns="0" rtlCol="0" anchor="ctr"/>
          <a:lstStyle/>
          <a:p>
            <a:pPr indent="0" marL="0">
              <a:buNone/>
            </a:pPr>
            <a:r>
              <a:rPr lang="en-US" sz="1200" b="1" dirty="0">
                <a:solidFill>
                  <a:srgbClr val="1E3A5F"/>
                </a:solidFill>
                <a:latin typeface="Calibri" pitchFamily="34" charset="0"/>
                <a:ea typeface="Calibri" pitchFamily="34" charset="-122"/>
                <a:cs typeface="Calibri" pitchFamily="34" charset="-120"/>
              </a:rPr>
              <a:t>5-Axis CNC</a:t>
            </a:r>
            <a:endParaRPr lang="en-US" sz="1200" dirty="0"/>
          </a:p>
        </p:txBody>
      </p:sp>
      <p:sp>
        <p:nvSpPr>
          <p:cNvPr id="30" name="Text 28"/>
          <p:cNvSpPr/>
          <p:nvPr/>
        </p:nvSpPr>
        <p:spPr>
          <a:xfrm>
            <a:off x="4828032" y="3273552"/>
            <a:ext cx="3200400" cy="548640"/>
          </a:xfrm>
          <a:prstGeom prst="rect">
            <a:avLst/>
          </a:prstGeom>
          <a:noFill/>
          <a:ln/>
        </p:spPr>
        <p:txBody>
          <a:bodyPr wrap="square" lIns="0" tIns="0" rIns="0" bIns="0" rtlCol="0" anchor="ctr"/>
          <a:lstStyle/>
          <a:p>
            <a:pPr indent="0" marL="0">
              <a:buNone/>
            </a:pPr>
            <a:r>
              <a:rPr lang="en-US" sz="950" dirty="0">
                <a:solidFill>
                  <a:srgbClr val="455A64"/>
                </a:solidFill>
                <a:latin typeface="Calibri" pitchFamily="34" charset="0"/>
                <a:ea typeface="Calibri" pitchFamily="34" charset="-122"/>
                <a:cs typeface="Calibri" pitchFamily="34" charset="-120"/>
              </a:rPr>
              <a:t>Adds A+B or A+C rotation. Machines complex sculptured surfaces in one setup. Aerospace standard.</a:t>
            </a:r>
            <a:endParaRPr lang="en-US" sz="950" dirty="0"/>
          </a:p>
        </p:txBody>
      </p:sp>
      <p:sp>
        <p:nvSpPr>
          <p:cNvPr id="31" name="Text 29"/>
          <p:cNvSpPr/>
          <p:nvPr/>
        </p:nvSpPr>
        <p:spPr>
          <a:xfrm>
            <a:off x="8092440" y="2980944"/>
            <a:ext cx="685800" cy="877824"/>
          </a:xfrm>
          <a:prstGeom prst="rect">
            <a:avLst/>
          </a:prstGeom>
          <a:noFill/>
          <a:ln/>
        </p:spPr>
        <p:txBody>
          <a:bodyPr wrap="square" lIns="0" tIns="0" rIns="0" bIns="0" rtlCol="0" anchor="ctr"/>
          <a:lstStyle/>
          <a:p>
            <a:pPr algn="r" indent="0" marL="0">
              <a:buNone/>
            </a:pPr>
            <a:r>
              <a:rPr lang="en-US" sz="850" i="1" dirty="0">
                <a:solidFill>
                  <a:srgbClr val="2B5278"/>
                </a:solidFill>
                <a:latin typeface="Calibri" pitchFamily="34" charset="0"/>
                <a:ea typeface="Calibri" pitchFamily="34" charset="-122"/>
                <a:cs typeface="Calibri" pitchFamily="34" charset="-120"/>
              </a:rPr>
              <a:t>~10% — highest value</a:t>
            </a:r>
            <a:endParaRPr lang="en-US" sz="850" dirty="0"/>
          </a:p>
        </p:txBody>
      </p:sp>
      <p:sp>
        <p:nvSpPr>
          <p:cNvPr id="32" name="Shape 30"/>
          <p:cNvSpPr/>
          <p:nvPr/>
        </p:nvSpPr>
        <p:spPr>
          <a:xfrm>
            <a:off x="4709160" y="3995928"/>
            <a:ext cx="4114800" cy="987552"/>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33" name="Shape 31"/>
          <p:cNvSpPr/>
          <p:nvPr/>
        </p:nvSpPr>
        <p:spPr>
          <a:xfrm>
            <a:off x="4709160" y="3995928"/>
            <a:ext cx="64008" cy="987552"/>
          </a:xfrm>
          <a:prstGeom prst="rect">
            <a:avLst/>
          </a:prstGeom>
          <a:solidFill>
            <a:srgbClr val="00838F"/>
          </a:solidFill>
          <a:ln w="12700">
            <a:solidFill>
              <a:srgbClr val="00838F"/>
            </a:solidFill>
            <a:prstDash val="solid"/>
          </a:ln>
        </p:spPr>
      </p:sp>
      <p:sp>
        <p:nvSpPr>
          <p:cNvPr id="34" name="Text 32"/>
          <p:cNvSpPr/>
          <p:nvPr/>
        </p:nvSpPr>
        <p:spPr>
          <a:xfrm>
            <a:off x="4828032" y="4050792"/>
            <a:ext cx="3840480" cy="274320"/>
          </a:xfrm>
          <a:prstGeom prst="rect">
            <a:avLst/>
          </a:prstGeom>
          <a:noFill/>
          <a:ln/>
        </p:spPr>
        <p:txBody>
          <a:bodyPr wrap="square" lIns="0" tIns="0" rIns="0" bIns="0" rtlCol="0" anchor="ctr"/>
          <a:lstStyle/>
          <a:p>
            <a:pPr indent="0" marL="0">
              <a:buNone/>
            </a:pPr>
            <a:r>
              <a:rPr lang="en-US" sz="1200" b="1" dirty="0">
                <a:solidFill>
                  <a:srgbClr val="1E3A5F"/>
                </a:solidFill>
                <a:latin typeface="Calibri" pitchFamily="34" charset="0"/>
                <a:ea typeface="Calibri" pitchFamily="34" charset="-122"/>
                <a:cs typeface="Calibri" pitchFamily="34" charset="-120"/>
              </a:rPr>
              <a:t>Multi-Turret</a:t>
            </a:r>
            <a:endParaRPr lang="en-US" sz="1200" dirty="0"/>
          </a:p>
        </p:txBody>
      </p:sp>
      <p:sp>
        <p:nvSpPr>
          <p:cNvPr id="35" name="Text 33"/>
          <p:cNvSpPr/>
          <p:nvPr/>
        </p:nvSpPr>
        <p:spPr>
          <a:xfrm>
            <a:off x="4828032" y="4343400"/>
            <a:ext cx="3200400" cy="548640"/>
          </a:xfrm>
          <a:prstGeom prst="rect">
            <a:avLst/>
          </a:prstGeom>
          <a:noFill/>
          <a:ln/>
        </p:spPr>
        <p:txBody>
          <a:bodyPr wrap="square" lIns="0" tIns="0" rIns="0" bIns="0" rtlCol="0" anchor="ctr"/>
          <a:lstStyle/>
          <a:p>
            <a:pPr indent="0" marL="0">
              <a:buNone/>
            </a:pPr>
            <a:r>
              <a:rPr lang="en-US" sz="950" dirty="0">
                <a:solidFill>
                  <a:srgbClr val="455A64"/>
                </a:solidFill>
                <a:latin typeface="Calibri" pitchFamily="34" charset="0"/>
                <a:ea typeface="Calibri" pitchFamily="34" charset="-122"/>
                <a:cs typeface="Calibri" pitchFamily="34" charset="-120"/>
              </a:rPr>
              <a:t>Two or more turrets + live tooling. Simultaneous turning and milling. 80% cycle time reduction.</a:t>
            </a:r>
            <a:endParaRPr lang="en-US" sz="950" dirty="0"/>
          </a:p>
        </p:txBody>
      </p:sp>
      <p:sp>
        <p:nvSpPr>
          <p:cNvPr id="36" name="Text 34"/>
          <p:cNvSpPr/>
          <p:nvPr/>
        </p:nvSpPr>
        <p:spPr>
          <a:xfrm>
            <a:off x="8092440" y="4050792"/>
            <a:ext cx="685800" cy="877824"/>
          </a:xfrm>
          <a:prstGeom prst="rect">
            <a:avLst/>
          </a:prstGeom>
          <a:noFill/>
          <a:ln/>
        </p:spPr>
        <p:txBody>
          <a:bodyPr wrap="square" lIns="0" tIns="0" rIns="0" bIns="0" rtlCol="0" anchor="ctr"/>
          <a:lstStyle/>
          <a:p>
            <a:pPr algn="r" indent="0" marL="0">
              <a:buNone/>
            </a:pPr>
            <a:r>
              <a:rPr lang="en-US" sz="850" i="1" dirty="0">
                <a:solidFill>
                  <a:srgbClr val="00838F"/>
                </a:solidFill>
                <a:latin typeface="Calibri" pitchFamily="34" charset="0"/>
                <a:ea typeface="Calibri" pitchFamily="34" charset="-122"/>
                <a:cs typeface="Calibri" pitchFamily="34" charset="-120"/>
              </a:rPr>
              <a:t>Used in volume production</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0F4F8"/>
        </a:solidFill>
      </p:bgPr>
    </p:bg>
    <p:spTree>
      <p:nvGrpSpPr>
        <p:cNvPr id="1" name=""/>
        <p:cNvGrpSpPr/>
        <p:nvPr/>
      </p:nvGrpSpPr>
      <p:grpSpPr>
        <a:xfrm>
          <a:off x="0" y="0"/>
          <a:ext cx="0" cy="0"/>
          <a:chOff x="0" y="0"/>
          <a:chExt cx="0" cy="0"/>
        </a:xfrm>
      </p:grpSpPr>
      <p:sp>
        <p:nvSpPr>
          <p:cNvPr id="2" name="Shape 0"/>
          <p:cNvSpPr/>
          <p:nvPr/>
        </p:nvSpPr>
        <p:spPr>
          <a:xfrm>
            <a:off x="0" y="0"/>
            <a:ext cx="9144000" cy="621792"/>
          </a:xfrm>
          <a:prstGeom prst="rect">
            <a:avLst/>
          </a:prstGeom>
          <a:solidFill>
            <a:srgbClr val="1E3A5F"/>
          </a:solidFill>
          <a:ln w="12700">
            <a:solidFill>
              <a:srgbClr val="1E3A5F"/>
            </a:solidFill>
            <a:prstDash val="solid"/>
          </a:ln>
        </p:spPr>
      </p:sp>
      <p:sp>
        <p:nvSpPr>
          <p:cNvPr id="3" name="Shape 1"/>
          <p:cNvSpPr/>
          <p:nvPr/>
        </p:nvSpPr>
        <p:spPr>
          <a:xfrm>
            <a:off x="0" y="621792"/>
            <a:ext cx="9144000" cy="50292"/>
          </a:xfrm>
          <a:prstGeom prst="rect">
            <a:avLst/>
          </a:prstGeom>
          <a:solidFill>
            <a:srgbClr val="00C853"/>
          </a:solidFill>
          <a:ln w="12700">
            <a:solidFill>
              <a:srgbClr val="00C853"/>
            </a:solidFill>
            <a:prstDash val="solid"/>
          </a:ln>
        </p:spPr>
      </p:sp>
      <p:sp>
        <p:nvSpPr>
          <p:cNvPr id="4" name="Text 2"/>
          <p:cNvSpPr/>
          <p:nvPr/>
        </p:nvSpPr>
        <p:spPr>
          <a:xfrm>
            <a:off x="384048" y="0"/>
            <a:ext cx="8412480" cy="621792"/>
          </a:xfrm>
          <a:prstGeom prst="rect">
            <a:avLst/>
          </a:prstGeom>
          <a:noFill/>
          <a:ln/>
        </p:spPr>
        <p:txBody>
          <a:bodyPr wrap="square" lIns="0" tIns="0" rIns="0" bIns="0" rtlCol="0" anchor="ctr"/>
          <a:lstStyle/>
          <a:p>
            <a:pPr algn="l" indent="0" marL="0">
              <a:buNone/>
            </a:pPr>
            <a:r>
              <a:rPr lang="en-US" sz="2100" b="1" dirty="0">
                <a:solidFill>
                  <a:srgbClr val="FFFFFF"/>
                </a:solidFill>
                <a:latin typeface="Calibri" pitchFamily="34" charset="0"/>
                <a:ea typeface="Calibri" pitchFamily="34" charset="-122"/>
                <a:cs typeface="Calibri" pitchFamily="34" charset="-120"/>
              </a:rPr>
              <a:t>Core Concept 3 — Main Components of a CNC Machine</a:t>
            </a:r>
            <a:endParaRPr lang="en-US" sz="2100" dirty="0"/>
          </a:p>
        </p:txBody>
      </p:sp>
      <p:sp>
        <p:nvSpPr>
          <p:cNvPr id="5" name="Shape 3"/>
          <p:cNvSpPr/>
          <p:nvPr/>
        </p:nvSpPr>
        <p:spPr>
          <a:xfrm>
            <a:off x="320040" y="786384"/>
            <a:ext cx="2697480" cy="2011680"/>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6" name="Shape 4"/>
          <p:cNvSpPr/>
          <p:nvPr/>
        </p:nvSpPr>
        <p:spPr>
          <a:xfrm>
            <a:off x="320040" y="786384"/>
            <a:ext cx="2697480" cy="45720"/>
          </a:xfrm>
          <a:prstGeom prst="rect">
            <a:avLst/>
          </a:prstGeom>
          <a:solidFill>
            <a:srgbClr val="1E3A5F"/>
          </a:solidFill>
          <a:ln w="12700">
            <a:solidFill>
              <a:srgbClr val="1E3A5F"/>
            </a:solidFill>
            <a:prstDash val="solid"/>
          </a:ln>
        </p:spPr>
      </p:sp>
      <p:sp>
        <p:nvSpPr>
          <p:cNvPr id="7" name="Shape 5"/>
          <p:cNvSpPr/>
          <p:nvPr/>
        </p:nvSpPr>
        <p:spPr>
          <a:xfrm>
            <a:off x="429768" y="896112"/>
            <a:ext cx="411480" cy="411480"/>
          </a:xfrm>
          <a:prstGeom prst="ellipse">
            <a:avLst/>
          </a:prstGeom>
          <a:solidFill>
            <a:srgbClr val="1E3A5F"/>
          </a:solidFill>
          <a:ln w="12700">
            <a:solidFill>
              <a:srgbClr val="1E3A5F"/>
            </a:solidFill>
            <a:prstDash val="solid"/>
          </a:ln>
        </p:spPr>
      </p:sp>
      <p:sp>
        <p:nvSpPr>
          <p:cNvPr id="8" name="Text 6"/>
          <p:cNvSpPr/>
          <p:nvPr/>
        </p:nvSpPr>
        <p:spPr>
          <a:xfrm>
            <a:off x="429768" y="896112"/>
            <a:ext cx="411480" cy="41148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01</a:t>
            </a:r>
            <a:endParaRPr lang="en-US" sz="1100" dirty="0"/>
          </a:p>
        </p:txBody>
      </p:sp>
      <p:pic>
        <p:nvPicPr>
          <p:cNvPr id="9" name="Image 0" descr="preencoded.png">    </p:cNvPr>
          <p:cNvPicPr>
            <a:picLocks noChangeAspect="1"/>
          </p:cNvPicPr>
          <p:nvPr/>
        </p:nvPicPr>
        <p:blipFill>
          <a:blip r:embed="rId1"/>
          <a:stretch>
            <a:fillRect/>
          </a:stretch>
        </p:blipFill>
        <p:spPr>
          <a:xfrm>
            <a:off x="2377440" y="877824"/>
            <a:ext cx="548640" cy="548640"/>
          </a:xfrm>
          <a:prstGeom prst="rect">
            <a:avLst/>
          </a:prstGeom>
        </p:spPr>
      </p:pic>
      <p:sp>
        <p:nvSpPr>
          <p:cNvPr id="10" name="Text 7"/>
          <p:cNvSpPr/>
          <p:nvPr/>
        </p:nvSpPr>
        <p:spPr>
          <a:xfrm>
            <a:off x="914400" y="905256"/>
            <a:ext cx="1463040" cy="457200"/>
          </a:xfrm>
          <a:prstGeom prst="rect">
            <a:avLst/>
          </a:prstGeom>
          <a:noFill/>
          <a:ln/>
        </p:spPr>
        <p:txBody>
          <a:bodyPr wrap="square" lIns="0" tIns="0" rIns="0" bIns="0" rtlCol="0" anchor="ctr"/>
          <a:lstStyle/>
          <a:p>
            <a:pPr indent="0" marL="0">
              <a:buNone/>
            </a:pPr>
            <a:r>
              <a:rPr lang="en-US" sz="1100" b="1" dirty="0">
                <a:solidFill>
                  <a:srgbClr val="1E3A5F"/>
                </a:solidFill>
                <a:latin typeface="Calibri" pitchFamily="34" charset="0"/>
                <a:ea typeface="Calibri" pitchFamily="34" charset="-122"/>
                <a:cs typeface="Calibri" pitchFamily="34" charset="-120"/>
              </a:rPr>
              <a:t>Machine Structure</a:t>
            </a:r>
            <a:endParaRPr lang="en-US" sz="1100" dirty="0"/>
          </a:p>
        </p:txBody>
      </p:sp>
      <p:sp>
        <p:nvSpPr>
          <p:cNvPr id="11" name="Text 8"/>
          <p:cNvSpPr/>
          <p:nvPr/>
        </p:nvSpPr>
        <p:spPr>
          <a:xfrm>
            <a:off x="411480" y="1472184"/>
            <a:ext cx="2514600" cy="1280160"/>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Cast iron / fabricated steel frame. Provides rigidity and vibration damping. Column, bed, saddle, table.</a:t>
            </a:r>
            <a:endParaRPr lang="en-US" sz="1000" dirty="0"/>
          </a:p>
        </p:txBody>
      </p:sp>
      <p:sp>
        <p:nvSpPr>
          <p:cNvPr id="12" name="Shape 9"/>
          <p:cNvSpPr/>
          <p:nvPr/>
        </p:nvSpPr>
        <p:spPr>
          <a:xfrm>
            <a:off x="3172968" y="786384"/>
            <a:ext cx="2697480" cy="2011680"/>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13" name="Shape 10"/>
          <p:cNvSpPr/>
          <p:nvPr/>
        </p:nvSpPr>
        <p:spPr>
          <a:xfrm>
            <a:off x="3172968" y="786384"/>
            <a:ext cx="2697480" cy="45720"/>
          </a:xfrm>
          <a:prstGeom prst="rect">
            <a:avLst/>
          </a:prstGeom>
          <a:solidFill>
            <a:srgbClr val="00C853"/>
          </a:solidFill>
          <a:ln w="12700">
            <a:solidFill>
              <a:srgbClr val="00C853"/>
            </a:solidFill>
            <a:prstDash val="solid"/>
          </a:ln>
        </p:spPr>
      </p:sp>
      <p:sp>
        <p:nvSpPr>
          <p:cNvPr id="14" name="Shape 11"/>
          <p:cNvSpPr/>
          <p:nvPr/>
        </p:nvSpPr>
        <p:spPr>
          <a:xfrm>
            <a:off x="3282696" y="896112"/>
            <a:ext cx="411480" cy="411480"/>
          </a:xfrm>
          <a:prstGeom prst="ellipse">
            <a:avLst/>
          </a:prstGeom>
          <a:solidFill>
            <a:srgbClr val="00C853"/>
          </a:solidFill>
          <a:ln w="12700">
            <a:solidFill>
              <a:srgbClr val="00C853"/>
            </a:solidFill>
            <a:prstDash val="solid"/>
          </a:ln>
        </p:spPr>
      </p:sp>
      <p:sp>
        <p:nvSpPr>
          <p:cNvPr id="15" name="Text 12"/>
          <p:cNvSpPr/>
          <p:nvPr/>
        </p:nvSpPr>
        <p:spPr>
          <a:xfrm>
            <a:off x="3282696" y="896112"/>
            <a:ext cx="411480" cy="41148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02</a:t>
            </a:r>
            <a:endParaRPr lang="en-US" sz="1100" dirty="0"/>
          </a:p>
        </p:txBody>
      </p:sp>
      <p:pic>
        <p:nvPicPr>
          <p:cNvPr id="16" name="Image 1" descr="preencoded.png">    </p:cNvPr>
          <p:cNvPicPr>
            <a:picLocks noChangeAspect="1"/>
          </p:cNvPicPr>
          <p:nvPr/>
        </p:nvPicPr>
        <p:blipFill>
          <a:blip r:embed="rId2"/>
          <a:stretch>
            <a:fillRect/>
          </a:stretch>
        </p:blipFill>
        <p:spPr>
          <a:xfrm>
            <a:off x="5230368" y="877824"/>
            <a:ext cx="548640" cy="548640"/>
          </a:xfrm>
          <a:prstGeom prst="rect">
            <a:avLst/>
          </a:prstGeom>
        </p:spPr>
      </p:pic>
      <p:sp>
        <p:nvSpPr>
          <p:cNvPr id="17" name="Text 13"/>
          <p:cNvSpPr/>
          <p:nvPr/>
        </p:nvSpPr>
        <p:spPr>
          <a:xfrm>
            <a:off x="3767328" y="905256"/>
            <a:ext cx="1463040" cy="457200"/>
          </a:xfrm>
          <a:prstGeom prst="rect">
            <a:avLst/>
          </a:prstGeom>
          <a:noFill/>
          <a:ln/>
        </p:spPr>
        <p:txBody>
          <a:bodyPr wrap="square" lIns="0" tIns="0" rIns="0" bIns="0" rtlCol="0" anchor="ctr"/>
          <a:lstStyle/>
          <a:p>
            <a:pPr indent="0" marL="0">
              <a:buNone/>
            </a:pPr>
            <a:r>
              <a:rPr lang="en-US" sz="1100" b="1" dirty="0">
                <a:solidFill>
                  <a:srgbClr val="1E3A5F"/>
                </a:solidFill>
                <a:latin typeface="Calibri" pitchFamily="34" charset="0"/>
                <a:ea typeface="Calibri" pitchFamily="34" charset="-122"/>
                <a:cs typeface="Calibri" pitchFamily="34" charset="-120"/>
              </a:rPr>
              <a:t>Spindle Drive System</a:t>
            </a:r>
            <a:endParaRPr lang="en-US" sz="1100" dirty="0"/>
          </a:p>
        </p:txBody>
      </p:sp>
      <p:sp>
        <p:nvSpPr>
          <p:cNvPr id="18" name="Text 14"/>
          <p:cNvSpPr/>
          <p:nvPr/>
        </p:nvSpPr>
        <p:spPr>
          <a:xfrm>
            <a:off x="3264408" y="1472184"/>
            <a:ext cx="2514600" cy="1280160"/>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AC/DC servo motor drives spindle at 100–50,000 rpm. Spindle holds cutting tool via BT, HSK, or CAT taper.</a:t>
            </a:r>
            <a:endParaRPr lang="en-US" sz="1000" dirty="0"/>
          </a:p>
        </p:txBody>
      </p:sp>
      <p:sp>
        <p:nvSpPr>
          <p:cNvPr id="19" name="Shape 15"/>
          <p:cNvSpPr/>
          <p:nvPr/>
        </p:nvSpPr>
        <p:spPr>
          <a:xfrm>
            <a:off x="6025896" y="786384"/>
            <a:ext cx="2697480" cy="2011680"/>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20" name="Shape 16"/>
          <p:cNvSpPr/>
          <p:nvPr/>
        </p:nvSpPr>
        <p:spPr>
          <a:xfrm>
            <a:off x="6025896" y="786384"/>
            <a:ext cx="2697480" cy="45720"/>
          </a:xfrm>
          <a:prstGeom prst="rect">
            <a:avLst/>
          </a:prstGeom>
          <a:solidFill>
            <a:srgbClr val="2B5278"/>
          </a:solidFill>
          <a:ln w="12700">
            <a:solidFill>
              <a:srgbClr val="2B5278"/>
            </a:solidFill>
            <a:prstDash val="solid"/>
          </a:ln>
        </p:spPr>
      </p:sp>
      <p:sp>
        <p:nvSpPr>
          <p:cNvPr id="21" name="Shape 17"/>
          <p:cNvSpPr/>
          <p:nvPr/>
        </p:nvSpPr>
        <p:spPr>
          <a:xfrm>
            <a:off x="6135624" y="896112"/>
            <a:ext cx="411480" cy="411480"/>
          </a:xfrm>
          <a:prstGeom prst="ellipse">
            <a:avLst/>
          </a:prstGeom>
          <a:solidFill>
            <a:srgbClr val="2B5278"/>
          </a:solidFill>
          <a:ln w="12700">
            <a:solidFill>
              <a:srgbClr val="2B5278"/>
            </a:solidFill>
            <a:prstDash val="solid"/>
          </a:ln>
        </p:spPr>
      </p:sp>
      <p:sp>
        <p:nvSpPr>
          <p:cNvPr id="22" name="Text 18"/>
          <p:cNvSpPr/>
          <p:nvPr/>
        </p:nvSpPr>
        <p:spPr>
          <a:xfrm>
            <a:off x="6135624" y="896112"/>
            <a:ext cx="411480" cy="41148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03</a:t>
            </a:r>
            <a:endParaRPr lang="en-US" sz="1100" dirty="0"/>
          </a:p>
        </p:txBody>
      </p:sp>
      <p:pic>
        <p:nvPicPr>
          <p:cNvPr id="23" name="Image 2" descr="preencoded.png">    </p:cNvPr>
          <p:cNvPicPr>
            <a:picLocks noChangeAspect="1"/>
          </p:cNvPicPr>
          <p:nvPr/>
        </p:nvPicPr>
        <p:blipFill>
          <a:blip r:embed="rId3"/>
          <a:stretch>
            <a:fillRect/>
          </a:stretch>
        </p:blipFill>
        <p:spPr>
          <a:xfrm>
            <a:off x="8083296" y="877824"/>
            <a:ext cx="548640" cy="548640"/>
          </a:xfrm>
          <a:prstGeom prst="rect">
            <a:avLst/>
          </a:prstGeom>
        </p:spPr>
      </p:pic>
      <p:sp>
        <p:nvSpPr>
          <p:cNvPr id="24" name="Text 19"/>
          <p:cNvSpPr/>
          <p:nvPr/>
        </p:nvSpPr>
        <p:spPr>
          <a:xfrm>
            <a:off x="6620256" y="905256"/>
            <a:ext cx="1463040" cy="457200"/>
          </a:xfrm>
          <a:prstGeom prst="rect">
            <a:avLst/>
          </a:prstGeom>
          <a:noFill/>
          <a:ln/>
        </p:spPr>
        <p:txBody>
          <a:bodyPr wrap="square" lIns="0" tIns="0" rIns="0" bIns="0" rtlCol="0" anchor="ctr"/>
          <a:lstStyle/>
          <a:p>
            <a:pPr indent="0" marL="0">
              <a:buNone/>
            </a:pPr>
            <a:r>
              <a:rPr lang="en-US" sz="1100" b="1" dirty="0">
                <a:solidFill>
                  <a:srgbClr val="1E3A5F"/>
                </a:solidFill>
                <a:latin typeface="Calibri" pitchFamily="34" charset="0"/>
                <a:ea typeface="Calibri" pitchFamily="34" charset="-122"/>
                <a:cs typeface="Calibri" pitchFamily="34" charset="-120"/>
              </a:rPr>
              <a:t>CNC Controller (MCU)</a:t>
            </a:r>
            <a:endParaRPr lang="en-US" sz="1100" dirty="0"/>
          </a:p>
        </p:txBody>
      </p:sp>
      <p:sp>
        <p:nvSpPr>
          <p:cNvPr id="25" name="Text 20"/>
          <p:cNvSpPr/>
          <p:nvPr/>
        </p:nvSpPr>
        <p:spPr>
          <a:xfrm>
            <a:off x="6117336" y="1472184"/>
            <a:ext cx="2514600" cy="1280160"/>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The brain — reads G/M-code, computes interpolation, sends signals to servo drives. Fanuc, Siemens, Mitsubishi.</a:t>
            </a:r>
            <a:endParaRPr lang="en-US" sz="1000" dirty="0"/>
          </a:p>
        </p:txBody>
      </p:sp>
      <p:sp>
        <p:nvSpPr>
          <p:cNvPr id="26" name="Shape 21"/>
          <p:cNvSpPr/>
          <p:nvPr/>
        </p:nvSpPr>
        <p:spPr>
          <a:xfrm>
            <a:off x="320040" y="2935224"/>
            <a:ext cx="2697480" cy="2011680"/>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27" name="Shape 22"/>
          <p:cNvSpPr/>
          <p:nvPr/>
        </p:nvSpPr>
        <p:spPr>
          <a:xfrm>
            <a:off x="320040" y="2935224"/>
            <a:ext cx="2697480" cy="45720"/>
          </a:xfrm>
          <a:prstGeom prst="rect">
            <a:avLst/>
          </a:prstGeom>
          <a:solidFill>
            <a:srgbClr val="FFB300"/>
          </a:solidFill>
          <a:ln w="12700">
            <a:solidFill>
              <a:srgbClr val="FFB300"/>
            </a:solidFill>
            <a:prstDash val="solid"/>
          </a:ln>
        </p:spPr>
      </p:sp>
      <p:sp>
        <p:nvSpPr>
          <p:cNvPr id="28" name="Shape 23"/>
          <p:cNvSpPr/>
          <p:nvPr/>
        </p:nvSpPr>
        <p:spPr>
          <a:xfrm>
            <a:off x="429768" y="3044952"/>
            <a:ext cx="411480" cy="411480"/>
          </a:xfrm>
          <a:prstGeom prst="ellipse">
            <a:avLst/>
          </a:prstGeom>
          <a:solidFill>
            <a:srgbClr val="FFB300"/>
          </a:solidFill>
          <a:ln w="12700">
            <a:solidFill>
              <a:srgbClr val="FFB300"/>
            </a:solidFill>
            <a:prstDash val="solid"/>
          </a:ln>
        </p:spPr>
      </p:sp>
      <p:sp>
        <p:nvSpPr>
          <p:cNvPr id="29" name="Text 24"/>
          <p:cNvSpPr/>
          <p:nvPr/>
        </p:nvSpPr>
        <p:spPr>
          <a:xfrm>
            <a:off x="429768" y="3044952"/>
            <a:ext cx="411480" cy="41148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04</a:t>
            </a:r>
            <a:endParaRPr lang="en-US" sz="1100" dirty="0"/>
          </a:p>
        </p:txBody>
      </p:sp>
      <p:pic>
        <p:nvPicPr>
          <p:cNvPr id="30" name="Image 3" descr="preencoded.png">    </p:cNvPr>
          <p:cNvPicPr>
            <a:picLocks noChangeAspect="1"/>
          </p:cNvPicPr>
          <p:nvPr/>
        </p:nvPicPr>
        <p:blipFill>
          <a:blip r:embed="rId4"/>
          <a:stretch>
            <a:fillRect/>
          </a:stretch>
        </p:blipFill>
        <p:spPr>
          <a:xfrm>
            <a:off x="2377440" y="3026664"/>
            <a:ext cx="548640" cy="548640"/>
          </a:xfrm>
          <a:prstGeom prst="rect">
            <a:avLst/>
          </a:prstGeom>
        </p:spPr>
      </p:pic>
      <p:sp>
        <p:nvSpPr>
          <p:cNvPr id="31" name="Text 25"/>
          <p:cNvSpPr/>
          <p:nvPr/>
        </p:nvSpPr>
        <p:spPr>
          <a:xfrm>
            <a:off x="914400" y="3054096"/>
            <a:ext cx="1463040" cy="457200"/>
          </a:xfrm>
          <a:prstGeom prst="rect">
            <a:avLst/>
          </a:prstGeom>
          <a:noFill/>
          <a:ln/>
        </p:spPr>
        <p:txBody>
          <a:bodyPr wrap="square" lIns="0" tIns="0" rIns="0" bIns="0" rtlCol="0" anchor="ctr"/>
          <a:lstStyle/>
          <a:p>
            <a:pPr indent="0" marL="0">
              <a:buNone/>
            </a:pPr>
            <a:r>
              <a:rPr lang="en-US" sz="1100" b="1" dirty="0">
                <a:solidFill>
                  <a:srgbClr val="1E3A5F"/>
                </a:solidFill>
                <a:latin typeface="Calibri" pitchFamily="34" charset="0"/>
                <a:ea typeface="Calibri" pitchFamily="34" charset="-122"/>
                <a:cs typeface="Calibri" pitchFamily="34" charset="-120"/>
              </a:rPr>
              <a:t>Servo Drives &amp; Motors</a:t>
            </a:r>
            <a:endParaRPr lang="en-US" sz="1100" dirty="0"/>
          </a:p>
        </p:txBody>
      </p:sp>
      <p:sp>
        <p:nvSpPr>
          <p:cNvPr id="32" name="Text 26"/>
          <p:cNvSpPr/>
          <p:nvPr/>
        </p:nvSpPr>
        <p:spPr>
          <a:xfrm>
            <a:off x="411480" y="3621024"/>
            <a:ext cx="2514600" cy="1280160"/>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Closed-loop system: encoder feedback corrects position error to ±1 µm. Ball screw or linear motor drive.</a:t>
            </a:r>
            <a:endParaRPr lang="en-US" sz="1000" dirty="0"/>
          </a:p>
        </p:txBody>
      </p:sp>
      <p:sp>
        <p:nvSpPr>
          <p:cNvPr id="33" name="Shape 27"/>
          <p:cNvSpPr/>
          <p:nvPr/>
        </p:nvSpPr>
        <p:spPr>
          <a:xfrm>
            <a:off x="3172968" y="2935224"/>
            <a:ext cx="2697480" cy="2011680"/>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34" name="Shape 28"/>
          <p:cNvSpPr/>
          <p:nvPr/>
        </p:nvSpPr>
        <p:spPr>
          <a:xfrm>
            <a:off x="3172968" y="2935224"/>
            <a:ext cx="2697480" cy="45720"/>
          </a:xfrm>
          <a:prstGeom prst="rect">
            <a:avLst/>
          </a:prstGeom>
          <a:solidFill>
            <a:srgbClr val="00838F"/>
          </a:solidFill>
          <a:ln w="12700">
            <a:solidFill>
              <a:srgbClr val="00838F"/>
            </a:solidFill>
            <a:prstDash val="solid"/>
          </a:ln>
        </p:spPr>
      </p:sp>
      <p:sp>
        <p:nvSpPr>
          <p:cNvPr id="35" name="Shape 29"/>
          <p:cNvSpPr/>
          <p:nvPr/>
        </p:nvSpPr>
        <p:spPr>
          <a:xfrm>
            <a:off x="3282696" y="3044952"/>
            <a:ext cx="411480" cy="411480"/>
          </a:xfrm>
          <a:prstGeom prst="ellipse">
            <a:avLst/>
          </a:prstGeom>
          <a:solidFill>
            <a:srgbClr val="00838F"/>
          </a:solidFill>
          <a:ln w="12700">
            <a:solidFill>
              <a:srgbClr val="00838F"/>
            </a:solidFill>
            <a:prstDash val="solid"/>
          </a:ln>
        </p:spPr>
      </p:sp>
      <p:sp>
        <p:nvSpPr>
          <p:cNvPr id="36" name="Text 30"/>
          <p:cNvSpPr/>
          <p:nvPr/>
        </p:nvSpPr>
        <p:spPr>
          <a:xfrm>
            <a:off x="3282696" y="3044952"/>
            <a:ext cx="411480" cy="41148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05</a:t>
            </a:r>
            <a:endParaRPr lang="en-US" sz="1100" dirty="0"/>
          </a:p>
        </p:txBody>
      </p:sp>
      <p:pic>
        <p:nvPicPr>
          <p:cNvPr id="37" name="Image 4" descr="preencoded.png">    </p:cNvPr>
          <p:cNvPicPr>
            <a:picLocks noChangeAspect="1"/>
          </p:cNvPicPr>
          <p:nvPr/>
        </p:nvPicPr>
        <p:blipFill>
          <a:blip r:embed="rId5"/>
          <a:stretch>
            <a:fillRect/>
          </a:stretch>
        </p:blipFill>
        <p:spPr>
          <a:xfrm>
            <a:off x="5230368" y="3026664"/>
            <a:ext cx="548640" cy="548640"/>
          </a:xfrm>
          <a:prstGeom prst="rect">
            <a:avLst/>
          </a:prstGeom>
        </p:spPr>
      </p:pic>
      <p:sp>
        <p:nvSpPr>
          <p:cNvPr id="38" name="Text 31"/>
          <p:cNvSpPr/>
          <p:nvPr/>
        </p:nvSpPr>
        <p:spPr>
          <a:xfrm>
            <a:off x="3767328" y="3054096"/>
            <a:ext cx="1463040" cy="457200"/>
          </a:xfrm>
          <a:prstGeom prst="rect">
            <a:avLst/>
          </a:prstGeom>
          <a:noFill/>
          <a:ln/>
        </p:spPr>
        <p:txBody>
          <a:bodyPr wrap="square" lIns="0" tIns="0" rIns="0" bIns="0" rtlCol="0" anchor="ctr"/>
          <a:lstStyle/>
          <a:p>
            <a:pPr indent="0" marL="0">
              <a:buNone/>
            </a:pPr>
            <a:r>
              <a:rPr lang="en-US" sz="1100" b="1" dirty="0">
                <a:solidFill>
                  <a:srgbClr val="1E3A5F"/>
                </a:solidFill>
                <a:latin typeface="Calibri" pitchFamily="34" charset="0"/>
                <a:ea typeface="Calibri" pitchFamily="34" charset="-122"/>
                <a:cs typeface="Calibri" pitchFamily="34" charset="-120"/>
              </a:rPr>
              <a:t>Tool Changer (ATC)</a:t>
            </a:r>
            <a:endParaRPr lang="en-US" sz="1100" dirty="0"/>
          </a:p>
        </p:txBody>
      </p:sp>
      <p:sp>
        <p:nvSpPr>
          <p:cNvPr id="39" name="Text 32"/>
          <p:cNvSpPr/>
          <p:nvPr/>
        </p:nvSpPr>
        <p:spPr>
          <a:xfrm>
            <a:off x="3264408" y="3621024"/>
            <a:ext cx="2514600" cy="1280160"/>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Automatic Tool Changer stores 20–200 tools. Swap time: 0.5–3 sec. Enables lights-out machining.</a:t>
            </a:r>
            <a:endParaRPr lang="en-US" sz="1000" dirty="0"/>
          </a:p>
        </p:txBody>
      </p:sp>
      <p:sp>
        <p:nvSpPr>
          <p:cNvPr id="40" name="Shape 33"/>
          <p:cNvSpPr/>
          <p:nvPr/>
        </p:nvSpPr>
        <p:spPr>
          <a:xfrm>
            <a:off x="6025896" y="2935224"/>
            <a:ext cx="2697480" cy="2011680"/>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sp>
        <p:nvSpPr>
          <p:cNvPr id="41" name="Shape 34"/>
          <p:cNvSpPr/>
          <p:nvPr/>
        </p:nvSpPr>
        <p:spPr>
          <a:xfrm>
            <a:off x="6025896" y="2935224"/>
            <a:ext cx="2697480" cy="45720"/>
          </a:xfrm>
          <a:prstGeom prst="rect">
            <a:avLst/>
          </a:prstGeom>
          <a:solidFill>
            <a:srgbClr val="455A64"/>
          </a:solidFill>
          <a:ln w="12700">
            <a:solidFill>
              <a:srgbClr val="455A64"/>
            </a:solidFill>
            <a:prstDash val="solid"/>
          </a:ln>
        </p:spPr>
      </p:sp>
      <p:sp>
        <p:nvSpPr>
          <p:cNvPr id="42" name="Shape 35"/>
          <p:cNvSpPr/>
          <p:nvPr/>
        </p:nvSpPr>
        <p:spPr>
          <a:xfrm>
            <a:off x="6135624" y="3044952"/>
            <a:ext cx="411480" cy="411480"/>
          </a:xfrm>
          <a:prstGeom prst="ellipse">
            <a:avLst/>
          </a:prstGeom>
          <a:solidFill>
            <a:srgbClr val="455A64"/>
          </a:solidFill>
          <a:ln w="12700">
            <a:solidFill>
              <a:srgbClr val="455A64"/>
            </a:solidFill>
            <a:prstDash val="solid"/>
          </a:ln>
        </p:spPr>
      </p:sp>
      <p:sp>
        <p:nvSpPr>
          <p:cNvPr id="43" name="Text 36"/>
          <p:cNvSpPr/>
          <p:nvPr/>
        </p:nvSpPr>
        <p:spPr>
          <a:xfrm>
            <a:off x="6135624" y="3044952"/>
            <a:ext cx="411480" cy="41148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06</a:t>
            </a:r>
            <a:endParaRPr lang="en-US" sz="1100" dirty="0"/>
          </a:p>
        </p:txBody>
      </p:sp>
      <p:pic>
        <p:nvPicPr>
          <p:cNvPr id="44" name="Image 5" descr="preencoded.png">    </p:cNvPr>
          <p:cNvPicPr>
            <a:picLocks noChangeAspect="1"/>
          </p:cNvPicPr>
          <p:nvPr/>
        </p:nvPicPr>
        <p:blipFill>
          <a:blip r:embed="rId6"/>
          <a:stretch>
            <a:fillRect/>
          </a:stretch>
        </p:blipFill>
        <p:spPr>
          <a:xfrm>
            <a:off x="8083296" y="3026664"/>
            <a:ext cx="548640" cy="548640"/>
          </a:xfrm>
          <a:prstGeom prst="rect">
            <a:avLst/>
          </a:prstGeom>
        </p:spPr>
      </p:pic>
      <p:sp>
        <p:nvSpPr>
          <p:cNvPr id="45" name="Text 37"/>
          <p:cNvSpPr/>
          <p:nvPr/>
        </p:nvSpPr>
        <p:spPr>
          <a:xfrm>
            <a:off x="6620256" y="3054096"/>
            <a:ext cx="1463040" cy="457200"/>
          </a:xfrm>
          <a:prstGeom prst="rect">
            <a:avLst/>
          </a:prstGeom>
          <a:noFill/>
          <a:ln/>
        </p:spPr>
        <p:txBody>
          <a:bodyPr wrap="square" lIns="0" tIns="0" rIns="0" bIns="0" rtlCol="0" anchor="ctr"/>
          <a:lstStyle/>
          <a:p>
            <a:pPr indent="0" marL="0">
              <a:buNone/>
            </a:pPr>
            <a:r>
              <a:rPr lang="en-US" sz="1100" b="1" dirty="0">
                <a:solidFill>
                  <a:srgbClr val="1E3A5F"/>
                </a:solidFill>
                <a:latin typeface="Calibri" pitchFamily="34" charset="0"/>
                <a:ea typeface="Calibri" pitchFamily="34" charset="-122"/>
                <a:cs typeface="Calibri" pitchFamily="34" charset="-120"/>
              </a:rPr>
              <a:t>Coolant System</a:t>
            </a:r>
            <a:endParaRPr lang="en-US" sz="1100" dirty="0"/>
          </a:p>
        </p:txBody>
      </p:sp>
      <p:sp>
        <p:nvSpPr>
          <p:cNvPr id="46" name="Text 38"/>
          <p:cNvSpPr/>
          <p:nvPr/>
        </p:nvSpPr>
        <p:spPr>
          <a:xfrm>
            <a:off x="6117336" y="3621024"/>
            <a:ext cx="2514600" cy="1280160"/>
          </a:xfrm>
          <a:prstGeom prst="rect">
            <a:avLst/>
          </a:prstGeom>
          <a:noFill/>
          <a:ln/>
        </p:spPr>
        <p:txBody>
          <a:bodyPr wrap="square" lIns="0" tIns="0" rIns="0" bIns="0" rtlCol="0" anchor="t"/>
          <a:lstStyle/>
          <a:p>
            <a:pPr algn="l" indent="0" marL="0">
              <a:buNone/>
            </a:pPr>
            <a:r>
              <a:rPr lang="en-US" sz="1000" dirty="0">
                <a:solidFill>
                  <a:srgbClr val="455A64"/>
                </a:solidFill>
                <a:latin typeface="Calibri" pitchFamily="34" charset="0"/>
                <a:ea typeface="Calibri" pitchFamily="34" charset="-122"/>
                <a:cs typeface="Calibri" pitchFamily="34" charset="-120"/>
              </a:rPr>
              <a:t>Flood, mist, or through-spindle coolant at 70 bar. Controls temperature, flushes chips, extends tool life.</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0F4F8"/>
        </a:solidFill>
      </p:bgPr>
    </p:bg>
    <p:spTree>
      <p:nvGrpSpPr>
        <p:cNvPr id="1" name=""/>
        <p:cNvGrpSpPr/>
        <p:nvPr/>
      </p:nvGrpSpPr>
      <p:grpSpPr>
        <a:xfrm>
          <a:off x="0" y="0"/>
          <a:ext cx="0" cy="0"/>
          <a:chOff x="0" y="0"/>
          <a:chExt cx="0" cy="0"/>
        </a:xfrm>
      </p:grpSpPr>
      <p:sp>
        <p:nvSpPr>
          <p:cNvPr id="2" name="Shape 0"/>
          <p:cNvSpPr/>
          <p:nvPr/>
        </p:nvSpPr>
        <p:spPr>
          <a:xfrm>
            <a:off x="0" y="0"/>
            <a:ext cx="9144000" cy="621792"/>
          </a:xfrm>
          <a:prstGeom prst="rect">
            <a:avLst/>
          </a:prstGeom>
          <a:solidFill>
            <a:srgbClr val="1E3A5F"/>
          </a:solidFill>
          <a:ln w="12700">
            <a:solidFill>
              <a:srgbClr val="1E3A5F"/>
            </a:solidFill>
            <a:prstDash val="solid"/>
          </a:ln>
        </p:spPr>
      </p:sp>
      <p:sp>
        <p:nvSpPr>
          <p:cNvPr id="3" name="Shape 1"/>
          <p:cNvSpPr/>
          <p:nvPr/>
        </p:nvSpPr>
        <p:spPr>
          <a:xfrm>
            <a:off x="0" y="621792"/>
            <a:ext cx="9144000" cy="50292"/>
          </a:xfrm>
          <a:prstGeom prst="rect">
            <a:avLst/>
          </a:prstGeom>
          <a:solidFill>
            <a:srgbClr val="00C853"/>
          </a:solidFill>
          <a:ln w="12700">
            <a:solidFill>
              <a:srgbClr val="00C853"/>
            </a:solidFill>
            <a:prstDash val="solid"/>
          </a:ln>
        </p:spPr>
      </p:sp>
      <p:sp>
        <p:nvSpPr>
          <p:cNvPr id="4" name="Text 2"/>
          <p:cNvSpPr/>
          <p:nvPr/>
        </p:nvSpPr>
        <p:spPr>
          <a:xfrm>
            <a:off x="384048" y="0"/>
            <a:ext cx="8412480" cy="621792"/>
          </a:xfrm>
          <a:prstGeom prst="rect">
            <a:avLst/>
          </a:prstGeom>
          <a:noFill/>
          <a:ln/>
        </p:spPr>
        <p:txBody>
          <a:bodyPr wrap="square" lIns="0" tIns="0" rIns="0" bIns="0" rtlCol="0" anchor="ctr"/>
          <a:lstStyle/>
          <a:p>
            <a:pPr algn="l" indent="0" marL="0">
              <a:buNone/>
            </a:pPr>
            <a:r>
              <a:rPr lang="en-US" sz="2100" b="1" dirty="0">
                <a:solidFill>
                  <a:srgbClr val="FFFFFF"/>
                </a:solidFill>
                <a:latin typeface="Calibri" pitchFamily="34" charset="0"/>
                <a:ea typeface="Calibri" pitchFamily="34" charset="-122"/>
                <a:cs typeface="Calibri" pitchFamily="34" charset="-120"/>
              </a:rPr>
              <a:t>Process Flow — CAD → CAM → G-Code → Part</a:t>
            </a:r>
            <a:endParaRPr lang="en-US" sz="2100" dirty="0"/>
          </a:p>
        </p:txBody>
      </p:sp>
      <p:sp>
        <p:nvSpPr>
          <p:cNvPr id="5" name="Shape 3"/>
          <p:cNvSpPr/>
          <p:nvPr/>
        </p:nvSpPr>
        <p:spPr>
          <a:xfrm>
            <a:off x="320040" y="1874520"/>
            <a:ext cx="8503920" cy="91440"/>
          </a:xfrm>
          <a:prstGeom prst="rect">
            <a:avLst/>
          </a:prstGeom>
          <a:solidFill>
            <a:srgbClr val="00C853"/>
          </a:solidFill>
          <a:ln w="12700">
            <a:solidFill>
              <a:srgbClr val="00C853"/>
            </a:solidFill>
            <a:prstDash val="solid"/>
          </a:ln>
        </p:spPr>
      </p:sp>
      <p:sp>
        <p:nvSpPr>
          <p:cNvPr id="6" name="Shape 4"/>
          <p:cNvSpPr/>
          <p:nvPr/>
        </p:nvSpPr>
        <p:spPr>
          <a:xfrm>
            <a:off x="320040" y="786384"/>
            <a:ext cx="1627632" cy="713232"/>
          </a:xfrm>
          <a:prstGeom prst="rect">
            <a:avLst/>
          </a:prstGeom>
          <a:solidFill>
            <a:srgbClr val="1E3A5F"/>
          </a:solidFill>
          <a:ln w="12700">
            <a:solidFill>
              <a:srgbClr val="1E3A5F"/>
            </a:solidFill>
            <a:prstDash val="solid"/>
          </a:ln>
          <a:effectLst>
            <a:outerShdw sx="100000" sy="100000" kx="0" ky="0" algn="bl" rotWithShape="0" blurRad="50800" dist="25400" dir="8100000">
              <a:srgbClr val="000000">
                <a:alpha val="8000"/>
              </a:srgbClr>
            </a:outerShdw>
          </a:effectLst>
        </p:spPr>
      </p:sp>
      <p:sp>
        <p:nvSpPr>
          <p:cNvPr id="7" name="Text 5"/>
          <p:cNvSpPr/>
          <p:nvPr/>
        </p:nvSpPr>
        <p:spPr>
          <a:xfrm>
            <a:off x="320040" y="786384"/>
            <a:ext cx="1627632" cy="713232"/>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01</a:t>
            </a:r>
            <a:endParaRPr lang="en-US" sz="1800" dirty="0"/>
          </a:p>
        </p:txBody>
      </p:sp>
      <p:sp>
        <p:nvSpPr>
          <p:cNvPr id="8" name="Shape 6"/>
          <p:cNvSpPr/>
          <p:nvPr/>
        </p:nvSpPr>
        <p:spPr>
          <a:xfrm>
            <a:off x="1014984" y="1810512"/>
            <a:ext cx="237744" cy="237744"/>
          </a:xfrm>
          <a:prstGeom prst="ellipse">
            <a:avLst/>
          </a:prstGeom>
          <a:solidFill>
            <a:srgbClr val="1E3A5F"/>
          </a:solidFill>
          <a:ln w="12700">
            <a:solidFill>
              <a:srgbClr val="1E3A5F"/>
            </a:solidFill>
            <a:prstDash val="solid"/>
          </a:ln>
        </p:spPr>
      </p:sp>
      <p:sp>
        <p:nvSpPr>
          <p:cNvPr id="9" name="Text 7"/>
          <p:cNvSpPr/>
          <p:nvPr/>
        </p:nvSpPr>
        <p:spPr>
          <a:xfrm>
            <a:off x="320040" y="2084832"/>
            <a:ext cx="1627632" cy="384048"/>
          </a:xfrm>
          <a:prstGeom prst="rect">
            <a:avLst/>
          </a:prstGeom>
          <a:noFill/>
          <a:ln/>
        </p:spPr>
        <p:txBody>
          <a:bodyPr wrap="square" lIns="0" tIns="0" rIns="0" bIns="0" rtlCol="0" anchor="ctr"/>
          <a:lstStyle/>
          <a:p>
            <a:pPr algn="ctr" indent="0" marL="0">
              <a:buNone/>
            </a:pPr>
            <a:r>
              <a:rPr lang="en-US" sz="1100" b="1" dirty="0">
                <a:solidFill>
                  <a:srgbClr val="1E3A5F"/>
                </a:solidFill>
                <a:latin typeface="Calibri" pitchFamily="34" charset="0"/>
                <a:ea typeface="Calibri" pitchFamily="34" charset="-122"/>
                <a:cs typeface="Calibri" pitchFamily="34" charset="-120"/>
              </a:rPr>
              <a:t>CAD Design</a:t>
            </a:r>
            <a:endParaRPr lang="en-US" sz="1100" dirty="0"/>
          </a:p>
        </p:txBody>
      </p:sp>
      <p:sp>
        <p:nvSpPr>
          <p:cNvPr id="10" name="Shape 8"/>
          <p:cNvSpPr/>
          <p:nvPr/>
        </p:nvSpPr>
        <p:spPr>
          <a:xfrm>
            <a:off x="320040" y="2523744"/>
            <a:ext cx="1627632" cy="2240280"/>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pic>
        <p:nvPicPr>
          <p:cNvPr id="11" name="Image 0" descr="preencoded.png">    </p:cNvPr>
          <p:cNvPicPr>
            <a:picLocks noChangeAspect="1"/>
          </p:cNvPicPr>
          <p:nvPr/>
        </p:nvPicPr>
        <p:blipFill>
          <a:blip r:embed="rId1"/>
          <a:stretch>
            <a:fillRect/>
          </a:stretch>
        </p:blipFill>
        <p:spPr>
          <a:xfrm>
            <a:off x="850392" y="2606040"/>
            <a:ext cx="548640" cy="548640"/>
          </a:xfrm>
          <a:prstGeom prst="rect">
            <a:avLst/>
          </a:prstGeom>
        </p:spPr>
      </p:pic>
      <p:sp>
        <p:nvSpPr>
          <p:cNvPr id="12" name="Text 9"/>
          <p:cNvSpPr/>
          <p:nvPr/>
        </p:nvSpPr>
        <p:spPr>
          <a:xfrm>
            <a:off x="365760" y="3246120"/>
            <a:ext cx="1536192" cy="1417320"/>
          </a:xfrm>
          <a:prstGeom prst="rect">
            <a:avLst/>
          </a:prstGeom>
          <a:noFill/>
          <a:ln/>
        </p:spPr>
        <p:txBody>
          <a:bodyPr wrap="square" lIns="0" tIns="0" rIns="0" bIns="0" rtlCol="0" anchor="t"/>
          <a:lstStyle/>
          <a:p>
            <a:pPr algn="ctr" indent="0" marL="0">
              <a:buNone/>
            </a:pPr>
            <a:r>
              <a:rPr lang="en-US" sz="950" dirty="0">
                <a:solidFill>
                  <a:srgbClr val="455A64"/>
                </a:solidFill>
                <a:latin typeface="Calibri" pitchFamily="34" charset="0"/>
                <a:ea typeface="Calibri" pitchFamily="34" charset="-122"/>
                <a:cs typeface="Calibri" pitchFamily="34" charset="-120"/>
              </a:rPr>
              <a:t>Create 3D model</a:t>
            </a:r>
            <a:endParaRPr lang="en-US" sz="950" dirty="0"/>
          </a:p>
          <a:p>
            <a:pPr algn="ctr" indent="0" marL="0">
              <a:buNone/>
            </a:pPr>
            <a:r>
              <a:rPr lang="en-US" sz="950" dirty="0">
                <a:solidFill>
                  <a:srgbClr val="455A64"/>
                </a:solidFill>
                <a:latin typeface="Calibri" pitchFamily="34" charset="0"/>
                <a:ea typeface="Calibri" pitchFamily="34" charset="-122"/>
                <a:cs typeface="Calibri" pitchFamily="34" charset="-120"/>
              </a:rPr>
              <a:t>(SolidWorks, CATIA,</a:t>
            </a:r>
            <a:endParaRPr lang="en-US" sz="950" dirty="0"/>
          </a:p>
          <a:p>
            <a:pPr algn="ctr" indent="0" marL="0">
              <a:buNone/>
            </a:pPr>
            <a:r>
              <a:rPr lang="en-US" sz="950" dirty="0">
                <a:solidFill>
                  <a:srgbClr val="455A64"/>
                </a:solidFill>
                <a:latin typeface="Calibri" pitchFamily="34" charset="0"/>
                <a:ea typeface="Calibri" pitchFamily="34" charset="-122"/>
                <a:cs typeface="Calibri" pitchFamily="34" charset="-120"/>
              </a:rPr>
              <a:t>Fusion 360)</a:t>
            </a:r>
            <a:endParaRPr lang="en-US" sz="950" dirty="0"/>
          </a:p>
        </p:txBody>
      </p:sp>
      <p:sp>
        <p:nvSpPr>
          <p:cNvPr id="13" name="Shape 10"/>
          <p:cNvSpPr/>
          <p:nvPr/>
        </p:nvSpPr>
        <p:spPr>
          <a:xfrm>
            <a:off x="2039112" y="786384"/>
            <a:ext cx="1627632" cy="713232"/>
          </a:xfrm>
          <a:prstGeom prst="rect">
            <a:avLst/>
          </a:prstGeom>
          <a:solidFill>
            <a:srgbClr val="00C853"/>
          </a:solidFill>
          <a:ln w="12700">
            <a:solidFill>
              <a:srgbClr val="00C853"/>
            </a:solidFill>
            <a:prstDash val="solid"/>
          </a:ln>
          <a:effectLst>
            <a:outerShdw sx="100000" sy="100000" kx="0" ky="0" algn="bl" rotWithShape="0" blurRad="50800" dist="25400" dir="8100000">
              <a:srgbClr val="000000">
                <a:alpha val="8000"/>
              </a:srgbClr>
            </a:outerShdw>
          </a:effectLst>
        </p:spPr>
      </p:sp>
      <p:sp>
        <p:nvSpPr>
          <p:cNvPr id="14" name="Text 11"/>
          <p:cNvSpPr/>
          <p:nvPr/>
        </p:nvSpPr>
        <p:spPr>
          <a:xfrm>
            <a:off x="2039112" y="786384"/>
            <a:ext cx="1627632" cy="713232"/>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02</a:t>
            </a:r>
            <a:endParaRPr lang="en-US" sz="1800" dirty="0"/>
          </a:p>
        </p:txBody>
      </p:sp>
      <p:sp>
        <p:nvSpPr>
          <p:cNvPr id="15" name="Shape 12"/>
          <p:cNvSpPr/>
          <p:nvPr/>
        </p:nvSpPr>
        <p:spPr>
          <a:xfrm>
            <a:off x="2734056" y="1810512"/>
            <a:ext cx="237744" cy="237744"/>
          </a:xfrm>
          <a:prstGeom prst="ellipse">
            <a:avLst/>
          </a:prstGeom>
          <a:solidFill>
            <a:srgbClr val="00C853"/>
          </a:solidFill>
          <a:ln w="12700">
            <a:solidFill>
              <a:srgbClr val="00C853"/>
            </a:solidFill>
            <a:prstDash val="solid"/>
          </a:ln>
        </p:spPr>
      </p:sp>
      <p:sp>
        <p:nvSpPr>
          <p:cNvPr id="16" name="Text 13"/>
          <p:cNvSpPr/>
          <p:nvPr/>
        </p:nvSpPr>
        <p:spPr>
          <a:xfrm>
            <a:off x="2039112" y="2084832"/>
            <a:ext cx="1627632" cy="384048"/>
          </a:xfrm>
          <a:prstGeom prst="rect">
            <a:avLst/>
          </a:prstGeom>
          <a:noFill/>
          <a:ln/>
        </p:spPr>
        <p:txBody>
          <a:bodyPr wrap="square" lIns="0" tIns="0" rIns="0" bIns="0" rtlCol="0" anchor="ctr"/>
          <a:lstStyle/>
          <a:p>
            <a:pPr algn="ctr" indent="0" marL="0">
              <a:buNone/>
            </a:pPr>
            <a:r>
              <a:rPr lang="en-US" sz="1100" b="1" dirty="0">
                <a:solidFill>
                  <a:srgbClr val="1E3A5F"/>
                </a:solidFill>
                <a:latin typeface="Calibri" pitchFamily="34" charset="0"/>
                <a:ea typeface="Calibri" pitchFamily="34" charset="-122"/>
                <a:cs typeface="Calibri" pitchFamily="34" charset="-120"/>
              </a:rPr>
              <a:t>CAM Programming</a:t>
            </a:r>
            <a:endParaRPr lang="en-US" sz="1100" dirty="0"/>
          </a:p>
        </p:txBody>
      </p:sp>
      <p:sp>
        <p:nvSpPr>
          <p:cNvPr id="17" name="Shape 14"/>
          <p:cNvSpPr/>
          <p:nvPr/>
        </p:nvSpPr>
        <p:spPr>
          <a:xfrm>
            <a:off x="2039112" y="2523744"/>
            <a:ext cx="1627632" cy="2240280"/>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pic>
        <p:nvPicPr>
          <p:cNvPr id="18" name="Image 1" descr="preencoded.png">    </p:cNvPr>
          <p:cNvPicPr>
            <a:picLocks noChangeAspect="1"/>
          </p:cNvPicPr>
          <p:nvPr/>
        </p:nvPicPr>
        <p:blipFill>
          <a:blip r:embed="rId2"/>
          <a:stretch>
            <a:fillRect/>
          </a:stretch>
        </p:blipFill>
        <p:spPr>
          <a:xfrm>
            <a:off x="2569464" y="2606040"/>
            <a:ext cx="548640" cy="548640"/>
          </a:xfrm>
          <a:prstGeom prst="rect">
            <a:avLst/>
          </a:prstGeom>
        </p:spPr>
      </p:pic>
      <p:sp>
        <p:nvSpPr>
          <p:cNvPr id="19" name="Text 15"/>
          <p:cNvSpPr/>
          <p:nvPr/>
        </p:nvSpPr>
        <p:spPr>
          <a:xfrm>
            <a:off x="2084832" y="3246120"/>
            <a:ext cx="1536192" cy="1417320"/>
          </a:xfrm>
          <a:prstGeom prst="rect">
            <a:avLst/>
          </a:prstGeom>
          <a:noFill/>
          <a:ln/>
        </p:spPr>
        <p:txBody>
          <a:bodyPr wrap="square" lIns="0" tIns="0" rIns="0" bIns="0" rtlCol="0" anchor="t"/>
          <a:lstStyle/>
          <a:p>
            <a:pPr algn="ctr" indent="0" marL="0">
              <a:buNone/>
            </a:pPr>
            <a:r>
              <a:rPr lang="en-US" sz="950" dirty="0">
                <a:solidFill>
                  <a:srgbClr val="455A64"/>
                </a:solidFill>
                <a:latin typeface="Calibri" pitchFamily="34" charset="0"/>
                <a:ea typeface="Calibri" pitchFamily="34" charset="-122"/>
                <a:cs typeface="Calibri" pitchFamily="34" charset="-120"/>
              </a:rPr>
              <a:t>Generate toolpaths</a:t>
            </a:r>
            <a:endParaRPr lang="en-US" sz="950" dirty="0"/>
          </a:p>
          <a:p>
            <a:pPr algn="ctr" indent="0" marL="0">
              <a:buNone/>
            </a:pPr>
            <a:r>
              <a:rPr lang="en-US" sz="950" dirty="0">
                <a:solidFill>
                  <a:srgbClr val="455A64"/>
                </a:solidFill>
                <a:latin typeface="Calibri" pitchFamily="34" charset="0"/>
                <a:ea typeface="Calibri" pitchFamily="34" charset="-122"/>
                <a:cs typeface="Calibri" pitchFamily="34" charset="-120"/>
              </a:rPr>
              <a:t>(Mastercam, HSMWorks,</a:t>
            </a:r>
            <a:endParaRPr lang="en-US" sz="950" dirty="0"/>
          </a:p>
          <a:p>
            <a:pPr algn="ctr" indent="0" marL="0">
              <a:buNone/>
            </a:pPr>
            <a:r>
              <a:rPr lang="en-US" sz="950" dirty="0">
                <a:solidFill>
                  <a:srgbClr val="455A64"/>
                </a:solidFill>
                <a:latin typeface="Calibri" pitchFamily="34" charset="0"/>
                <a:ea typeface="Calibri" pitchFamily="34" charset="-122"/>
                <a:cs typeface="Calibri" pitchFamily="34" charset="-120"/>
              </a:rPr>
              <a:t>HyperMill)</a:t>
            </a:r>
            <a:endParaRPr lang="en-US" sz="950" dirty="0"/>
          </a:p>
        </p:txBody>
      </p:sp>
      <p:sp>
        <p:nvSpPr>
          <p:cNvPr id="20" name="Shape 16"/>
          <p:cNvSpPr/>
          <p:nvPr/>
        </p:nvSpPr>
        <p:spPr>
          <a:xfrm>
            <a:off x="3758184" y="786384"/>
            <a:ext cx="1627632" cy="713232"/>
          </a:xfrm>
          <a:prstGeom prst="rect">
            <a:avLst/>
          </a:prstGeom>
          <a:solidFill>
            <a:srgbClr val="FFB300"/>
          </a:solidFill>
          <a:ln w="12700">
            <a:solidFill>
              <a:srgbClr val="FFB300"/>
            </a:solidFill>
            <a:prstDash val="solid"/>
          </a:ln>
          <a:effectLst>
            <a:outerShdw sx="100000" sy="100000" kx="0" ky="0" algn="bl" rotWithShape="0" blurRad="50800" dist="25400" dir="8100000">
              <a:srgbClr val="000000">
                <a:alpha val="8000"/>
              </a:srgbClr>
            </a:outerShdw>
          </a:effectLst>
        </p:spPr>
      </p:sp>
      <p:sp>
        <p:nvSpPr>
          <p:cNvPr id="21" name="Text 17"/>
          <p:cNvSpPr/>
          <p:nvPr/>
        </p:nvSpPr>
        <p:spPr>
          <a:xfrm>
            <a:off x="3758184" y="786384"/>
            <a:ext cx="1627632" cy="713232"/>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03</a:t>
            </a:r>
            <a:endParaRPr lang="en-US" sz="1800" dirty="0"/>
          </a:p>
        </p:txBody>
      </p:sp>
      <p:sp>
        <p:nvSpPr>
          <p:cNvPr id="22" name="Shape 18"/>
          <p:cNvSpPr/>
          <p:nvPr/>
        </p:nvSpPr>
        <p:spPr>
          <a:xfrm>
            <a:off x="4453128" y="1810512"/>
            <a:ext cx="237744" cy="237744"/>
          </a:xfrm>
          <a:prstGeom prst="ellipse">
            <a:avLst/>
          </a:prstGeom>
          <a:solidFill>
            <a:srgbClr val="FFB300"/>
          </a:solidFill>
          <a:ln w="12700">
            <a:solidFill>
              <a:srgbClr val="FFB300"/>
            </a:solidFill>
            <a:prstDash val="solid"/>
          </a:ln>
        </p:spPr>
      </p:sp>
      <p:sp>
        <p:nvSpPr>
          <p:cNvPr id="23" name="Text 19"/>
          <p:cNvSpPr/>
          <p:nvPr/>
        </p:nvSpPr>
        <p:spPr>
          <a:xfrm>
            <a:off x="3758184" y="2084832"/>
            <a:ext cx="1627632" cy="384048"/>
          </a:xfrm>
          <a:prstGeom prst="rect">
            <a:avLst/>
          </a:prstGeom>
          <a:noFill/>
          <a:ln/>
        </p:spPr>
        <p:txBody>
          <a:bodyPr wrap="square" lIns="0" tIns="0" rIns="0" bIns="0" rtlCol="0" anchor="ctr"/>
          <a:lstStyle/>
          <a:p>
            <a:pPr algn="ctr" indent="0" marL="0">
              <a:buNone/>
            </a:pPr>
            <a:r>
              <a:rPr lang="en-US" sz="1100" b="1" dirty="0">
                <a:solidFill>
                  <a:srgbClr val="1E3A5F"/>
                </a:solidFill>
                <a:latin typeface="Calibri" pitchFamily="34" charset="0"/>
                <a:ea typeface="Calibri" pitchFamily="34" charset="-122"/>
                <a:cs typeface="Calibri" pitchFamily="34" charset="-120"/>
              </a:rPr>
              <a:t>Post Processing</a:t>
            </a:r>
            <a:endParaRPr lang="en-US" sz="1100" dirty="0"/>
          </a:p>
        </p:txBody>
      </p:sp>
      <p:sp>
        <p:nvSpPr>
          <p:cNvPr id="24" name="Shape 20"/>
          <p:cNvSpPr/>
          <p:nvPr/>
        </p:nvSpPr>
        <p:spPr>
          <a:xfrm>
            <a:off x="3758184" y="2523744"/>
            <a:ext cx="1627632" cy="2240280"/>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pic>
        <p:nvPicPr>
          <p:cNvPr id="25" name="Image 2" descr="preencoded.png">    </p:cNvPr>
          <p:cNvPicPr>
            <a:picLocks noChangeAspect="1"/>
          </p:cNvPicPr>
          <p:nvPr/>
        </p:nvPicPr>
        <p:blipFill>
          <a:blip r:embed="rId3"/>
          <a:stretch>
            <a:fillRect/>
          </a:stretch>
        </p:blipFill>
        <p:spPr>
          <a:xfrm>
            <a:off x="4288536" y="2606040"/>
            <a:ext cx="548640" cy="548640"/>
          </a:xfrm>
          <a:prstGeom prst="rect">
            <a:avLst/>
          </a:prstGeom>
        </p:spPr>
      </p:pic>
      <p:sp>
        <p:nvSpPr>
          <p:cNvPr id="26" name="Text 21"/>
          <p:cNvSpPr/>
          <p:nvPr/>
        </p:nvSpPr>
        <p:spPr>
          <a:xfrm>
            <a:off x="3803904" y="3246120"/>
            <a:ext cx="1536192" cy="1417320"/>
          </a:xfrm>
          <a:prstGeom prst="rect">
            <a:avLst/>
          </a:prstGeom>
          <a:noFill/>
          <a:ln/>
        </p:spPr>
        <p:txBody>
          <a:bodyPr wrap="square" lIns="0" tIns="0" rIns="0" bIns="0" rtlCol="0" anchor="t"/>
          <a:lstStyle/>
          <a:p>
            <a:pPr algn="ctr" indent="0" marL="0">
              <a:buNone/>
            </a:pPr>
            <a:r>
              <a:rPr lang="en-US" sz="950" dirty="0">
                <a:solidFill>
                  <a:srgbClr val="455A64"/>
                </a:solidFill>
                <a:latin typeface="Calibri" pitchFamily="34" charset="0"/>
                <a:ea typeface="Calibri" pitchFamily="34" charset="-122"/>
                <a:cs typeface="Calibri" pitchFamily="34" charset="-120"/>
              </a:rPr>
              <a:t>Translate toolpath</a:t>
            </a:r>
            <a:endParaRPr lang="en-US" sz="950" dirty="0"/>
          </a:p>
          <a:p>
            <a:pPr algn="ctr" indent="0" marL="0">
              <a:buNone/>
            </a:pPr>
            <a:r>
              <a:rPr lang="en-US" sz="950" dirty="0">
                <a:solidFill>
                  <a:srgbClr val="455A64"/>
                </a:solidFill>
                <a:latin typeface="Calibri" pitchFamily="34" charset="0"/>
                <a:ea typeface="Calibri" pitchFamily="34" charset="-122"/>
                <a:cs typeface="Calibri" pitchFamily="34" charset="-120"/>
              </a:rPr>
              <a:t>to machine-specific</a:t>
            </a:r>
            <a:endParaRPr lang="en-US" sz="950" dirty="0"/>
          </a:p>
          <a:p>
            <a:pPr algn="ctr" indent="0" marL="0">
              <a:buNone/>
            </a:pPr>
            <a:r>
              <a:rPr lang="en-US" sz="950" dirty="0">
                <a:solidFill>
                  <a:srgbClr val="455A64"/>
                </a:solidFill>
                <a:latin typeface="Calibri" pitchFamily="34" charset="0"/>
                <a:ea typeface="Calibri" pitchFamily="34" charset="-122"/>
                <a:cs typeface="Calibri" pitchFamily="34" charset="-120"/>
              </a:rPr>
              <a:t>G-code/M-code</a:t>
            </a:r>
            <a:endParaRPr lang="en-US" sz="950" dirty="0"/>
          </a:p>
        </p:txBody>
      </p:sp>
      <p:sp>
        <p:nvSpPr>
          <p:cNvPr id="27" name="Shape 22"/>
          <p:cNvSpPr/>
          <p:nvPr/>
        </p:nvSpPr>
        <p:spPr>
          <a:xfrm>
            <a:off x="5477256" y="786384"/>
            <a:ext cx="1627632" cy="713232"/>
          </a:xfrm>
          <a:prstGeom prst="rect">
            <a:avLst/>
          </a:prstGeom>
          <a:solidFill>
            <a:srgbClr val="00838F"/>
          </a:solidFill>
          <a:ln w="12700">
            <a:solidFill>
              <a:srgbClr val="00838F"/>
            </a:solidFill>
            <a:prstDash val="solid"/>
          </a:ln>
          <a:effectLst>
            <a:outerShdw sx="100000" sy="100000" kx="0" ky="0" algn="bl" rotWithShape="0" blurRad="50800" dist="25400" dir="8100000">
              <a:srgbClr val="000000">
                <a:alpha val="8000"/>
              </a:srgbClr>
            </a:outerShdw>
          </a:effectLst>
        </p:spPr>
      </p:sp>
      <p:sp>
        <p:nvSpPr>
          <p:cNvPr id="28" name="Text 23"/>
          <p:cNvSpPr/>
          <p:nvPr/>
        </p:nvSpPr>
        <p:spPr>
          <a:xfrm>
            <a:off x="5477256" y="786384"/>
            <a:ext cx="1627632" cy="713232"/>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04</a:t>
            </a:r>
            <a:endParaRPr lang="en-US" sz="1800" dirty="0"/>
          </a:p>
        </p:txBody>
      </p:sp>
      <p:sp>
        <p:nvSpPr>
          <p:cNvPr id="29" name="Shape 24"/>
          <p:cNvSpPr/>
          <p:nvPr/>
        </p:nvSpPr>
        <p:spPr>
          <a:xfrm>
            <a:off x="6172200" y="1810512"/>
            <a:ext cx="237744" cy="237744"/>
          </a:xfrm>
          <a:prstGeom prst="ellipse">
            <a:avLst/>
          </a:prstGeom>
          <a:solidFill>
            <a:srgbClr val="00838F"/>
          </a:solidFill>
          <a:ln w="12700">
            <a:solidFill>
              <a:srgbClr val="00838F"/>
            </a:solidFill>
            <a:prstDash val="solid"/>
          </a:ln>
        </p:spPr>
      </p:sp>
      <p:sp>
        <p:nvSpPr>
          <p:cNvPr id="30" name="Text 25"/>
          <p:cNvSpPr/>
          <p:nvPr/>
        </p:nvSpPr>
        <p:spPr>
          <a:xfrm>
            <a:off x="5477256" y="2084832"/>
            <a:ext cx="1627632" cy="384048"/>
          </a:xfrm>
          <a:prstGeom prst="rect">
            <a:avLst/>
          </a:prstGeom>
          <a:noFill/>
          <a:ln/>
        </p:spPr>
        <p:txBody>
          <a:bodyPr wrap="square" lIns="0" tIns="0" rIns="0" bIns="0" rtlCol="0" anchor="ctr"/>
          <a:lstStyle/>
          <a:p>
            <a:pPr algn="ctr" indent="0" marL="0">
              <a:buNone/>
            </a:pPr>
            <a:r>
              <a:rPr lang="en-US" sz="1100" b="1" dirty="0">
                <a:solidFill>
                  <a:srgbClr val="1E3A5F"/>
                </a:solidFill>
                <a:latin typeface="Calibri" pitchFamily="34" charset="0"/>
                <a:ea typeface="Calibri" pitchFamily="34" charset="-122"/>
                <a:cs typeface="Calibri" pitchFamily="34" charset="-120"/>
              </a:rPr>
              <a:t>Setup &amp; Simulation</a:t>
            </a:r>
            <a:endParaRPr lang="en-US" sz="1100" dirty="0"/>
          </a:p>
        </p:txBody>
      </p:sp>
      <p:sp>
        <p:nvSpPr>
          <p:cNvPr id="31" name="Shape 26"/>
          <p:cNvSpPr/>
          <p:nvPr/>
        </p:nvSpPr>
        <p:spPr>
          <a:xfrm>
            <a:off x="5477256" y="2523744"/>
            <a:ext cx="1627632" cy="2240280"/>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pic>
        <p:nvPicPr>
          <p:cNvPr id="32" name="Image 3" descr="preencoded.png">    </p:cNvPr>
          <p:cNvPicPr>
            <a:picLocks noChangeAspect="1"/>
          </p:cNvPicPr>
          <p:nvPr/>
        </p:nvPicPr>
        <p:blipFill>
          <a:blip r:embed="rId4"/>
          <a:stretch>
            <a:fillRect/>
          </a:stretch>
        </p:blipFill>
        <p:spPr>
          <a:xfrm>
            <a:off x="6007608" y="2606040"/>
            <a:ext cx="548640" cy="548640"/>
          </a:xfrm>
          <a:prstGeom prst="rect">
            <a:avLst/>
          </a:prstGeom>
        </p:spPr>
      </p:pic>
      <p:sp>
        <p:nvSpPr>
          <p:cNvPr id="33" name="Text 27"/>
          <p:cNvSpPr/>
          <p:nvPr/>
        </p:nvSpPr>
        <p:spPr>
          <a:xfrm>
            <a:off x="5522976" y="3246120"/>
            <a:ext cx="1536192" cy="1417320"/>
          </a:xfrm>
          <a:prstGeom prst="rect">
            <a:avLst/>
          </a:prstGeom>
          <a:noFill/>
          <a:ln/>
        </p:spPr>
        <p:txBody>
          <a:bodyPr wrap="square" lIns="0" tIns="0" rIns="0" bIns="0" rtlCol="0" anchor="t"/>
          <a:lstStyle/>
          <a:p>
            <a:pPr algn="ctr" indent="0" marL="0">
              <a:buNone/>
            </a:pPr>
            <a:r>
              <a:rPr lang="en-US" sz="950" dirty="0">
                <a:solidFill>
                  <a:srgbClr val="455A64"/>
                </a:solidFill>
                <a:latin typeface="Calibri" pitchFamily="34" charset="0"/>
                <a:ea typeface="Calibri" pitchFamily="34" charset="-122"/>
                <a:cs typeface="Calibri" pitchFamily="34" charset="-120"/>
              </a:rPr>
              <a:t>Set work offsets,</a:t>
            </a:r>
            <a:endParaRPr lang="en-US" sz="950" dirty="0"/>
          </a:p>
          <a:p>
            <a:pPr algn="ctr" indent="0" marL="0">
              <a:buNone/>
            </a:pPr>
            <a:r>
              <a:rPr lang="en-US" sz="950" dirty="0">
                <a:solidFill>
                  <a:srgbClr val="455A64"/>
                </a:solidFill>
                <a:latin typeface="Calibri" pitchFamily="34" charset="0"/>
                <a:ea typeface="Calibri" pitchFamily="34" charset="-122"/>
                <a:cs typeface="Calibri" pitchFamily="34" charset="-120"/>
              </a:rPr>
              <a:t>tool lengths, run</a:t>
            </a:r>
            <a:endParaRPr lang="en-US" sz="950" dirty="0"/>
          </a:p>
          <a:p>
            <a:pPr algn="ctr" indent="0" marL="0">
              <a:buNone/>
            </a:pPr>
            <a:r>
              <a:rPr lang="en-US" sz="950" dirty="0">
                <a:solidFill>
                  <a:srgbClr val="455A64"/>
                </a:solidFill>
                <a:latin typeface="Calibri" pitchFamily="34" charset="0"/>
                <a:ea typeface="Calibri" pitchFamily="34" charset="-122"/>
                <a:cs typeface="Calibri" pitchFamily="34" charset="-120"/>
              </a:rPr>
              <a:t>virtual simulation</a:t>
            </a:r>
            <a:endParaRPr lang="en-US" sz="950" dirty="0"/>
          </a:p>
        </p:txBody>
      </p:sp>
      <p:sp>
        <p:nvSpPr>
          <p:cNvPr id="34" name="Shape 28"/>
          <p:cNvSpPr/>
          <p:nvPr/>
        </p:nvSpPr>
        <p:spPr>
          <a:xfrm>
            <a:off x="7196328" y="786384"/>
            <a:ext cx="1627632" cy="713232"/>
          </a:xfrm>
          <a:prstGeom prst="rect">
            <a:avLst/>
          </a:prstGeom>
          <a:solidFill>
            <a:srgbClr val="2B5278"/>
          </a:solidFill>
          <a:ln w="12700">
            <a:solidFill>
              <a:srgbClr val="2B5278"/>
            </a:solidFill>
            <a:prstDash val="solid"/>
          </a:ln>
          <a:effectLst>
            <a:outerShdw sx="100000" sy="100000" kx="0" ky="0" algn="bl" rotWithShape="0" blurRad="50800" dist="25400" dir="8100000">
              <a:srgbClr val="000000">
                <a:alpha val="8000"/>
              </a:srgbClr>
            </a:outerShdw>
          </a:effectLst>
        </p:spPr>
      </p:sp>
      <p:sp>
        <p:nvSpPr>
          <p:cNvPr id="35" name="Text 29"/>
          <p:cNvSpPr/>
          <p:nvPr/>
        </p:nvSpPr>
        <p:spPr>
          <a:xfrm>
            <a:off x="7196328" y="786384"/>
            <a:ext cx="1627632" cy="713232"/>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05</a:t>
            </a:r>
            <a:endParaRPr lang="en-US" sz="1800" dirty="0"/>
          </a:p>
        </p:txBody>
      </p:sp>
      <p:sp>
        <p:nvSpPr>
          <p:cNvPr id="36" name="Shape 30"/>
          <p:cNvSpPr/>
          <p:nvPr/>
        </p:nvSpPr>
        <p:spPr>
          <a:xfrm>
            <a:off x="7891272" y="1810512"/>
            <a:ext cx="237744" cy="237744"/>
          </a:xfrm>
          <a:prstGeom prst="ellipse">
            <a:avLst/>
          </a:prstGeom>
          <a:solidFill>
            <a:srgbClr val="2B5278"/>
          </a:solidFill>
          <a:ln w="12700">
            <a:solidFill>
              <a:srgbClr val="2B5278"/>
            </a:solidFill>
            <a:prstDash val="solid"/>
          </a:ln>
        </p:spPr>
      </p:sp>
      <p:sp>
        <p:nvSpPr>
          <p:cNvPr id="37" name="Text 31"/>
          <p:cNvSpPr/>
          <p:nvPr/>
        </p:nvSpPr>
        <p:spPr>
          <a:xfrm>
            <a:off x="7196328" y="2084832"/>
            <a:ext cx="1627632" cy="384048"/>
          </a:xfrm>
          <a:prstGeom prst="rect">
            <a:avLst/>
          </a:prstGeom>
          <a:noFill/>
          <a:ln/>
        </p:spPr>
        <p:txBody>
          <a:bodyPr wrap="square" lIns="0" tIns="0" rIns="0" bIns="0" rtlCol="0" anchor="ctr"/>
          <a:lstStyle/>
          <a:p>
            <a:pPr algn="ctr" indent="0" marL="0">
              <a:buNone/>
            </a:pPr>
            <a:r>
              <a:rPr lang="en-US" sz="1100" b="1" dirty="0">
                <a:solidFill>
                  <a:srgbClr val="1E3A5F"/>
                </a:solidFill>
                <a:latin typeface="Calibri" pitchFamily="34" charset="0"/>
                <a:ea typeface="Calibri" pitchFamily="34" charset="-122"/>
                <a:cs typeface="Calibri" pitchFamily="34" charset="-120"/>
              </a:rPr>
              <a:t>Machining &amp; QC</a:t>
            </a:r>
            <a:endParaRPr lang="en-US" sz="1100" dirty="0"/>
          </a:p>
        </p:txBody>
      </p:sp>
      <p:sp>
        <p:nvSpPr>
          <p:cNvPr id="38" name="Shape 32"/>
          <p:cNvSpPr/>
          <p:nvPr/>
        </p:nvSpPr>
        <p:spPr>
          <a:xfrm>
            <a:off x="7196328" y="2523744"/>
            <a:ext cx="1627632" cy="2240280"/>
          </a:xfrm>
          <a:prstGeom prst="rect">
            <a:avLst/>
          </a:prstGeom>
          <a:solidFill>
            <a:srgbClr val="FFFFFF"/>
          </a:solidFill>
          <a:ln w="8890">
            <a:solidFill>
              <a:srgbClr val="C8D8EC"/>
            </a:solidFill>
            <a:prstDash val="solid"/>
          </a:ln>
          <a:effectLst>
            <a:outerShdw sx="100000" sy="100000" kx="0" ky="0" algn="bl" rotWithShape="0" blurRad="50800" dist="25400" dir="8100000">
              <a:srgbClr val="000000">
                <a:alpha val="8000"/>
              </a:srgbClr>
            </a:outerShdw>
          </a:effectLst>
        </p:spPr>
      </p:sp>
      <p:pic>
        <p:nvPicPr>
          <p:cNvPr id="39" name="Image 4" descr="preencoded.png">    </p:cNvPr>
          <p:cNvPicPr>
            <a:picLocks noChangeAspect="1"/>
          </p:cNvPicPr>
          <p:nvPr/>
        </p:nvPicPr>
        <p:blipFill>
          <a:blip r:embed="rId5"/>
          <a:stretch>
            <a:fillRect/>
          </a:stretch>
        </p:blipFill>
        <p:spPr>
          <a:xfrm>
            <a:off x="7726680" y="2606040"/>
            <a:ext cx="548640" cy="548640"/>
          </a:xfrm>
          <a:prstGeom prst="rect">
            <a:avLst/>
          </a:prstGeom>
        </p:spPr>
      </p:pic>
      <p:sp>
        <p:nvSpPr>
          <p:cNvPr id="40" name="Text 33"/>
          <p:cNvSpPr/>
          <p:nvPr/>
        </p:nvSpPr>
        <p:spPr>
          <a:xfrm>
            <a:off x="7242048" y="3246120"/>
            <a:ext cx="1536192" cy="1417320"/>
          </a:xfrm>
          <a:prstGeom prst="rect">
            <a:avLst/>
          </a:prstGeom>
          <a:noFill/>
          <a:ln/>
        </p:spPr>
        <p:txBody>
          <a:bodyPr wrap="square" lIns="0" tIns="0" rIns="0" bIns="0" rtlCol="0" anchor="t"/>
          <a:lstStyle/>
          <a:p>
            <a:pPr algn="ctr" indent="0" marL="0">
              <a:buNone/>
            </a:pPr>
            <a:r>
              <a:rPr lang="en-US" sz="950" dirty="0">
                <a:solidFill>
                  <a:srgbClr val="455A64"/>
                </a:solidFill>
                <a:latin typeface="Calibri" pitchFamily="34" charset="0"/>
                <a:ea typeface="Calibri" pitchFamily="34" charset="-122"/>
                <a:cs typeface="Calibri" pitchFamily="34" charset="-120"/>
              </a:rPr>
              <a:t>Machine runs,</a:t>
            </a:r>
            <a:endParaRPr lang="en-US" sz="950" dirty="0"/>
          </a:p>
          <a:p>
            <a:pPr algn="ctr" indent="0" marL="0">
              <a:buNone/>
            </a:pPr>
            <a:r>
              <a:rPr lang="en-US" sz="950" dirty="0">
                <a:solidFill>
                  <a:srgbClr val="455A64"/>
                </a:solidFill>
                <a:latin typeface="Calibri" pitchFamily="34" charset="0"/>
                <a:ea typeface="Calibri" pitchFamily="34" charset="-122"/>
                <a:cs typeface="Calibri" pitchFamily="34" charset="-120"/>
              </a:rPr>
              <a:t>operator monitors,</a:t>
            </a:r>
            <a:endParaRPr lang="en-US" sz="950" dirty="0"/>
          </a:p>
          <a:p>
            <a:pPr algn="ctr" indent="0" marL="0">
              <a:buNone/>
            </a:pPr>
            <a:r>
              <a:rPr lang="en-US" sz="950" dirty="0">
                <a:solidFill>
                  <a:srgbClr val="455A64"/>
                </a:solidFill>
                <a:latin typeface="Calibri" pitchFamily="34" charset="0"/>
                <a:ea typeface="Calibri" pitchFamily="34" charset="-122"/>
                <a:cs typeface="Calibri" pitchFamily="34" charset="-120"/>
              </a:rPr>
              <a:t>CMM inspection</a:t>
            </a:r>
            <a:endParaRPr lang="en-US" sz="9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0F4F8"/>
        </a:solidFill>
      </p:bgPr>
    </p:bg>
    <p:spTree>
      <p:nvGrpSpPr>
        <p:cNvPr id="1" name=""/>
        <p:cNvGrpSpPr/>
        <p:nvPr/>
      </p:nvGrpSpPr>
      <p:grpSpPr>
        <a:xfrm>
          <a:off x="0" y="0"/>
          <a:ext cx="0" cy="0"/>
          <a:chOff x="0" y="0"/>
          <a:chExt cx="0" cy="0"/>
        </a:xfrm>
      </p:grpSpPr>
      <p:sp>
        <p:nvSpPr>
          <p:cNvPr id="2" name="Shape 0"/>
          <p:cNvSpPr/>
          <p:nvPr/>
        </p:nvSpPr>
        <p:spPr>
          <a:xfrm>
            <a:off x="0" y="0"/>
            <a:ext cx="9144000" cy="621792"/>
          </a:xfrm>
          <a:prstGeom prst="rect">
            <a:avLst/>
          </a:prstGeom>
          <a:solidFill>
            <a:srgbClr val="1E3A5F"/>
          </a:solidFill>
          <a:ln w="12700">
            <a:solidFill>
              <a:srgbClr val="1E3A5F"/>
            </a:solidFill>
            <a:prstDash val="solid"/>
          </a:ln>
        </p:spPr>
      </p:sp>
      <p:sp>
        <p:nvSpPr>
          <p:cNvPr id="3" name="Shape 1"/>
          <p:cNvSpPr/>
          <p:nvPr/>
        </p:nvSpPr>
        <p:spPr>
          <a:xfrm>
            <a:off x="0" y="621792"/>
            <a:ext cx="9144000" cy="50292"/>
          </a:xfrm>
          <a:prstGeom prst="rect">
            <a:avLst/>
          </a:prstGeom>
          <a:solidFill>
            <a:srgbClr val="00C853"/>
          </a:solidFill>
          <a:ln w="12700">
            <a:solidFill>
              <a:srgbClr val="00C853"/>
            </a:solidFill>
            <a:prstDash val="solid"/>
          </a:ln>
        </p:spPr>
      </p:sp>
      <p:sp>
        <p:nvSpPr>
          <p:cNvPr id="4" name="Text 2"/>
          <p:cNvSpPr/>
          <p:nvPr/>
        </p:nvSpPr>
        <p:spPr>
          <a:xfrm>
            <a:off x="384048" y="0"/>
            <a:ext cx="8412480" cy="621792"/>
          </a:xfrm>
          <a:prstGeom prst="rect">
            <a:avLst/>
          </a:prstGeom>
          <a:noFill/>
          <a:ln/>
        </p:spPr>
        <p:txBody>
          <a:bodyPr wrap="square" lIns="0" tIns="0" rIns="0" bIns="0" rtlCol="0" anchor="ctr"/>
          <a:lstStyle/>
          <a:p>
            <a:pPr algn="l" indent="0" marL="0">
              <a:buNone/>
            </a:pPr>
            <a:r>
              <a:rPr lang="en-US" sz="2100" b="1" dirty="0">
                <a:solidFill>
                  <a:srgbClr val="FFFFFF"/>
                </a:solidFill>
                <a:latin typeface="Calibri" pitchFamily="34" charset="0"/>
                <a:ea typeface="Calibri" pitchFamily="34" charset="-122"/>
                <a:cs typeface="Calibri" pitchFamily="34" charset="-120"/>
              </a:rPr>
              <a:t>Process — Understanding G-Code &amp; M-Code</a:t>
            </a:r>
            <a:endParaRPr lang="en-US" sz="2100" dirty="0"/>
          </a:p>
        </p:txBody>
      </p:sp>
      <p:sp>
        <p:nvSpPr>
          <p:cNvPr id="5" name="Shape 3"/>
          <p:cNvSpPr/>
          <p:nvPr/>
        </p:nvSpPr>
        <p:spPr>
          <a:xfrm>
            <a:off x="320040" y="786384"/>
            <a:ext cx="4114800" cy="4041648"/>
          </a:xfrm>
          <a:prstGeom prst="rect">
            <a:avLst/>
          </a:prstGeom>
          <a:solidFill>
            <a:srgbClr val="131A22"/>
          </a:solidFill>
          <a:ln w="12700">
            <a:solidFill>
              <a:srgbClr val="131A22"/>
            </a:solidFill>
            <a:prstDash val="solid"/>
          </a:ln>
          <a:effectLst>
            <a:outerShdw sx="100000" sy="100000" kx="0" ky="0" algn="bl" rotWithShape="0" blurRad="101600" dist="38100" dir="8100000">
              <a:srgbClr val="000000">
                <a:alpha val="13000"/>
              </a:srgbClr>
            </a:outerShdw>
          </a:effectLst>
        </p:spPr>
      </p:sp>
      <p:sp>
        <p:nvSpPr>
          <p:cNvPr id="6" name="Text 4"/>
          <p:cNvSpPr/>
          <p:nvPr/>
        </p:nvSpPr>
        <p:spPr>
          <a:xfrm>
            <a:off x="320040" y="786384"/>
            <a:ext cx="4114800" cy="384048"/>
          </a:xfrm>
          <a:prstGeom prst="rect">
            <a:avLst/>
          </a:prstGeom>
          <a:noFill/>
          <a:ln/>
        </p:spPr>
        <p:txBody>
          <a:bodyPr wrap="square" lIns="0" tIns="0" rIns="0" bIns="0" rtlCol="0" anchor="ctr"/>
          <a:lstStyle/>
          <a:p>
            <a:pPr algn="ctr" indent="0" marL="0">
              <a:buNone/>
            </a:pPr>
            <a:r>
              <a:rPr lang="en-US" sz="1100" b="1" dirty="0">
                <a:solidFill>
                  <a:srgbClr val="00C853"/>
                </a:solidFill>
                <a:latin typeface="Calibri" pitchFamily="34" charset="0"/>
                <a:ea typeface="Calibri" pitchFamily="34" charset="-122"/>
                <a:cs typeface="Calibri" pitchFamily="34" charset="-120"/>
              </a:rPr>
              <a:t>SAMPLE G-CODE PROGRAM</a:t>
            </a:r>
            <a:endParaRPr lang="en-US" sz="1100" dirty="0"/>
          </a:p>
        </p:txBody>
      </p:sp>
      <p:sp>
        <p:nvSpPr>
          <p:cNvPr id="7" name="Text 5"/>
          <p:cNvSpPr/>
          <p:nvPr/>
        </p:nvSpPr>
        <p:spPr>
          <a:xfrm>
            <a:off x="384048" y="1261872"/>
            <a:ext cx="2194560" cy="201168"/>
          </a:xfrm>
          <a:prstGeom prst="rect">
            <a:avLst/>
          </a:prstGeom>
          <a:noFill/>
          <a:ln/>
        </p:spPr>
        <p:txBody>
          <a:bodyPr wrap="square" lIns="0" tIns="0" rIns="0" bIns="0" rtlCol="0" anchor="ctr"/>
          <a:lstStyle/>
          <a:p>
            <a:pPr indent="0" marL="0">
              <a:buNone/>
            </a:pPr>
            <a:r>
              <a:rPr lang="en-US" sz="900" dirty="0">
                <a:solidFill>
                  <a:srgbClr val="00C853"/>
                </a:solidFill>
                <a:latin typeface="Consolas" pitchFamily="34" charset="0"/>
                <a:ea typeface="Consolas" pitchFamily="34" charset="-122"/>
                <a:cs typeface="Consolas" pitchFamily="34" charset="-120"/>
              </a:rPr>
              <a:t>%</a:t>
            </a:r>
            <a:endParaRPr lang="en-US" sz="900" dirty="0"/>
          </a:p>
        </p:txBody>
      </p:sp>
      <p:sp>
        <p:nvSpPr>
          <p:cNvPr id="8" name="Text 6"/>
          <p:cNvSpPr/>
          <p:nvPr/>
        </p:nvSpPr>
        <p:spPr>
          <a:xfrm>
            <a:off x="2578608" y="1261872"/>
            <a:ext cx="1691640" cy="201168"/>
          </a:xfrm>
          <a:prstGeom prst="rect">
            <a:avLst/>
          </a:prstGeom>
          <a:noFill/>
          <a:ln/>
        </p:spPr>
        <p:txBody>
          <a:bodyPr wrap="square" lIns="0" tIns="0" rIns="0" bIns="0" rtlCol="0" anchor="ctr"/>
          <a:lstStyle/>
          <a:p>
            <a:pPr indent="0" marL="0">
              <a:buNone/>
            </a:pPr>
            <a:r>
              <a:rPr lang="en-US" sz="850" dirty="0">
                <a:solidFill>
                  <a:srgbClr val="607D8B"/>
                </a:solidFill>
                <a:latin typeface="Consolas" pitchFamily="34" charset="0"/>
                <a:ea typeface="Consolas" pitchFamily="34" charset="-122"/>
                <a:cs typeface="Consolas" pitchFamily="34" charset="-120"/>
              </a:rPr>
              <a:t>; Program start</a:t>
            </a:r>
            <a:endParaRPr lang="en-US" sz="850" dirty="0"/>
          </a:p>
        </p:txBody>
      </p:sp>
      <p:sp>
        <p:nvSpPr>
          <p:cNvPr id="9" name="Text 7"/>
          <p:cNvSpPr/>
          <p:nvPr/>
        </p:nvSpPr>
        <p:spPr>
          <a:xfrm>
            <a:off x="384048" y="1474927"/>
            <a:ext cx="2194560" cy="201168"/>
          </a:xfrm>
          <a:prstGeom prst="rect">
            <a:avLst/>
          </a:prstGeom>
          <a:noFill/>
          <a:ln/>
        </p:spPr>
        <p:txBody>
          <a:bodyPr wrap="square" lIns="0" tIns="0" rIns="0" bIns="0" rtlCol="0" anchor="ctr"/>
          <a:lstStyle/>
          <a:p>
            <a:pPr indent="0" marL="0">
              <a:buNone/>
            </a:pPr>
            <a:r>
              <a:rPr lang="en-US" sz="900" dirty="0">
                <a:solidFill>
                  <a:srgbClr val="00C853"/>
                </a:solidFill>
                <a:latin typeface="Consolas" pitchFamily="34" charset="0"/>
                <a:ea typeface="Consolas" pitchFamily="34" charset="-122"/>
                <a:cs typeface="Consolas" pitchFamily="34" charset="-120"/>
              </a:rPr>
              <a:t>O0001</a:t>
            </a:r>
            <a:endParaRPr lang="en-US" sz="900" dirty="0"/>
          </a:p>
        </p:txBody>
      </p:sp>
      <p:sp>
        <p:nvSpPr>
          <p:cNvPr id="10" name="Text 8"/>
          <p:cNvSpPr/>
          <p:nvPr/>
        </p:nvSpPr>
        <p:spPr>
          <a:xfrm>
            <a:off x="2578608" y="1474927"/>
            <a:ext cx="1691640" cy="201168"/>
          </a:xfrm>
          <a:prstGeom prst="rect">
            <a:avLst/>
          </a:prstGeom>
          <a:noFill/>
          <a:ln/>
        </p:spPr>
        <p:txBody>
          <a:bodyPr wrap="square" lIns="0" tIns="0" rIns="0" bIns="0" rtlCol="0" anchor="ctr"/>
          <a:lstStyle/>
          <a:p>
            <a:pPr indent="0" marL="0">
              <a:buNone/>
            </a:pPr>
            <a:r>
              <a:rPr lang="en-US" sz="850" dirty="0">
                <a:solidFill>
                  <a:srgbClr val="607D8B"/>
                </a:solidFill>
                <a:latin typeface="Consolas" pitchFamily="34" charset="0"/>
                <a:ea typeface="Consolas" pitchFamily="34" charset="-122"/>
                <a:cs typeface="Consolas" pitchFamily="34" charset="-120"/>
              </a:rPr>
              <a:t>; Program number</a:t>
            </a:r>
            <a:endParaRPr lang="en-US" sz="850" dirty="0"/>
          </a:p>
        </p:txBody>
      </p:sp>
      <p:sp>
        <p:nvSpPr>
          <p:cNvPr id="11" name="Text 9"/>
          <p:cNvSpPr/>
          <p:nvPr/>
        </p:nvSpPr>
        <p:spPr>
          <a:xfrm>
            <a:off x="384048" y="1687982"/>
            <a:ext cx="2194560" cy="201168"/>
          </a:xfrm>
          <a:prstGeom prst="rect">
            <a:avLst/>
          </a:prstGeom>
          <a:noFill/>
          <a:ln/>
        </p:spPr>
        <p:txBody>
          <a:bodyPr wrap="square" lIns="0" tIns="0" rIns="0" bIns="0" rtlCol="0" anchor="ctr"/>
          <a:lstStyle/>
          <a:p>
            <a:pPr indent="0" marL="0">
              <a:buNone/>
            </a:pPr>
            <a:r>
              <a:rPr lang="en-US" sz="900" dirty="0">
                <a:solidFill>
                  <a:srgbClr val="00C853"/>
                </a:solidFill>
                <a:latin typeface="Consolas" pitchFamily="34" charset="0"/>
                <a:ea typeface="Consolas" pitchFamily="34" charset="-122"/>
                <a:cs typeface="Consolas" pitchFamily="34" charset="-120"/>
              </a:rPr>
              <a:t>G21 G90 G54</a:t>
            </a:r>
            <a:endParaRPr lang="en-US" sz="900" dirty="0"/>
          </a:p>
        </p:txBody>
      </p:sp>
      <p:sp>
        <p:nvSpPr>
          <p:cNvPr id="12" name="Text 10"/>
          <p:cNvSpPr/>
          <p:nvPr/>
        </p:nvSpPr>
        <p:spPr>
          <a:xfrm>
            <a:off x="2578608" y="1687982"/>
            <a:ext cx="1691640" cy="201168"/>
          </a:xfrm>
          <a:prstGeom prst="rect">
            <a:avLst/>
          </a:prstGeom>
          <a:noFill/>
          <a:ln/>
        </p:spPr>
        <p:txBody>
          <a:bodyPr wrap="square" lIns="0" tIns="0" rIns="0" bIns="0" rtlCol="0" anchor="ctr"/>
          <a:lstStyle/>
          <a:p>
            <a:pPr indent="0" marL="0">
              <a:buNone/>
            </a:pPr>
            <a:r>
              <a:rPr lang="en-US" sz="850" dirty="0">
                <a:solidFill>
                  <a:srgbClr val="607D8B"/>
                </a:solidFill>
                <a:latin typeface="Consolas" pitchFamily="34" charset="0"/>
                <a:ea typeface="Consolas" pitchFamily="34" charset="-122"/>
                <a:cs typeface="Consolas" pitchFamily="34" charset="-120"/>
              </a:rPr>
              <a:t>; Metric, Absolute, WCS 1</a:t>
            </a:r>
            <a:endParaRPr lang="en-US" sz="850" dirty="0"/>
          </a:p>
        </p:txBody>
      </p:sp>
      <p:sp>
        <p:nvSpPr>
          <p:cNvPr id="13" name="Text 11"/>
          <p:cNvSpPr/>
          <p:nvPr/>
        </p:nvSpPr>
        <p:spPr>
          <a:xfrm>
            <a:off x="384048" y="1901038"/>
            <a:ext cx="2194560" cy="201168"/>
          </a:xfrm>
          <a:prstGeom prst="rect">
            <a:avLst/>
          </a:prstGeom>
          <a:noFill/>
          <a:ln/>
        </p:spPr>
        <p:txBody>
          <a:bodyPr wrap="square" lIns="0" tIns="0" rIns="0" bIns="0" rtlCol="0" anchor="ctr"/>
          <a:lstStyle/>
          <a:p>
            <a:pPr indent="0" marL="0">
              <a:buNone/>
            </a:pPr>
            <a:r>
              <a:rPr lang="en-US" sz="900" dirty="0">
                <a:solidFill>
                  <a:srgbClr val="00C853"/>
                </a:solidFill>
                <a:latin typeface="Consolas" pitchFamily="34" charset="0"/>
                <a:ea typeface="Consolas" pitchFamily="34" charset="-122"/>
                <a:cs typeface="Consolas" pitchFamily="34" charset="-120"/>
              </a:rPr>
              <a:t>G0 X0 Y0 Z50.</a:t>
            </a:r>
            <a:endParaRPr lang="en-US" sz="900" dirty="0"/>
          </a:p>
        </p:txBody>
      </p:sp>
      <p:sp>
        <p:nvSpPr>
          <p:cNvPr id="14" name="Text 12"/>
          <p:cNvSpPr/>
          <p:nvPr/>
        </p:nvSpPr>
        <p:spPr>
          <a:xfrm>
            <a:off x="2578608" y="1901038"/>
            <a:ext cx="1691640" cy="201168"/>
          </a:xfrm>
          <a:prstGeom prst="rect">
            <a:avLst/>
          </a:prstGeom>
          <a:noFill/>
          <a:ln/>
        </p:spPr>
        <p:txBody>
          <a:bodyPr wrap="square" lIns="0" tIns="0" rIns="0" bIns="0" rtlCol="0" anchor="ctr"/>
          <a:lstStyle/>
          <a:p>
            <a:pPr indent="0" marL="0">
              <a:buNone/>
            </a:pPr>
            <a:r>
              <a:rPr lang="en-US" sz="850" dirty="0">
                <a:solidFill>
                  <a:srgbClr val="607D8B"/>
                </a:solidFill>
                <a:latin typeface="Consolas" pitchFamily="34" charset="0"/>
                <a:ea typeface="Consolas" pitchFamily="34" charset="-122"/>
                <a:cs typeface="Consolas" pitchFamily="34" charset="-120"/>
              </a:rPr>
              <a:t>; Rapid to safe Z</a:t>
            </a:r>
            <a:endParaRPr lang="en-US" sz="850" dirty="0"/>
          </a:p>
        </p:txBody>
      </p:sp>
      <p:sp>
        <p:nvSpPr>
          <p:cNvPr id="15" name="Text 13"/>
          <p:cNvSpPr/>
          <p:nvPr/>
        </p:nvSpPr>
        <p:spPr>
          <a:xfrm>
            <a:off x="384048" y="2114093"/>
            <a:ext cx="2194560" cy="201168"/>
          </a:xfrm>
          <a:prstGeom prst="rect">
            <a:avLst/>
          </a:prstGeom>
          <a:noFill/>
          <a:ln/>
        </p:spPr>
        <p:txBody>
          <a:bodyPr wrap="square" lIns="0" tIns="0" rIns="0" bIns="0" rtlCol="0" anchor="ctr"/>
          <a:lstStyle/>
          <a:p>
            <a:pPr indent="0" marL="0">
              <a:buNone/>
            </a:pPr>
            <a:r>
              <a:rPr lang="en-US" sz="900" dirty="0">
                <a:solidFill>
                  <a:srgbClr val="00C853"/>
                </a:solidFill>
                <a:latin typeface="Consolas" pitchFamily="34" charset="0"/>
                <a:ea typeface="Consolas" pitchFamily="34" charset="-122"/>
                <a:cs typeface="Consolas" pitchFamily="34" charset="-120"/>
              </a:rPr>
              <a:t>T01 M06</a:t>
            </a:r>
            <a:endParaRPr lang="en-US" sz="900" dirty="0"/>
          </a:p>
        </p:txBody>
      </p:sp>
      <p:sp>
        <p:nvSpPr>
          <p:cNvPr id="16" name="Text 14"/>
          <p:cNvSpPr/>
          <p:nvPr/>
        </p:nvSpPr>
        <p:spPr>
          <a:xfrm>
            <a:off x="2578608" y="2114093"/>
            <a:ext cx="1691640" cy="201168"/>
          </a:xfrm>
          <a:prstGeom prst="rect">
            <a:avLst/>
          </a:prstGeom>
          <a:noFill/>
          <a:ln/>
        </p:spPr>
        <p:txBody>
          <a:bodyPr wrap="square" lIns="0" tIns="0" rIns="0" bIns="0" rtlCol="0" anchor="ctr"/>
          <a:lstStyle/>
          <a:p>
            <a:pPr indent="0" marL="0">
              <a:buNone/>
            </a:pPr>
            <a:r>
              <a:rPr lang="en-US" sz="850" dirty="0">
                <a:solidFill>
                  <a:srgbClr val="607D8B"/>
                </a:solidFill>
                <a:latin typeface="Consolas" pitchFamily="34" charset="0"/>
                <a:ea typeface="Consolas" pitchFamily="34" charset="-122"/>
                <a:cs typeface="Consolas" pitchFamily="34" charset="-120"/>
              </a:rPr>
              <a:t>; Tool 1 load</a:t>
            </a:r>
            <a:endParaRPr lang="en-US" sz="850" dirty="0"/>
          </a:p>
        </p:txBody>
      </p:sp>
      <p:sp>
        <p:nvSpPr>
          <p:cNvPr id="17" name="Text 15"/>
          <p:cNvSpPr/>
          <p:nvPr/>
        </p:nvSpPr>
        <p:spPr>
          <a:xfrm>
            <a:off x="384048" y="2327148"/>
            <a:ext cx="2194560" cy="201168"/>
          </a:xfrm>
          <a:prstGeom prst="rect">
            <a:avLst/>
          </a:prstGeom>
          <a:noFill/>
          <a:ln/>
        </p:spPr>
        <p:txBody>
          <a:bodyPr wrap="square" lIns="0" tIns="0" rIns="0" bIns="0" rtlCol="0" anchor="ctr"/>
          <a:lstStyle/>
          <a:p>
            <a:pPr indent="0" marL="0">
              <a:buNone/>
            </a:pPr>
            <a:r>
              <a:rPr lang="en-US" sz="900" dirty="0">
                <a:solidFill>
                  <a:srgbClr val="00C853"/>
                </a:solidFill>
                <a:latin typeface="Consolas" pitchFamily="34" charset="0"/>
                <a:ea typeface="Consolas" pitchFamily="34" charset="-122"/>
                <a:cs typeface="Consolas" pitchFamily="34" charset="-120"/>
              </a:rPr>
              <a:t>S8000 M03</a:t>
            </a:r>
            <a:endParaRPr lang="en-US" sz="900" dirty="0"/>
          </a:p>
        </p:txBody>
      </p:sp>
      <p:sp>
        <p:nvSpPr>
          <p:cNvPr id="18" name="Text 16"/>
          <p:cNvSpPr/>
          <p:nvPr/>
        </p:nvSpPr>
        <p:spPr>
          <a:xfrm>
            <a:off x="2578608" y="2327148"/>
            <a:ext cx="1691640" cy="201168"/>
          </a:xfrm>
          <a:prstGeom prst="rect">
            <a:avLst/>
          </a:prstGeom>
          <a:noFill/>
          <a:ln/>
        </p:spPr>
        <p:txBody>
          <a:bodyPr wrap="square" lIns="0" tIns="0" rIns="0" bIns="0" rtlCol="0" anchor="ctr"/>
          <a:lstStyle/>
          <a:p>
            <a:pPr indent="0" marL="0">
              <a:buNone/>
            </a:pPr>
            <a:r>
              <a:rPr lang="en-US" sz="850" dirty="0">
                <a:solidFill>
                  <a:srgbClr val="607D8B"/>
                </a:solidFill>
                <a:latin typeface="Consolas" pitchFamily="34" charset="0"/>
                <a:ea typeface="Consolas" pitchFamily="34" charset="-122"/>
                <a:cs typeface="Consolas" pitchFamily="34" charset="-120"/>
              </a:rPr>
              <a:t>; 8000 rpm, spindle CW</a:t>
            </a:r>
            <a:endParaRPr lang="en-US" sz="850" dirty="0"/>
          </a:p>
        </p:txBody>
      </p:sp>
      <p:sp>
        <p:nvSpPr>
          <p:cNvPr id="19" name="Text 17"/>
          <p:cNvSpPr/>
          <p:nvPr/>
        </p:nvSpPr>
        <p:spPr>
          <a:xfrm>
            <a:off x="384048" y="2540203"/>
            <a:ext cx="2194560" cy="201168"/>
          </a:xfrm>
          <a:prstGeom prst="rect">
            <a:avLst/>
          </a:prstGeom>
          <a:noFill/>
          <a:ln/>
        </p:spPr>
        <p:txBody>
          <a:bodyPr wrap="square" lIns="0" tIns="0" rIns="0" bIns="0" rtlCol="0" anchor="ctr"/>
          <a:lstStyle/>
          <a:p>
            <a:pPr indent="0" marL="0">
              <a:buNone/>
            </a:pPr>
            <a:r>
              <a:rPr lang="en-US" sz="900" dirty="0">
                <a:solidFill>
                  <a:srgbClr val="00C853"/>
                </a:solidFill>
                <a:latin typeface="Consolas" pitchFamily="34" charset="0"/>
                <a:ea typeface="Consolas" pitchFamily="34" charset="-122"/>
                <a:cs typeface="Consolas" pitchFamily="34" charset="-120"/>
              </a:rPr>
              <a:t>G0 X10. Y10. Z5.</a:t>
            </a:r>
            <a:endParaRPr lang="en-US" sz="900" dirty="0"/>
          </a:p>
        </p:txBody>
      </p:sp>
      <p:sp>
        <p:nvSpPr>
          <p:cNvPr id="20" name="Text 18"/>
          <p:cNvSpPr/>
          <p:nvPr/>
        </p:nvSpPr>
        <p:spPr>
          <a:xfrm>
            <a:off x="2578608" y="2540203"/>
            <a:ext cx="1691640" cy="201168"/>
          </a:xfrm>
          <a:prstGeom prst="rect">
            <a:avLst/>
          </a:prstGeom>
          <a:noFill/>
          <a:ln/>
        </p:spPr>
        <p:txBody>
          <a:bodyPr wrap="square" lIns="0" tIns="0" rIns="0" bIns="0" rtlCol="0" anchor="ctr"/>
          <a:lstStyle/>
          <a:p>
            <a:pPr indent="0" marL="0">
              <a:buNone/>
            </a:pPr>
            <a:r>
              <a:rPr lang="en-US" sz="850" dirty="0">
                <a:solidFill>
                  <a:srgbClr val="607D8B"/>
                </a:solidFill>
                <a:latin typeface="Consolas" pitchFamily="34" charset="0"/>
                <a:ea typeface="Consolas" pitchFamily="34" charset="-122"/>
                <a:cs typeface="Consolas" pitchFamily="34" charset="-120"/>
              </a:rPr>
              <a:t>; Rapid to start</a:t>
            </a:r>
            <a:endParaRPr lang="en-US" sz="850" dirty="0"/>
          </a:p>
        </p:txBody>
      </p:sp>
      <p:sp>
        <p:nvSpPr>
          <p:cNvPr id="21" name="Text 19"/>
          <p:cNvSpPr/>
          <p:nvPr/>
        </p:nvSpPr>
        <p:spPr>
          <a:xfrm>
            <a:off x="384048" y="2753258"/>
            <a:ext cx="2194560" cy="201168"/>
          </a:xfrm>
          <a:prstGeom prst="rect">
            <a:avLst/>
          </a:prstGeom>
          <a:noFill/>
          <a:ln/>
        </p:spPr>
        <p:txBody>
          <a:bodyPr wrap="square" lIns="0" tIns="0" rIns="0" bIns="0" rtlCol="0" anchor="ctr"/>
          <a:lstStyle/>
          <a:p>
            <a:pPr indent="0" marL="0">
              <a:buNone/>
            </a:pPr>
            <a:r>
              <a:rPr lang="en-US" sz="900" dirty="0">
                <a:solidFill>
                  <a:srgbClr val="00C853"/>
                </a:solidFill>
                <a:latin typeface="Consolas" pitchFamily="34" charset="0"/>
                <a:ea typeface="Consolas" pitchFamily="34" charset="-122"/>
                <a:cs typeface="Consolas" pitchFamily="34" charset="-120"/>
              </a:rPr>
              <a:t>G1 Z-5. F200</a:t>
            </a:r>
            <a:endParaRPr lang="en-US" sz="900" dirty="0"/>
          </a:p>
        </p:txBody>
      </p:sp>
      <p:sp>
        <p:nvSpPr>
          <p:cNvPr id="22" name="Text 20"/>
          <p:cNvSpPr/>
          <p:nvPr/>
        </p:nvSpPr>
        <p:spPr>
          <a:xfrm>
            <a:off x="2578608" y="2753258"/>
            <a:ext cx="1691640" cy="201168"/>
          </a:xfrm>
          <a:prstGeom prst="rect">
            <a:avLst/>
          </a:prstGeom>
          <a:noFill/>
          <a:ln/>
        </p:spPr>
        <p:txBody>
          <a:bodyPr wrap="square" lIns="0" tIns="0" rIns="0" bIns="0" rtlCol="0" anchor="ctr"/>
          <a:lstStyle/>
          <a:p>
            <a:pPr indent="0" marL="0">
              <a:buNone/>
            </a:pPr>
            <a:r>
              <a:rPr lang="en-US" sz="850" dirty="0">
                <a:solidFill>
                  <a:srgbClr val="607D8B"/>
                </a:solidFill>
                <a:latin typeface="Consolas" pitchFamily="34" charset="0"/>
                <a:ea typeface="Consolas" pitchFamily="34" charset="-122"/>
                <a:cs typeface="Consolas" pitchFamily="34" charset="-120"/>
              </a:rPr>
              <a:t>; Feed down 5mm at 200 mm/min</a:t>
            </a:r>
            <a:endParaRPr lang="en-US" sz="850" dirty="0"/>
          </a:p>
        </p:txBody>
      </p:sp>
      <p:sp>
        <p:nvSpPr>
          <p:cNvPr id="23" name="Text 21"/>
          <p:cNvSpPr/>
          <p:nvPr/>
        </p:nvSpPr>
        <p:spPr>
          <a:xfrm>
            <a:off x="384048" y="2966314"/>
            <a:ext cx="2194560" cy="201168"/>
          </a:xfrm>
          <a:prstGeom prst="rect">
            <a:avLst/>
          </a:prstGeom>
          <a:noFill/>
          <a:ln/>
        </p:spPr>
        <p:txBody>
          <a:bodyPr wrap="square" lIns="0" tIns="0" rIns="0" bIns="0" rtlCol="0" anchor="ctr"/>
          <a:lstStyle/>
          <a:p>
            <a:pPr indent="0" marL="0">
              <a:buNone/>
            </a:pPr>
            <a:r>
              <a:rPr lang="en-US" sz="900" dirty="0">
                <a:solidFill>
                  <a:srgbClr val="00C853"/>
                </a:solidFill>
                <a:latin typeface="Consolas" pitchFamily="34" charset="0"/>
                <a:ea typeface="Consolas" pitchFamily="34" charset="-122"/>
                <a:cs typeface="Consolas" pitchFamily="34" charset="-120"/>
              </a:rPr>
              <a:t>G1 X80. F500</a:t>
            </a:r>
            <a:endParaRPr lang="en-US" sz="900" dirty="0"/>
          </a:p>
        </p:txBody>
      </p:sp>
      <p:sp>
        <p:nvSpPr>
          <p:cNvPr id="24" name="Text 22"/>
          <p:cNvSpPr/>
          <p:nvPr/>
        </p:nvSpPr>
        <p:spPr>
          <a:xfrm>
            <a:off x="2578608" y="2966314"/>
            <a:ext cx="1691640" cy="201168"/>
          </a:xfrm>
          <a:prstGeom prst="rect">
            <a:avLst/>
          </a:prstGeom>
          <a:noFill/>
          <a:ln/>
        </p:spPr>
        <p:txBody>
          <a:bodyPr wrap="square" lIns="0" tIns="0" rIns="0" bIns="0" rtlCol="0" anchor="ctr"/>
          <a:lstStyle/>
          <a:p>
            <a:pPr indent="0" marL="0">
              <a:buNone/>
            </a:pPr>
            <a:r>
              <a:rPr lang="en-US" sz="850" dirty="0">
                <a:solidFill>
                  <a:srgbClr val="607D8B"/>
                </a:solidFill>
                <a:latin typeface="Consolas" pitchFamily="34" charset="0"/>
                <a:ea typeface="Consolas" pitchFamily="34" charset="-122"/>
                <a:cs typeface="Consolas" pitchFamily="34" charset="-120"/>
              </a:rPr>
              <a:t>; Cut in X direction</a:t>
            </a:r>
            <a:endParaRPr lang="en-US" sz="850" dirty="0"/>
          </a:p>
        </p:txBody>
      </p:sp>
      <p:sp>
        <p:nvSpPr>
          <p:cNvPr id="25" name="Text 23"/>
          <p:cNvSpPr/>
          <p:nvPr/>
        </p:nvSpPr>
        <p:spPr>
          <a:xfrm>
            <a:off x="384048" y="3179369"/>
            <a:ext cx="2194560" cy="201168"/>
          </a:xfrm>
          <a:prstGeom prst="rect">
            <a:avLst/>
          </a:prstGeom>
          <a:noFill/>
          <a:ln/>
        </p:spPr>
        <p:txBody>
          <a:bodyPr wrap="square" lIns="0" tIns="0" rIns="0" bIns="0" rtlCol="0" anchor="ctr"/>
          <a:lstStyle/>
          <a:p>
            <a:pPr indent="0" marL="0">
              <a:buNone/>
            </a:pPr>
            <a:r>
              <a:rPr lang="en-US" sz="900" dirty="0">
                <a:solidFill>
                  <a:srgbClr val="00C853"/>
                </a:solidFill>
                <a:latin typeface="Consolas" pitchFamily="34" charset="0"/>
                <a:ea typeface="Consolas" pitchFamily="34" charset="-122"/>
                <a:cs typeface="Consolas" pitchFamily="34" charset="-120"/>
              </a:rPr>
              <a:t>G1 Y60.</a:t>
            </a:r>
            <a:endParaRPr lang="en-US" sz="900" dirty="0"/>
          </a:p>
        </p:txBody>
      </p:sp>
      <p:sp>
        <p:nvSpPr>
          <p:cNvPr id="26" name="Text 24"/>
          <p:cNvSpPr/>
          <p:nvPr/>
        </p:nvSpPr>
        <p:spPr>
          <a:xfrm>
            <a:off x="2578608" y="3179369"/>
            <a:ext cx="1691640" cy="201168"/>
          </a:xfrm>
          <a:prstGeom prst="rect">
            <a:avLst/>
          </a:prstGeom>
          <a:noFill/>
          <a:ln/>
        </p:spPr>
        <p:txBody>
          <a:bodyPr wrap="square" lIns="0" tIns="0" rIns="0" bIns="0" rtlCol="0" anchor="ctr"/>
          <a:lstStyle/>
          <a:p>
            <a:pPr indent="0" marL="0">
              <a:buNone/>
            </a:pPr>
            <a:r>
              <a:rPr lang="en-US" sz="850" dirty="0">
                <a:solidFill>
                  <a:srgbClr val="607D8B"/>
                </a:solidFill>
                <a:latin typeface="Consolas" pitchFamily="34" charset="0"/>
                <a:ea typeface="Consolas" pitchFamily="34" charset="-122"/>
                <a:cs typeface="Consolas" pitchFamily="34" charset="-120"/>
              </a:rPr>
              <a:t>; Cut in Y direction</a:t>
            </a:r>
            <a:endParaRPr lang="en-US" sz="850" dirty="0"/>
          </a:p>
        </p:txBody>
      </p:sp>
      <p:sp>
        <p:nvSpPr>
          <p:cNvPr id="27" name="Text 25"/>
          <p:cNvSpPr/>
          <p:nvPr/>
        </p:nvSpPr>
        <p:spPr>
          <a:xfrm>
            <a:off x="384048" y="3392424"/>
            <a:ext cx="2194560" cy="201168"/>
          </a:xfrm>
          <a:prstGeom prst="rect">
            <a:avLst/>
          </a:prstGeom>
          <a:noFill/>
          <a:ln/>
        </p:spPr>
        <p:txBody>
          <a:bodyPr wrap="square" lIns="0" tIns="0" rIns="0" bIns="0" rtlCol="0" anchor="ctr"/>
          <a:lstStyle/>
          <a:p>
            <a:pPr indent="0" marL="0">
              <a:buNone/>
            </a:pPr>
            <a:r>
              <a:rPr lang="en-US" sz="900" dirty="0">
                <a:solidFill>
                  <a:srgbClr val="00C853"/>
                </a:solidFill>
                <a:latin typeface="Consolas" pitchFamily="34" charset="0"/>
                <a:ea typeface="Consolas" pitchFamily="34" charset="-122"/>
                <a:cs typeface="Consolas" pitchFamily="34" charset="-120"/>
              </a:rPr>
              <a:t>G2 X60. Y80. I-20. J0.</a:t>
            </a:r>
            <a:endParaRPr lang="en-US" sz="900" dirty="0"/>
          </a:p>
        </p:txBody>
      </p:sp>
      <p:sp>
        <p:nvSpPr>
          <p:cNvPr id="28" name="Text 26"/>
          <p:cNvSpPr/>
          <p:nvPr/>
        </p:nvSpPr>
        <p:spPr>
          <a:xfrm>
            <a:off x="2578608" y="3392424"/>
            <a:ext cx="1691640" cy="201168"/>
          </a:xfrm>
          <a:prstGeom prst="rect">
            <a:avLst/>
          </a:prstGeom>
          <a:noFill/>
          <a:ln/>
        </p:spPr>
        <p:txBody>
          <a:bodyPr wrap="square" lIns="0" tIns="0" rIns="0" bIns="0" rtlCol="0" anchor="ctr"/>
          <a:lstStyle/>
          <a:p>
            <a:pPr indent="0" marL="0">
              <a:buNone/>
            </a:pPr>
            <a:r>
              <a:rPr lang="en-US" sz="850" dirty="0">
                <a:solidFill>
                  <a:srgbClr val="607D8B"/>
                </a:solidFill>
                <a:latin typeface="Consolas" pitchFamily="34" charset="0"/>
                <a:ea typeface="Consolas" pitchFamily="34" charset="-122"/>
                <a:cs typeface="Consolas" pitchFamily="34" charset="-120"/>
              </a:rPr>
              <a:t>; CW circular arc</a:t>
            </a:r>
            <a:endParaRPr lang="en-US" sz="850" dirty="0"/>
          </a:p>
        </p:txBody>
      </p:sp>
      <p:sp>
        <p:nvSpPr>
          <p:cNvPr id="29" name="Text 27"/>
          <p:cNvSpPr/>
          <p:nvPr/>
        </p:nvSpPr>
        <p:spPr>
          <a:xfrm>
            <a:off x="384048" y="3605479"/>
            <a:ext cx="2194560" cy="201168"/>
          </a:xfrm>
          <a:prstGeom prst="rect">
            <a:avLst/>
          </a:prstGeom>
          <a:noFill/>
          <a:ln/>
        </p:spPr>
        <p:txBody>
          <a:bodyPr wrap="square" lIns="0" tIns="0" rIns="0" bIns="0" rtlCol="0" anchor="ctr"/>
          <a:lstStyle/>
          <a:p>
            <a:pPr indent="0" marL="0">
              <a:buNone/>
            </a:pPr>
            <a:r>
              <a:rPr lang="en-US" sz="900" dirty="0">
                <a:solidFill>
                  <a:srgbClr val="00C853"/>
                </a:solidFill>
                <a:latin typeface="Consolas" pitchFamily="34" charset="0"/>
                <a:ea typeface="Consolas" pitchFamily="34" charset="-122"/>
                <a:cs typeface="Consolas" pitchFamily="34" charset="-120"/>
              </a:rPr>
              <a:t>G0 Z50.</a:t>
            </a:r>
            <a:endParaRPr lang="en-US" sz="900" dirty="0"/>
          </a:p>
        </p:txBody>
      </p:sp>
      <p:sp>
        <p:nvSpPr>
          <p:cNvPr id="30" name="Text 28"/>
          <p:cNvSpPr/>
          <p:nvPr/>
        </p:nvSpPr>
        <p:spPr>
          <a:xfrm>
            <a:off x="2578608" y="3605479"/>
            <a:ext cx="1691640" cy="201168"/>
          </a:xfrm>
          <a:prstGeom prst="rect">
            <a:avLst/>
          </a:prstGeom>
          <a:noFill/>
          <a:ln/>
        </p:spPr>
        <p:txBody>
          <a:bodyPr wrap="square" lIns="0" tIns="0" rIns="0" bIns="0" rtlCol="0" anchor="ctr"/>
          <a:lstStyle/>
          <a:p>
            <a:pPr indent="0" marL="0">
              <a:buNone/>
            </a:pPr>
            <a:r>
              <a:rPr lang="en-US" sz="850" dirty="0">
                <a:solidFill>
                  <a:srgbClr val="607D8B"/>
                </a:solidFill>
                <a:latin typeface="Consolas" pitchFamily="34" charset="0"/>
                <a:ea typeface="Consolas" pitchFamily="34" charset="-122"/>
                <a:cs typeface="Consolas" pitchFamily="34" charset="-120"/>
              </a:rPr>
              <a:t>; Rapid up</a:t>
            </a:r>
            <a:endParaRPr lang="en-US" sz="850" dirty="0"/>
          </a:p>
        </p:txBody>
      </p:sp>
      <p:sp>
        <p:nvSpPr>
          <p:cNvPr id="31" name="Text 29"/>
          <p:cNvSpPr/>
          <p:nvPr/>
        </p:nvSpPr>
        <p:spPr>
          <a:xfrm>
            <a:off x="384048" y="3818534"/>
            <a:ext cx="2194560" cy="201168"/>
          </a:xfrm>
          <a:prstGeom prst="rect">
            <a:avLst/>
          </a:prstGeom>
          <a:noFill/>
          <a:ln/>
        </p:spPr>
        <p:txBody>
          <a:bodyPr wrap="square" lIns="0" tIns="0" rIns="0" bIns="0" rtlCol="0" anchor="ctr"/>
          <a:lstStyle/>
          <a:p>
            <a:pPr indent="0" marL="0">
              <a:buNone/>
            </a:pPr>
            <a:r>
              <a:rPr lang="en-US" sz="900" dirty="0">
                <a:solidFill>
                  <a:srgbClr val="00C853"/>
                </a:solidFill>
                <a:latin typeface="Consolas" pitchFamily="34" charset="0"/>
                <a:ea typeface="Consolas" pitchFamily="34" charset="-122"/>
                <a:cs typeface="Consolas" pitchFamily="34" charset="-120"/>
              </a:rPr>
              <a:t>M05</a:t>
            </a:r>
            <a:endParaRPr lang="en-US" sz="900" dirty="0"/>
          </a:p>
        </p:txBody>
      </p:sp>
      <p:sp>
        <p:nvSpPr>
          <p:cNvPr id="32" name="Text 30"/>
          <p:cNvSpPr/>
          <p:nvPr/>
        </p:nvSpPr>
        <p:spPr>
          <a:xfrm>
            <a:off x="2578608" y="3818534"/>
            <a:ext cx="1691640" cy="201168"/>
          </a:xfrm>
          <a:prstGeom prst="rect">
            <a:avLst/>
          </a:prstGeom>
          <a:noFill/>
          <a:ln/>
        </p:spPr>
        <p:txBody>
          <a:bodyPr wrap="square" lIns="0" tIns="0" rIns="0" bIns="0" rtlCol="0" anchor="ctr"/>
          <a:lstStyle/>
          <a:p>
            <a:pPr indent="0" marL="0">
              <a:buNone/>
            </a:pPr>
            <a:r>
              <a:rPr lang="en-US" sz="850" dirty="0">
                <a:solidFill>
                  <a:srgbClr val="607D8B"/>
                </a:solidFill>
                <a:latin typeface="Consolas" pitchFamily="34" charset="0"/>
                <a:ea typeface="Consolas" pitchFamily="34" charset="-122"/>
                <a:cs typeface="Consolas" pitchFamily="34" charset="-120"/>
              </a:rPr>
              <a:t>; Spindle stop</a:t>
            </a:r>
            <a:endParaRPr lang="en-US" sz="850" dirty="0"/>
          </a:p>
        </p:txBody>
      </p:sp>
      <p:sp>
        <p:nvSpPr>
          <p:cNvPr id="33" name="Text 31"/>
          <p:cNvSpPr/>
          <p:nvPr/>
        </p:nvSpPr>
        <p:spPr>
          <a:xfrm>
            <a:off x="384048" y="4031590"/>
            <a:ext cx="2194560" cy="201168"/>
          </a:xfrm>
          <a:prstGeom prst="rect">
            <a:avLst/>
          </a:prstGeom>
          <a:noFill/>
          <a:ln/>
        </p:spPr>
        <p:txBody>
          <a:bodyPr wrap="square" lIns="0" tIns="0" rIns="0" bIns="0" rtlCol="0" anchor="ctr"/>
          <a:lstStyle/>
          <a:p>
            <a:pPr indent="0" marL="0">
              <a:buNone/>
            </a:pPr>
            <a:r>
              <a:rPr lang="en-US" sz="900" dirty="0">
                <a:solidFill>
                  <a:srgbClr val="00C853"/>
                </a:solidFill>
                <a:latin typeface="Consolas" pitchFamily="34" charset="0"/>
                <a:ea typeface="Consolas" pitchFamily="34" charset="-122"/>
                <a:cs typeface="Consolas" pitchFamily="34" charset="-120"/>
              </a:rPr>
              <a:t>M30</a:t>
            </a:r>
            <a:endParaRPr lang="en-US" sz="900" dirty="0"/>
          </a:p>
        </p:txBody>
      </p:sp>
      <p:sp>
        <p:nvSpPr>
          <p:cNvPr id="34" name="Text 32"/>
          <p:cNvSpPr/>
          <p:nvPr/>
        </p:nvSpPr>
        <p:spPr>
          <a:xfrm>
            <a:off x="2578608" y="4031590"/>
            <a:ext cx="1691640" cy="201168"/>
          </a:xfrm>
          <a:prstGeom prst="rect">
            <a:avLst/>
          </a:prstGeom>
          <a:noFill/>
          <a:ln/>
        </p:spPr>
        <p:txBody>
          <a:bodyPr wrap="square" lIns="0" tIns="0" rIns="0" bIns="0" rtlCol="0" anchor="ctr"/>
          <a:lstStyle/>
          <a:p>
            <a:pPr indent="0" marL="0">
              <a:buNone/>
            </a:pPr>
            <a:r>
              <a:rPr lang="en-US" sz="850" dirty="0">
                <a:solidFill>
                  <a:srgbClr val="607D8B"/>
                </a:solidFill>
                <a:latin typeface="Consolas" pitchFamily="34" charset="0"/>
                <a:ea typeface="Consolas" pitchFamily="34" charset="-122"/>
                <a:cs typeface="Consolas" pitchFamily="34" charset="-120"/>
              </a:rPr>
              <a:t>; End of program</a:t>
            </a:r>
            <a:endParaRPr lang="en-US" sz="850" dirty="0"/>
          </a:p>
        </p:txBody>
      </p:sp>
      <p:sp>
        <p:nvSpPr>
          <p:cNvPr id="35" name="Text 33"/>
          <p:cNvSpPr/>
          <p:nvPr/>
        </p:nvSpPr>
        <p:spPr>
          <a:xfrm>
            <a:off x="4663440" y="786384"/>
            <a:ext cx="4114800" cy="347472"/>
          </a:xfrm>
          <a:prstGeom prst="rect">
            <a:avLst/>
          </a:prstGeom>
          <a:noFill/>
          <a:ln/>
        </p:spPr>
        <p:txBody>
          <a:bodyPr wrap="square" lIns="0" tIns="0" rIns="0" bIns="0" rtlCol="0" anchor="ctr"/>
          <a:lstStyle/>
          <a:p>
            <a:pPr indent="0" marL="0">
              <a:buNone/>
            </a:pPr>
            <a:r>
              <a:rPr lang="en-US" sz="1400" b="1" dirty="0">
                <a:solidFill>
                  <a:srgbClr val="1E3A5F"/>
                </a:solidFill>
                <a:latin typeface="Calibri" pitchFamily="34" charset="0"/>
                <a:ea typeface="Calibri" pitchFamily="34" charset="-122"/>
                <a:cs typeface="Calibri" pitchFamily="34" charset="-120"/>
              </a:rPr>
              <a:t>Key G-Codes</a:t>
            </a:r>
            <a:endParaRPr lang="en-US" sz="1400" dirty="0"/>
          </a:p>
        </p:txBody>
      </p:sp>
      <p:sp>
        <p:nvSpPr>
          <p:cNvPr id="36" name="Shape 34"/>
          <p:cNvSpPr/>
          <p:nvPr/>
        </p:nvSpPr>
        <p:spPr>
          <a:xfrm>
            <a:off x="4663440" y="1188720"/>
            <a:ext cx="4114800" cy="457200"/>
          </a:xfrm>
          <a:prstGeom prst="rect">
            <a:avLst/>
          </a:prstGeom>
          <a:solidFill>
            <a:srgbClr val="E3EDF7"/>
          </a:solidFill>
          <a:ln w="7620">
            <a:solidFill>
              <a:srgbClr val="C8D8EC"/>
            </a:solidFill>
            <a:prstDash val="solid"/>
          </a:ln>
        </p:spPr>
      </p:sp>
      <p:sp>
        <p:nvSpPr>
          <p:cNvPr id="37" name="Shape 35"/>
          <p:cNvSpPr/>
          <p:nvPr/>
        </p:nvSpPr>
        <p:spPr>
          <a:xfrm>
            <a:off x="4663440" y="1188720"/>
            <a:ext cx="658368" cy="457200"/>
          </a:xfrm>
          <a:prstGeom prst="rect">
            <a:avLst/>
          </a:prstGeom>
          <a:solidFill>
            <a:srgbClr val="00C853"/>
          </a:solidFill>
          <a:ln w="12700">
            <a:solidFill>
              <a:srgbClr val="00C853"/>
            </a:solidFill>
            <a:prstDash val="solid"/>
          </a:ln>
        </p:spPr>
      </p:sp>
      <p:sp>
        <p:nvSpPr>
          <p:cNvPr id="38" name="Text 36"/>
          <p:cNvSpPr/>
          <p:nvPr/>
        </p:nvSpPr>
        <p:spPr>
          <a:xfrm>
            <a:off x="4663440" y="1188720"/>
            <a:ext cx="658368" cy="457200"/>
          </a:xfrm>
          <a:prstGeom prst="rect">
            <a:avLst/>
          </a:prstGeom>
          <a:noFill/>
          <a:ln/>
        </p:spPr>
        <p:txBody>
          <a:bodyPr wrap="square" lIns="0" tIns="0" rIns="0" bIns="0" rtlCol="0" anchor="ctr"/>
          <a:lstStyle/>
          <a:p>
            <a:pPr algn="ctr" indent="0" marL="0">
              <a:buNone/>
            </a:pPr>
            <a:r>
              <a:rPr lang="en-US" sz="1000" b="1" dirty="0">
                <a:solidFill>
                  <a:srgbClr val="FFFFFF"/>
                </a:solidFill>
                <a:latin typeface="Consolas" pitchFamily="34" charset="0"/>
                <a:ea typeface="Consolas" pitchFamily="34" charset="-122"/>
                <a:cs typeface="Consolas" pitchFamily="34" charset="-120"/>
              </a:rPr>
              <a:t>G0</a:t>
            </a:r>
            <a:endParaRPr lang="en-US" sz="1000" dirty="0"/>
          </a:p>
        </p:txBody>
      </p:sp>
      <p:sp>
        <p:nvSpPr>
          <p:cNvPr id="39" name="Text 37"/>
          <p:cNvSpPr/>
          <p:nvPr/>
        </p:nvSpPr>
        <p:spPr>
          <a:xfrm>
            <a:off x="5376672" y="1188720"/>
            <a:ext cx="3337560" cy="457200"/>
          </a:xfrm>
          <a:prstGeom prst="rect">
            <a:avLst/>
          </a:prstGeom>
          <a:noFill/>
          <a:ln/>
        </p:spPr>
        <p:txBody>
          <a:bodyPr wrap="square" lIns="0" tIns="0" rIns="0" bIns="0" rtlCol="0" anchor="ctr"/>
          <a:lstStyle/>
          <a:p>
            <a:pPr indent="0" marL="0">
              <a:buNone/>
            </a:pPr>
            <a:r>
              <a:rPr lang="en-US" sz="1000" dirty="0">
                <a:solidFill>
                  <a:srgbClr val="455A64"/>
                </a:solidFill>
                <a:latin typeface="Calibri" pitchFamily="34" charset="0"/>
                <a:ea typeface="Calibri" pitchFamily="34" charset="-122"/>
                <a:cs typeface="Calibri" pitchFamily="34" charset="-120"/>
              </a:rPr>
              <a:t>Rapid move — fastest speed, no cutting</a:t>
            </a:r>
            <a:endParaRPr lang="en-US" sz="1000" dirty="0"/>
          </a:p>
        </p:txBody>
      </p:sp>
      <p:sp>
        <p:nvSpPr>
          <p:cNvPr id="40" name="Shape 38"/>
          <p:cNvSpPr/>
          <p:nvPr/>
        </p:nvSpPr>
        <p:spPr>
          <a:xfrm>
            <a:off x="4663440" y="1719072"/>
            <a:ext cx="4114800" cy="457200"/>
          </a:xfrm>
          <a:prstGeom prst="rect">
            <a:avLst/>
          </a:prstGeom>
          <a:solidFill>
            <a:srgbClr val="FFFFFF"/>
          </a:solidFill>
          <a:ln w="7620">
            <a:solidFill>
              <a:srgbClr val="C8D8EC"/>
            </a:solidFill>
            <a:prstDash val="solid"/>
          </a:ln>
        </p:spPr>
      </p:sp>
      <p:sp>
        <p:nvSpPr>
          <p:cNvPr id="41" name="Shape 39"/>
          <p:cNvSpPr/>
          <p:nvPr/>
        </p:nvSpPr>
        <p:spPr>
          <a:xfrm>
            <a:off x="4663440" y="1719072"/>
            <a:ext cx="658368" cy="457200"/>
          </a:xfrm>
          <a:prstGeom prst="rect">
            <a:avLst/>
          </a:prstGeom>
          <a:solidFill>
            <a:srgbClr val="00C853"/>
          </a:solidFill>
          <a:ln w="12700">
            <a:solidFill>
              <a:srgbClr val="00C853"/>
            </a:solidFill>
            <a:prstDash val="solid"/>
          </a:ln>
        </p:spPr>
      </p:sp>
      <p:sp>
        <p:nvSpPr>
          <p:cNvPr id="42" name="Text 40"/>
          <p:cNvSpPr/>
          <p:nvPr/>
        </p:nvSpPr>
        <p:spPr>
          <a:xfrm>
            <a:off x="4663440" y="1719072"/>
            <a:ext cx="658368" cy="457200"/>
          </a:xfrm>
          <a:prstGeom prst="rect">
            <a:avLst/>
          </a:prstGeom>
          <a:noFill/>
          <a:ln/>
        </p:spPr>
        <p:txBody>
          <a:bodyPr wrap="square" lIns="0" tIns="0" rIns="0" bIns="0" rtlCol="0" anchor="ctr"/>
          <a:lstStyle/>
          <a:p>
            <a:pPr algn="ctr" indent="0" marL="0">
              <a:buNone/>
            </a:pPr>
            <a:r>
              <a:rPr lang="en-US" sz="1000" b="1" dirty="0">
                <a:solidFill>
                  <a:srgbClr val="FFFFFF"/>
                </a:solidFill>
                <a:latin typeface="Consolas" pitchFamily="34" charset="0"/>
                <a:ea typeface="Consolas" pitchFamily="34" charset="-122"/>
                <a:cs typeface="Consolas" pitchFamily="34" charset="-120"/>
              </a:rPr>
              <a:t>G1</a:t>
            </a:r>
            <a:endParaRPr lang="en-US" sz="1000" dirty="0"/>
          </a:p>
        </p:txBody>
      </p:sp>
      <p:sp>
        <p:nvSpPr>
          <p:cNvPr id="43" name="Text 41"/>
          <p:cNvSpPr/>
          <p:nvPr/>
        </p:nvSpPr>
        <p:spPr>
          <a:xfrm>
            <a:off x="5376672" y="1719072"/>
            <a:ext cx="3337560" cy="457200"/>
          </a:xfrm>
          <a:prstGeom prst="rect">
            <a:avLst/>
          </a:prstGeom>
          <a:noFill/>
          <a:ln/>
        </p:spPr>
        <p:txBody>
          <a:bodyPr wrap="square" lIns="0" tIns="0" rIns="0" bIns="0" rtlCol="0" anchor="ctr"/>
          <a:lstStyle/>
          <a:p>
            <a:pPr indent="0" marL="0">
              <a:buNone/>
            </a:pPr>
            <a:r>
              <a:rPr lang="en-US" sz="1000" dirty="0">
                <a:solidFill>
                  <a:srgbClr val="455A64"/>
                </a:solidFill>
                <a:latin typeface="Calibri" pitchFamily="34" charset="0"/>
                <a:ea typeface="Calibri" pitchFamily="34" charset="-122"/>
                <a:cs typeface="Calibri" pitchFamily="34" charset="-120"/>
              </a:rPr>
              <a:t>Linear interpolation — cut in straight line at feed rate</a:t>
            </a:r>
            <a:endParaRPr lang="en-US" sz="1000" dirty="0"/>
          </a:p>
        </p:txBody>
      </p:sp>
      <p:sp>
        <p:nvSpPr>
          <p:cNvPr id="44" name="Shape 42"/>
          <p:cNvSpPr/>
          <p:nvPr/>
        </p:nvSpPr>
        <p:spPr>
          <a:xfrm>
            <a:off x="4663440" y="2249424"/>
            <a:ext cx="4114800" cy="457200"/>
          </a:xfrm>
          <a:prstGeom prst="rect">
            <a:avLst/>
          </a:prstGeom>
          <a:solidFill>
            <a:srgbClr val="E3EDF7"/>
          </a:solidFill>
          <a:ln w="7620">
            <a:solidFill>
              <a:srgbClr val="C8D8EC"/>
            </a:solidFill>
            <a:prstDash val="solid"/>
          </a:ln>
        </p:spPr>
      </p:sp>
      <p:sp>
        <p:nvSpPr>
          <p:cNvPr id="45" name="Shape 43"/>
          <p:cNvSpPr/>
          <p:nvPr/>
        </p:nvSpPr>
        <p:spPr>
          <a:xfrm>
            <a:off x="4663440" y="2249424"/>
            <a:ext cx="658368" cy="457200"/>
          </a:xfrm>
          <a:prstGeom prst="rect">
            <a:avLst/>
          </a:prstGeom>
          <a:solidFill>
            <a:srgbClr val="00C853"/>
          </a:solidFill>
          <a:ln w="12700">
            <a:solidFill>
              <a:srgbClr val="00C853"/>
            </a:solidFill>
            <a:prstDash val="solid"/>
          </a:ln>
        </p:spPr>
      </p:sp>
      <p:sp>
        <p:nvSpPr>
          <p:cNvPr id="46" name="Text 44"/>
          <p:cNvSpPr/>
          <p:nvPr/>
        </p:nvSpPr>
        <p:spPr>
          <a:xfrm>
            <a:off x="4663440" y="2249424"/>
            <a:ext cx="658368" cy="457200"/>
          </a:xfrm>
          <a:prstGeom prst="rect">
            <a:avLst/>
          </a:prstGeom>
          <a:noFill/>
          <a:ln/>
        </p:spPr>
        <p:txBody>
          <a:bodyPr wrap="square" lIns="0" tIns="0" rIns="0" bIns="0" rtlCol="0" anchor="ctr"/>
          <a:lstStyle/>
          <a:p>
            <a:pPr algn="ctr" indent="0" marL="0">
              <a:buNone/>
            </a:pPr>
            <a:r>
              <a:rPr lang="en-US" sz="1000" b="1" dirty="0">
                <a:solidFill>
                  <a:srgbClr val="FFFFFF"/>
                </a:solidFill>
                <a:latin typeface="Consolas" pitchFamily="34" charset="0"/>
                <a:ea typeface="Consolas" pitchFamily="34" charset="-122"/>
                <a:cs typeface="Consolas" pitchFamily="34" charset="-120"/>
              </a:rPr>
              <a:t>G2/3</a:t>
            </a:r>
            <a:endParaRPr lang="en-US" sz="1000" dirty="0"/>
          </a:p>
        </p:txBody>
      </p:sp>
      <p:sp>
        <p:nvSpPr>
          <p:cNvPr id="47" name="Text 45"/>
          <p:cNvSpPr/>
          <p:nvPr/>
        </p:nvSpPr>
        <p:spPr>
          <a:xfrm>
            <a:off x="5376672" y="2249424"/>
            <a:ext cx="3337560" cy="457200"/>
          </a:xfrm>
          <a:prstGeom prst="rect">
            <a:avLst/>
          </a:prstGeom>
          <a:noFill/>
          <a:ln/>
        </p:spPr>
        <p:txBody>
          <a:bodyPr wrap="square" lIns="0" tIns="0" rIns="0" bIns="0" rtlCol="0" anchor="ctr"/>
          <a:lstStyle/>
          <a:p>
            <a:pPr indent="0" marL="0">
              <a:buNone/>
            </a:pPr>
            <a:r>
              <a:rPr lang="en-US" sz="1000" dirty="0">
                <a:solidFill>
                  <a:srgbClr val="455A64"/>
                </a:solidFill>
                <a:latin typeface="Calibri" pitchFamily="34" charset="0"/>
                <a:ea typeface="Calibri" pitchFamily="34" charset="-122"/>
                <a:cs typeface="Calibri" pitchFamily="34" charset="-120"/>
              </a:rPr>
              <a:t>Circular arc interpolation CW/CCW — curved cuts</a:t>
            </a:r>
            <a:endParaRPr lang="en-US" sz="1000" dirty="0"/>
          </a:p>
        </p:txBody>
      </p:sp>
      <p:sp>
        <p:nvSpPr>
          <p:cNvPr id="48" name="Shape 46"/>
          <p:cNvSpPr/>
          <p:nvPr/>
        </p:nvSpPr>
        <p:spPr>
          <a:xfrm>
            <a:off x="4663440" y="2779776"/>
            <a:ext cx="4114800" cy="457200"/>
          </a:xfrm>
          <a:prstGeom prst="rect">
            <a:avLst/>
          </a:prstGeom>
          <a:solidFill>
            <a:srgbClr val="FFFFFF"/>
          </a:solidFill>
          <a:ln w="7620">
            <a:solidFill>
              <a:srgbClr val="C8D8EC"/>
            </a:solidFill>
            <a:prstDash val="solid"/>
          </a:ln>
        </p:spPr>
      </p:sp>
      <p:sp>
        <p:nvSpPr>
          <p:cNvPr id="49" name="Shape 47"/>
          <p:cNvSpPr/>
          <p:nvPr/>
        </p:nvSpPr>
        <p:spPr>
          <a:xfrm>
            <a:off x="4663440" y="2779776"/>
            <a:ext cx="658368" cy="457200"/>
          </a:xfrm>
          <a:prstGeom prst="rect">
            <a:avLst/>
          </a:prstGeom>
          <a:solidFill>
            <a:srgbClr val="00C853"/>
          </a:solidFill>
          <a:ln w="12700">
            <a:solidFill>
              <a:srgbClr val="00C853"/>
            </a:solidFill>
            <a:prstDash val="solid"/>
          </a:ln>
        </p:spPr>
      </p:sp>
      <p:sp>
        <p:nvSpPr>
          <p:cNvPr id="50" name="Text 48"/>
          <p:cNvSpPr/>
          <p:nvPr/>
        </p:nvSpPr>
        <p:spPr>
          <a:xfrm>
            <a:off x="4663440" y="2779776"/>
            <a:ext cx="658368" cy="457200"/>
          </a:xfrm>
          <a:prstGeom prst="rect">
            <a:avLst/>
          </a:prstGeom>
          <a:noFill/>
          <a:ln/>
        </p:spPr>
        <p:txBody>
          <a:bodyPr wrap="square" lIns="0" tIns="0" rIns="0" bIns="0" rtlCol="0" anchor="ctr"/>
          <a:lstStyle/>
          <a:p>
            <a:pPr algn="ctr" indent="0" marL="0">
              <a:buNone/>
            </a:pPr>
            <a:r>
              <a:rPr lang="en-US" sz="1000" b="1" dirty="0">
                <a:solidFill>
                  <a:srgbClr val="FFFFFF"/>
                </a:solidFill>
                <a:latin typeface="Consolas" pitchFamily="34" charset="0"/>
                <a:ea typeface="Consolas" pitchFamily="34" charset="-122"/>
                <a:cs typeface="Consolas" pitchFamily="34" charset="-120"/>
              </a:rPr>
              <a:t>G28</a:t>
            </a:r>
            <a:endParaRPr lang="en-US" sz="1000" dirty="0"/>
          </a:p>
        </p:txBody>
      </p:sp>
      <p:sp>
        <p:nvSpPr>
          <p:cNvPr id="51" name="Text 49"/>
          <p:cNvSpPr/>
          <p:nvPr/>
        </p:nvSpPr>
        <p:spPr>
          <a:xfrm>
            <a:off x="5376672" y="2779776"/>
            <a:ext cx="3337560" cy="457200"/>
          </a:xfrm>
          <a:prstGeom prst="rect">
            <a:avLst/>
          </a:prstGeom>
          <a:noFill/>
          <a:ln/>
        </p:spPr>
        <p:txBody>
          <a:bodyPr wrap="square" lIns="0" tIns="0" rIns="0" bIns="0" rtlCol="0" anchor="ctr"/>
          <a:lstStyle/>
          <a:p>
            <a:pPr indent="0" marL="0">
              <a:buNone/>
            </a:pPr>
            <a:r>
              <a:rPr lang="en-US" sz="1000" dirty="0">
                <a:solidFill>
                  <a:srgbClr val="455A64"/>
                </a:solidFill>
                <a:latin typeface="Calibri" pitchFamily="34" charset="0"/>
                <a:ea typeface="Calibri" pitchFamily="34" charset="-122"/>
                <a:cs typeface="Calibri" pitchFamily="34" charset="-120"/>
              </a:rPr>
              <a:t>Return to machine home reference point</a:t>
            </a:r>
            <a:endParaRPr lang="en-US" sz="1000" dirty="0"/>
          </a:p>
        </p:txBody>
      </p:sp>
      <p:sp>
        <p:nvSpPr>
          <p:cNvPr id="52" name="Shape 50"/>
          <p:cNvSpPr/>
          <p:nvPr/>
        </p:nvSpPr>
        <p:spPr>
          <a:xfrm>
            <a:off x="4663440" y="3310128"/>
            <a:ext cx="4114800" cy="457200"/>
          </a:xfrm>
          <a:prstGeom prst="rect">
            <a:avLst/>
          </a:prstGeom>
          <a:solidFill>
            <a:srgbClr val="E3EDF7"/>
          </a:solidFill>
          <a:ln w="7620">
            <a:solidFill>
              <a:srgbClr val="C8D8EC"/>
            </a:solidFill>
            <a:prstDash val="solid"/>
          </a:ln>
        </p:spPr>
      </p:sp>
      <p:sp>
        <p:nvSpPr>
          <p:cNvPr id="53" name="Shape 51"/>
          <p:cNvSpPr/>
          <p:nvPr/>
        </p:nvSpPr>
        <p:spPr>
          <a:xfrm>
            <a:off x="4663440" y="3310128"/>
            <a:ext cx="658368" cy="457200"/>
          </a:xfrm>
          <a:prstGeom prst="rect">
            <a:avLst/>
          </a:prstGeom>
          <a:solidFill>
            <a:srgbClr val="00C853"/>
          </a:solidFill>
          <a:ln w="12700">
            <a:solidFill>
              <a:srgbClr val="00C853"/>
            </a:solidFill>
            <a:prstDash val="solid"/>
          </a:ln>
        </p:spPr>
      </p:sp>
      <p:sp>
        <p:nvSpPr>
          <p:cNvPr id="54" name="Text 52"/>
          <p:cNvSpPr/>
          <p:nvPr/>
        </p:nvSpPr>
        <p:spPr>
          <a:xfrm>
            <a:off x="4663440" y="3310128"/>
            <a:ext cx="658368" cy="457200"/>
          </a:xfrm>
          <a:prstGeom prst="rect">
            <a:avLst/>
          </a:prstGeom>
          <a:noFill/>
          <a:ln/>
        </p:spPr>
        <p:txBody>
          <a:bodyPr wrap="square" lIns="0" tIns="0" rIns="0" bIns="0" rtlCol="0" anchor="ctr"/>
          <a:lstStyle/>
          <a:p>
            <a:pPr algn="ctr" indent="0" marL="0">
              <a:buNone/>
            </a:pPr>
            <a:r>
              <a:rPr lang="en-US" sz="1000" b="1" dirty="0">
                <a:solidFill>
                  <a:srgbClr val="FFFFFF"/>
                </a:solidFill>
                <a:latin typeface="Consolas" pitchFamily="34" charset="0"/>
                <a:ea typeface="Consolas" pitchFamily="34" charset="-122"/>
                <a:cs typeface="Consolas" pitchFamily="34" charset="-120"/>
              </a:rPr>
              <a:t>G54–59</a:t>
            </a:r>
            <a:endParaRPr lang="en-US" sz="1000" dirty="0"/>
          </a:p>
        </p:txBody>
      </p:sp>
      <p:sp>
        <p:nvSpPr>
          <p:cNvPr id="55" name="Text 53"/>
          <p:cNvSpPr/>
          <p:nvPr/>
        </p:nvSpPr>
        <p:spPr>
          <a:xfrm>
            <a:off x="5376672" y="3310128"/>
            <a:ext cx="3337560" cy="457200"/>
          </a:xfrm>
          <a:prstGeom prst="rect">
            <a:avLst/>
          </a:prstGeom>
          <a:noFill/>
          <a:ln/>
        </p:spPr>
        <p:txBody>
          <a:bodyPr wrap="square" lIns="0" tIns="0" rIns="0" bIns="0" rtlCol="0" anchor="ctr"/>
          <a:lstStyle/>
          <a:p>
            <a:pPr indent="0" marL="0">
              <a:buNone/>
            </a:pPr>
            <a:r>
              <a:rPr lang="en-US" sz="1000" dirty="0">
                <a:solidFill>
                  <a:srgbClr val="455A64"/>
                </a:solidFill>
                <a:latin typeface="Calibri" pitchFamily="34" charset="0"/>
                <a:ea typeface="Calibri" pitchFamily="34" charset="-122"/>
                <a:cs typeface="Calibri" pitchFamily="34" charset="-120"/>
              </a:rPr>
              <a:t>Work Coordinate System selection (fixture offsets)</a:t>
            </a:r>
            <a:endParaRPr lang="en-US" sz="1000" dirty="0"/>
          </a:p>
        </p:txBody>
      </p:sp>
      <p:sp>
        <p:nvSpPr>
          <p:cNvPr id="56" name="Text 54"/>
          <p:cNvSpPr/>
          <p:nvPr/>
        </p:nvSpPr>
        <p:spPr>
          <a:xfrm>
            <a:off x="4663440" y="3858768"/>
            <a:ext cx="4114800" cy="292608"/>
          </a:xfrm>
          <a:prstGeom prst="rect">
            <a:avLst/>
          </a:prstGeom>
          <a:noFill/>
          <a:ln/>
        </p:spPr>
        <p:txBody>
          <a:bodyPr wrap="square" lIns="0" tIns="0" rIns="0" bIns="0" rtlCol="0" anchor="ctr"/>
          <a:lstStyle/>
          <a:p>
            <a:pPr indent="0" marL="0">
              <a:buNone/>
            </a:pPr>
            <a:r>
              <a:rPr lang="en-US" sz="1400" b="1" dirty="0">
                <a:solidFill>
                  <a:srgbClr val="1E3A5F"/>
                </a:solidFill>
                <a:latin typeface="Calibri" pitchFamily="34" charset="0"/>
                <a:ea typeface="Calibri" pitchFamily="34" charset="-122"/>
                <a:cs typeface="Calibri" pitchFamily="34" charset="-120"/>
              </a:rPr>
              <a:t>Key M-Codes</a:t>
            </a:r>
            <a:endParaRPr lang="en-US" sz="1400" dirty="0"/>
          </a:p>
        </p:txBody>
      </p:sp>
      <p:sp>
        <p:nvSpPr>
          <p:cNvPr id="57" name="Shape 55"/>
          <p:cNvSpPr/>
          <p:nvPr/>
        </p:nvSpPr>
        <p:spPr>
          <a:xfrm>
            <a:off x="4663440" y="4187952"/>
            <a:ext cx="4114800" cy="150876"/>
          </a:xfrm>
          <a:prstGeom prst="rect">
            <a:avLst/>
          </a:prstGeom>
          <a:solidFill>
            <a:srgbClr val="FFF8E1"/>
          </a:solidFill>
          <a:ln w="5080">
            <a:solidFill>
              <a:srgbClr val="C8D8EC"/>
            </a:solidFill>
            <a:prstDash val="solid"/>
          </a:ln>
        </p:spPr>
      </p:sp>
      <p:sp>
        <p:nvSpPr>
          <p:cNvPr id="58" name="Shape 56"/>
          <p:cNvSpPr/>
          <p:nvPr/>
        </p:nvSpPr>
        <p:spPr>
          <a:xfrm>
            <a:off x="4663440" y="4187952"/>
            <a:ext cx="658368" cy="150876"/>
          </a:xfrm>
          <a:prstGeom prst="rect">
            <a:avLst/>
          </a:prstGeom>
          <a:solidFill>
            <a:srgbClr val="FFB300"/>
          </a:solidFill>
          <a:ln w="12700">
            <a:solidFill>
              <a:srgbClr val="FFB300"/>
            </a:solidFill>
            <a:prstDash val="solid"/>
          </a:ln>
        </p:spPr>
      </p:sp>
      <p:sp>
        <p:nvSpPr>
          <p:cNvPr id="59" name="Text 57"/>
          <p:cNvSpPr/>
          <p:nvPr/>
        </p:nvSpPr>
        <p:spPr>
          <a:xfrm>
            <a:off x="4663440" y="4187952"/>
            <a:ext cx="658368" cy="150876"/>
          </a:xfrm>
          <a:prstGeom prst="rect">
            <a:avLst/>
          </a:prstGeom>
          <a:noFill/>
          <a:ln/>
        </p:spPr>
        <p:txBody>
          <a:bodyPr wrap="square" lIns="0" tIns="0" rIns="0" bIns="0" rtlCol="0" anchor="ctr"/>
          <a:lstStyle/>
          <a:p>
            <a:pPr algn="ctr" indent="0" marL="0">
              <a:buNone/>
            </a:pPr>
            <a:r>
              <a:rPr lang="en-US" sz="750" b="1" dirty="0">
                <a:solidFill>
                  <a:srgbClr val="FFFFFF"/>
                </a:solidFill>
                <a:latin typeface="Consolas" pitchFamily="34" charset="0"/>
                <a:ea typeface="Consolas" pitchFamily="34" charset="-122"/>
                <a:cs typeface="Consolas" pitchFamily="34" charset="-120"/>
              </a:rPr>
              <a:t>M03/04</a:t>
            </a:r>
            <a:endParaRPr lang="en-US" sz="750" dirty="0"/>
          </a:p>
        </p:txBody>
      </p:sp>
      <p:sp>
        <p:nvSpPr>
          <p:cNvPr id="60" name="Text 58"/>
          <p:cNvSpPr/>
          <p:nvPr/>
        </p:nvSpPr>
        <p:spPr>
          <a:xfrm>
            <a:off x="5376672" y="4187952"/>
            <a:ext cx="3337560" cy="150876"/>
          </a:xfrm>
          <a:prstGeom prst="rect">
            <a:avLst/>
          </a:prstGeom>
          <a:noFill/>
          <a:ln/>
        </p:spPr>
        <p:txBody>
          <a:bodyPr wrap="square" lIns="0" tIns="0" rIns="0" bIns="0" rtlCol="0" anchor="ctr"/>
          <a:lstStyle/>
          <a:p>
            <a:pPr indent="0" marL="0">
              <a:buNone/>
            </a:pPr>
            <a:r>
              <a:rPr lang="en-US" sz="850" dirty="0">
                <a:solidFill>
                  <a:srgbClr val="455A64"/>
                </a:solidFill>
                <a:latin typeface="Calibri" pitchFamily="34" charset="0"/>
                <a:ea typeface="Calibri" pitchFamily="34" charset="-122"/>
                <a:cs typeface="Calibri" pitchFamily="34" charset="-120"/>
              </a:rPr>
              <a:t>Spindle ON clockwise / counter-clockwise</a:t>
            </a:r>
            <a:endParaRPr lang="en-US" sz="850" dirty="0"/>
          </a:p>
        </p:txBody>
      </p:sp>
      <p:sp>
        <p:nvSpPr>
          <p:cNvPr id="61" name="Shape 59"/>
          <p:cNvSpPr/>
          <p:nvPr/>
        </p:nvSpPr>
        <p:spPr>
          <a:xfrm>
            <a:off x="4663440" y="4347972"/>
            <a:ext cx="4114800" cy="150876"/>
          </a:xfrm>
          <a:prstGeom prst="rect">
            <a:avLst/>
          </a:prstGeom>
          <a:solidFill>
            <a:srgbClr val="FFFFFF"/>
          </a:solidFill>
          <a:ln w="5080">
            <a:solidFill>
              <a:srgbClr val="C8D8EC"/>
            </a:solidFill>
            <a:prstDash val="solid"/>
          </a:ln>
        </p:spPr>
      </p:sp>
      <p:sp>
        <p:nvSpPr>
          <p:cNvPr id="62" name="Shape 60"/>
          <p:cNvSpPr/>
          <p:nvPr/>
        </p:nvSpPr>
        <p:spPr>
          <a:xfrm>
            <a:off x="4663440" y="4347972"/>
            <a:ext cx="658368" cy="150876"/>
          </a:xfrm>
          <a:prstGeom prst="rect">
            <a:avLst/>
          </a:prstGeom>
          <a:solidFill>
            <a:srgbClr val="FFB300"/>
          </a:solidFill>
          <a:ln w="12700">
            <a:solidFill>
              <a:srgbClr val="FFB300"/>
            </a:solidFill>
            <a:prstDash val="solid"/>
          </a:ln>
        </p:spPr>
      </p:sp>
      <p:sp>
        <p:nvSpPr>
          <p:cNvPr id="63" name="Text 61"/>
          <p:cNvSpPr/>
          <p:nvPr/>
        </p:nvSpPr>
        <p:spPr>
          <a:xfrm>
            <a:off x="4663440" y="4347972"/>
            <a:ext cx="658368" cy="150876"/>
          </a:xfrm>
          <a:prstGeom prst="rect">
            <a:avLst/>
          </a:prstGeom>
          <a:noFill/>
          <a:ln/>
        </p:spPr>
        <p:txBody>
          <a:bodyPr wrap="square" lIns="0" tIns="0" rIns="0" bIns="0" rtlCol="0" anchor="ctr"/>
          <a:lstStyle/>
          <a:p>
            <a:pPr algn="ctr" indent="0" marL="0">
              <a:buNone/>
            </a:pPr>
            <a:r>
              <a:rPr lang="en-US" sz="750" b="1" dirty="0">
                <a:solidFill>
                  <a:srgbClr val="FFFFFF"/>
                </a:solidFill>
                <a:latin typeface="Consolas" pitchFamily="34" charset="0"/>
                <a:ea typeface="Consolas" pitchFamily="34" charset="-122"/>
                <a:cs typeface="Consolas" pitchFamily="34" charset="-120"/>
              </a:rPr>
              <a:t>M05</a:t>
            </a:r>
            <a:endParaRPr lang="en-US" sz="750" dirty="0"/>
          </a:p>
        </p:txBody>
      </p:sp>
      <p:sp>
        <p:nvSpPr>
          <p:cNvPr id="64" name="Text 62"/>
          <p:cNvSpPr/>
          <p:nvPr/>
        </p:nvSpPr>
        <p:spPr>
          <a:xfrm>
            <a:off x="5376672" y="4347972"/>
            <a:ext cx="3337560" cy="150876"/>
          </a:xfrm>
          <a:prstGeom prst="rect">
            <a:avLst/>
          </a:prstGeom>
          <a:noFill/>
          <a:ln/>
        </p:spPr>
        <p:txBody>
          <a:bodyPr wrap="square" lIns="0" tIns="0" rIns="0" bIns="0" rtlCol="0" anchor="ctr"/>
          <a:lstStyle/>
          <a:p>
            <a:pPr indent="0" marL="0">
              <a:buNone/>
            </a:pPr>
            <a:r>
              <a:rPr lang="en-US" sz="850" dirty="0">
                <a:solidFill>
                  <a:srgbClr val="455A64"/>
                </a:solidFill>
                <a:latin typeface="Calibri" pitchFamily="34" charset="0"/>
                <a:ea typeface="Calibri" pitchFamily="34" charset="-122"/>
                <a:cs typeface="Calibri" pitchFamily="34" charset="-120"/>
              </a:rPr>
              <a:t>Spindle OFF</a:t>
            </a:r>
            <a:endParaRPr lang="en-US" sz="850" dirty="0"/>
          </a:p>
        </p:txBody>
      </p:sp>
      <p:sp>
        <p:nvSpPr>
          <p:cNvPr id="65" name="Shape 63"/>
          <p:cNvSpPr/>
          <p:nvPr/>
        </p:nvSpPr>
        <p:spPr>
          <a:xfrm>
            <a:off x="4663440" y="4507992"/>
            <a:ext cx="4114800" cy="150876"/>
          </a:xfrm>
          <a:prstGeom prst="rect">
            <a:avLst/>
          </a:prstGeom>
          <a:solidFill>
            <a:srgbClr val="FFF8E1"/>
          </a:solidFill>
          <a:ln w="5080">
            <a:solidFill>
              <a:srgbClr val="C8D8EC"/>
            </a:solidFill>
            <a:prstDash val="solid"/>
          </a:ln>
        </p:spPr>
      </p:sp>
      <p:sp>
        <p:nvSpPr>
          <p:cNvPr id="66" name="Shape 64"/>
          <p:cNvSpPr/>
          <p:nvPr/>
        </p:nvSpPr>
        <p:spPr>
          <a:xfrm>
            <a:off x="4663440" y="4507992"/>
            <a:ext cx="658368" cy="150876"/>
          </a:xfrm>
          <a:prstGeom prst="rect">
            <a:avLst/>
          </a:prstGeom>
          <a:solidFill>
            <a:srgbClr val="FFB300"/>
          </a:solidFill>
          <a:ln w="12700">
            <a:solidFill>
              <a:srgbClr val="FFB300"/>
            </a:solidFill>
            <a:prstDash val="solid"/>
          </a:ln>
        </p:spPr>
      </p:sp>
      <p:sp>
        <p:nvSpPr>
          <p:cNvPr id="67" name="Text 65"/>
          <p:cNvSpPr/>
          <p:nvPr/>
        </p:nvSpPr>
        <p:spPr>
          <a:xfrm>
            <a:off x="4663440" y="4507992"/>
            <a:ext cx="658368" cy="150876"/>
          </a:xfrm>
          <a:prstGeom prst="rect">
            <a:avLst/>
          </a:prstGeom>
          <a:noFill/>
          <a:ln/>
        </p:spPr>
        <p:txBody>
          <a:bodyPr wrap="square" lIns="0" tIns="0" rIns="0" bIns="0" rtlCol="0" anchor="ctr"/>
          <a:lstStyle/>
          <a:p>
            <a:pPr algn="ctr" indent="0" marL="0">
              <a:buNone/>
            </a:pPr>
            <a:r>
              <a:rPr lang="en-US" sz="750" b="1" dirty="0">
                <a:solidFill>
                  <a:srgbClr val="FFFFFF"/>
                </a:solidFill>
                <a:latin typeface="Consolas" pitchFamily="34" charset="0"/>
                <a:ea typeface="Consolas" pitchFamily="34" charset="-122"/>
                <a:cs typeface="Consolas" pitchFamily="34" charset="-120"/>
              </a:rPr>
              <a:t>M06</a:t>
            </a:r>
            <a:endParaRPr lang="en-US" sz="750" dirty="0"/>
          </a:p>
        </p:txBody>
      </p:sp>
      <p:sp>
        <p:nvSpPr>
          <p:cNvPr id="68" name="Text 66"/>
          <p:cNvSpPr/>
          <p:nvPr/>
        </p:nvSpPr>
        <p:spPr>
          <a:xfrm>
            <a:off x="5376672" y="4507992"/>
            <a:ext cx="3337560" cy="150876"/>
          </a:xfrm>
          <a:prstGeom prst="rect">
            <a:avLst/>
          </a:prstGeom>
          <a:noFill/>
          <a:ln/>
        </p:spPr>
        <p:txBody>
          <a:bodyPr wrap="square" lIns="0" tIns="0" rIns="0" bIns="0" rtlCol="0" anchor="ctr"/>
          <a:lstStyle/>
          <a:p>
            <a:pPr indent="0" marL="0">
              <a:buNone/>
            </a:pPr>
            <a:r>
              <a:rPr lang="en-US" sz="850" dirty="0">
                <a:solidFill>
                  <a:srgbClr val="455A64"/>
                </a:solidFill>
                <a:latin typeface="Calibri" pitchFamily="34" charset="0"/>
                <a:ea typeface="Calibri" pitchFamily="34" charset="-122"/>
                <a:cs typeface="Calibri" pitchFamily="34" charset="-120"/>
              </a:rPr>
              <a:t>Tool change (ATC activates)</a:t>
            </a:r>
            <a:endParaRPr lang="en-US" sz="850" dirty="0"/>
          </a:p>
        </p:txBody>
      </p:sp>
      <p:sp>
        <p:nvSpPr>
          <p:cNvPr id="69" name="Shape 67"/>
          <p:cNvSpPr/>
          <p:nvPr/>
        </p:nvSpPr>
        <p:spPr>
          <a:xfrm>
            <a:off x="4663440" y="4668012"/>
            <a:ext cx="4114800" cy="150876"/>
          </a:xfrm>
          <a:prstGeom prst="rect">
            <a:avLst/>
          </a:prstGeom>
          <a:solidFill>
            <a:srgbClr val="FFFFFF"/>
          </a:solidFill>
          <a:ln w="5080">
            <a:solidFill>
              <a:srgbClr val="C8D8EC"/>
            </a:solidFill>
            <a:prstDash val="solid"/>
          </a:ln>
        </p:spPr>
      </p:sp>
      <p:sp>
        <p:nvSpPr>
          <p:cNvPr id="70" name="Shape 68"/>
          <p:cNvSpPr/>
          <p:nvPr/>
        </p:nvSpPr>
        <p:spPr>
          <a:xfrm>
            <a:off x="4663440" y="4668012"/>
            <a:ext cx="658368" cy="150876"/>
          </a:xfrm>
          <a:prstGeom prst="rect">
            <a:avLst/>
          </a:prstGeom>
          <a:solidFill>
            <a:srgbClr val="FFB300"/>
          </a:solidFill>
          <a:ln w="12700">
            <a:solidFill>
              <a:srgbClr val="FFB300"/>
            </a:solidFill>
            <a:prstDash val="solid"/>
          </a:ln>
        </p:spPr>
      </p:sp>
      <p:sp>
        <p:nvSpPr>
          <p:cNvPr id="71" name="Text 69"/>
          <p:cNvSpPr/>
          <p:nvPr/>
        </p:nvSpPr>
        <p:spPr>
          <a:xfrm>
            <a:off x="4663440" y="4668012"/>
            <a:ext cx="658368" cy="150876"/>
          </a:xfrm>
          <a:prstGeom prst="rect">
            <a:avLst/>
          </a:prstGeom>
          <a:noFill/>
          <a:ln/>
        </p:spPr>
        <p:txBody>
          <a:bodyPr wrap="square" lIns="0" tIns="0" rIns="0" bIns="0" rtlCol="0" anchor="ctr"/>
          <a:lstStyle/>
          <a:p>
            <a:pPr algn="ctr" indent="0" marL="0">
              <a:buNone/>
            </a:pPr>
            <a:r>
              <a:rPr lang="en-US" sz="750" b="1" dirty="0">
                <a:solidFill>
                  <a:srgbClr val="FFFFFF"/>
                </a:solidFill>
                <a:latin typeface="Consolas" pitchFamily="34" charset="0"/>
                <a:ea typeface="Consolas" pitchFamily="34" charset="-122"/>
                <a:cs typeface="Consolas" pitchFamily="34" charset="-120"/>
              </a:rPr>
              <a:t>M08/09</a:t>
            </a:r>
            <a:endParaRPr lang="en-US" sz="750" dirty="0"/>
          </a:p>
        </p:txBody>
      </p:sp>
      <p:sp>
        <p:nvSpPr>
          <p:cNvPr id="72" name="Text 70"/>
          <p:cNvSpPr/>
          <p:nvPr/>
        </p:nvSpPr>
        <p:spPr>
          <a:xfrm>
            <a:off x="5376672" y="4668012"/>
            <a:ext cx="3337560" cy="150876"/>
          </a:xfrm>
          <a:prstGeom prst="rect">
            <a:avLst/>
          </a:prstGeom>
          <a:noFill/>
          <a:ln/>
        </p:spPr>
        <p:txBody>
          <a:bodyPr wrap="square" lIns="0" tIns="0" rIns="0" bIns="0" rtlCol="0" anchor="ctr"/>
          <a:lstStyle/>
          <a:p>
            <a:pPr indent="0" marL="0">
              <a:buNone/>
            </a:pPr>
            <a:r>
              <a:rPr lang="en-US" sz="850" dirty="0">
                <a:solidFill>
                  <a:srgbClr val="455A64"/>
                </a:solidFill>
                <a:latin typeface="Calibri" pitchFamily="34" charset="0"/>
                <a:ea typeface="Calibri" pitchFamily="34" charset="-122"/>
                <a:cs typeface="Calibri" pitchFamily="34" charset="-120"/>
              </a:rPr>
              <a:t>Coolant ON / OFF</a:t>
            </a:r>
            <a:endParaRPr lang="en-US" sz="850" dirty="0"/>
          </a:p>
        </p:txBody>
      </p:sp>
      <p:sp>
        <p:nvSpPr>
          <p:cNvPr id="73" name="Shape 71"/>
          <p:cNvSpPr/>
          <p:nvPr/>
        </p:nvSpPr>
        <p:spPr>
          <a:xfrm>
            <a:off x="4663440" y="4828032"/>
            <a:ext cx="4114800" cy="150876"/>
          </a:xfrm>
          <a:prstGeom prst="rect">
            <a:avLst/>
          </a:prstGeom>
          <a:solidFill>
            <a:srgbClr val="FFF8E1"/>
          </a:solidFill>
          <a:ln w="5080">
            <a:solidFill>
              <a:srgbClr val="C8D8EC"/>
            </a:solidFill>
            <a:prstDash val="solid"/>
          </a:ln>
        </p:spPr>
      </p:sp>
      <p:sp>
        <p:nvSpPr>
          <p:cNvPr id="74" name="Shape 72"/>
          <p:cNvSpPr/>
          <p:nvPr/>
        </p:nvSpPr>
        <p:spPr>
          <a:xfrm>
            <a:off x="4663440" y="4828032"/>
            <a:ext cx="658368" cy="150876"/>
          </a:xfrm>
          <a:prstGeom prst="rect">
            <a:avLst/>
          </a:prstGeom>
          <a:solidFill>
            <a:srgbClr val="FFB300"/>
          </a:solidFill>
          <a:ln w="12700">
            <a:solidFill>
              <a:srgbClr val="FFB300"/>
            </a:solidFill>
            <a:prstDash val="solid"/>
          </a:ln>
        </p:spPr>
      </p:sp>
      <p:sp>
        <p:nvSpPr>
          <p:cNvPr id="75" name="Text 73"/>
          <p:cNvSpPr/>
          <p:nvPr/>
        </p:nvSpPr>
        <p:spPr>
          <a:xfrm>
            <a:off x="4663440" y="4828032"/>
            <a:ext cx="658368" cy="150876"/>
          </a:xfrm>
          <a:prstGeom prst="rect">
            <a:avLst/>
          </a:prstGeom>
          <a:noFill/>
          <a:ln/>
        </p:spPr>
        <p:txBody>
          <a:bodyPr wrap="square" lIns="0" tIns="0" rIns="0" bIns="0" rtlCol="0" anchor="ctr"/>
          <a:lstStyle/>
          <a:p>
            <a:pPr algn="ctr" indent="0" marL="0">
              <a:buNone/>
            </a:pPr>
            <a:r>
              <a:rPr lang="en-US" sz="750" b="1" dirty="0">
                <a:solidFill>
                  <a:srgbClr val="FFFFFF"/>
                </a:solidFill>
                <a:latin typeface="Consolas" pitchFamily="34" charset="0"/>
                <a:ea typeface="Consolas" pitchFamily="34" charset="-122"/>
                <a:cs typeface="Consolas" pitchFamily="34" charset="-120"/>
              </a:rPr>
              <a:t>M30</a:t>
            </a:r>
            <a:endParaRPr lang="en-US" sz="750" dirty="0"/>
          </a:p>
        </p:txBody>
      </p:sp>
      <p:sp>
        <p:nvSpPr>
          <p:cNvPr id="76" name="Text 74"/>
          <p:cNvSpPr/>
          <p:nvPr/>
        </p:nvSpPr>
        <p:spPr>
          <a:xfrm>
            <a:off x="5376672" y="4828032"/>
            <a:ext cx="3337560" cy="150876"/>
          </a:xfrm>
          <a:prstGeom prst="rect">
            <a:avLst/>
          </a:prstGeom>
          <a:noFill/>
          <a:ln/>
        </p:spPr>
        <p:txBody>
          <a:bodyPr wrap="square" lIns="0" tIns="0" rIns="0" bIns="0" rtlCol="0" anchor="ctr"/>
          <a:lstStyle/>
          <a:p>
            <a:pPr indent="0" marL="0">
              <a:buNone/>
            </a:pPr>
            <a:r>
              <a:rPr lang="en-US" sz="850" dirty="0">
                <a:solidFill>
                  <a:srgbClr val="455A64"/>
                </a:solidFill>
                <a:latin typeface="Calibri" pitchFamily="34" charset="0"/>
                <a:ea typeface="Calibri" pitchFamily="34" charset="-122"/>
                <a:cs typeface="Calibri" pitchFamily="34" charset="-120"/>
              </a:rPr>
              <a:t>End of program — reset and rewind</a:t>
            </a:r>
            <a:endParaRPr lang="en-US" sz="8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0F4F8"/>
        </a:solidFill>
      </p:bgPr>
    </p:bg>
    <p:spTree>
      <p:nvGrpSpPr>
        <p:cNvPr id="1" name=""/>
        <p:cNvGrpSpPr/>
        <p:nvPr/>
      </p:nvGrpSpPr>
      <p:grpSpPr>
        <a:xfrm>
          <a:off x="0" y="0"/>
          <a:ext cx="0" cy="0"/>
          <a:chOff x="0" y="0"/>
          <a:chExt cx="0" cy="0"/>
        </a:xfrm>
      </p:grpSpPr>
      <p:sp>
        <p:nvSpPr>
          <p:cNvPr id="2" name="Shape 0"/>
          <p:cNvSpPr/>
          <p:nvPr/>
        </p:nvSpPr>
        <p:spPr>
          <a:xfrm>
            <a:off x="0" y="0"/>
            <a:ext cx="9144000" cy="621792"/>
          </a:xfrm>
          <a:prstGeom prst="rect">
            <a:avLst/>
          </a:prstGeom>
          <a:solidFill>
            <a:srgbClr val="1E3A5F"/>
          </a:solidFill>
          <a:ln w="12700">
            <a:solidFill>
              <a:srgbClr val="1E3A5F"/>
            </a:solidFill>
            <a:prstDash val="solid"/>
          </a:ln>
        </p:spPr>
      </p:sp>
      <p:sp>
        <p:nvSpPr>
          <p:cNvPr id="3" name="Shape 1"/>
          <p:cNvSpPr/>
          <p:nvPr/>
        </p:nvSpPr>
        <p:spPr>
          <a:xfrm>
            <a:off x="0" y="621792"/>
            <a:ext cx="9144000" cy="50292"/>
          </a:xfrm>
          <a:prstGeom prst="rect">
            <a:avLst/>
          </a:prstGeom>
          <a:solidFill>
            <a:srgbClr val="00C853"/>
          </a:solidFill>
          <a:ln w="12700">
            <a:solidFill>
              <a:srgbClr val="00C853"/>
            </a:solidFill>
            <a:prstDash val="solid"/>
          </a:ln>
        </p:spPr>
      </p:sp>
      <p:sp>
        <p:nvSpPr>
          <p:cNvPr id="4" name="Text 2"/>
          <p:cNvSpPr/>
          <p:nvPr/>
        </p:nvSpPr>
        <p:spPr>
          <a:xfrm>
            <a:off x="384048" y="0"/>
            <a:ext cx="8412480" cy="621792"/>
          </a:xfrm>
          <a:prstGeom prst="rect">
            <a:avLst/>
          </a:prstGeom>
          <a:noFill/>
          <a:ln/>
        </p:spPr>
        <p:txBody>
          <a:bodyPr wrap="square" lIns="0" tIns="0" rIns="0" bIns="0" rtlCol="0" anchor="ctr"/>
          <a:lstStyle/>
          <a:p>
            <a:pPr algn="l" indent="0" marL="0">
              <a:buNone/>
            </a:pPr>
            <a:r>
              <a:rPr lang="en-US" sz="2100" b="1" dirty="0">
                <a:solidFill>
                  <a:srgbClr val="FFFFFF"/>
                </a:solidFill>
                <a:latin typeface="Calibri" pitchFamily="34" charset="0"/>
                <a:ea typeface="Calibri" pitchFamily="34" charset="-122"/>
                <a:cs typeface="Calibri" pitchFamily="34" charset="-120"/>
              </a:rPr>
              <a:t>Process — CNC Milling Operations &amp; Cutting Strategies</a:t>
            </a:r>
            <a:endParaRPr lang="en-US" sz="2100" dirty="0"/>
          </a:p>
        </p:txBody>
      </p:sp>
      <p:sp>
        <p:nvSpPr>
          <p:cNvPr id="5" name="Shape 3"/>
          <p:cNvSpPr/>
          <p:nvPr/>
        </p:nvSpPr>
        <p:spPr>
          <a:xfrm>
            <a:off x="320040" y="786384"/>
            <a:ext cx="2697480" cy="2029968"/>
          </a:xfrm>
          <a:prstGeom prst="rect">
            <a:avLst/>
          </a:prstGeom>
          <a:solidFill>
            <a:srgbClr val="00C853"/>
          </a:solidFill>
          <a:ln w="12700">
            <a:solidFill>
              <a:srgbClr val="00C853"/>
            </a:solidFill>
            <a:prstDash val="solid"/>
          </a:ln>
          <a:effectLst>
            <a:outerShdw sx="100000" sy="100000" kx="0" ky="0" algn="bl" rotWithShape="0" blurRad="101600" dist="38100" dir="8100000">
              <a:srgbClr val="000000">
                <a:alpha val="13000"/>
              </a:srgbClr>
            </a:outerShdw>
          </a:effectLst>
        </p:spPr>
      </p:sp>
      <p:sp>
        <p:nvSpPr>
          <p:cNvPr id="6" name="Text 4"/>
          <p:cNvSpPr/>
          <p:nvPr/>
        </p:nvSpPr>
        <p:spPr>
          <a:xfrm>
            <a:off x="411480" y="877824"/>
            <a:ext cx="2514600" cy="41148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Face Milling</a:t>
            </a:r>
            <a:endParaRPr lang="en-US" sz="1200" dirty="0"/>
          </a:p>
        </p:txBody>
      </p:sp>
      <p:sp>
        <p:nvSpPr>
          <p:cNvPr id="7" name="Shape 5"/>
          <p:cNvSpPr/>
          <p:nvPr/>
        </p:nvSpPr>
        <p:spPr>
          <a:xfrm>
            <a:off x="411480" y="1335024"/>
            <a:ext cx="2514600" cy="36576"/>
          </a:xfrm>
          <a:prstGeom prst="rect">
            <a:avLst/>
          </a:prstGeom>
          <a:solidFill>
            <a:srgbClr val="FFFFFF">
              <a:alpha val="45000"/>
            </a:srgbClr>
          </a:solidFill>
          <a:ln w="12700">
            <a:solidFill>
              <a:srgbClr val="FFFFFF">
                <a:alpha val="45000"/>
              </a:srgbClr>
            </a:solidFill>
            <a:prstDash val="solid"/>
          </a:ln>
        </p:spPr>
      </p:sp>
      <p:sp>
        <p:nvSpPr>
          <p:cNvPr id="8" name="Text 6"/>
          <p:cNvSpPr/>
          <p:nvPr/>
        </p:nvSpPr>
        <p:spPr>
          <a:xfrm>
            <a:off x="411480" y="1444752"/>
            <a:ext cx="2514600" cy="1298448"/>
          </a:xfrm>
          <a:prstGeom prst="rect">
            <a:avLst/>
          </a:prstGeom>
          <a:noFill/>
          <a:ln/>
        </p:spPr>
        <p:txBody>
          <a:bodyPr wrap="square" lIns="0" tIns="0" rIns="0" bIns="0" rtlCol="0" anchor="t"/>
          <a:lstStyle/>
          <a:p>
            <a:pPr algn="l" indent="0" marL="0">
              <a:buNone/>
            </a:pPr>
            <a:r>
              <a:rPr lang="en-US" sz="1000" dirty="0">
                <a:solidFill>
                  <a:srgbClr val="FFFFFF"/>
                </a:solidFill>
                <a:latin typeface="Calibri" pitchFamily="34" charset="0"/>
                <a:ea typeface="Calibri" pitchFamily="34" charset="-122"/>
                <a:cs typeface="Calibri" pitchFamily="34" charset="-120"/>
              </a:rPr>
              <a:t>Cutter axis perpendicular to surface.</a:t>
            </a:r>
            <a:endParaRPr lang="en-US" sz="1000" dirty="0"/>
          </a:p>
          <a:p>
            <a:pPr algn="l" indent="0" marL="0">
              <a:buNone/>
            </a:pPr>
            <a:r>
              <a:rPr lang="en-US" sz="1000" dirty="0">
                <a:solidFill>
                  <a:srgbClr val="FFFFFF"/>
                </a:solidFill>
                <a:latin typeface="Calibri" pitchFamily="34" charset="0"/>
                <a:ea typeface="Calibri" pitchFamily="34" charset="-122"/>
                <a:cs typeface="Calibri" pitchFamily="34" charset="-120"/>
              </a:rPr>
              <a:t>Flattest finish, fastest stock removal.</a:t>
            </a:r>
            <a:endParaRPr lang="en-US" sz="1000" dirty="0"/>
          </a:p>
          <a:p>
            <a:pPr algn="l" indent="0" marL="0">
              <a:buNone/>
            </a:pPr>
            <a:r>
              <a:rPr lang="en-US" sz="1000" dirty="0">
                <a:solidFill>
                  <a:srgbClr val="FFFFFF"/>
                </a:solidFill>
                <a:latin typeface="Calibri" pitchFamily="34" charset="0"/>
                <a:ea typeface="Calibri" pitchFamily="34" charset="-122"/>
                <a:cs typeface="Calibri" pitchFamily="34" charset="-120"/>
              </a:rPr>
              <a:t>Depth of cut: 1–8 mm.</a:t>
            </a:r>
            <a:endParaRPr lang="en-US" sz="1000" dirty="0"/>
          </a:p>
        </p:txBody>
      </p:sp>
      <p:sp>
        <p:nvSpPr>
          <p:cNvPr id="9" name="Shape 7"/>
          <p:cNvSpPr/>
          <p:nvPr/>
        </p:nvSpPr>
        <p:spPr>
          <a:xfrm>
            <a:off x="3172968" y="786384"/>
            <a:ext cx="2697480" cy="2029968"/>
          </a:xfrm>
          <a:prstGeom prst="rect">
            <a:avLst/>
          </a:prstGeom>
          <a:solidFill>
            <a:srgbClr val="1E3A5F"/>
          </a:solidFill>
          <a:ln w="12700">
            <a:solidFill>
              <a:srgbClr val="1E3A5F"/>
            </a:solidFill>
            <a:prstDash val="solid"/>
          </a:ln>
          <a:effectLst>
            <a:outerShdw sx="100000" sy="100000" kx="0" ky="0" algn="bl" rotWithShape="0" blurRad="101600" dist="38100" dir="8100000">
              <a:srgbClr val="000000">
                <a:alpha val="13000"/>
              </a:srgbClr>
            </a:outerShdw>
          </a:effectLst>
        </p:spPr>
      </p:sp>
      <p:sp>
        <p:nvSpPr>
          <p:cNvPr id="10" name="Text 8"/>
          <p:cNvSpPr/>
          <p:nvPr/>
        </p:nvSpPr>
        <p:spPr>
          <a:xfrm>
            <a:off x="3264408" y="877824"/>
            <a:ext cx="2514600" cy="41148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Peripheral Milling</a:t>
            </a:r>
            <a:endParaRPr lang="en-US" sz="1200" dirty="0"/>
          </a:p>
        </p:txBody>
      </p:sp>
      <p:sp>
        <p:nvSpPr>
          <p:cNvPr id="11" name="Shape 9"/>
          <p:cNvSpPr/>
          <p:nvPr/>
        </p:nvSpPr>
        <p:spPr>
          <a:xfrm>
            <a:off x="3264408" y="1335024"/>
            <a:ext cx="2514600" cy="36576"/>
          </a:xfrm>
          <a:prstGeom prst="rect">
            <a:avLst/>
          </a:prstGeom>
          <a:solidFill>
            <a:srgbClr val="FFFFFF">
              <a:alpha val="45000"/>
            </a:srgbClr>
          </a:solidFill>
          <a:ln w="12700">
            <a:solidFill>
              <a:srgbClr val="FFFFFF">
                <a:alpha val="45000"/>
              </a:srgbClr>
            </a:solidFill>
            <a:prstDash val="solid"/>
          </a:ln>
        </p:spPr>
      </p:sp>
      <p:sp>
        <p:nvSpPr>
          <p:cNvPr id="12" name="Text 10"/>
          <p:cNvSpPr/>
          <p:nvPr/>
        </p:nvSpPr>
        <p:spPr>
          <a:xfrm>
            <a:off x="3264408" y="1444752"/>
            <a:ext cx="2514600" cy="1298448"/>
          </a:xfrm>
          <a:prstGeom prst="rect">
            <a:avLst/>
          </a:prstGeom>
          <a:noFill/>
          <a:ln/>
        </p:spPr>
        <p:txBody>
          <a:bodyPr wrap="square" lIns="0" tIns="0" rIns="0" bIns="0" rtlCol="0" anchor="t"/>
          <a:lstStyle/>
          <a:p>
            <a:pPr algn="l" indent="0" marL="0">
              <a:buNone/>
            </a:pPr>
            <a:r>
              <a:rPr lang="en-US" sz="1000" dirty="0">
                <a:solidFill>
                  <a:srgbClr val="FFFFFF"/>
                </a:solidFill>
                <a:latin typeface="Calibri" pitchFamily="34" charset="0"/>
                <a:ea typeface="Calibri" pitchFamily="34" charset="-122"/>
                <a:cs typeface="Calibri" pitchFamily="34" charset="-120"/>
              </a:rPr>
              <a:t>Cutter axis parallel to surface.</a:t>
            </a:r>
            <a:endParaRPr lang="en-US" sz="1000" dirty="0"/>
          </a:p>
          <a:p>
            <a:pPr algn="l" indent="0" marL="0">
              <a:buNone/>
            </a:pPr>
            <a:r>
              <a:rPr lang="en-US" sz="1000" dirty="0">
                <a:solidFill>
                  <a:srgbClr val="FFFFFF"/>
                </a:solidFill>
                <a:latin typeface="Calibri" pitchFamily="34" charset="0"/>
                <a:ea typeface="Calibri" pitchFamily="34" charset="-122"/>
                <a:cs typeface="Calibri" pitchFamily="34" charset="-120"/>
              </a:rPr>
              <a:t>Produces slots, steps, profiles.</a:t>
            </a:r>
            <a:endParaRPr lang="en-US" sz="1000" dirty="0"/>
          </a:p>
          <a:p>
            <a:pPr algn="l" indent="0" marL="0">
              <a:buNone/>
            </a:pPr>
            <a:r>
              <a:rPr lang="en-US" sz="1000" dirty="0">
                <a:solidFill>
                  <a:srgbClr val="FFFFFF"/>
                </a:solidFill>
                <a:latin typeface="Calibri" pitchFamily="34" charset="0"/>
                <a:ea typeface="Calibri" pitchFamily="34" charset="-122"/>
                <a:cs typeface="Calibri" pitchFamily="34" charset="-120"/>
              </a:rPr>
              <a:t>DOC up to tool diameter.</a:t>
            </a:r>
            <a:endParaRPr lang="en-US" sz="1000" dirty="0"/>
          </a:p>
        </p:txBody>
      </p:sp>
      <p:sp>
        <p:nvSpPr>
          <p:cNvPr id="13" name="Shape 11"/>
          <p:cNvSpPr/>
          <p:nvPr/>
        </p:nvSpPr>
        <p:spPr>
          <a:xfrm>
            <a:off x="6025896" y="786384"/>
            <a:ext cx="2697480" cy="2029968"/>
          </a:xfrm>
          <a:prstGeom prst="rect">
            <a:avLst/>
          </a:prstGeom>
          <a:solidFill>
            <a:srgbClr val="FFB300"/>
          </a:solidFill>
          <a:ln w="12700">
            <a:solidFill>
              <a:srgbClr val="FFB300"/>
            </a:solidFill>
            <a:prstDash val="solid"/>
          </a:ln>
          <a:effectLst>
            <a:outerShdw sx="100000" sy="100000" kx="0" ky="0" algn="bl" rotWithShape="0" blurRad="101600" dist="38100" dir="8100000">
              <a:srgbClr val="000000">
                <a:alpha val="13000"/>
              </a:srgbClr>
            </a:outerShdw>
          </a:effectLst>
        </p:spPr>
      </p:sp>
      <p:sp>
        <p:nvSpPr>
          <p:cNvPr id="14" name="Text 12"/>
          <p:cNvSpPr/>
          <p:nvPr/>
        </p:nvSpPr>
        <p:spPr>
          <a:xfrm>
            <a:off x="6117336" y="877824"/>
            <a:ext cx="2514600" cy="41148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Pocket Milling</a:t>
            </a:r>
            <a:endParaRPr lang="en-US" sz="1200" dirty="0"/>
          </a:p>
        </p:txBody>
      </p:sp>
      <p:sp>
        <p:nvSpPr>
          <p:cNvPr id="15" name="Shape 13"/>
          <p:cNvSpPr/>
          <p:nvPr/>
        </p:nvSpPr>
        <p:spPr>
          <a:xfrm>
            <a:off x="6117336" y="1335024"/>
            <a:ext cx="2514600" cy="36576"/>
          </a:xfrm>
          <a:prstGeom prst="rect">
            <a:avLst/>
          </a:prstGeom>
          <a:solidFill>
            <a:srgbClr val="FFFFFF">
              <a:alpha val="45000"/>
            </a:srgbClr>
          </a:solidFill>
          <a:ln w="12700">
            <a:solidFill>
              <a:srgbClr val="FFFFFF">
                <a:alpha val="45000"/>
              </a:srgbClr>
            </a:solidFill>
            <a:prstDash val="solid"/>
          </a:ln>
        </p:spPr>
      </p:sp>
      <p:sp>
        <p:nvSpPr>
          <p:cNvPr id="16" name="Text 14"/>
          <p:cNvSpPr/>
          <p:nvPr/>
        </p:nvSpPr>
        <p:spPr>
          <a:xfrm>
            <a:off x="6117336" y="1444752"/>
            <a:ext cx="2514600" cy="1298448"/>
          </a:xfrm>
          <a:prstGeom prst="rect">
            <a:avLst/>
          </a:prstGeom>
          <a:noFill/>
          <a:ln/>
        </p:spPr>
        <p:txBody>
          <a:bodyPr wrap="square" lIns="0" tIns="0" rIns="0" bIns="0" rtlCol="0" anchor="t"/>
          <a:lstStyle/>
          <a:p>
            <a:pPr algn="l" indent="0" marL="0">
              <a:buNone/>
            </a:pPr>
            <a:r>
              <a:rPr lang="en-US" sz="1000" dirty="0">
                <a:solidFill>
                  <a:srgbClr val="FFFFFF"/>
                </a:solidFill>
                <a:latin typeface="Calibri" pitchFamily="34" charset="0"/>
                <a:ea typeface="Calibri" pitchFamily="34" charset="-122"/>
                <a:cs typeface="Calibri" pitchFamily="34" charset="-120"/>
              </a:rPr>
              <a:t>Removes material within a closed boundary.</a:t>
            </a:r>
            <a:endParaRPr lang="en-US" sz="1000" dirty="0"/>
          </a:p>
          <a:p>
            <a:pPr algn="l" indent="0" marL="0">
              <a:buNone/>
            </a:pPr>
            <a:r>
              <a:rPr lang="en-US" sz="1000" dirty="0">
                <a:solidFill>
                  <a:srgbClr val="FFFFFF"/>
                </a:solidFill>
                <a:latin typeface="Calibri" pitchFamily="34" charset="0"/>
                <a:ea typeface="Calibri" pitchFamily="34" charset="-122"/>
                <a:cs typeface="Calibri" pitchFamily="34" charset="-120"/>
              </a:rPr>
              <a:t>Critical for mould cavities and housings.</a:t>
            </a:r>
            <a:endParaRPr lang="en-US" sz="1000" dirty="0"/>
          </a:p>
        </p:txBody>
      </p:sp>
      <p:sp>
        <p:nvSpPr>
          <p:cNvPr id="17" name="Shape 15"/>
          <p:cNvSpPr/>
          <p:nvPr/>
        </p:nvSpPr>
        <p:spPr>
          <a:xfrm>
            <a:off x="320040" y="2935224"/>
            <a:ext cx="2697480" cy="2029968"/>
          </a:xfrm>
          <a:prstGeom prst="rect">
            <a:avLst/>
          </a:prstGeom>
          <a:solidFill>
            <a:srgbClr val="00838F"/>
          </a:solidFill>
          <a:ln w="12700">
            <a:solidFill>
              <a:srgbClr val="00838F"/>
            </a:solidFill>
            <a:prstDash val="solid"/>
          </a:ln>
          <a:effectLst>
            <a:outerShdw sx="100000" sy="100000" kx="0" ky="0" algn="bl" rotWithShape="0" blurRad="101600" dist="38100" dir="8100000">
              <a:srgbClr val="000000">
                <a:alpha val="13000"/>
              </a:srgbClr>
            </a:outerShdw>
          </a:effectLst>
        </p:spPr>
      </p:sp>
      <p:sp>
        <p:nvSpPr>
          <p:cNvPr id="18" name="Text 16"/>
          <p:cNvSpPr/>
          <p:nvPr/>
        </p:nvSpPr>
        <p:spPr>
          <a:xfrm>
            <a:off x="411480" y="3026664"/>
            <a:ext cx="2514600" cy="41148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Contour Milling</a:t>
            </a:r>
            <a:endParaRPr lang="en-US" sz="1200" dirty="0"/>
          </a:p>
        </p:txBody>
      </p:sp>
      <p:sp>
        <p:nvSpPr>
          <p:cNvPr id="19" name="Shape 17"/>
          <p:cNvSpPr/>
          <p:nvPr/>
        </p:nvSpPr>
        <p:spPr>
          <a:xfrm>
            <a:off x="411480" y="3483864"/>
            <a:ext cx="2514600" cy="36576"/>
          </a:xfrm>
          <a:prstGeom prst="rect">
            <a:avLst/>
          </a:prstGeom>
          <a:solidFill>
            <a:srgbClr val="FFFFFF">
              <a:alpha val="45000"/>
            </a:srgbClr>
          </a:solidFill>
          <a:ln w="12700">
            <a:solidFill>
              <a:srgbClr val="FFFFFF">
                <a:alpha val="45000"/>
              </a:srgbClr>
            </a:solidFill>
            <a:prstDash val="solid"/>
          </a:ln>
        </p:spPr>
      </p:sp>
      <p:sp>
        <p:nvSpPr>
          <p:cNvPr id="20" name="Text 18"/>
          <p:cNvSpPr/>
          <p:nvPr/>
        </p:nvSpPr>
        <p:spPr>
          <a:xfrm>
            <a:off x="411480" y="3593592"/>
            <a:ext cx="2514600" cy="1298448"/>
          </a:xfrm>
          <a:prstGeom prst="rect">
            <a:avLst/>
          </a:prstGeom>
          <a:noFill/>
          <a:ln/>
        </p:spPr>
        <p:txBody>
          <a:bodyPr wrap="square" lIns="0" tIns="0" rIns="0" bIns="0" rtlCol="0" anchor="t"/>
          <a:lstStyle/>
          <a:p>
            <a:pPr algn="l" indent="0" marL="0">
              <a:buNone/>
            </a:pPr>
            <a:r>
              <a:rPr lang="en-US" sz="1000" dirty="0">
                <a:solidFill>
                  <a:srgbClr val="FFFFFF"/>
                </a:solidFill>
                <a:latin typeface="Calibri" pitchFamily="34" charset="0"/>
                <a:ea typeface="Calibri" pitchFamily="34" charset="-122"/>
                <a:cs typeface="Calibri" pitchFamily="34" charset="-120"/>
              </a:rPr>
              <a:t>Follows complex 2D or 3D profiles.</a:t>
            </a:r>
            <a:endParaRPr lang="en-US" sz="1000" dirty="0"/>
          </a:p>
          <a:p>
            <a:pPr algn="l" indent="0" marL="0">
              <a:buNone/>
            </a:pPr>
            <a:r>
              <a:rPr lang="en-US" sz="1000" dirty="0">
                <a:solidFill>
                  <a:srgbClr val="FFFFFF"/>
                </a:solidFill>
                <a:latin typeface="Calibri" pitchFamily="34" charset="0"/>
                <a:ea typeface="Calibri" pitchFamily="34" charset="-122"/>
                <a:cs typeface="Calibri" pitchFamily="34" charset="-120"/>
              </a:rPr>
              <a:t>Used for impeller blades, turbine vanes.</a:t>
            </a:r>
            <a:endParaRPr lang="en-US" sz="1000" dirty="0"/>
          </a:p>
        </p:txBody>
      </p:sp>
      <p:sp>
        <p:nvSpPr>
          <p:cNvPr id="21" name="Shape 19"/>
          <p:cNvSpPr/>
          <p:nvPr/>
        </p:nvSpPr>
        <p:spPr>
          <a:xfrm>
            <a:off x="3172968" y="2935224"/>
            <a:ext cx="2697480" cy="2029968"/>
          </a:xfrm>
          <a:prstGeom prst="rect">
            <a:avLst/>
          </a:prstGeom>
          <a:solidFill>
            <a:srgbClr val="6A1B9A"/>
          </a:solidFill>
          <a:ln w="12700">
            <a:solidFill>
              <a:srgbClr val="6A1B9A"/>
            </a:solidFill>
            <a:prstDash val="solid"/>
          </a:ln>
          <a:effectLst>
            <a:outerShdw sx="100000" sy="100000" kx="0" ky="0" algn="bl" rotWithShape="0" blurRad="101600" dist="38100" dir="8100000">
              <a:srgbClr val="000000">
                <a:alpha val="13000"/>
              </a:srgbClr>
            </a:outerShdw>
          </a:effectLst>
        </p:spPr>
      </p:sp>
      <p:sp>
        <p:nvSpPr>
          <p:cNvPr id="22" name="Text 20"/>
          <p:cNvSpPr/>
          <p:nvPr/>
        </p:nvSpPr>
        <p:spPr>
          <a:xfrm>
            <a:off x="3264408" y="3026664"/>
            <a:ext cx="2514600" cy="41148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Drilling Cycle</a:t>
            </a:r>
            <a:endParaRPr lang="en-US" sz="1200" dirty="0"/>
          </a:p>
        </p:txBody>
      </p:sp>
      <p:sp>
        <p:nvSpPr>
          <p:cNvPr id="23" name="Shape 21"/>
          <p:cNvSpPr/>
          <p:nvPr/>
        </p:nvSpPr>
        <p:spPr>
          <a:xfrm>
            <a:off x="3264408" y="3483864"/>
            <a:ext cx="2514600" cy="36576"/>
          </a:xfrm>
          <a:prstGeom prst="rect">
            <a:avLst/>
          </a:prstGeom>
          <a:solidFill>
            <a:srgbClr val="FFFFFF">
              <a:alpha val="45000"/>
            </a:srgbClr>
          </a:solidFill>
          <a:ln w="12700">
            <a:solidFill>
              <a:srgbClr val="FFFFFF">
                <a:alpha val="45000"/>
              </a:srgbClr>
            </a:solidFill>
            <a:prstDash val="solid"/>
          </a:ln>
        </p:spPr>
      </p:sp>
      <p:sp>
        <p:nvSpPr>
          <p:cNvPr id="24" name="Text 22"/>
          <p:cNvSpPr/>
          <p:nvPr/>
        </p:nvSpPr>
        <p:spPr>
          <a:xfrm>
            <a:off x="3264408" y="3593592"/>
            <a:ext cx="2514600" cy="1298448"/>
          </a:xfrm>
          <a:prstGeom prst="rect">
            <a:avLst/>
          </a:prstGeom>
          <a:noFill/>
          <a:ln/>
        </p:spPr>
        <p:txBody>
          <a:bodyPr wrap="square" lIns="0" tIns="0" rIns="0" bIns="0" rtlCol="0" anchor="t"/>
          <a:lstStyle/>
          <a:p>
            <a:pPr algn="l" indent="0" marL="0">
              <a:buNone/>
            </a:pPr>
            <a:r>
              <a:rPr lang="en-US" sz="1000" dirty="0">
                <a:solidFill>
                  <a:srgbClr val="FFFFFF"/>
                </a:solidFill>
                <a:latin typeface="Calibri" pitchFamily="34" charset="0"/>
                <a:ea typeface="Calibri" pitchFamily="34" charset="-122"/>
                <a:cs typeface="Calibri" pitchFamily="34" charset="-120"/>
              </a:rPr>
              <a:t>G81–G89 canned cycles.</a:t>
            </a:r>
            <a:endParaRPr lang="en-US" sz="1000" dirty="0"/>
          </a:p>
          <a:p>
            <a:pPr algn="l" indent="0" marL="0">
              <a:buNone/>
            </a:pPr>
            <a:r>
              <a:rPr lang="en-US" sz="1000" dirty="0">
                <a:solidFill>
                  <a:srgbClr val="FFFFFF"/>
                </a:solidFill>
                <a:latin typeface="Calibri" pitchFamily="34" charset="0"/>
                <a:ea typeface="Calibri" pitchFamily="34" charset="-122"/>
                <a:cs typeface="Calibri" pitchFamily="34" charset="-120"/>
              </a:rPr>
              <a:t>Peck drilling, tapping, boring — all programmable.</a:t>
            </a:r>
            <a:endParaRPr lang="en-US" sz="1000" dirty="0"/>
          </a:p>
        </p:txBody>
      </p:sp>
      <p:sp>
        <p:nvSpPr>
          <p:cNvPr id="25" name="Shape 23"/>
          <p:cNvSpPr/>
          <p:nvPr/>
        </p:nvSpPr>
        <p:spPr>
          <a:xfrm>
            <a:off x="6025896" y="2935224"/>
            <a:ext cx="2697480" cy="2029968"/>
          </a:xfrm>
          <a:prstGeom prst="rect">
            <a:avLst/>
          </a:prstGeom>
          <a:solidFill>
            <a:srgbClr val="2B5278"/>
          </a:solidFill>
          <a:ln w="12700">
            <a:solidFill>
              <a:srgbClr val="2B5278"/>
            </a:solidFill>
            <a:prstDash val="solid"/>
          </a:ln>
          <a:effectLst>
            <a:outerShdw sx="100000" sy="100000" kx="0" ky="0" algn="bl" rotWithShape="0" blurRad="101600" dist="38100" dir="8100000">
              <a:srgbClr val="000000">
                <a:alpha val="13000"/>
              </a:srgbClr>
            </a:outerShdw>
          </a:effectLst>
        </p:spPr>
      </p:sp>
      <p:sp>
        <p:nvSpPr>
          <p:cNvPr id="26" name="Text 24"/>
          <p:cNvSpPr/>
          <p:nvPr/>
        </p:nvSpPr>
        <p:spPr>
          <a:xfrm>
            <a:off x="6117336" y="3026664"/>
            <a:ext cx="2514600" cy="411480"/>
          </a:xfrm>
          <a:prstGeom prst="rect">
            <a:avLst/>
          </a:prstGeom>
          <a:noFill/>
          <a:ln/>
        </p:spPr>
        <p:txBody>
          <a:bodyPr wrap="square" lIns="0" tIns="0" rIns="0" bIns="0" rtlCol="0" anchor="ctr"/>
          <a:lstStyle/>
          <a:p>
            <a:pPr indent="0" marL="0">
              <a:buNone/>
            </a:pPr>
            <a:r>
              <a:rPr lang="en-US" sz="1200" b="1" dirty="0">
                <a:solidFill>
                  <a:srgbClr val="FFFFFF"/>
                </a:solidFill>
                <a:latin typeface="Calibri" pitchFamily="34" charset="0"/>
                <a:ea typeface="Calibri" pitchFamily="34" charset="-122"/>
                <a:cs typeface="Calibri" pitchFamily="34" charset="-120"/>
              </a:rPr>
              <a:t>Trochoidal Milling</a:t>
            </a:r>
            <a:endParaRPr lang="en-US" sz="1200" dirty="0"/>
          </a:p>
        </p:txBody>
      </p:sp>
      <p:sp>
        <p:nvSpPr>
          <p:cNvPr id="27" name="Shape 25"/>
          <p:cNvSpPr/>
          <p:nvPr/>
        </p:nvSpPr>
        <p:spPr>
          <a:xfrm>
            <a:off x="6117336" y="3483864"/>
            <a:ext cx="2514600" cy="36576"/>
          </a:xfrm>
          <a:prstGeom prst="rect">
            <a:avLst/>
          </a:prstGeom>
          <a:solidFill>
            <a:srgbClr val="FFFFFF">
              <a:alpha val="45000"/>
            </a:srgbClr>
          </a:solidFill>
          <a:ln w="12700">
            <a:solidFill>
              <a:srgbClr val="FFFFFF">
                <a:alpha val="45000"/>
              </a:srgbClr>
            </a:solidFill>
            <a:prstDash val="solid"/>
          </a:ln>
        </p:spPr>
      </p:sp>
      <p:sp>
        <p:nvSpPr>
          <p:cNvPr id="28" name="Text 26"/>
          <p:cNvSpPr/>
          <p:nvPr/>
        </p:nvSpPr>
        <p:spPr>
          <a:xfrm>
            <a:off x="6117336" y="3593592"/>
            <a:ext cx="2514600" cy="1298448"/>
          </a:xfrm>
          <a:prstGeom prst="rect">
            <a:avLst/>
          </a:prstGeom>
          <a:noFill/>
          <a:ln/>
        </p:spPr>
        <p:txBody>
          <a:bodyPr wrap="square" lIns="0" tIns="0" rIns="0" bIns="0" rtlCol="0" anchor="t"/>
          <a:lstStyle/>
          <a:p>
            <a:pPr algn="l" indent="0" marL="0">
              <a:buNone/>
            </a:pPr>
            <a:r>
              <a:rPr lang="en-US" sz="1000" dirty="0">
                <a:solidFill>
                  <a:srgbClr val="FFFFFF"/>
                </a:solidFill>
                <a:latin typeface="Calibri" pitchFamily="34" charset="0"/>
                <a:ea typeface="Calibri" pitchFamily="34" charset="-122"/>
                <a:cs typeface="Calibri" pitchFamily="34" charset="-120"/>
              </a:rPr>
              <a:t>Circular arc toolpath. Reduces heat at tool.</a:t>
            </a:r>
            <a:endParaRPr lang="en-US" sz="1000" dirty="0"/>
          </a:p>
          <a:p>
            <a:pPr algn="l" indent="0" marL="0">
              <a:buNone/>
            </a:pPr>
            <a:r>
              <a:rPr lang="en-US" sz="1000" dirty="0">
                <a:solidFill>
                  <a:srgbClr val="FFFFFF"/>
                </a:solidFill>
                <a:latin typeface="Calibri" pitchFamily="34" charset="0"/>
                <a:ea typeface="Calibri" pitchFamily="34" charset="-122"/>
                <a:cs typeface="Calibri" pitchFamily="34" charset="-120"/>
              </a:rPr>
              <a:t>Full depth cuts in hard materials at high feed.</a:t>
            </a:r>
            <a:endParaRPr lang="en-US" sz="1000" dirty="0"/>
          </a:p>
        </p:txBody>
      </p:sp>
      <p:sp>
        <p:nvSpPr>
          <p:cNvPr id="29" name="Shape 27"/>
          <p:cNvSpPr/>
          <p:nvPr/>
        </p:nvSpPr>
        <p:spPr>
          <a:xfrm>
            <a:off x="0" y="4645152"/>
            <a:ext cx="9144000" cy="498348"/>
          </a:xfrm>
          <a:prstGeom prst="rect">
            <a:avLst/>
          </a:prstGeom>
          <a:solidFill>
            <a:srgbClr val="131A22"/>
          </a:solidFill>
          <a:ln w="12700">
            <a:solidFill>
              <a:srgbClr val="131A22"/>
            </a:solidFill>
            <a:prstDash val="solid"/>
          </a:ln>
        </p:spPr>
      </p:sp>
      <p:sp>
        <p:nvSpPr>
          <p:cNvPr id="30" name="Text 28"/>
          <p:cNvSpPr/>
          <p:nvPr/>
        </p:nvSpPr>
        <p:spPr>
          <a:xfrm>
            <a:off x="320040" y="4645152"/>
            <a:ext cx="8503920" cy="498348"/>
          </a:xfrm>
          <a:prstGeom prst="rect">
            <a:avLst/>
          </a:prstGeom>
          <a:noFill/>
          <a:ln/>
        </p:spPr>
        <p:txBody>
          <a:bodyPr wrap="square" lIns="0" tIns="0" rIns="0" bIns="0" rtlCol="0" anchor="ctr"/>
          <a:lstStyle/>
          <a:p>
            <a:pPr algn="ctr" indent="0" marL="0">
              <a:buNone/>
            </a:pPr>
            <a:r>
              <a:rPr lang="en-US" sz="1050" dirty="0">
                <a:solidFill>
                  <a:srgbClr val="8FAEC8"/>
                </a:solidFill>
                <a:latin typeface="Calibri" pitchFamily="34" charset="0"/>
                <a:ea typeface="Calibri" pitchFamily="34" charset="-122"/>
                <a:cs typeface="Calibri" pitchFamily="34" charset="-120"/>
              </a:rPr>
              <a:t>Key Parameters:  Spindle Speed (rpm)  |  Feed Rate (mm/min)  |  Depth of Cut (mm)  |  Width of Cut (mm)  |  Tool Diameter (mm)</a:t>
            </a:r>
            <a:endParaRPr lang="en-US" sz="10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CNC Machines — Introduction for Undergraduate Engineering Students</dc:title>
  <dc:subject>PptxGenJS Presentation</dc:subject>
  <dc:creator>PptxGenJS</dc:creator>
  <cp:lastModifiedBy>PptxGenJS</cp:lastModifiedBy>
  <cp:revision>1</cp:revision>
  <dcterms:created xsi:type="dcterms:W3CDTF">2026-03-12T04:09:34Z</dcterms:created>
  <dcterms:modified xsi:type="dcterms:W3CDTF">2026-03-12T04:09:34Z</dcterms:modified>
</cp:coreProperties>
</file>