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6" r:id="rId2"/>
    <p:sldId id="287" r:id="rId3"/>
    <p:sldId id="280" r:id="rId4"/>
    <p:sldId id="289" r:id="rId5"/>
    <p:sldId id="277" r:id="rId6"/>
    <p:sldId id="288" r:id="rId7"/>
    <p:sldId id="281" r:id="rId8"/>
    <p:sldId id="282" r:id="rId9"/>
    <p:sldId id="285" r:id="rId10"/>
    <p:sldId id="284" r:id="rId11"/>
    <p:sldId id="28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94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15CDCB-213E-4F8F-A571-C612BA23DD76}" type="datetimeFigureOut">
              <a:rPr lang="en-IN" smtClean="0"/>
              <a:t>23-01-2026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31C436-0F74-4FD3-AB51-61B86FB4450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423532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CC685-7EF5-14AF-5495-93D7C8F8BF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390D37-AA59-D4B5-3A8A-A87E7255E3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8BF615-346F-D3DE-8F49-914905251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3E0354-05BE-1A4B-8D3F-D43A68FB5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Copy Constructor | Ms. S. Sangeetha SNSCT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8EE95B-B696-01BD-936C-B8C1C0538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36753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097E2B-2BB5-13C0-0E0C-AF8DA3284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D534E1-70B5-3803-18F5-B67EB2D7A3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7DDE0E-D5C2-B541-9560-6842DFF07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365FCD-9E44-DFA6-70A5-518484742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Copy Constructor | Ms. S. Sangeetha SNSCT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574CD4-ADC0-176E-9C5E-B94B5C461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73930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3DF119-5C34-ADFD-2C02-36A5936718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E3B2F9-1CC8-48E0-2977-59C72C5BDB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5718C7-816B-2D06-7D8F-CE75BBEEA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25473-B2C7-90A7-157B-934AC75B2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Copy Constructor | Ms. S. Sangeetha SNSCT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B01FE8-2CDE-FBF6-332C-EF4C123FC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653705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4105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7187D4-D596-6EE4-CC4A-3240813F7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CA2FFE-3300-8B90-3DA9-A246ACCB72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626402-8BED-666A-9B2B-70B5B5C3E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43206F-5F9A-393C-4EFB-83AD0F445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Copy Constructor | Ms. S. Sangeetha SNSCT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85D2DE-9A85-1EF9-FFB8-EC0F46C1B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19187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38811-F461-0F7A-CE18-C830A00F4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76F17C-26BC-64FF-0A1A-BAE1412BDF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6790F2-7B7B-DA6D-9A02-3DE8C6B27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11C45E-38A2-3DF7-7301-744CD1CF5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Copy Constructor | Ms. S. Sangeetha SNSCT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9DEE9D-D912-9271-3D88-10A209286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37863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E40E36-A18D-2ED5-1587-1FEC9DB7E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BFA2C6-4368-20E4-387F-9AF38F2F87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E88370-A58A-F8B9-66DD-432EBB3E4E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B9BB6F-C28C-C09F-5638-902C68580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ABA002-3734-9C68-D71D-AAE0B97F3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Copy Constructor | Ms. S. Sangeetha SNSCT</a:t>
            </a:r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470223-628D-45DF-2D18-BA40B52C2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68014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EC6D9F-8C84-C608-4CE8-5CE6060A0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3ED875-FE78-4CD3-7FBB-CF2FD9F71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0BCE3F-4E6C-AEAA-AD5D-EEDE0BA49F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1D56C5-AE11-1F76-0380-6F5A28A344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10EE95-AAC5-6B43-DF4C-CA7C9616CA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37D746-8035-DA1E-1D40-1E483E09D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06DD5F9-4AC4-97C8-2FB6-A9E2E28F0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Copy Constructor | Ms. S. Sangeetha SNSCT</a:t>
            </a:r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8460950-9C5F-4C83-B342-57C4197EB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82500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7D9607-63AF-098E-D163-C1A2A6A13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F542C9-5445-8969-24CA-416A85AA4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A8C4B3-E77B-3CB2-213C-85AA3B778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Copy Constructor | Ms. S. Sangeetha SNSCT</a:t>
            </a:r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9882B3-6BD3-7314-E885-4393DF864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60546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1D417D-49DA-1365-DDC6-E3B1A77E65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945B92-E51C-D862-433B-AD16AD6B0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Copy Constructor | Ms. S. Sangeetha SNSCT</a:t>
            </a:r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7609BC-E638-56C6-8CDF-00BD05D06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51422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E48AA-AFD5-F28A-B32C-2ABE2294C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AC0E70-3369-DE3A-2C72-9C63B176F8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D801B2-9A7C-D129-1DB5-0DAEED5C23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A80C2A-6D3A-3553-D473-B4DCBA7ED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91A8EB-2EF0-B70D-91AB-724E2F85F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Copy Constructor | Ms. S. Sangeetha SNSCT</a:t>
            </a:r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24702D-6AD4-BF31-8EEA-D9C2939F9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56114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E136D-6546-27E9-7434-A94942AC9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BB3D931-4E91-2D71-C5A0-2EFEFC1E32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4BC62B-58D0-ADC0-8148-11214792A6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C204EF-CEF5-E051-4CEA-413A000F9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E85B38-30FD-70F9-8D07-52553664D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Copy Constructor | Ms. S. Sangeetha SNSCT</a:t>
            </a:r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7D3742-39F4-F896-3DE1-84ED4F469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37916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68A483D-C7F7-9606-5687-BD152D281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86C76C-AD36-511B-BD94-B516DE2C62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412AFA-C621-F9B7-418A-04D1D66610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22/01/26</a:t>
            </a:r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6CCD0B-1E33-C9AA-DF5E-6871FBD367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23CSB201 – Object Oriented Programming | Unit 2 - Copy Constructor | Ms. S. Sangeetha SNSCT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E67AF9-F8CD-7DF6-3398-8BD7BD05D6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2E34E2-E8B7-45D5-948A-3477FFCD672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50076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schools.com/java/java_constructors.asp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hyperlink" Target="https://www.tutorialspoint.com/java/java_constructors.htm" TargetMode="External"/><Relationship Id="rId4" Type="http://schemas.openxmlformats.org/officeDocument/2006/relationships/hyperlink" Target="https://www.geeksforgeeks.org/java/constructors-in-java/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aeldung.com/java-deep-copy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3427FDA-87AC-CC8D-948D-2F5E406AE894}"/>
              </a:ext>
            </a:extLst>
          </p:cNvPr>
          <p:cNvSpPr txBox="1"/>
          <p:nvPr/>
        </p:nvSpPr>
        <p:spPr>
          <a:xfrm>
            <a:off x="1454728" y="831272"/>
            <a:ext cx="8832273" cy="106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333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SNS COLLEGE OF TECHNOLOGY</a:t>
            </a:r>
          </a:p>
          <a:p>
            <a:pPr algn="ctr"/>
            <a:r>
              <a:rPr lang="en-IN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AUTONOMOUS INSTITUTION</a:t>
            </a:r>
          </a:p>
          <a:p>
            <a:pPr algn="ctr"/>
            <a:r>
              <a:rPr lang="en-IN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COIMBATORE - 35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49A4A45-43E0-8F8E-3DB4-43FB2C465DCE}"/>
              </a:ext>
            </a:extLst>
          </p:cNvPr>
          <p:cNvSpPr txBox="1"/>
          <p:nvPr/>
        </p:nvSpPr>
        <p:spPr>
          <a:xfrm>
            <a:off x="2797573" y="2295776"/>
            <a:ext cx="6596854" cy="4513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333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Computer Science and Engineering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0659C7-F8F3-13C4-9816-46F607B601CB}"/>
              </a:ext>
            </a:extLst>
          </p:cNvPr>
          <p:cNvSpPr txBox="1"/>
          <p:nvPr/>
        </p:nvSpPr>
        <p:spPr>
          <a:xfrm>
            <a:off x="3723438" y="3254561"/>
            <a:ext cx="5257521" cy="348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6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23CSB201</a:t>
            </a:r>
            <a:r>
              <a:rPr lang="en-IN" sz="166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166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 ORIENTED PROGRAMMING</a:t>
            </a:r>
            <a:endParaRPr lang="en-IN" sz="1667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3BBC7E5-4585-4753-2915-7B5A833126AB}"/>
              </a:ext>
            </a:extLst>
          </p:cNvPr>
          <p:cNvSpPr txBox="1"/>
          <p:nvPr/>
        </p:nvSpPr>
        <p:spPr>
          <a:xfrm>
            <a:off x="3461918" y="4246862"/>
            <a:ext cx="578056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Unit – 2:  </a:t>
            </a:r>
            <a:r>
              <a:rPr lang="en-US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CONTROL STATEMENTS AND CONSTRUCTORS</a:t>
            </a:r>
            <a:r>
              <a:rPr lang="en-IN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D3C75C8-0243-6451-C31D-D5E4208D5D61}"/>
              </a:ext>
            </a:extLst>
          </p:cNvPr>
          <p:cNvSpPr txBox="1"/>
          <p:nvPr/>
        </p:nvSpPr>
        <p:spPr>
          <a:xfrm>
            <a:off x="4216289" y="4650278"/>
            <a:ext cx="427181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Topic – COPY </a:t>
            </a:r>
            <a:r>
              <a:rPr lang="en-US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CONSTRUCTOR</a:t>
            </a:r>
            <a:endParaRPr lang="en-IN" sz="1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49C0E9C-5594-DC8E-06A4-EE685E9FC1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22550" y="30020"/>
            <a:ext cx="1469450" cy="86640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EB32B8D-8339-4CEC-F088-698071CB4D76}"/>
              </a:ext>
            </a:extLst>
          </p:cNvPr>
          <p:cNvSpPr txBox="1"/>
          <p:nvPr/>
        </p:nvSpPr>
        <p:spPr>
          <a:xfrm>
            <a:off x="840260" y="6319747"/>
            <a:ext cx="1086182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10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09/01/2026</a:t>
            </a:r>
            <a:r>
              <a:rPr lang="en-IN" sz="100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                           </a:t>
            </a:r>
            <a:r>
              <a:rPr lang="en-IN" sz="10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  			</a:t>
            </a:r>
            <a:r>
              <a:rPr lang="en-IN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23CSB201 – Object Oriented Programming | Unit 2 - Copy Constructor | Ms. S. Sangeetha SNSCT</a:t>
            </a:r>
            <a:r>
              <a:rPr lang="en-IN" sz="10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1/10</a:t>
            </a:r>
            <a:endParaRPr lang="en-IN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57E92B1-CBE9-09E3-1803-13C7E6E0647A}"/>
              </a:ext>
            </a:extLst>
          </p:cNvPr>
          <p:cNvSpPr txBox="1"/>
          <p:nvPr/>
        </p:nvSpPr>
        <p:spPr>
          <a:xfrm>
            <a:off x="4730578" y="3657977"/>
            <a:ext cx="2730844" cy="348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66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Year / II Semester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135EB7A-A4C3-5342-7CE1-C7D836F75AE6}"/>
              </a:ext>
            </a:extLst>
          </p:cNvPr>
          <p:cNvSpPr txBox="1"/>
          <p:nvPr/>
        </p:nvSpPr>
        <p:spPr>
          <a:xfrm>
            <a:off x="5005311" y="5376218"/>
            <a:ext cx="269377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Ms. S. Sangeetha, AP-CSD </a:t>
            </a:r>
          </a:p>
        </p:txBody>
      </p:sp>
    </p:spTree>
    <p:extLst>
      <p:ext uri="{BB962C8B-B14F-4D97-AF65-F5344CB8AC3E}">
        <p14:creationId xmlns:p14="http://schemas.microsoft.com/office/powerpoint/2010/main" val="30289551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3BE5664-EEAA-D98C-40B4-C9CDD024B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E0E24E-F0B9-0EED-0BC9-0E5AF820C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75686" y="6356350"/>
            <a:ext cx="6240163" cy="365125"/>
          </a:xfrm>
        </p:spPr>
        <p:txBody>
          <a:bodyPr/>
          <a:lstStyle/>
          <a:p>
            <a:r>
              <a:rPr lang="en-US" dirty="0"/>
              <a:t>23CSB201 – Object Oriented Programming | Unit 2 - Copy Constructor | Ms. S. Sangeetha SNSCT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25C008-F5F0-04D3-FB7C-4E7F2B9F7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t>10</a:t>
            </a:fld>
            <a:r>
              <a:rPr lang="en-IN" dirty="0"/>
              <a:t>/10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F23EA67-DED0-3F97-8109-2FCB8A92D7AB}"/>
              </a:ext>
            </a:extLst>
          </p:cNvPr>
          <p:cNvSpPr txBox="1"/>
          <p:nvPr/>
        </p:nvSpPr>
        <p:spPr>
          <a:xfrm>
            <a:off x="2450756" y="136525"/>
            <a:ext cx="72904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4729D69-1910-3B1B-1C1E-54EC1C1571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22550" y="30020"/>
            <a:ext cx="1469450" cy="86640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93DC011-E19E-1FEC-7ED3-14FC0D61569A}"/>
              </a:ext>
            </a:extLst>
          </p:cNvPr>
          <p:cNvSpPr txBox="1"/>
          <p:nvPr/>
        </p:nvSpPr>
        <p:spPr>
          <a:xfrm>
            <a:off x="1751570" y="2305221"/>
            <a:ext cx="709586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IN" dirty="0">
                <a:hlinkClick r:id="rId3"/>
              </a:rPr>
              <a:t>https://www.w3schools.com/java/java_constructors.asp</a:t>
            </a:r>
            <a:endParaRPr lang="en-IN" dirty="0"/>
          </a:p>
          <a:p>
            <a:pPr marL="342900" indent="-342900">
              <a:buFont typeface="+mj-lt"/>
              <a:buAutoNum type="arabicPeriod"/>
            </a:pPr>
            <a:endParaRPr lang="en-IN" dirty="0"/>
          </a:p>
          <a:p>
            <a:pPr marL="342900" indent="-342900">
              <a:buFont typeface="+mj-lt"/>
              <a:buAutoNum type="arabicPeriod"/>
            </a:pPr>
            <a:r>
              <a:rPr lang="en-IN" dirty="0">
                <a:hlinkClick r:id="rId4"/>
              </a:rPr>
              <a:t>https://www.geeksforgeeks.org/java/constructors-in-java/</a:t>
            </a:r>
            <a:endParaRPr lang="en-IN" dirty="0"/>
          </a:p>
          <a:p>
            <a:pPr marL="342900" indent="-342900">
              <a:buFont typeface="+mj-lt"/>
              <a:buAutoNum type="arabicPeriod"/>
            </a:pPr>
            <a:endParaRPr lang="en-IN" dirty="0"/>
          </a:p>
          <a:p>
            <a:pPr marL="342900" indent="-342900">
              <a:buFont typeface="+mj-lt"/>
              <a:buAutoNum type="arabicPeriod"/>
            </a:pPr>
            <a:r>
              <a:rPr lang="en-IN" dirty="0">
                <a:hlinkClick r:id="rId5"/>
              </a:rPr>
              <a:t>https://www.tutorialspoint.com/java/java_constructors.htm</a:t>
            </a:r>
            <a:endParaRPr lang="en-IN" dirty="0"/>
          </a:p>
          <a:p>
            <a:pPr marL="342900" indent="-342900">
              <a:buFont typeface="+mj-lt"/>
              <a:buAutoNum type="arabicPeriod"/>
            </a:pPr>
            <a:endParaRPr lang="en-IN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87AE565-A4E2-D213-1479-764CEB49B33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90208" y="2038865"/>
            <a:ext cx="2077691" cy="1556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28261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pt PowerPoint Presentation Model Elements">
            <a:extLst>
              <a:ext uri="{FF2B5EF4-FFF2-40B4-BE49-F238E27FC236}">
                <a16:creationId xmlns:a16="http://schemas.microsoft.com/office/drawing/2014/main" id="{0D02D504-049B-EB60-ACA0-FE3DF5E8E3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2059" y="1746808"/>
            <a:ext cx="6159714" cy="3364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0160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81113A-F53D-E0AF-0F33-B5B8178AB5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F58112-FF73-CD71-D402-FEBE1BDC6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F4F24E-1FA4-0883-7121-4E50CFC00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88043" y="6356350"/>
            <a:ext cx="6227806" cy="365125"/>
          </a:xfrm>
        </p:spPr>
        <p:txBody>
          <a:bodyPr/>
          <a:lstStyle/>
          <a:p>
            <a:r>
              <a:rPr lang="en-US" dirty="0"/>
              <a:t>23CSB201 – Object Oriented Programming | Unit 2 - Copy Constructor | Ms. S. Sangeetha SNSCT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0E8896-77B1-FE96-3BC1-827B372DF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t>2</a:t>
            </a:fld>
            <a:r>
              <a:rPr lang="en-IN" dirty="0"/>
              <a:t>/10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9FF910A-0A37-118F-FDB5-8EB247C508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22550" y="30020"/>
            <a:ext cx="1469450" cy="86640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0C5AF4D-2550-778F-B513-227473C6DA76}"/>
              </a:ext>
            </a:extLst>
          </p:cNvPr>
          <p:cNvSpPr txBox="1"/>
          <p:nvPr/>
        </p:nvSpPr>
        <p:spPr>
          <a:xfrm>
            <a:off x="2450756" y="136525"/>
            <a:ext cx="72904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 Cloning</a:t>
            </a:r>
          </a:p>
        </p:txBody>
      </p:sp>
      <p:sp>
        <p:nvSpPr>
          <p:cNvPr id="10" name="Arrow: Pentagon 9">
            <a:extLst>
              <a:ext uri="{FF2B5EF4-FFF2-40B4-BE49-F238E27FC236}">
                <a16:creationId xmlns:a16="http://schemas.microsoft.com/office/drawing/2014/main" id="{E6821D2D-12D9-E3CF-1A06-259727C15DD1}"/>
              </a:ext>
            </a:extLst>
          </p:cNvPr>
          <p:cNvSpPr/>
          <p:nvPr/>
        </p:nvSpPr>
        <p:spPr>
          <a:xfrm>
            <a:off x="729049" y="1734544"/>
            <a:ext cx="1940010" cy="365125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Empathy 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159975C-F53F-EC95-C168-89312BFB44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8918" y="212552"/>
            <a:ext cx="933580" cy="919291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E84ADA98-18BF-628B-D58B-04913EDF499B}"/>
              </a:ext>
            </a:extLst>
          </p:cNvPr>
          <p:cNvSpPr txBox="1"/>
          <p:nvPr/>
        </p:nvSpPr>
        <p:spPr>
          <a:xfrm>
            <a:off x="2169642" y="2387975"/>
            <a:ext cx="918415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 create an independent duplicate (a "clone") of an existing object, ensuring that changes to the copy do not affect the original object.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30" name="Picture 6" descr="Object Cloning in PHP - Xpert Developer">
            <a:extLst>
              <a:ext uri="{FF2B5EF4-FFF2-40B4-BE49-F238E27FC236}">
                <a16:creationId xmlns:a16="http://schemas.microsoft.com/office/drawing/2014/main" id="{CA1CF52A-580B-3F3F-05F7-42B9FA9FD7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434" y="3429000"/>
            <a:ext cx="4633129" cy="24786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61243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16E074-C38A-F77A-3C4B-E9AD465829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2996DF9-245B-66F5-43A0-CE610FAE1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61038" y="6356350"/>
            <a:ext cx="6376086" cy="365125"/>
          </a:xfrm>
        </p:spPr>
        <p:txBody>
          <a:bodyPr/>
          <a:lstStyle/>
          <a:p>
            <a:r>
              <a:rPr lang="en-US" dirty="0"/>
              <a:t>23CSB201 – Object Oriented Programming | Unit 2 - Copy Constructor | Ms. S. Sangeetha SNSCT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A19164-1666-5A20-EA6A-97E9D2F00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t>3</a:t>
            </a:fld>
            <a:r>
              <a:rPr lang="en-IN" dirty="0"/>
              <a:t>/10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CC4A422-56D5-051F-9F38-962FC08AF65A}"/>
              </a:ext>
            </a:extLst>
          </p:cNvPr>
          <p:cNvSpPr txBox="1"/>
          <p:nvPr/>
        </p:nvSpPr>
        <p:spPr>
          <a:xfrm>
            <a:off x="2450756" y="136525"/>
            <a:ext cx="72904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IN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ED53C26-5ECE-6F88-98E4-DDD8029FCD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22550" y="30020"/>
            <a:ext cx="1469450" cy="86640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86093DA-B6F6-51F7-A9F3-586B979A0C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8918" y="212552"/>
            <a:ext cx="933580" cy="919291"/>
          </a:xfrm>
          <a:prstGeom prst="rect">
            <a:avLst/>
          </a:prstGeom>
        </p:spPr>
      </p:pic>
      <p:sp>
        <p:nvSpPr>
          <p:cNvPr id="13" name="Arrow: Pentagon 12">
            <a:extLst>
              <a:ext uri="{FF2B5EF4-FFF2-40B4-BE49-F238E27FC236}">
                <a16:creationId xmlns:a16="http://schemas.microsoft.com/office/drawing/2014/main" id="{2D157623-9A9D-3BCE-21B8-52528E2762FC}"/>
              </a:ext>
            </a:extLst>
          </p:cNvPr>
          <p:cNvSpPr/>
          <p:nvPr/>
        </p:nvSpPr>
        <p:spPr>
          <a:xfrm>
            <a:off x="3712498" y="1739392"/>
            <a:ext cx="1379838" cy="331168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Ideate  #1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3F567F7-BD7C-2211-C420-828A24010F7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78918" y="2278168"/>
            <a:ext cx="3847350" cy="3331798"/>
          </a:xfrm>
          <a:prstGeom prst="rect">
            <a:avLst/>
          </a:prstGeom>
        </p:spPr>
      </p:pic>
      <p:pic>
        <p:nvPicPr>
          <p:cNvPr id="1026" name="Picture 2" descr="Clone Photo Royalty-Free Images ...">
            <a:extLst>
              <a:ext uri="{FF2B5EF4-FFF2-40B4-BE49-F238E27FC236}">
                <a16:creationId xmlns:a16="http://schemas.microsoft.com/office/drawing/2014/main" id="{4AAA32E6-241A-5E09-6C8B-9DC750E0F3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8008" y="2278168"/>
            <a:ext cx="3241589" cy="2610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DD882BBC-1ABF-A571-8042-48A0E4E9A022}"/>
              </a:ext>
            </a:extLst>
          </p:cNvPr>
          <p:cNvSpPr txBox="1"/>
          <p:nvPr/>
        </p:nvSpPr>
        <p:spPr>
          <a:xfrm>
            <a:off x="2603156" y="288925"/>
            <a:ext cx="72904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 Cloning</a:t>
            </a:r>
          </a:p>
        </p:txBody>
      </p:sp>
      <p:sp>
        <p:nvSpPr>
          <p:cNvPr id="18" name="Arrow: Pentagon 17">
            <a:extLst>
              <a:ext uri="{FF2B5EF4-FFF2-40B4-BE49-F238E27FC236}">
                <a16:creationId xmlns:a16="http://schemas.microsoft.com/office/drawing/2014/main" id="{09D40349-C520-D45D-BC56-6D5AD07602C2}"/>
              </a:ext>
            </a:extLst>
          </p:cNvPr>
          <p:cNvSpPr/>
          <p:nvPr/>
        </p:nvSpPr>
        <p:spPr>
          <a:xfrm>
            <a:off x="8258883" y="1973072"/>
            <a:ext cx="1379838" cy="331168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Ideate  #2</a:t>
            </a:r>
          </a:p>
        </p:txBody>
      </p:sp>
    </p:spTree>
    <p:extLst>
      <p:ext uri="{BB962C8B-B14F-4D97-AF65-F5344CB8AC3E}">
        <p14:creationId xmlns:p14="http://schemas.microsoft.com/office/powerpoint/2010/main" val="1306407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655333-A464-57CB-B3B3-A7521415F8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7F1D74-096A-5C37-5E79-035BA15DA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55C86C-6E5F-7184-E950-B88FBFBDF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10465" y="6356350"/>
            <a:ext cx="6326659" cy="365125"/>
          </a:xfrm>
        </p:spPr>
        <p:txBody>
          <a:bodyPr/>
          <a:lstStyle/>
          <a:p>
            <a:r>
              <a:rPr lang="en-US" dirty="0"/>
              <a:t>23CSB201 – Object Oriented Programming | Unit 2 - Copy Constructor | Ms. S. Sangeetha SNSCT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DFF037-D094-5440-0807-2AEEEDF8A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t>4</a:t>
            </a:fld>
            <a:r>
              <a:rPr lang="en-IN" dirty="0"/>
              <a:t>/10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B946D94-D5FA-F6F1-0FB1-CB7B92ACDC73}"/>
              </a:ext>
            </a:extLst>
          </p:cNvPr>
          <p:cNvSpPr txBox="1"/>
          <p:nvPr/>
        </p:nvSpPr>
        <p:spPr>
          <a:xfrm>
            <a:off x="2450756" y="136525"/>
            <a:ext cx="72904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IN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A839D01-7C51-168D-77F3-093982EF2E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22550" y="30020"/>
            <a:ext cx="1469450" cy="86640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B3941BD-86DC-E7A9-3141-3071DCD69F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8918" y="212552"/>
            <a:ext cx="933580" cy="919291"/>
          </a:xfrm>
          <a:prstGeom prst="rect">
            <a:avLst/>
          </a:prstGeom>
        </p:spPr>
      </p:pic>
      <p:sp>
        <p:nvSpPr>
          <p:cNvPr id="13" name="Arrow: Pentagon 12">
            <a:extLst>
              <a:ext uri="{FF2B5EF4-FFF2-40B4-BE49-F238E27FC236}">
                <a16:creationId xmlns:a16="http://schemas.microsoft.com/office/drawing/2014/main" id="{53908689-3251-2820-D9FE-12C10042BD02}"/>
              </a:ext>
            </a:extLst>
          </p:cNvPr>
          <p:cNvSpPr/>
          <p:nvPr/>
        </p:nvSpPr>
        <p:spPr>
          <a:xfrm>
            <a:off x="829962" y="1838580"/>
            <a:ext cx="1379838" cy="331168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Ideate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538443D-54A7-A9E3-D3D9-2885822B9B02}"/>
              </a:ext>
            </a:extLst>
          </p:cNvPr>
          <p:cNvSpPr txBox="1"/>
          <p:nvPr/>
        </p:nvSpPr>
        <p:spPr>
          <a:xfrm>
            <a:off x="2603156" y="288925"/>
            <a:ext cx="72904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Cloning Types</a:t>
            </a:r>
          </a:p>
        </p:txBody>
      </p:sp>
      <p:pic>
        <p:nvPicPr>
          <p:cNvPr id="2050" name="Picture 2" descr="C# Object Clone Wars | C# 411">
            <a:extLst>
              <a:ext uri="{FF2B5EF4-FFF2-40B4-BE49-F238E27FC236}">
                <a16:creationId xmlns:a16="http://schemas.microsoft.com/office/drawing/2014/main" id="{6A9ED594-37FE-300C-3190-2DAC2832F7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9167" y="2004164"/>
            <a:ext cx="7286368" cy="3379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55263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8623041-696D-188B-07CF-9C5FA54AB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56703" y="6356350"/>
            <a:ext cx="6796217" cy="365125"/>
          </a:xfrm>
        </p:spPr>
        <p:txBody>
          <a:bodyPr/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23CSB201 – Object Oriented Programming | Unit 2 - Copy Constructor | Ms. S. Sangeetha SNSCT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800E80E-4FFD-63DF-826A-F8D266F36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fld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/10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6E123B8-8F1C-F226-5CF5-6484B3682B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22550" y="30020"/>
            <a:ext cx="1469450" cy="8664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AF7A628-5352-53DC-EC56-3689B57C086F}"/>
              </a:ext>
            </a:extLst>
          </p:cNvPr>
          <p:cNvSpPr txBox="1"/>
          <p:nvPr/>
        </p:nvSpPr>
        <p:spPr>
          <a:xfrm>
            <a:off x="2450756" y="136525"/>
            <a:ext cx="72904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Copy Constructor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074387F-A8A9-8AA4-F661-F46BC97DFCF5}"/>
              </a:ext>
            </a:extLst>
          </p:cNvPr>
          <p:cNvSpPr txBox="1"/>
          <p:nvPr/>
        </p:nvSpPr>
        <p:spPr>
          <a:xfrm>
            <a:off x="679623" y="2256119"/>
            <a:ext cx="10674177" cy="3277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copy constructor in a Java class is a constructor that creates an object using another object of the same Java class.</a:t>
            </a:r>
          </a:p>
          <a:p>
            <a:pPr algn="just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we want to copy a complex object that has several fields, or when we want to make a </a:t>
            </a:r>
            <a:r>
              <a:rPr lang="en-US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deep copy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of an existing object.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60475" indent="-271463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duplicate objects without sharing references (deep copy).</a:t>
            </a:r>
          </a:p>
          <a:p>
            <a:pPr marL="1260475" indent="-271463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pass objects by value rather than by reference.</a:t>
            </a:r>
          </a:p>
          <a:p>
            <a:pPr marL="1260475" indent="-271463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Working with mutable classes and want to avoid unintended side effects.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Arrow: Pentagon 6">
            <a:extLst>
              <a:ext uri="{FF2B5EF4-FFF2-40B4-BE49-F238E27FC236}">
                <a16:creationId xmlns:a16="http://schemas.microsoft.com/office/drawing/2014/main" id="{C62DD7C5-1E45-0C6F-7552-52E14401E94E}"/>
              </a:ext>
            </a:extLst>
          </p:cNvPr>
          <p:cNvSpPr/>
          <p:nvPr/>
        </p:nvSpPr>
        <p:spPr>
          <a:xfrm>
            <a:off x="807308" y="1547059"/>
            <a:ext cx="1379838" cy="331168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Define 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A34F326-D31E-1ED7-C0FB-2D7DB5451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22/01/26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136DB71-737D-AC36-9B04-AB6271C844F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14610" y="136525"/>
            <a:ext cx="933580" cy="919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42179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CB9FE7-14D2-C449-3935-CD490CA238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F0D75B-7AB3-5B65-75A3-E19AC0208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7E40C3-1E01-5C83-023F-7FC50CBA4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89405" y="6356350"/>
            <a:ext cx="6192795" cy="365125"/>
          </a:xfrm>
        </p:spPr>
        <p:txBody>
          <a:bodyPr/>
          <a:lstStyle/>
          <a:p>
            <a:r>
              <a:rPr lang="en-US"/>
              <a:t>23CSB201 – Object Oriented Programming | Unit 2 - Copy Constructor | Ms. S. Sangeetha SNSCT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3CDD70-C8D2-412C-939D-FCD70566D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t>6</a:t>
            </a:fld>
            <a:r>
              <a:rPr lang="en-IN" dirty="0"/>
              <a:t>/10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D85F093-80DE-9584-A6B0-63547A1345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22550" y="30020"/>
            <a:ext cx="1469450" cy="86640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5F070F5-C9FE-5958-2BCB-5BB4E2B8FB46}"/>
              </a:ext>
            </a:extLst>
          </p:cNvPr>
          <p:cNvSpPr txBox="1"/>
          <p:nvPr/>
        </p:nvSpPr>
        <p:spPr>
          <a:xfrm>
            <a:off x="2778918" y="1207870"/>
            <a:ext cx="4413507" cy="4770537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class Person {   // class variables  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private String name;   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private int age;   </a:t>
            </a:r>
          </a:p>
          <a:p>
            <a:endParaRPr lang="en-I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defining parameterised constructor   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Person(String name, int age){       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this.name = name;       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IN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this.age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age;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}   </a:t>
            </a:r>
          </a:p>
          <a:p>
            <a:endParaRPr lang="en-I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creating display function  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public void display(){         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IN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System.out.println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("Name : "+this.name);         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IN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System.out.println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("Age : "+</a:t>
            </a:r>
            <a:r>
              <a:rPr lang="en-IN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this.age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  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I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static void main(String[] </a:t>
            </a:r>
            <a:r>
              <a:rPr lang="en-IN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args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){       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create a new object of class Person       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Person p = new Person("Mohan", 15);</a:t>
            </a:r>
          </a:p>
        </p:txBody>
      </p:sp>
      <p:sp>
        <p:nvSpPr>
          <p:cNvPr id="7" name="Arrow: Pentagon 6">
            <a:extLst>
              <a:ext uri="{FF2B5EF4-FFF2-40B4-BE49-F238E27FC236}">
                <a16:creationId xmlns:a16="http://schemas.microsoft.com/office/drawing/2014/main" id="{6B3742ED-F55A-FEC3-00C9-A5A15431A398}"/>
              </a:ext>
            </a:extLst>
          </p:cNvPr>
          <p:cNvSpPr/>
          <p:nvPr/>
        </p:nvSpPr>
        <p:spPr>
          <a:xfrm>
            <a:off x="386536" y="1207870"/>
            <a:ext cx="1882344" cy="365126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Prototype #1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8318E63-7668-5916-A7C4-CAA3A46790A4}"/>
              </a:ext>
            </a:extLst>
          </p:cNvPr>
          <p:cNvSpPr txBox="1"/>
          <p:nvPr/>
        </p:nvSpPr>
        <p:spPr>
          <a:xfrm>
            <a:off x="2691713" y="189224"/>
            <a:ext cx="72904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Copy Constructor (Shallow)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6DE8712-F205-883F-44C1-C883583EEBE6}"/>
              </a:ext>
            </a:extLst>
          </p:cNvPr>
          <p:cNvSpPr txBox="1"/>
          <p:nvPr/>
        </p:nvSpPr>
        <p:spPr>
          <a:xfrm>
            <a:off x="386536" y="2435110"/>
            <a:ext cx="2261286" cy="3300904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Output: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Displaying the original object</a:t>
            </a:r>
          </a:p>
          <a:p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 : Mohan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Age : 15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Displaying the copied object</a:t>
            </a:r>
          </a:p>
          <a:p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 : Mohan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Age : 15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AC1E986-A183-A520-A0EF-EEB16F0E23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3266" y="227479"/>
            <a:ext cx="731303" cy="72011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DFCE7315-D021-7AF4-4185-15CBB04B1D17}"/>
              </a:ext>
            </a:extLst>
          </p:cNvPr>
          <p:cNvSpPr txBox="1"/>
          <p:nvPr/>
        </p:nvSpPr>
        <p:spPr>
          <a:xfrm>
            <a:off x="7302606" y="1207870"/>
            <a:ext cx="4502858" cy="4031873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display original person details       </a:t>
            </a:r>
            <a:r>
              <a:rPr lang="en-IN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System.out.println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("Displaying the original object");       </a:t>
            </a:r>
            <a:r>
              <a:rPr lang="en-IN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p.display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();       </a:t>
            </a:r>
          </a:p>
          <a:p>
            <a:endParaRPr lang="en-I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defining a new object 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Person p1; 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copying p to p1      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p1 = p;  // performs a shallow copy             </a:t>
            </a:r>
          </a:p>
          <a:p>
            <a:endParaRPr lang="en-I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 Display copied person details       </a:t>
            </a:r>
            <a:r>
              <a:rPr lang="en-IN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System.out.println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("Displaying the copied object");       p1.display();   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249368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BBF7BB-243E-C251-95C3-3D0822C93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8DC429-3557-F104-C910-B54CAE7EA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89405" y="6356350"/>
            <a:ext cx="6192795" cy="365125"/>
          </a:xfrm>
        </p:spPr>
        <p:txBody>
          <a:bodyPr/>
          <a:lstStyle/>
          <a:p>
            <a:r>
              <a:rPr lang="en-US"/>
              <a:t>23CSB201 – Object Oriented Programming | Unit 2 - Copy Constructor | Ms. S. Sangeetha SNSCT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CE23F7-43E6-DB1B-66AB-CA60843A2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t>7</a:t>
            </a:fld>
            <a:r>
              <a:rPr lang="en-IN" dirty="0"/>
              <a:t>/10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5486BB8-4E00-2BF3-EF73-F9463F2B8D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22550" y="30020"/>
            <a:ext cx="1469450" cy="86640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2A651CC-43AD-7156-05E1-73EEFD8A280C}"/>
              </a:ext>
            </a:extLst>
          </p:cNvPr>
          <p:cNvSpPr txBox="1"/>
          <p:nvPr/>
        </p:nvSpPr>
        <p:spPr>
          <a:xfrm>
            <a:off x="2778918" y="1207870"/>
            <a:ext cx="4413507" cy="4539704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class Student {</a:t>
            </a:r>
          </a:p>
          <a:p>
            <a:endParaRPr lang="en-IN" sz="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private String name;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private int age;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IN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defining parameterised constructor</a:t>
            </a:r>
            <a:endParaRPr lang="en-IN"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public Student(String name, int age){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this.name = name;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IN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this.age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age;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}</a:t>
            </a:r>
          </a:p>
          <a:p>
            <a:r>
              <a:rPr lang="en-IN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// defining copy constructor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public Student(Student s){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this.name = s.name;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IN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this.age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IN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s.age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}</a:t>
            </a:r>
          </a:p>
          <a:p>
            <a:r>
              <a:rPr lang="en-IN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// creating display function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public void display(){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IN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System.out.println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("Name : "+this.name);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IN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System.out.println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("Age : "+</a:t>
            </a:r>
            <a:r>
              <a:rPr lang="en-IN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this.age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}</a:t>
            </a:r>
          </a:p>
        </p:txBody>
      </p:sp>
      <p:sp>
        <p:nvSpPr>
          <p:cNvPr id="7" name="Arrow: Pentagon 6">
            <a:extLst>
              <a:ext uri="{FF2B5EF4-FFF2-40B4-BE49-F238E27FC236}">
                <a16:creationId xmlns:a16="http://schemas.microsoft.com/office/drawing/2014/main" id="{F034A43F-91FE-8F46-24A4-0C2A581B0C5C}"/>
              </a:ext>
            </a:extLst>
          </p:cNvPr>
          <p:cNvSpPr/>
          <p:nvPr/>
        </p:nvSpPr>
        <p:spPr>
          <a:xfrm>
            <a:off x="386536" y="1048541"/>
            <a:ext cx="1882344" cy="365126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Prototype #2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29055F-610D-82C0-BEC6-E1B2AF5E9D2A}"/>
              </a:ext>
            </a:extLst>
          </p:cNvPr>
          <p:cNvSpPr txBox="1"/>
          <p:nvPr/>
        </p:nvSpPr>
        <p:spPr>
          <a:xfrm>
            <a:off x="2691713" y="189224"/>
            <a:ext cx="72904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Copy Constructor (Deep)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5C9F661-F857-59DE-069E-A9A8357B3BE7}"/>
              </a:ext>
            </a:extLst>
          </p:cNvPr>
          <p:cNvSpPr txBox="1"/>
          <p:nvPr/>
        </p:nvSpPr>
        <p:spPr>
          <a:xfrm>
            <a:off x="386536" y="2435110"/>
            <a:ext cx="2261286" cy="3300904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Output: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Displaying the original object</a:t>
            </a:r>
          </a:p>
          <a:p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 : Mohan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Age : 15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Displaying the copied object</a:t>
            </a:r>
          </a:p>
          <a:p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 : Mohan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Age : 15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D4B25B4-6274-D149-8835-801A61B855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3266" y="227479"/>
            <a:ext cx="731303" cy="72011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A8826B24-6BAB-1FBA-07FD-6EEE42B21FD1}"/>
              </a:ext>
            </a:extLst>
          </p:cNvPr>
          <p:cNvSpPr txBox="1"/>
          <p:nvPr/>
        </p:nvSpPr>
        <p:spPr>
          <a:xfrm>
            <a:off x="7302606" y="1207870"/>
            <a:ext cx="4502858" cy="3908762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static void main(String[] </a:t>
            </a:r>
            <a:r>
              <a:rPr lang="en-IN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args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){</a:t>
            </a:r>
          </a:p>
          <a:p>
            <a:endParaRPr lang="en-I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en-IN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create a new object of class Student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Student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new Student("Mohan", 15);</a:t>
            </a:r>
          </a:p>
          <a:p>
            <a:endParaRPr lang="en-I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en-IN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Display original student details </a:t>
            </a:r>
            <a:r>
              <a:rPr lang="en-IN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System.out.println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("Displaying the original object");</a:t>
            </a:r>
          </a:p>
          <a:p>
            <a:r>
              <a:rPr lang="en-I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s.</a:t>
            </a:r>
            <a:r>
              <a:rPr lang="en-IN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display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endParaRPr lang="en-I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 </a:t>
            </a:r>
            <a:r>
              <a:rPr lang="en-IN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Display copied student details</a:t>
            </a:r>
          </a:p>
          <a:p>
            <a:r>
              <a:rPr lang="en-IN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System.out.println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("Displaying the copied object");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 </a:t>
            </a:r>
            <a:r>
              <a:rPr lang="en-IN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copiedStudent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new Student(s);</a:t>
            </a:r>
          </a:p>
          <a:p>
            <a:r>
              <a:rPr lang="en-IN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copiedStudent.display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3138138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90C16C3-429C-895B-55EE-84D024A54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FAA8BC2-0C8E-6890-994E-438C5491F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72249" y="6356349"/>
            <a:ext cx="6343106" cy="365125"/>
          </a:xfrm>
        </p:spPr>
        <p:txBody>
          <a:bodyPr/>
          <a:lstStyle/>
          <a:p>
            <a:r>
              <a:rPr lang="en-US" dirty="0"/>
              <a:t>23CSB201 – Object Oriented Programming | Unit 2 - Copy Constructor | Ms. S. Sangeetha SNSCT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9AEAD2-33BF-7FD0-F847-4566D0841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t>8</a:t>
            </a:fld>
            <a:r>
              <a:rPr lang="en-IN" dirty="0"/>
              <a:t>/10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9090A1B-9006-C50A-1F50-8BB0F8642C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22550" y="30020"/>
            <a:ext cx="1469450" cy="86640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B5197A6-4C83-5F98-2E56-5D17117503C3}"/>
              </a:ext>
            </a:extLst>
          </p:cNvPr>
          <p:cNvSpPr txBox="1"/>
          <p:nvPr/>
        </p:nvSpPr>
        <p:spPr>
          <a:xfrm>
            <a:off x="2450756" y="136525"/>
            <a:ext cx="72904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Mind-map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058BB9A-FE21-BF10-93B4-ADC0EF7115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3010" y="2123893"/>
            <a:ext cx="933580" cy="91929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C7A15E9-8DDF-93E8-4BA3-7EA7E4B445C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3227" y="2123893"/>
            <a:ext cx="8981162" cy="3386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31112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5D6E749-9F24-154D-AF2A-5AA36BFF9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2B40D6-9AEF-1EA0-D7EF-31E962339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75271" y="6372582"/>
            <a:ext cx="6450227" cy="365125"/>
          </a:xfrm>
        </p:spPr>
        <p:txBody>
          <a:bodyPr/>
          <a:lstStyle/>
          <a:p>
            <a:r>
              <a:rPr lang="en-US" dirty="0"/>
              <a:t>23CSB201 – Object Oriented Programming | Unit 2 - Copy Constructor | Ms. S. Sangeetha SNSCT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78E3BE-5FCB-8E45-A385-1883C47CC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t>9</a:t>
            </a:fld>
            <a:r>
              <a:rPr lang="en-IN" dirty="0"/>
              <a:t>/10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6026153-85CC-5862-2B4E-9D23B82CEE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22550" y="30020"/>
            <a:ext cx="1469450" cy="86640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BE1D60D-B458-0D64-1843-E89403C7258C}"/>
              </a:ext>
            </a:extLst>
          </p:cNvPr>
          <p:cNvSpPr txBox="1"/>
          <p:nvPr/>
        </p:nvSpPr>
        <p:spPr>
          <a:xfrm>
            <a:off x="2450756" y="136525"/>
            <a:ext cx="72904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Puzzles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92C6A20-0C34-9585-0E29-5B647E55F0CB}"/>
              </a:ext>
            </a:extLst>
          </p:cNvPr>
          <p:cNvSpPr txBox="1"/>
          <p:nvPr/>
        </p:nvSpPr>
        <p:spPr>
          <a:xfrm>
            <a:off x="943495" y="1220960"/>
            <a:ext cx="10513780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happens when you use the assignment operator (=) to assign one object to another (obj2 = obj1;) in Java?</a:t>
            </a:r>
          </a:p>
          <a:p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A copy constructor is implicitly called.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A new, separate object is created with copied values.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Both object references point to the same memory location (they become aliases).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The original object (obj1) is destroyed.</a:t>
            </a:r>
          </a:p>
          <a:p>
            <a:endParaRPr lang="en-US" dirty="0">
              <a:solidFill>
                <a:srgbClr val="3A3A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solidFill>
                <a:srgbClr val="3A3A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solidFill>
                <a:srgbClr val="3A3A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is a copy constructor typically used in Java?</a:t>
            </a:r>
          </a:p>
          <a:p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To destroy an object and free up memory.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To initialize a new object with the data from an existing object.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To call the superclass's constructor automatically.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When an object is passed to a method by reference</a:t>
            </a:r>
          </a:p>
          <a:p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A4C2800-5A56-44B9-1D64-85EAE7847F23}"/>
              </a:ext>
            </a:extLst>
          </p:cNvPr>
          <p:cNvSpPr txBox="1"/>
          <p:nvPr/>
        </p:nvSpPr>
        <p:spPr>
          <a:xfrm>
            <a:off x="8394872" y="2010103"/>
            <a:ext cx="15971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Answer: 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5C1939B-2401-86BE-646E-CB13D317482E}"/>
              </a:ext>
            </a:extLst>
          </p:cNvPr>
          <p:cNvSpPr txBox="1"/>
          <p:nvPr/>
        </p:nvSpPr>
        <p:spPr>
          <a:xfrm>
            <a:off x="8505305" y="4523014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Answer: b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49658AA-2892-2E9C-2106-0412862120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25678" y="136525"/>
            <a:ext cx="933580" cy="919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75053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579</TotalTime>
  <Words>992</Words>
  <Application>Microsoft Office PowerPoint</Application>
  <PresentationFormat>Widescreen</PresentationFormat>
  <Paragraphs>167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Sangeetha Somasundaram</dc:creator>
  <cp:lastModifiedBy>Sangeetha Somasundaram</cp:lastModifiedBy>
  <cp:revision>20</cp:revision>
  <dcterms:created xsi:type="dcterms:W3CDTF">2026-01-22T04:20:46Z</dcterms:created>
  <dcterms:modified xsi:type="dcterms:W3CDTF">2026-01-23T13:48:56Z</dcterms:modified>
</cp:coreProperties>
</file>