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</p:sldIdLst>
  <p:sldSz cx="14630400" cy="8229600"/>
  <p:notesSz cx="8229600" cy="14630400"/>
  <p:embeddedFontLst>
    <p:embeddedFont>
      <p:font typeface="Cambria" pitchFamily="18" charset="0"/>
      <p:regular r:id="rId16"/>
      <p:bold r:id="rId17"/>
      <p:italic r:id="rId18"/>
      <p:bold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-528" y="-10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6310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NS Groups">
            <a:extLst>
              <a:ext uri="{FF2B5EF4-FFF2-40B4-BE49-F238E27FC236}">
                <a16:creationId xmlns:a16="http://schemas.microsoft.com/office/drawing/2014/main" xmlns="" id="{72F3472E-FA8A-31F4-B893-03B1F55636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D92471B9-1568-D9FC-13F5-96E0DFCA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716F1F65-3B2F-497E-BA53-9573B25280E6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1C6B487-F497-C7BB-9F97-412CBA366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0A56518-A4AF-9BA7-DF57-2FD024929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D81FCFED-7526-D95D-2C2B-C1C67C27D8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F294113C-FDA8-4C88-44B4-669D52B7DE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5DAC1926-41DC-4F67-B4CB-946F3C9588CD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F444E401-1262-F2FC-C161-87834841A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B379172E-4AA8-848C-F1C9-2C3BACC46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0AEEC60C-DFF1-BB1A-4A4A-CE1F7F65C8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45266F54-C5E7-082D-75DA-29BB027D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37C5F7AF-5B32-46C7-BF40-12B35195D17B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8ED36F2F-170A-A3FC-6E2F-A219CF8BA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0EBFBA26-B498-93CD-21F0-2880C6F5E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2D649697-5B6E-356C-8C76-12C5919F0F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4BBEBE2C-2FC7-4ADE-D6E1-14756914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FC5A8DB6-E546-4AB6-B94C-31BBF22684A1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B0FD4429-4552-AF14-A6EF-B042EB089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F2A98EFC-DF79-836F-E93F-1C9641D1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DCD42D7C-1AE6-8BA1-E9B6-7E733BDD28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880284AF-642E-0FCF-EE69-DF2BE0BE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13C3EC82-10ED-481D-BCDD-9CA93CE7F84A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E5489079-2495-D9C4-CB85-4C6A80DE9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98DC6046-4FC6-4DDE-AB64-4F13F8AB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F8B62951-CFD3-BA35-7A61-2DB853507F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E236D957-42A7-1212-A5D1-AEC3FD80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6B5C70B8-48C7-45C5-8499-70B67A15CF40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B2B54B05-3741-EAA3-AD79-F69D5357B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E05B9BCB-4908-5E00-C832-848D46359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7F1FFA82-1D58-405D-3ECE-EF4BC4BC43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7660329B-BC62-80A3-329C-BB93D8A2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CBEC4BF4-7AF5-49C3-9D85-F6DC8D6D144C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F8DB5F76-E710-56DD-ECE6-657841631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FEB08130-1337-5332-729F-14876B413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945296C4-8161-4174-8592-0265686A54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6A9D27E4-B583-AB53-F148-4F1C95CD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E4914E55-3165-412F-B978-5FD4CE540387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A33C2025-5404-1856-534E-AD27B09C9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02054DD8-76E0-ED22-C763-FA9277B5D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BBF9467D-8858-76CF-0D65-4F6E173772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99D9DB2E-3271-53E3-AB1B-DD5C39E0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E41F44AD-4975-4EB6-B225-FAEBBF55E13B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36E68C6C-75E9-BC62-871F-C7B5DA489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AD7DF269-A904-7664-54EE-682144094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4BFCEF2D-0674-9B49-8810-C477B13A65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22182D12-B59F-DD71-2E8C-40D7C747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6F914367-5D5A-4D2B-A1A1-8024F078B3D3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B8631128-CB52-AA71-2DCD-6535A1443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C4E93F5-9B68-C0BF-6347-13B40C146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Picture 2" descr="SNS Groups">
            <a:extLst>
              <a:ext uri="{FF2B5EF4-FFF2-40B4-BE49-F238E27FC236}">
                <a16:creationId xmlns:a16="http://schemas.microsoft.com/office/drawing/2014/main" xmlns="" id="{EF505F8A-6382-607C-BD11-1B00A6A9BE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3EE06160-1C7E-796F-ADB7-A826054D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60" y="7741574"/>
            <a:ext cx="1706880" cy="292100"/>
          </a:xfrm>
        </p:spPr>
        <p:txBody>
          <a:bodyPr/>
          <a:lstStyle>
            <a:lvl1pPr>
              <a:defRPr sz="1400"/>
            </a:lvl1pPr>
          </a:lstStyle>
          <a:p>
            <a:fld id="{9FC1E59A-61D7-4E26-9F73-FB8EA53EFF59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0743C507-9686-88F8-5D3E-166D75ECA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D8B0E5C-6E82-43B0-C41D-5E9762DF5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NS Groups">
            <a:extLst>
              <a:ext uri="{FF2B5EF4-FFF2-40B4-BE49-F238E27FC236}">
                <a16:creationId xmlns:a16="http://schemas.microsoft.com/office/drawing/2014/main" xmlns="" id="{6C3B749F-FF8F-8D7C-168C-EF56E49198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975" y="54274"/>
            <a:ext cx="1644883" cy="9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1A2AC1E8-CA42-4EC4-8FEE-7A8F77EA8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7741574"/>
            <a:ext cx="1706880" cy="2921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38DE758-A78C-494B-9FD2-F7BA389F0976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F833538-A546-A543-7A39-096CA28D1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7711901"/>
            <a:ext cx="9703724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7F3307E-6CFE-B4DA-1C37-566748687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90764" y="753491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svg"/><Relationship Id="rId5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66158" y="2885076"/>
            <a:ext cx="62900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Digital Twins in Mechanical Systems</a:t>
            </a:r>
            <a:endParaRPr lang="en-US" sz="3600" b="1" dirty="0">
              <a:solidFill>
                <a:srgbClr val="030303"/>
              </a:solidFill>
              <a:latin typeface="Cambria" panose="02040503050406030204" pitchFamily="18" charset="0"/>
              <a:ea typeface="Cambria" panose="02040503050406030204" pitchFamily="18" charset="0"/>
              <a:cs typeface="DM Sans Semi Bold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450677" y="3970348"/>
            <a:ext cx="1087546" cy="441484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</p:sp>
      <p:sp>
        <p:nvSpPr>
          <p:cNvPr id="6" name="Text 3"/>
          <p:cNvSpPr/>
          <p:nvPr/>
        </p:nvSpPr>
        <p:spPr>
          <a:xfrm>
            <a:off x="6565911" y="4054957"/>
            <a:ext cx="53697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UNIT 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651569" y="3962728"/>
            <a:ext cx="5948052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1C977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795277" y="4054957"/>
            <a:ext cx="310586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800" b="1" dirty="0">
                <a:solidFill>
                  <a:srgbClr val="1C9770"/>
                </a:solidFill>
                <a:latin typeface="Cambria" panose="02040503050406030204" pitchFamily="18" charset="0"/>
                <a:ea typeface="Cambria" panose="02040503050406030204" pitchFamily="18" charset="0"/>
                <a:cs typeface="Inter Medium" pitchFamily="34" charset="-120"/>
              </a:rPr>
              <a:t>INTRODUCTION TO GENERATIVE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DD1EC9-C19C-7A97-D905-1BB9FA808F49}"/>
              </a:ext>
            </a:extLst>
          </p:cNvPr>
          <p:cNvSpPr/>
          <p:nvPr/>
        </p:nvSpPr>
        <p:spPr>
          <a:xfrm>
            <a:off x="1531897" y="144464"/>
            <a:ext cx="11872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dirty="0">
                <a:latin typeface="Cambria" panose="02040503050406030204" pitchFamily="18" charset="0"/>
              </a:rPr>
              <a:t>SNS COLLEGE OF TECHNOLOGY</a:t>
            </a:r>
            <a:br>
              <a:rPr lang="en-IN" sz="4000" b="1" dirty="0">
                <a:latin typeface="Cambria" panose="02040503050406030204" pitchFamily="18" charset="0"/>
              </a:rPr>
            </a:br>
            <a:r>
              <a:rPr lang="en-IN" sz="2800" dirty="0">
                <a:latin typeface="Cambria" panose="02040503050406030204" pitchFamily="18" charset="0"/>
              </a:rPr>
              <a:t>An Autonomous Institution</a:t>
            </a:r>
          </a:p>
          <a:p>
            <a:pPr algn="ctr"/>
            <a:r>
              <a:rPr lang="en-IN" sz="2800" dirty="0">
                <a:latin typeface="Cambria" panose="02040503050406030204" pitchFamily="18" charset="0"/>
              </a:rPr>
              <a:t>Coimbatore-35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DE35B60-2B74-E489-83A1-2511920A1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91" b="5603"/>
          <a:stretch>
            <a:fillRect/>
          </a:stretch>
        </p:blipFill>
        <p:spPr bwMode="auto">
          <a:xfrm>
            <a:off x="16625" y="2227811"/>
            <a:ext cx="6290072" cy="503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9FF0EE0-FCE5-47EC-FBD9-F9C0DEBF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78D3-72A6-42E0-B6CD-A44B2E0BA549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FEB4C25-059C-2AB1-1D9F-35D47908F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EFD4AEA3-5770-D90E-CAF5-6D21E4A1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261062" y="229003"/>
            <a:ext cx="9942022" cy="864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Digital Twin for Design &amp; Optimization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44855" y="1135128"/>
            <a:ext cx="7654290" cy="442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AI-driven digital twins accelerate the design process by enabling 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virtual testing and optimization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before physical prototyping, reducing development time and costs substantially.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44855" y="1733417"/>
            <a:ext cx="138232" cy="829985"/>
          </a:xfrm>
          <a:prstGeom prst="roundRect">
            <a:avLst>
              <a:gd name="adj" fmla="val 4203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1318" y="1871648"/>
            <a:ext cx="1729264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Initial Design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1318" y="2170733"/>
            <a:ext cx="7377827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Create preliminary design with specified parameters and constraints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952262" y="2701633"/>
            <a:ext cx="138232" cy="829985"/>
          </a:xfrm>
          <a:prstGeom prst="roundRect">
            <a:avLst>
              <a:gd name="adj" fmla="val 4203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228725" y="2839864"/>
            <a:ext cx="2481501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Digital Twin Simulation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228725" y="3138949"/>
            <a:ext cx="7170420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Test multiple design variations virtually under diverse operating conditions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159788" y="3669849"/>
            <a:ext cx="138232" cy="829985"/>
          </a:xfrm>
          <a:prstGeom prst="roundRect">
            <a:avLst>
              <a:gd name="adj" fmla="val 4203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436251" y="3808081"/>
            <a:ext cx="2452330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AI-Driven Optimization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436251" y="4107166"/>
            <a:ext cx="6962894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Generative models explore design space and suggest optimal configurations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1367314" y="4638065"/>
            <a:ext cx="138232" cy="829985"/>
          </a:xfrm>
          <a:prstGeom prst="roundRect">
            <a:avLst>
              <a:gd name="adj" fmla="val 4203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643777" y="4776297"/>
            <a:ext cx="1729264" cy="21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Refined Design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643777" y="5075382"/>
            <a:ext cx="6755368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Finalized design with improved reliability, efficiency, and performance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365760" y="5733346"/>
            <a:ext cx="3658433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Example Application: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Engine parameter optimization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44855" y="6093843"/>
            <a:ext cx="3658433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Combustion chamber geometry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44855" y="6363519"/>
            <a:ext cx="3658433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Valve timing configurations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44855" y="6633196"/>
            <a:ext cx="3658433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Cooling system layouts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4748332" y="5748085"/>
            <a:ext cx="3658433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Example Application: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Gearbox optimization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4748332" y="6093843"/>
            <a:ext cx="3658433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Tooth profile modifications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4748332" y="6363519"/>
            <a:ext cx="3658433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Material selection strategies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4748332" y="6633196"/>
            <a:ext cx="3658433" cy="22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Lubrication system design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xmlns="" id="{DFF49058-6CFB-5FBB-9178-4263A35C3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5FA6-3848-45E8-96AB-F2885E628BB9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xmlns="" id="{894486D0-F7D8-AC79-FFE2-2DD4CE124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xmlns="" id="{48CB105D-5DD6-F6DE-86C1-359D6F989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122" name="Picture 2" descr="Levels">
            <a:extLst>
              <a:ext uri="{FF2B5EF4-FFF2-40B4-BE49-F238E27FC236}">
                <a16:creationId xmlns:a16="http://schemas.microsoft.com/office/drawing/2014/main" xmlns="" id="{217ED845-308E-151E-3D3D-E8C9B14FE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0415" y="918081"/>
            <a:ext cx="5234225" cy="69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9042" y="299030"/>
            <a:ext cx="982301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Engineering Benefits &amp; Takeaways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44448"/>
            <a:ext cx="1304282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Generative AI-powered digital twins represent a fundamental advancement in mechanical engineering practice, delivering measurable value across the entire product lifecycle.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45199"/>
            <a:ext cx="1780103" cy="178010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552117"/>
            <a:ext cx="3090505" cy="566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Cost &amp; Time Reduction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961912"/>
            <a:ext cx="3090505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Reduce prototyping costs by 40-60% and accelerate time-to-market through virtual validation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109" y="2545199"/>
            <a:ext cx="1780103" cy="178010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11109" y="4552117"/>
            <a:ext cx="2685693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Reliability &amp; Safety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111109" y="4944428"/>
            <a:ext cx="3090624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Improve system reliability and prevent catastrophic failures through continuous monitoring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48" y="2545199"/>
            <a:ext cx="1780103" cy="178010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28548" y="4552117"/>
            <a:ext cx="2388751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Faster Decisions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428548" y="4944428"/>
            <a:ext cx="3090624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Enable data-driven engineering decisions with real-time insights and predictive analytics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5986" y="2545199"/>
            <a:ext cx="1780103" cy="178010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45986" y="4552117"/>
            <a:ext cx="3090624" cy="566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Smart Manufacturing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0745986" y="4945285"/>
            <a:ext cx="3090624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Foundation for Industry 4.0, enabling autonomous systems and adaptive production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793790" y="6393540"/>
            <a:ext cx="13042821" cy="30242"/>
          </a:xfrm>
          <a:prstGeom prst="rect">
            <a:avLst/>
          </a:prstGeom>
          <a:solidFill>
            <a:srgbClr val="333F70">
              <a:alpha val="50000"/>
            </a:srgbClr>
          </a:solidFill>
          <a:ln/>
        </p:spPr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xmlns="" id="{BCCFC0CB-1743-3A14-DA40-F2DD9A86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A992-5CC2-4B45-873A-6402E2000E1B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xmlns="" id="{00E6C1E9-ADA8-6078-AEEA-FB9CB3D1F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xmlns="" id="{FE01966C-D854-3FBA-263F-A0669CE81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E21347-2410-63F2-6CD7-C5F5883B4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1605A-EE11-4CD9-824B-CD0689D800F9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9168C2-2008-0A41-4E9B-176505F2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C48758-C905-1701-89FA-3375A2B7B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xmlns="" id="{E4253945-D2EC-16B8-020C-FEAE1B8C07FC}"/>
              </a:ext>
            </a:extLst>
          </p:cNvPr>
          <p:cNvSpPr/>
          <p:nvPr/>
        </p:nvSpPr>
        <p:spPr>
          <a:xfrm>
            <a:off x="2339042" y="299030"/>
            <a:ext cx="982301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Let’s Recap!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745563-8BDB-6DB3-8E95-8FA1E92A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7" y="1010563"/>
            <a:ext cx="11671069" cy="65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03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4BD8EB9-E8D6-7CB7-9BF1-026D6AA41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87A6-A0B1-41F0-AD74-BFA876C750A8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9439DDA-C27F-46C4-4004-41390CBBC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9BC304-6561-4868-87E0-FF88EE108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B6C0F1-467C-A4CB-86DF-934882866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5956" y="1080655"/>
            <a:ext cx="11218488" cy="63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461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695087"/>
            <a:ext cx="7556421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Digital Twin: Core Concept</a:t>
            </a:r>
            <a:endParaRPr lang="en-US" sz="37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89" y="1707130"/>
            <a:ext cx="7556421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A digital twin is a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virtual replica of a physical mechanical system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that evolves in real-time. It's not just a static 3D model—it's a living, breathing digital counterpart that mirrors actual operational behavior, geometry, and performance characteristics.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3124116"/>
            <a:ext cx="3681770" cy="1742718"/>
          </a:xfrm>
          <a:prstGeom prst="roundRect">
            <a:avLst>
              <a:gd name="adj" fmla="val 464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4172" y="3324498"/>
            <a:ext cx="3281005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Real-Time Synchronization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4172" y="3759933"/>
            <a:ext cx="3281005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Continuously updated with sensor data from the physical system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68322" y="3124116"/>
            <a:ext cx="3681889" cy="1742718"/>
          </a:xfrm>
          <a:prstGeom prst="roundRect">
            <a:avLst>
              <a:gd name="adj" fmla="val 464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68704" y="3324498"/>
            <a:ext cx="3149322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Behavioral Accuracy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68704" y="3741336"/>
            <a:ext cx="3281124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Represents dynamic performance, thermal states, and mechanical responses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93790" y="5059596"/>
            <a:ext cx="7556421" cy="1125974"/>
          </a:xfrm>
          <a:prstGeom prst="roundRect">
            <a:avLst>
              <a:gd name="adj" fmla="val 719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94172" y="5259978"/>
            <a:ext cx="24532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Physical Fidelity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94172" y="5676816"/>
            <a:ext cx="7155656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Captures precise geometry, material properties, and operational constraints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93790" y="6518764"/>
            <a:ext cx="7556421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Examples in mechanical engineering: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CNC machining centers, automotive engines, industrial robotic arms, turbomachinery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xmlns="" id="{41074AD5-D4D6-74A4-3667-83FFEE6D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09D8-B924-48E5-9C86-5C88E2BAEDC7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B085EB72-D910-ECEF-62AE-B65A83F86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6E5602F6-6AA0-B85B-D81F-3E15A0FAB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Seeing Double: How Digital Twins Are Driving a New Era of Innovation -  Harrity &amp; Harrity, LLP">
            <a:extLst>
              <a:ext uri="{FF2B5EF4-FFF2-40B4-BE49-F238E27FC236}">
                <a16:creationId xmlns:a16="http://schemas.microsoft.com/office/drawing/2014/main" xmlns="" id="{61A75CF3-1CB5-6AB2-7D4A-3C66AEA0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0592" y="1633996"/>
            <a:ext cx="6034365" cy="49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06707" y="174170"/>
            <a:ext cx="9399865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Components of a Digital Twin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14261"/>
            <a:ext cx="1304282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A digital twin system integrates physical hardware, data collection, computational modeling, and intelligent feedback loops to create a seamless physical-digital ecosystem.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97228"/>
            <a:ext cx="1020723" cy="122479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18586" y="2501302"/>
            <a:ext cx="264402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Physical System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018586" y="2942547"/>
            <a:ext cx="1181802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The actual mechanical equipment—machine tool, engine, 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or robotic mechanism operating in the real world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522024"/>
            <a:ext cx="1020723" cy="122479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18586" y="3726097"/>
            <a:ext cx="4363879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Sensors &amp; Data Acquisition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2018586" y="4167343"/>
            <a:ext cx="1181802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IoT sensors capture temperature, vibration, pressure, position,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and performance metrics in real-time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746820"/>
            <a:ext cx="1020723" cy="122479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018586" y="4950893"/>
            <a:ext cx="3497342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Computational Model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2018586" y="5392139"/>
            <a:ext cx="1181802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Physics-based simulations and mathematical models replicate 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system behavior digitally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971616"/>
            <a:ext cx="1020723" cy="122479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2018586" y="6175689"/>
            <a:ext cx="401216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Feedback &amp; Control Loop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2018586" y="6616935"/>
            <a:ext cx="1181802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Bidirectional data flow enables predictive insights and adaptive 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control strategies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xmlns="" id="{3F326999-7FEE-549B-A2B7-4C78DDDBF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5D666-C70A-4FA9-9A65-B4C97AF8BDD8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xmlns="" id="{F8C55E42-80DC-9803-D99B-3AAAD677A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0EC28583-BD45-7C8B-DCBC-7E08C4221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A5BAC34-A54A-7E49-A865-2312D77C3C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9450" b="7212"/>
          <a:stretch>
            <a:fillRect/>
          </a:stretch>
        </p:blipFill>
        <p:spPr>
          <a:xfrm>
            <a:off x="7927598" y="2436234"/>
            <a:ext cx="6700058" cy="43440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99361" y="339276"/>
            <a:ext cx="8428792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Traditional Digital Twins: Limitations</a:t>
            </a:r>
            <a:endParaRPr lang="en-US" sz="37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70929" y="1889827"/>
            <a:ext cx="13065681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Conventional digital twin approaches rely heavily on 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first-principles physics modeling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, which presents significant engineering challenges in real-world industrial applications.</a:t>
            </a:r>
            <a:endParaRPr lang="en-US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882289" y="1274088"/>
            <a:ext cx="696182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2875924"/>
            <a:ext cx="6424970" cy="1464826"/>
          </a:xfrm>
          <a:prstGeom prst="roundRect">
            <a:avLst>
              <a:gd name="adj" fmla="val 7491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70930" y="2875924"/>
            <a:ext cx="91440" cy="1464826"/>
          </a:xfrm>
          <a:prstGeom prst="roundRect">
            <a:avLst>
              <a:gd name="adj" fmla="val 88558"/>
            </a:avLst>
          </a:prstGeom>
          <a:solidFill>
            <a:srgbClr val="26A688"/>
          </a:solidFill>
          <a:ln/>
        </p:spPr>
      </p:sp>
      <p:sp>
        <p:nvSpPr>
          <p:cNvPr id="7" name="Text 5"/>
          <p:cNvSpPr/>
          <p:nvPr/>
        </p:nvSpPr>
        <p:spPr>
          <a:xfrm>
            <a:off x="1077992" y="3091546"/>
            <a:ext cx="3458647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Computational Burden</a:t>
            </a:r>
            <a:endParaRPr lang="en-US" sz="18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77992" y="3508384"/>
            <a:ext cx="5925145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High-fidelity physics simulations require significant computing resources and lengthy calculation times</a:t>
            </a:r>
            <a:endParaRPr lang="en-US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11522" y="2875924"/>
            <a:ext cx="6425089" cy="1464826"/>
          </a:xfrm>
          <a:prstGeom prst="roundRect">
            <a:avLst>
              <a:gd name="adj" fmla="val 7491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388662" y="2875924"/>
            <a:ext cx="91440" cy="1464826"/>
          </a:xfrm>
          <a:prstGeom prst="roundRect">
            <a:avLst>
              <a:gd name="adj" fmla="val 88558"/>
            </a:avLst>
          </a:prstGeom>
          <a:solidFill>
            <a:srgbClr val="26A688"/>
          </a:solidFill>
          <a:ln/>
        </p:spPr>
      </p:sp>
      <p:sp>
        <p:nvSpPr>
          <p:cNvPr id="11" name="Text 9"/>
          <p:cNvSpPr/>
          <p:nvPr/>
        </p:nvSpPr>
        <p:spPr>
          <a:xfrm>
            <a:off x="7695724" y="3091546"/>
            <a:ext cx="3188137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Modeling Complexity</a:t>
            </a:r>
            <a:endParaRPr lang="en-US" sz="18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695724" y="3508384"/>
            <a:ext cx="5925264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Developing accurate models demands extensive domain expertise and experimental validation</a:t>
            </a:r>
            <a:endParaRPr lang="en-US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4533512"/>
            <a:ext cx="6424970" cy="1464826"/>
          </a:xfrm>
          <a:prstGeom prst="roundRect">
            <a:avLst>
              <a:gd name="adj" fmla="val 7491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70930" y="4533512"/>
            <a:ext cx="91440" cy="1464826"/>
          </a:xfrm>
          <a:prstGeom prst="roundRect">
            <a:avLst>
              <a:gd name="adj" fmla="val 88558"/>
            </a:avLst>
          </a:prstGeom>
          <a:solidFill>
            <a:srgbClr val="26A688"/>
          </a:solidFill>
          <a:ln/>
        </p:spPr>
      </p:sp>
      <p:sp>
        <p:nvSpPr>
          <p:cNvPr id="15" name="Text 13"/>
          <p:cNvSpPr/>
          <p:nvPr/>
        </p:nvSpPr>
        <p:spPr>
          <a:xfrm>
            <a:off x="1077992" y="4749134"/>
            <a:ext cx="3105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Limited Adaptability</a:t>
            </a:r>
            <a:endParaRPr lang="en-US" sz="18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077992" y="5165972"/>
            <a:ext cx="5925145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Static models struggle to adapt to changing operational conditions or component wear</a:t>
            </a:r>
            <a:endParaRPr lang="en-US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411522" y="4533512"/>
            <a:ext cx="6425089" cy="1464826"/>
          </a:xfrm>
          <a:prstGeom prst="roundRect">
            <a:avLst>
              <a:gd name="adj" fmla="val 7491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7388662" y="4533512"/>
            <a:ext cx="91440" cy="1464826"/>
          </a:xfrm>
          <a:prstGeom prst="roundRect">
            <a:avLst>
              <a:gd name="adj" fmla="val 88558"/>
            </a:avLst>
          </a:prstGeom>
          <a:solidFill>
            <a:srgbClr val="26A688"/>
          </a:solidFill>
          <a:ln/>
        </p:spPr>
      </p:sp>
      <p:sp>
        <p:nvSpPr>
          <p:cNvPr id="19" name="Text 17"/>
          <p:cNvSpPr/>
          <p:nvPr/>
        </p:nvSpPr>
        <p:spPr>
          <a:xfrm>
            <a:off x="7695724" y="4749134"/>
            <a:ext cx="323242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Uncertainty Handling</a:t>
            </a:r>
            <a:endParaRPr lang="en-US" sz="18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695724" y="5165972"/>
            <a:ext cx="5925264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Poor performance with noisy data, manufacturing variations, and unpredictable operating environments</a:t>
            </a:r>
            <a:endParaRPr lang="en-US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xmlns="" id="{BD74BFE0-AAA6-F23D-8A17-F53CE926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43203-F0D8-4F57-8C6A-7C7932A0E3EE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9F8220B3-B7CD-D826-CE84-3A60A4ED1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xmlns="" id="{8E20442B-8CE7-7E6C-54D3-B93DCC8A0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225736" y="248613"/>
            <a:ext cx="2890289" cy="474308"/>
          </a:xfrm>
          <a:prstGeom prst="roundRect">
            <a:avLst>
              <a:gd name="adj" fmla="val 17887"/>
            </a:avLst>
          </a:prstGeom>
          <a:solidFill>
            <a:srgbClr val="D6F5EE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5872" y="290042"/>
            <a:ext cx="353702" cy="35370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6199" y="398950"/>
            <a:ext cx="1482328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KEY</a:t>
            </a: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TRANSFORMATION</a:t>
            </a:r>
            <a:endParaRPr lang="en-US" sz="1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3371057" y="201855"/>
            <a:ext cx="7556421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Why Generative AI in Digital Twins?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99007" y="1155550"/>
            <a:ext cx="12391757" cy="816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Generative AI fundamentally transforms digital twins from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static simulation tools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into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intelligent, adaptive systems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capable of learning from operational reality and generating insights beyond traditional physics-based approaches.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3465" y="1973287"/>
            <a:ext cx="315561" cy="315561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293464" y="2340880"/>
            <a:ext cx="6854623" cy="45719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0" name="Text 5"/>
          <p:cNvSpPr/>
          <p:nvPr/>
        </p:nvSpPr>
        <p:spPr>
          <a:xfrm>
            <a:off x="293465" y="2448658"/>
            <a:ext cx="4221850" cy="378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Pattern Learning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293465" y="2833043"/>
            <a:ext cx="3669888" cy="1161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Discovers complex relationships in operational </a:t>
            </a:r>
          </a:p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data that physics models might miss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156686" y="1973287"/>
            <a:ext cx="315561" cy="315561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4156685" y="2340880"/>
            <a:ext cx="6854623" cy="45719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4" name="Text 8"/>
          <p:cNvSpPr/>
          <p:nvPr/>
        </p:nvSpPr>
        <p:spPr>
          <a:xfrm>
            <a:off x="4156686" y="2465283"/>
            <a:ext cx="4295216" cy="378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State Generation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4156685" y="2831695"/>
            <a:ext cx="4221851" cy="774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Predicts missing sensor readings and future system </a:t>
            </a:r>
          </a:p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states with high accuracy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72152" y="4065150"/>
            <a:ext cx="382667" cy="382667"/>
          </a:xfrm>
          <a:prstGeom prst="rect">
            <a:avLst/>
          </a:prstGeom>
        </p:spPr>
      </p:pic>
      <p:sp>
        <p:nvSpPr>
          <p:cNvPr id="17" name="Shape 10"/>
          <p:cNvSpPr/>
          <p:nvPr/>
        </p:nvSpPr>
        <p:spPr>
          <a:xfrm>
            <a:off x="293465" y="4475292"/>
            <a:ext cx="7556421" cy="2286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8" name="Text 11"/>
          <p:cNvSpPr/>
          <p:nvPr/>
        </p:nvSpPr>
        <p:spPr>
          <a:xfrm>
            <a:off x="293465" y="4622655"/>
            <a:ext cx="2493883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Nonlinear Mastery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293465" y="4973812"/>
            <a:ext cx="7556421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Excels at modeling complex, nonlinear behaviors in multi-physics mechanical systems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Shape 13"/>
          <p:cNvSpPr/>
          <p:nvPr/>
        </p:nvSpPr>
        <p:spPr>
          <a:xfrm>
            <a:off x="293465" y="5514964"/>
            <a:ext cx="7556421" cy="994886"/>
          </a:xfrm>
          <a:prstGeom prst="roundRect">
            <a:avLst>
              <a:gd name="adj" fmla="val 7182"/>
            </a:avLst>
          </a:prstGeom>
          <a:solidFill>
            <a:srgbClr val="C1F1E5"/>
          </a:solidFill>
          <a:ln/>
        </p:spPr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486" y="5643781"/>
            <a:ext cx="212646" cy="170021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846153" y="5561229"/>
            <a:ext cx="6833711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Paradigm Shift: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From purely physics-driven static twins to data-driven intelligent twins that continuously learn and improve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xmlns="" id="{5FD2E085-6C38-3A0C-80AD-E62CEAFDA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505B-06B6-41F1-910B-6C63B9532E6E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xmlns="" id="{61CA3901-9D29-3FA7-82E3-30F983229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A929606B-4BE9-7A4B-4B6E-9DA2C98FF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2EC711D-24E1-EB66-1879-4470569C175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196" r="6091"/>
          <a:stretch>
            <a:fillRect/>
          </a:stretch>
        </p:blipFill>
        <p:spPr>
          <a:xfrm>
            <a:off x="8232552" y="2072625"/>
            <a:ext cx="6357775" cy="41226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7494"/>
            <a:ext cx="10646331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Architecture of an AI-Driven Digital Twin</a:t>
            </a:r>
            <a:endParaRPr lang="en-US" sz="3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79270"/>
            <a:ext cx="13042821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An AI-enhanced digital twin creates a </a:t>
            </a:r>
            <a:r>
              <a:rPr lang="en-US" sz="13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closed-loop intelligent system</a:t>
            </a: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where physical operations, machine learning, and virtual simulation work together seamlessly.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303770" y="2242780"/>
            <a:ext cx="22860" cy="5079206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5" name="Shape 3"/>
          <p:cNvSpPr/>
          <p:nvPr/>
        </p:nvSpPr>
        <p:spPr>
          <a:xfrm>
            <a:off x="6636425" y="2422684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6" name="Shape 4"/>
          <p:cNvSpPr/>
          <p:nvPr/>
        </p:nvSpPr>
        <p:spPr>
          <a:xfrm>
            <a:off x="7123867" y="2242780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187625" y="2274630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1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261247" y="2301240"/>
            <a:ext cx="2203371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Physical System</a:t>
            </a:r>
            <a:endParaRPr lang="en-US" sz="16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2669024"/>
            <a:ext cx="5670828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Operating machinery generating real-world data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483673" y="3443288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11" name="Shape 9"/>
          <p:cNvSpPr/>
          <p:nvPr/>
        </p:nvSpPr>
        <p:spPr>
          <a:xfrm>
            <a:off x="7123867" y="3263384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87625" y="3295233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2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165783" y="3321844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Sensor Stream</a:t>
            </a:r>
            <a:endParaRPr lang="en-US" sz="16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165783" y="3689628"/>
            <a:ext cx="5670828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Continuous data flow from IoT sensors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636425" y="4323040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16" name="Shape 14"/>
          <p:cNvSpPr/>
          <p:nvPr/>
        </p:nvSpPr>
        <p:spPr>
          <a:xfrm>
            <a:off x="7123867" y="4143137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187625" y="417498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3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338161" y="4201597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AI Model</a:t>
            </a:r>
            <a:endParaRPr lang="en-US" sz="16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790" y="4569381"/>
            <a:ext cx="5670828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Generative models process and learn patterns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483673" y="5202793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21" name="Shape 19"/>
          <p:cNvSpPr/>
          <p:nvPr/>
        </p:nvSpPr>
        <p:spPr>
          <a:xfrm>
            <a:off x="7123867" y="5022890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187625" y="5054739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4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165783" y="5081349"/>
            <a:ext cx="2365534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Digital Simulation</a:t>
            </a:r>
            <a:endParaRPr lang="en-US" sz="16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8165783" y="5449133"/>
            <a:ext cx="5670828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Virtual twin mirrors and predicts behavior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636425" y="6082546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26" name="Shape 24"/>
          <p:cNvSpPr/>
          <p:nvPr/>
        </p:nvSpPr>
        <p:spPr>
          <a:xfrm>
            <a:off x="7123867" y="5902643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7187625" y="593449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5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3349585" y="5961102"/>
            <a:ext cx="3115032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Optimization Feedback</a:t>
            </a:r>
            <a:endParaRPr lang="en-US" sz="16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793790" y="6328886"/>
            <a:ext cx="5670828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Insights drive operational improvements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xmlns="" id="{7EE422FB-B81F-2C01-DF66-D05E5FF7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1EDA-4B7D-47FC-8B69-2348CAB84182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xmlns="" id="{0AFC2FE4-7B8C-898B-E417-1A72D3360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xmlns="" id="{11D38498-F48A-2E6B-0621-6B30C6004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7689" y="438150"/>
            <a:ext cx="5341620" cy="373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Role of Generative AI Models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57689" y="1098352"/>
            <a:ext cx="6611779" cy="382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Generative AI models serve three critical functions in digital twins, enabling capabilities impossible with traditional approaches.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57689" y="1798077"/>
            <a:ext cx="268843" cy="268843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02516" y="1903586"/>
            <a:ext cx="179189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1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45952" y="1839153"/>
            <a:ext cx="2522696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Synthetic Data Generation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45952" y="2145263"/>
            <a:ext cx="6223516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Creates realistic sensor data for rare or hazardous operating conditions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57689" y="2924575"/>
            <a:ext cx="268843" cy="268843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02516" y="3030084"/>
            <a:ext cx="179189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2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45952" y="2949027"/>
            <a:ext cx="1686401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Failure Simulation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45952" y="3255136"/>
            <a:ext cx="6223516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Generates what-if scenarios for component failures without physical testing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57689" y="3901438"/>
            <a:ext cx="268843" cy="268843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02516" y="4006947"/>
            <a:ext cx="179189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45952" y="3942515"/>
            <a:ext cx="1844159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Behavior Prediction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45952" y="4248624"/>
            <a:ext cx="6223516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Forecasts future system states based on current and historical patterns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12" y="196982"/>
            <a:ext cx="4418118" cy="4175089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7468553" y="4682213"/>
            <a:ext cx="6611779" cy="766643"/>
          </a:xfrm>
          <a:prstGeom prst="roundRect">
            <a:avLst>
              <a:gd name="adj" fmla="val 6548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603212" y="4816873"/>
            <a:ext cx="1493996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Autoencoders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603212" y="5122983"/>
            <a:ext cx="6342459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Compress sensor data, detect anomalies, and reconstruct missing measurements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7468553" y="5568276"/>
            <a:ext cx="6611779" cy="766643"/>
          </a:xfrm>
          <a:prstGeom prst="roundRect">
            <a:avLst>
              <a:gd name="adj" fmla="val 6548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7603212" y="5702936"/>
            <a:ext cx="1493996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GANs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7603212" y="6009046"/>
            <a:ext cx="6342459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Generate synthetic operational scenarios and augment training datasets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Shape 20"/>
          <p:cNvSpPr/>
          <p:nvPr/>
        </p:nvSpPr>
        <p:spPr>
          <a:xfrm>
            <a:off x="7468553" y="6454339"/>
            <a:ext cx="6611779" cy="766643"/>
          </a:xfrm>
          <a:prstGeom prst="roundRect">
            <a:avLst>
              <a:gd name="adj" fmla="val 6548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7603212" y="6588999"/>
            <a:ext cx="1601391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Diffusion Models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603212" y="6895109"/>
            <a:ext cx="6342459" cy="191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Produce high-fidelity predictions with uncertainty quantification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xmlns="" id="{EAA4E970-4009-87D8-987D-50AC8AD9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9AE12-CEB2-42FB-BB09-56677594586D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xmlns="" id="{080E15EB-162F-BA3C-F923-BAC1F41D9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606" y="7793096"/>
            <a:ext cx="9703724" cy="292100"/>
          </a:xfrm>
        </p:spPr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xmlns="" id="{55C002E0-9ED1-C8E5-E13B-BDCB29888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5893" y="764024"/>
            <a:ext cx="7522250" cy="411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Digital Twins in Mechanical Systems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95893" y="1373386"/>
            <a:ext cx="7725013" cy="421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Generative AI-powered digital twins are revolutionizing monitoring and control across critical mechanical engineering applications.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95893" y="1943338"/>
            <a:ext cx="395287" cy="39528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95893" y="2503289"/>
            <a:ext cx="2543056" cy="205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Machine Tool Monitoring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195893" y="2788087"/>
            <a:ext cx="772501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Real-time tracking of cutting forces, tool wear, and dimensional accuracy in CNC operations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95893" y="3262432"/>
            <a:ext cx="395287" cy="39528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95893" y="3822383"/>
            <a:ext cx="1832134" cy="205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Thermal Behavior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195893" y="4107180"/>
            <a:ext cx="772501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Predictive modeling of thermal expansion, heat distribution, and cooling system performance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95893" y="4581525"/>
            <a:ext cx="395287" cy="39528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95893" y="5141476"/>
            <a:ext cx="1813679" cy="205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Structural Health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6195893" y="5426273"/>
            <a:ext cx="772501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Continuous assessment of stress, fatigue, and structural integrity in mechanical assemblies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hape 8"/>
          <p:cNvSpPr/>
          <p:nvPr/>
        </p:nvSpPr>
        <p:spPr>
          <a:xfrm>
            <a:off x="6195893" y="5785366"/>
            <a:ext cx="7725013" cy="774263"/>
          </a:xfrm>
          <a:prstGeom prst="roundRect">
            <a:avLst>
              <a:gd name="adj" fmla="val 714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5" name="Text 9"/>
          <p:cNvSpPr/>
          <p:nvPr/>
        </p:nvSpPr>
        <p:spPr>
          <a:xfrm>
            <a:off x="6335197" y="5924669"/>
            <a:ext cx="2305288" cy="205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Spindle Vibration Twin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6335197" y="6209467"/>
            <a:ext cx="7446407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Predicts bearing wear and imbalance issues before catastrophic failure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Shape 11"/>
          <p:cNvSpPr/>
          <p:nvPr/>
        </p:nvSpPr>
        <p:spPr>
          <a:xfrm>
            <a:off x="6195893" y="6691313"/>
            <a:ext cx="7725013" cy="774263"/>
          </a:xfrm>
          <a:prstGeom prst="roundRect">
            <a:avLst>
              <a:gd name="adj" fmla="val 714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8" name="Text 12"/>
          <p:cNvSpPr/>
          <p:nvPr/>
        </p:nvSpPr>
        <p:spPr>
          <a:xfrm>
            <a:off x="6335197" y="6830616"/>
            <a:ext cx="1934170" cy="205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Bearing Wear Twin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6335197" y="7115413"/>
            <a:ext cx="7446407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Monitors lubrication, temperature, and acoustic signatures for early degradation detection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xmlns="" id="{F4091119-97E3-5ADB-A206-DD045EB9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7CA0-B9DE-41EA-98A9-E8690CAFDDB2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xmlns="" id="{70144D1A-0839-B3FE-0424-9D46FC008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xmlns="" id="{D2D47418-2F1F-F169-1342-1E70BB81D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5089" y="561856"/>
            <a:ext cx="8198048" cy="415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Digital Twin for Predictive Maintenance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15089" y="1295519"/>
            <a:ext cx="7114342" cy="424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Predictive maintenance powered by AI-driven digital twins transforms maintenance strategy from 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reactive repairs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 to 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proactive optimization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, dramatically reducing costs and downtime.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15089" y="2068830"/>
            <a:ext cx="7114342" cy="1032510"/>
          </a:xfrm>
          <a:prstGeom prst="roundRect">
            <a:avLst>
              <a:gd name="adj" fmla="val 7085"/>
            </a:avLst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715089" y="2053590"/>
            <a:ext cx="7114342" cy="60960"/>
          </a:xfrm>
          <a:prstGeom prst="roundRect">
            <a:avLst>
              <a:gd name="adj" fmla="val 91500"/>
            </a:avLst>
          </a:prstGeom>
          <a:solidFill>
            <a:srgbClr val="26A688"/>
          </a:solidFill>
          <a:ln/>
        </p:spPr>
      </p:sp>
      <p:sp>
        <p:nvSpPr>
          <p:cNvPr id="6" name="Shape 4"/>
          <p:cNvSpPr/>
          <p:nvPr/>
        </p:nvSpPr>
        <p:spPr>
          <a:xfrm>
            <a:off x="4073009" y="1869638"/>
            <a:ext cx="398383" cy="398383"/>
          </a:xfrm>
          <a:prstGeom prst="roundRect">
            <a:avLst>
              <a:gd name="adj" fmla="val 229528"/>
            </a:avLst>
          </a:prstGeom>
          <a:solidFill>
            <a:srgbClr val="26A688"/>
          </a:solidFill>
          <a:ln/>
        </p:spPr>
      </p:sp>
      <p:sp>
        <p:nvSpPr>
          <p:cNvPr id="7" name="Text 5"/>
          <p:cNvSpPr/>
          <p:nvPr/>
        </p:nvSpPr>
        <p:spPr>
          <a:xfrm>
            <a:off x="4192548" y="1969175"/>
            <a:ext cx="159306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1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63084" y="2400776"/>
            <a:ext cx="1823799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Failure Prediction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63084" y="2740938"/>
            <a:ext cx="6818352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Identify impending failures days or weeks before breakdown occurs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15089" y="3433286"/>
            <a:ext cx="7114342" cy="1032510"/>
          </a:xfrm>
          <a:prstGeom prst="roundRect">
            <a:avLst>
              <a:gd name="adj" fmla="val 7085"/>
            </a:avLst>
          </a:prstGeom>
          <a:solidFill>
            <a:srgbClr val="FFFFFF"/>
          </a:solidFill>
          <a:ln/>
        </p:spPr>
      </p:sp>
      <p:sp>
        <p:nvSpPr>
          <p:cNvPr id="11" name="Shape 9"/>
          <p:cNvSpPr/>
          <p:nvPr/>
        </p:nvSpPr>
        <p:spPr>
          <a:xfrm>
            <a:off x="715089" y="3418046"/>
            <a:ext cx="7114342" cy="60960"/>
          </a:xfrm>
          <a:prstGeom prst="roundRect">
            <a:avLst>
              <a:gd name="adj" fmla="val 91500"/>
            </a:avLst>
          </a:prstGeom>
          <a:solidFill>
            <a:srgbClr val="26A688"/>
          </a:solidFill>
          <a:ln/>
        </p:spPr>
      </p:sp>
      <p:sp>
        <p:nvSpPr>
          <p:cNvPr id="12" name="Shape 10"/>
          <p:cNvSpPr/>
          <p:nvPr/>
        </p:nvSpPr>
        <p:spPr>
          <a:xfrm>
            <a:off x="4073009" y="3234095"/>
            <a:ext cx="398383" cy="398383"/>
          </a:xfrm>
          <a:prstGeom prst="roundRect">
            <a:avLst>
              <a:gd name="adj" fmla="val 229528"/>
            </a:avLst>
          </a:prstGeom>
          <a:solidFill>
            <a:srgbClr val="26A688"/>
          </a:solidFill>
          <a:ln/>
        </p:spPr>
      </p:sp>
      <p:sp>
        <p:nvSpPr>
          <p:cNvPr id="13" name="Text 11"/>
          <p:cNvSpPr/>
          <p:nvPr/>
        </p:nvSpPr>
        <p:spPr>
          <a:xfrm>
            <a:off x="4192548" y="3333631"/>
            <a:ext cx="159306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2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63084" y="3765233"/>
            <a:ext cx="2177772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Downtime Reduction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63084" y="4105394"/>
            <a:ext cx="6818352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Eliminate unplanned shutdowns through scheduled interventions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15089" y="4797743"/>
            <a:ext cx="7114342" cy="1032510"/>
          </a:xfrm>
          <a:prstGeom prst="roundRect">
            <a:avLst>
              <a:gd name="adj" fmla="val 7085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715089" y="4782503"/>
            <a:ext cx="7114342" cy="60960"/>
          </a:xfrm>
          <a:prstGeom prst="roundRect">
            <a:avLst>
              <a:gd name="adj" fmla="val 91500"/>
            </a:avLst>
          </a:prstGeom>
          <a:solidFill>
            <a:srgbClr val="26A688"/>
          </a:solidFill>
          <a:ln/>
        </p:spPr>
      </p:sp>
      <p:sp>
        <p:nvSpPr>
          <p:cNvPr id="18" name="Shape 16"/>
          <p:cNvSpPr/>
          <p:nvPr/>
        </p:nvSpPr>
        <p:spPr>
          <a:xfrm>
            <a:off x="4073009" y="4598551"/>
            <a:ext cx="398383" cy="398383"/>
          </a:xfrm>
          <a:prstGeom prst="roundRect">
            <a:avLst>
              <a:gd name="adj" fmla="val 229528"/>
            </a:avLst>
          </a:prstGeom>
          <a:solidFill>
            <a:srgbClr val="26A688"/>
          </a:solidFill>
          <a:ln/>
        </p:spPr>
      </p:sp>
      <p:sp>
        <p:nvSpPr>
          <p:cNvPr id="19" name="Text 17"/>
          <p:cNvSpPr/>
          <p:nvPr/>
        </p:nvSpPr>
        <p:spPr>
          <a:xfrm>
            <a:off x="4192548" y="4698087"/>
            <a:ext cx="159306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3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63084" y="5129689"/>
            <a:ext cx="2361009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Schedule Optimization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63084" y="5469850"/>
            <a:ext cx="6818352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Perform maintenance only when needed, not on arbitrary time intervals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Shape 20"/>
          <p:cNvSpPr/>
          <p:nvPr/>
        </p:nvSpPr>
        <p:spPr>
          <a:xfrm>
            <a:off x="8177526" y="4887430"/>
            <a:ext cx="531138" cy="818078"/>
          </a:xfrm>
          <a:prstGeom prst="roundRect">
            <a:avLst>
              <a:gd name="adj" fmla="val 36005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43748" y="5080496"/>
            <a:ext cx="415051" cy="415051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8824793" y="5003560"/>
            <a:ext cx="1659969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Bearings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22"/>
          <p:cNvSpPr/>
          <p:nvPr/>
        </p:nvSpPr>
        <p:spPr>
          <a:xfrm>
            <a:off x="8824793" y="5343721"/>
            <a:ext cx="5098018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Vibration and temperature analysis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Shape 23"/>
          <p:cNvSpPr/>
          <p:nvPr/>
        </p:nvSpPr>
        <p:spPr>
          <a:xfrm>
            <a:off x="8160901" y="5821638"/>
            <a:ext cx="531138" cy="818078"/>
          </a:xfrm>
          <a:prstGeom prst="roundRect">
            <a:avLst>
              <a:gd name="adj" fmla="val 36005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pic>
        <p:nvPicPr>
          <p:cNvPr id="28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93623" y="6048226"/>
            <a:ext cx="331925" cy="331925"/>
          </a:xfrm>
          <a:prstGeom prst="rect">
            <a:avLst/>
          </a:prstGeom>
        </p:spPr>
      </p:pic>
      <p:sp>
        <p:nvSpPr>
          <p:cNvPr id="29" name="Text 24"/>
          <p:cNvSpPr/>
          <p:nvPr/>
        </p:nvSpPr>
        <p:spPr>
          <a:xfrm>
            <a:off x="8824793" y="5954393"/>
            <a:ext cx="1659969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Gears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 25"/>
          <p:cNvSpPr/>
          <p:nvPr/>
        </p:nvSpPr>
        <p:spPr>
          <a:xfrm>
            <a:off x="8824793" y="6294555"/>
            <a:ext cx="5098018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Wear pattern and load monitoring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Shape 26"/>
          <p:cNvSpPr/>
          <p:nvPr/>
        </p:nvSpPr>
        <p:spPr>
          <a:xfrm>
            <a:off x="8157832" y="6756091"/>
            <a:ext cx="531138" cy="818078"/>
          </a:xfrm>
          <a:prstGeom prst="roundRect">
            <a:avLst>
              <a:gd name="adj" fmla="val 36005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IN" dirty="0"/>
          </a:p>
        </p:txBody>
      </p:sp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43748" y="7008929"/>
            <a:ext cx="384852" cy="384852"/>
          </a:xfrm>
          <a:prstGeom prst="rect">
            <a:avLst/>
          </a:prstGeom>
        </p:spPr>
      </p:pic>
      <p:sp>
        <p:nvSpPr>
          <p:cNvPr id="33" name="Text 27"/>
          <p:cNvSpPr/>
          <p:nvPr/>
        </p:nvSpPr>
        <p:spPr>
          <a:xfrm>
            <a:off x="8824793" y="6905226"/>
            <a:ext cx="1659969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Unbounded Bold" pitchFamily="34" charset="-120"/>
              </a:rPr>
              <a:t>Cutting Tools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 28"/>
          <p:cNvSpPr/>
          <p:nvPr/>
        </p:nvSpPr>
        <p:spPr>
          <a:xfrm>
            <a:off x="8824793" y="7245388"/>
            <a:ext cx="5098018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Open Sans" pitchFamily="34" charset="-120"/>
              </a:rPr>
              <a:t>Edge condition and performance tracking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xmlns="" id="{3A3A9E52-DE03-113B-BC84-C9850D88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15AA-BF33-484D-B9C2-DC3E206F855B}" type="datetime1">
              <a:rPr lang="en-US" smtClean="0"/>
              <a:t>1/18/2026</a:t>
            </a:fld>
            <a:endParaRPr lang="en-US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xmlns="" id="{697F8A34-D59C-E739-A229-7A4B22D52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23ECE604 GenAI and Agentic AI Systems for Electrical Engineers | Introduction to Generative AI | Digital Twins in Mechanical Systems | C.Parkavi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xmlns="" id="{8B2CF294-FAE8-E95D-0DAF-9B5C4D5FB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3AB85CC1-5ECC-37AA-7494-10018D9B0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7526" y="1166249"/>
            <a:ext cx="6287778" cy="356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1229</Words>
  <Application>Microsoft Office PowerPoint</Application>
  <PresentationFormat>Custom</PresentationFormat>
  <Paragraphs>192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Cambria</vt:lpstr>
      <vt:lpstr>DM Sans Semi Bold</vt:lpstr>
      <vt:lpstr>Inter Medium</vt:lpstr>
      <vt:lpstr>Calibri</vt:lpstr>
      <vt:lpstr>Unbounded Bold</vt:lpstr>
      <vt:lpstr>Open Sans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/>
  <cp:lastModifiedBy>parkavi</cp:lastModifiedBy>
  <cp:revision>8</cp:revision>
  <dcterms:created xsi:type="dcterms:W3CDTF">2026-01-05T11:43:58Z</dcterms:created>
  <dcterms:modified xsi:type="dcterms:W3CDTF">2026-01-19T05:40:39Z</dcterms:modified>
</cp:coreProperties>
</file>