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89" r:id="rId9"/>
    <p:sldId id="262" r:id="rId10"/>
    <p:sldId id="263" r:id="rId11"/>
    <p:sldId id="264" r:id="rId12"/>
    <p:sldId id="267" r:id="rId13"/>
    <p:sldId id="290" r:id="rId14"/>
    <p:sldId id="291" r:id="rId15"/>
  </p:sldIdLst>
  <p:sldSz cx="14630400" cy="8229600"/>
  <p:notesSz cx="8229600" cy="14630400"/>
  <p:embeddedFontLst>
    <p:embeddedFont>
      <p:font typeface="Cambria" pitchFamily="18" charset="0"/>
      <p:regular r:id="rId17"/>
      <p:bold r:id="rId18"/>
      <p:italic r:id="rId19"/>
      <p:boldItalic r:id="rId20"/>
    </p:embeddedFont>
    <p:embeddedFont>
      <p:font typeface="Heebo" charset="-79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rial Narrow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D7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5" d="100"/>
          <a:sy n="75" d="100"/>
        </p:scale>
        <p:origin x="-528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439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932CCE-781F-CF27-CB00-E44481A38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B128675-F768-D2BE-A162-C25EDA9EB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4D83CDF-3571-A28D-0437-BF5EB19AB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BDFE04-71EC-879E-BBA6-BE5C8F23B0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340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F8FC845E-5EC6-6D90-08E6-E8C8D8D59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AB8CA7E-E3CA-4304-B5E1-CA90A23F26AD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xmlns="" id="{141C4E96-8FB7-2840-2FF7-8CC3E1EF9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xmlns="" id="{5F4AE51A-4E31-15C3-E0A1-A34DC7875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pic>
        <p:nvPicPr>
          <p:cNvPr id="5" name="Picture 2" descr="SNS Groups">
            <a:extLst>
              <a:ext uri="{FF2B5EF4-FFF2-40B4-BE49-F238E27FC236}">
                <a16:creationId xmlns:a16="http://schemas.microsoft.com/office/drawing/2014/main" xmlns="" id="{3F5889D7-EB38-F052-A608-92D49D52F8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0859" y="49962"/>
            <a:ext cx="1463040" cy="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9">
            <a:extLst>
              <a:ext uri="{FF2B5EF4-FFF2-40B4-BE49-F238E27FC236}">
                <a16:creationId xmlns:a16="http://schemas.microsoft.com/office/drawing/2014/main" xmlns="" id="{8FFB34A6-4F6C-E6F9-73E7-35FC8E1A7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D7DDDC6-DD19-47C6-A43A-52C8C0B028E4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xmlns="" id="{E3696269-FEB0-B710-1672-2D86C4BA8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615AE84D-A653-06DE-6665-C8171F61C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pic>
        <p:nvPicPr>
          <p:cNvPr id="5" name="Picture 2" descr="SNS Groups">
            <a:extLst>
              <a:ext uri="{FF2B5EF4-FFF2-40B4-BE49-F238E27FC236}">
                <a16:creationId xmlns:a16="http://schemas.microsoft.com/office/drawing/2014/main" xmlns="" id="{464F7D11-57A4-F75D-CC70-C5CC8A9BB0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0859" y="49962"/>
            <a:ext cx="1463040" cy="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9">
            <a:extLst>
              <a:ext uri="{FF2B5EF4-FFF2-40B4-BE49-F238E27FC236}">
                <a16:creationId xmlns:a16="http://schemas.microsoft.com/office/drawing/2014/main" xmlns="" id="{904174F8-302E-034D-7044-C6B29062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8ACB6B98-BD3D-44CD-8BE8-0E4A52C4E203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xmlns="" id="{70114825-14A6-3E11-03B1-69FB05FB5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B1D3AA81-ADE1-B35F-5158-3B0645836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5696" y="948672"/>
            <a:ext cx="12386736" cy="75038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528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DB56C9-A27C-4781-A1AD-55981328BA13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fld id="{F29FD947-BD1D-4C97-8CE0-E2204A720BE8}" type="datetime1">
              <a:rPr lang="en-US" smtClean="0"/>
              <a:t>1/18/2026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5585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pic>
        <p:nvPicPr>
          <p:cNvPr id="5" name="Picture 2" descr="SNS Groups">
            <a:extLst>
              <a:ext uri="{FF2B5EF4-FFF2-40B4-BE49-F238E27FC236}">
                <a16:creationId xmlns:a16="http://schemas.microsoft.com/office/drawing/2014/main" xmlns="" id="{E1A9EF84-40DD-2D9A-E364-A7B4EB103B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0859" y="49962"/>
            <a:ext cx="1463040" cy="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9">
            <a:extLst>
              <a:ext uri="{FF2B5EF4-FFF2-40B4-BE49-F238E27FC236}">
                <a16:creationId xmlns:a16="http://schemas.microsoft.com/office/drawing/2014/main" xmlns="" id="{AB874A07-0006-1C8D-4868-EA39225D4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3E06746F-F9BE-4309-A66F-64A1EE2926D0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xmlns="" id="{4722CBB6-6E5C-145D-C6BB-C6E94B989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BF48D06F-3562-CC8D-691D-43CA11E4D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pic>
        <p:nvPicPr>
          <p:cNvPr id="5" name="Picture 2" descr="SNS Groups">
            <a:extLst>
              <a:ext uri="{FF2B5EF4-FFF2-40B4-BE49-F238E27FC236}">
                <a16:creationId xmlns:a16="http://schemas.microsoft.com/office/drawing/2014/main" xmlns="" id="{24B320A4-21A9-C11B-E2B9-48B697E1C9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0859" y="49962"/>
            <a:ext cx="1463040" cy="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9">
            <a:extLst>
              <a:ext uri="{FF2B5EF4-FFF2-40B4-BE49-F238E27FC236}">
                <a16:creationId xmlns:a16="http://schemas.microsoft.com/office/drawing/2014/main" xmlns="" id="{6DFB679D-8DA0-1ABF-EE06-91B6A1503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220CCB54-DE31-43A9-8888-A79C27DDCD3A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xmlns="" id="{6E6CC5D0-06AF-3C97-92AD-E26A95305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B1EB5CBE-0BC0-3B83-907C-466A0555A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pic>
        <p:nvPicPr>
          <p:cNvPr id="5" name="Picture 2" descr="SNS Groups">
            <a:extLst>
              <a:ext uri="{FF2B5EF4-FFF2-40B4-BE49-F238E27FC236}">
                <a16:creationId xmlns:a16="http://schemas.microsoft.com/office/drawing/2014/main" xmlns="" id="{0CE9781A-53AA-305E-094C-95710388F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0859" y="49962"/>
            <a:ext cx="1463040" cy="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9">
            <a:extLst>
              <a:ext uri="{FF2B5EF4-FFF2-40B4-BE49-F238E27FC236}">
                <a16:creationId xmlns:a16="http://schemas.microsoft.com/office/drawing/2014/main" xmlns="" id="{7F1803D3-6267-CDD9-6DC3-D872AC527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05A57F7C-C9A8-4C1E-B906-808B8C475C88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xmlns="" id="{6ACA9E21-23DD-E41A-2D46-7550F81CD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B59B08FC-C475-BB82-6570-23F5FCD12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pic>
        <p:nvPicPr>
          <p:cNvPr id="5" name="Picture 2" descr="SNS Groups">
            <a:extLst>
              <a:ext uri="{FF2B5EF4-FFF2-40B4-BE49-F238E27FC236}">
                <a16:creationId xmlns:a16="http://schemas.microsoft.com/office/drawing/2014/main" xmlns="" id="{76971C2B-E7DB-7944-4CEE-CB582CE6D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0859" y="49962"/>
            <a:ext cx="1463040" cy="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9">
            <a:extLst>
              <a:ext uri="{FF2B5EF4-FFF2-40B4-BE49-F238E27FC236}">
                <a16:creationId xmlns:a16="http://schemas.microsoft.com/office/drawing/2014/main" xmlns="" id="{5A74727C-8A04-14ED-8EE9-1D89D2A15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3719ACD9-CF98-441B-8845-EA181D398F87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xmlns="" id="{1049F90C-FCEB-2D58-B6AC-DF697B898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4B9B7EC1-5862-6BDB-A0AA-4036B1762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pic>
        <p:nvPicPr>
          <p:cNvPr id="5" name="Picture 2" descr="SNS Groups">
            <a:extLst>
              <a:ext uri="{FF2B5EF4-FFF2-40B4-BE49-F238E27FC236}">
                <a16:creationId xmlns:a16="http://schemas.microsoft.com/office/drawing/2014/main" xmlns="" id="{497BDFA7-D374-F3AB-FF66-DDDF66EF90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0859" y="49962"/>
            <a:ext cx="1463040" cy="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9">
            <a:extLst>
              <a:ext uri="{FF2B5EF4-FFF2-40B4-BE49-F238E27FC236}">
                <a16:creationId xmlns:a16="http://schemas.microsoft.com/office/drawing/2014/main" xmlns="" id="{B2ED4D53-1D43-90DE-0842-B0D18FD9F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0747B931-FB8A-4CD4-A494-C357B2CA247A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xmlns="" id="{15FF8E72-0F98-8DBF-E77C-7D4066B24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729463E3-681E-EECC-E93C-FD10EB0C3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pic>
        <p:nvPicPr>
          <p:cNvPr id="5" name="Picture 2" descr="SNS Groups">
            <a:extLst>
              <a:ext uri="{FF2B5EF4-FFF2-40B4-BE49-F238E27FC236}">
                <a16:creationId xmlns:a16="http://schemas.microsoft.com/office/drawing/2014/main" xmlns="" id="{2E28885D-BCF8-24FF-4BB1-60335110BA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0859" y="49962"/>
            <a:ext cx="1463040" cy="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9">
            <a:extLst>
              <a:ext uri="{FF2B5EF4-FFF2-40B4-BE49-F238E27FC236}">
                <a16:creationId xmlns:a16="http://schemas.microsoft.com/office/drawing/2014/main" xmlns="" id="{5928040B-6174-1186-4104-8C9F7DFD7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04A2718-68AE-40C3-B928-001622B413A4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xmlns="" id="{6AFD4F2C-0187-CEB2-A7A1-E76868308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06FE4966-0D03-ACA8-A803-42538610C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pic>
        <p:nvPicPr>
          <p:cNvPr id="5" name="Picture 2" descr="SNS Groups">
            <a:extLst>
              <a:ext uri="{FF2B5EF4-FFF2-40B4-BE49-F238E27FC236}">
                <a16:creationId xmlns:a16="http://schemas.microsoft.com/office/drawing/2014/main" xmlns="" id="{B8F1CBD9-2889-2B9B-074F-ECBDFA0EDF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0859" y="49962"/>
            <a:ext cx="1463040" cy="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9">
            <a:extLst>
              <a:ext uri="{FF2B5EF4-FFF2-40B4-BE49-F238E27FC236}">
                <a16:creationId xmlns:a16="http://schemas.microsoft.com/office/drawing/2014/main" xmlns="" id="{4B81CDD5-0E5D-7E7A-9DAC-C212EFD14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4E6688B4-8BB2-4584-93D0-D40CAC7973B7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xmlns="" id="{FCCDA842-D171-4DEB-6596-BBF74B837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4E19662C-057D-1811-A50C-8F4265E44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pic>
        <p:nvPicPr>
          <p:cNvPr id="5" name="Picture 2" descr="SNS Groups">
            <a:extLst>
              <a:ext uri="{FF2B5EF4-FFF2-40B4-BE49-F238E27FC236}">
                <a16:creationId xmlns:a16="http://schemas.microsoft.com/office/drawing/2014/main" xmlns="" id="{C0D26AE5-AA4C-DC88-369A-68962FCD87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0859" y="49962"/>
            <a:ext cx="1463040" cy="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9">
            <a:extLst>
              <a:ext uri="{FF2B5EF4-FFF2-40B4-BE49-F238E27FC236}">
                <a16:creationId xmlns:a16="http://schemas.microsoft.com/office/drawing/2014/main" xmlns="" id="{4E6A489B-CCFB-9A2C-F28F-8E39C1215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FCB84855-6EE1-4174-BE64-24EA6B1EABDB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xmlns="" id="{AB08AFE3-A3A4-DD7A-D338-C4CC92898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4BC17F0A-2557-36B4-9939-C041CE11B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NS Groups">
            <a:extLst>
              <a:ext uri="{FF2B5EF4-FFF2-40B4-BE49-F238E27FC236}">
                <a16:creationId xmlns:a16="http://schemas.microsoft.com/office/drawing/2014/main" xmlns="" id="{7BB22479-DCF6-D054-B55B-46239D410E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0859" y="49962"/>
            <a:ext cx="1463040" cy="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9">
            <a:extLst>
              <a:ext uri="{FF2B5EF4-FFF2-40B4-BE49-F238E27FC236}">
                <a16:creationId xmlns:a16="http://schemas.microsoft.com/office/drawing/2014/main" xmlns="" id="{D2110B08-7046-F182-3EB9-36CC8599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7741574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71F2FE05-75DD-4AD1-BAC1-89D15E62E5C6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xmlns="" id="{F583D839-38D4-886A-DAF1-8014D7EEF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7711901"/>
            <a:ext cx="9703724" cy="2921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xmlns="" id="{09AC4324-0931-390E-9C70-999D1D55B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90764" y="7534910"/>
            <a:ext cx="1706880" cy="2921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sv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22.png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36.svg"/><Relationship Id="rId4" Type="http://schemas.openxmlformats.org/officeDocument/2006/relationships/image" Target="../media/image29.sv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624378" y="4849307"/>
            <a:ext cx="7556421" cy="5153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Evolution of Generative AI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89" y="375189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Unit I – Introduction to Generative AI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80190" y="5039690"/>
            <a:ext cx="2065788" cy="426244"/>
          </a:xfrm>
          <a:prstGeom prst="roundRect">
            <a:avLst>
              <a:gd name="adj" fmla="val 6386"/>
            </a:avLst>
          </a:prstGeom>
          <a:solidFill>
            <a:srgbClr val="CCD7FF"/>
          </a:solidFill>
          <a:ln/>
        </p:spPr>
      </p:sp>
      <p:sp>
        <p:nvSpPr>
          <p:cNvPr id="6" name="Text 3"/>
          <p:cNvSpPr/>
          <p:nvPr/>
        </p:nvSpPr>
        <p:spPr>
          <a:xfrm>
            <a:off x="6416278" y="5157549"/>
            <a:ext cx="903565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LECTURE 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EEF1069-8BC2-7DD5-C362-85FA991D736E}"/>
              </a:ext>
            </a:extLst>
          </p:cNvPr>
          <p:cNvSpPr/>
          <p:nvPr/>
        </p:nvSpPr>
        <p:spPr>
          <a:xfrm>
            <a:off x="1448772" y="28089"/>
            <a:ext cx="11872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dirty="0">
                <a:latin typeface="Cambria" panose="02040503050406030204" pitchFamily="18" charset="0"/>
              </a:rPr>
              <a:t>SNS COLLEGE OF TECHNOLOGY</a:t>
            </a:r>
            <a:br>
              <a:rPr lang="en-IN" sz="4000" b="1" dirty="0">
                <a:latin typeface="Cambria" panose="02040503050406030204" pitchFamily="18" charset="0"/>
              </a:rPr>
            </a:br>
            <a:r>
              <a:rPr lang="en-IN" sz="2800" dirty="0">
                <a:latin typeface="Cambria" panose="02040503050406030204" pitchFamily="18" charset="0"/>
              </a:rPr>
              <a:t>An Autonomous Institution</a:t>
            </a:r>
          </a:p>
          <a:p>
            <a:pPr algn="ctr"/>
            <a:r>
              <a:rPr lang="en-IN" sz="2800" dirty="0">
                <a:latin typeface="Cambria" panose="02040503050406030204" pitchFamily="18" charset="0"/>
              </a:rPr>
              <a:t>Coimbatore-35</a:t>
            </a:r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xmlns="" id="{C5417FB8-5D41-859B-89A2-530206494247}"/>
              </a:ext>
            </a:extLst>
          </p:cNvPr>
          <p:cNvSpPr/>
          <p:nvPr/>
        </p:nvSpPr>
        <p:spPr>
          <a:xfrm>
            <a:off x="8509930" y="5024450"/>
            <a:ext cx="5948052" cy="441484"/>
          </a:xfrm>
          <a:prstGeom prst="roundRect">
            <a:avLst>
              <a:gd name="adj" fmla="val 6165"/>
            </a:avLst>
          </a:prstGeom>
          <a:noFill/>
          <a:ln w="38100">
            <a:solidFill>
              <a:srgbClr val="CCD7FF"/>
            </a:solidFill>
            <a:prstDash val="solid"/>
          </a:ln>
        </p:spPr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96FF9607-26FC-D759-60C2-E290CE6A05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7D835B-7317-4DD3-BA06-213B8588811F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C21596CB-1783-35C3-C547-C14072C0B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2EEC9F8F-768C-C015-0573-CF6DE32DF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170" name="Picture 2" descr="AI Cracks the Brain's Genetic Code, Unlocking Evolutionary Secrets">
            <a:extLst>
              <a:ext uri="{FF2B5EF4-FFF2-40B4-BE49-F238E27FC236}">
                <a16:creationId xmlns:a16="http://schemas.microsoft.com/office/drawing/2014/main" xmlns="" id="{1D2AB798-2873-98B1-5EB6-FFFD76FC5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73"/>
          <a:stretch>
            <a:fillRect/>
          </a:stretch>
        </p:blipFill>
        <p:spPr bwMode="auto">
          <a:xfrm>
            <a:off x="112533" y="1961804"/>
            <a:ext cx="6003704" cy="500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58117" y="192968"/>
            <a:ext cx="97975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Key Application Domains of Generative AI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4687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Text &amp; Language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1959122"/>
            <a:ext cx="304800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Content generation, translation, summarization, and conversational AI assistants</a:t>
            </a:r>
            <a:endParaRPr lang="en-US" sz="17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125278" y="14687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Images &amp; Video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125278" y="1959122"/>
            <a:ext cx="30481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Photo synthesis, style transfer, video generation, and visual content creation</a:t>
            </a:r>
            <a:endParaRPr lang="en-US" sz="17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456884" y="14687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Code Generation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56884" y="1959122"/>
            <a:ext cx="304811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Automated programming, code completion, bug detection, and software synthesis</a:t>
            </a:r>
            <a:endParaRPr lang="en-US" sz="17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788491" y="14687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Design &amp; Simulation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788491" y="1959122"/>
            <a:ext cx="30481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CAD modeling, generative design, physics simulation, and digital twin creation</a:t>
            </a:r>
            <a:endParaRPr lang="en-US" sz="17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B880EB19-DC5D-D88B-B7A1-7CEA1777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973" y="3183918"/>
            <a:ext cx="7808847" cy="41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4D376CE6-E9C9-4904-663F-6F0E91A1FD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20BBBA-A5BE-4348-A550-AFBCABF05EDD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C3F2D8C7-508A-7E5D-0EBA-C382926E5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BFCED21A-973A-FC6B-8891-4FAA629C8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2146" y="344158"/>
            <a:ext cx="7508558" cy="541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50"/>
              </a:lnSpc>
              <a:buNone/>
            </a:pP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Generative AI in Engineering Applications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606862" y="1257628"/>
            <a:ext cx="7188756" cy="1391364"/>
          </a:xfrm>
          <a:prstGeom prst="roundRect">
            <a:avLst>
              <a:gd name="adj" fmla="val 1870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29722" y="1280488"/>
            <a:ext cx="693539" cy="1345644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5" name="Text 3"/>
          <p:cNvSpPr/>
          <p:nvPr/>
        </p:nvSpPr>
        <p:spPr>
          <a:xfrm>
            <a:off x="846415" y="1790789"/>
            <a:ext cx="260033" cy="325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1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96616" y="1453843"/>
            <a:ext cx="2186464" cy="2709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CAD Design Suggestions</a:t>
            </a:r>
            <a:endParaRPr lang="en-US" sz="1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496616" y="1898184"/>
            <a:ext cx="6102787" cy="554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AI analyzes design constraints and generates optimized component geometries, reducing design iteration time by 60-70%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606862" y="2822347"/>
            <a:ext cx="7188756" cy="1391364"/>
          </a:xfrm>
          <a:prstGeom prst="roundRect">
            <a:avLst>
              <a:gd name="adj" fmla="val 1870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629722" y="2845207"/>
            <a:ext cx="693539" cy="1345644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10" name="Text 8"/>
          <p:cNvSpPr/>
          <p:nvPr/>
        </p:nvSpPr>
        <p:spPr>
          <a:xfrm>
            <a:off x="846415" y="3355509"/>
            <a:ext cx="260033" cy="325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496616" y="3018562"/>
            <a:ext cx="2364700" cy="2709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Synthetic Simulation Data</a:t>
            </a:r>
            <a:endParaRPr lang="en-US" sz="1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496616" y="3462903"/>
            <a:ext cx="6102787" cy="554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Generate thousands of realistic test scenarios for FEA, CFD, and system validation without physical prototyping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606862" y="4387066"/>
            <a:ext cx="7188756" cy="1391364"/>
          </a:xfrm>
          <a:prstGeom prst="roundRect">
            <a:avLst>
              <a:gd name="adj" fmla="val 1870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29722" y="4409926"/>
            <a:ext cx="693539" cy="1345644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15" name="Text 13"/>
          <p:cNvSpPr/>
          <p:nvPr/>
        </p:nvSpPr>
        <p:spPr>
          <a:xfrm>
            <a:off x="846415" y="4920228"/>
            <a:ext cx="260033" cy="325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3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496616" y="4583281"/>
            <a:ext cx="2167652" cy="2709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Process Optimization</a:t>
            </a:r>
            <a:endParaRPr lang="en-US" sz="1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496616" y="5027623"/>
            <a:ext cx="6102787" cy="554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AI models learn from production data to suggest parameter adjustments that improve efficiency and reduce waste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606862" y="5951786"/>
            <a:ext cx="7188756" cy="1391364"/>
          </a:xfrm>
          <a:prstGeom prst="roundRect">
            <a:avLst>
              <a:gd name="adj" fmla="val 1870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9722" y="5974646"/>
            <a:ext cx="693539" cy="1345644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20" name="Text 18"/>
          <p:cNvSpPr/>
          <p:nvPr/>
        </p:nvSpPr>
        <p:spPr>
          <a:xfrm>
            <a:off x="846415" y="6484948"/>
            <a:ext cx="260033" cy="325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4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496616" y="6148001"/>
            <a:ext cx="2167652" cy="2709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Predictive Maintenance</a:t>
            </a:r>
            <a:endParaRPr lang="en-US" sz="1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496616" y="6592342"/>
            <a:ext cx="6102787" cy="554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Generate failure scenarios and maintenance schedules by learning patterns from sensor data and equipment history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8226147" y="5467697"/>
            <a:ext cx="5804892" cy="2012871"/>
          </a:xfrm>
          <a:prstGeom prst="roundRect">
            <a:avLst>
              <a:gd name="adj" fmla="val 1292"/>
            </a:avLst>
          </a:prstGeom>
          <a:solidFill>
            <a:srgbClr val="B3C3FF"/>
          </a:solidFill>
          <a:ln/>
        </p:spPr>
      </p:sp>
      <p:pic>
        <p:nvPicPr>
          <p:cNvPr id="2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502" y="5700464"/>
            <a:ext cx="270867" cy="216694"/>
          </a:xfrm>
          <a:prstGeom prst="rect">
            <a:avLst/>
          </a:prstGeom>
        </p:spPr>
      </p:pic>
      <p:sp>
        <p:nvSpPr>
          <p:cNvPr id="26" name="Text 22"/>
          <p:cNvSpPr/>
          <p:nvPr/>
        </p:nvSpPr>
        <p:spPr>
          <a:xfrm>
            <a:off x="8843724" y="5684391"/>
            <a:ext cx="3891677" cy="2709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Spotlight: Mechanical Design Optimization</a:t>
            </a:r>
            <a:endParaRPr lang="en-US" sz="1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23"/>
          <p:cNvSpPr/>
          <p:nvPr/>
        </p:nvSpPr>
        <p:spPr>
          <a:xfrm>
            <a:off x="8843724" y="6128732"/>
            <a:ext cx="5013960" cy="11091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AI-assisted topology optimization generates lightweight structures that meet strength requirements while minimizing material use. Engineers input constraints, and GenAI explores thousands of design variants in minutes.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xmlns="" id="{BF91CE3F-A0A9-5AF2-BEDE-7819D54B8E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35DAFD-56F4-4108-B8FB-B31A45E3E00E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xmlns="" id="{E8D45A5D-E7B9-D724-1915-726BAE980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xmlns="" id="{34482602-D75B-25BF-466F-5F6CCC237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4" name="Picture 2" descr="Generative Engineering: The AI-Powered Future of How Things Are Made |  All3DP Pro">
            <a:extLst>
              <a:ext uri="{FF2B5EF4-FFF2-40B4-BE49-F238E27FC236}">
                <a16:creationId xmlns:a16="http://schemas.microsoft.com/office/drawing/2014/main" xmlns="" id="{A153843B-6D92-246A-6A16-D4FB3BB31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2311" y="1203384"/>
            <a:ext cx="6385333" cy="39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05696" y="45859"/>
            <a:ext cx="12386736" cy="7227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840" b="1" spc="-1" dirty="0">
                <a:solidFill>
                  <a:srgbClr val="C00000"/>
                </a:solidFill>
                <a:latin typeface="Arial Narrow"/>
              </a:rPr>
              <a:t>Evolution of GenAI: A Timeline of Significant Milestones</a:t>
            </a:r>
            <a:endParaRPr lang="en-IN" sz="3840" spc="-1" dirty="0">
              <a:latin typeface="Arial"/>
            </a:endParaRPr>
          </a:p>
        </p:txBody>
      </p:sp>
      <p:sp>
        <p:nvSpPr>
          <p:cNvPr id="49" name="TextBox 17"/>
          <p:cNvSpPr/>
          <p:nvPr/>
        </p:nvSpPr>
        <p:spPr>
          <a:xfrm>
            <a:off x="663950" y="1777248"/>
            <a:ext cx="1426965" cy="1438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843C0B"/>
                </a:solidFill>
                <a:latin typeface="Arial Narrow"/>
                <a:ea typeface="DejaVu Sans"/>
              </a:rPr>
              <a:t>1943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ANN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(McCulloch-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Pitts)</a:t>
            </a:r>
            <a:endParaRPr lang="en-IN" sz="2160" spc="-1">
              <a:latin typeface="Arial"/>
            </a:endParaRPr>
          </a:p>
        </p:txBody>
      </p:sp>
      <p:sp>
        <p:nvSpPr>
          <p:cNvPr id="50" name="TextBox 21"/>
          <p:cNvSpPr/>
          <p:nvPr/>
        </p:nvSpPr>
        <p:spPr>
          <a:xfrm>
            <a:off x="835920" y="821664"/>
            <a:ext cx="3423600" cy="1438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spc="-1" dirty="0">
                <a:solidFill>
                  <a:srgbClr val="FF0000"/>
                </a:solidFill>
                <a:latin typeface="Arial Narrow"/>
                <a:ea typeface="DejaVu Sans"/>
              </a:rPr>
              <a:t>Turing Test (Imitation Game)</a:t>
            </a:r>
            <a:endParaRPr lang="en-IN" sz="2160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 dirty="0">
                <a:solidFill>
                  <a:srgbClr val="0070C0"/>
                </a:solidFill>
                <a:latin typeface="Arial Narrow"/>
                <a:ea typeface="DejaVu Sans"/>
              </a:rPr>
              <a:t>I, Robot (Isaac Asimov)</a:t>
            </a:r>
            <a:endParaRPr lang="en-IN" sz="2160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 dirty="0">
                <a:solidFill>
                  <a:srgbClr val="0070C0"/>
                </a:solidFill>
                <a:latin typeface="Arial Narrow"/>
                <a:ea typeface="DejaVu Sans"/>
              </a:rPr>
              <a:t>3 Robot Principles</a:t>
            </a:r>
            <a:endParaRPr lang="en-IN" sz="2160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b="1" spc="-1" dirty="0">
                <a:solidFill>
                  <a:srgbClr val="2F5597"/>
                </a:solidFill>
                <a:latin typeface="Arial Narrow"/>
                <a:ea typeface="DejaVu Sans"/>
              </a:rPr>
              <a:t>1950</a:t>
            </a:r>
            <a:endParaRPr lang="en-IN" sz="2160" spc="-1" dirty="0">
              <a:latin typeface="Arial"/>
            </a:endParaRPr>
          </a:p>
        </p:txBody>
      </p:sp>
      <p:sp>
        <p:nvSpPr>
          <p:cNvPr id="51" name="TextBox 38"/>
          <p:cNvSpPr/>
          <p:nvPr/>
        </p:nvSpPr>
        <p:spPr>
          <a:xfrm>
            <a:off x="2509056" y="1802736"/>
            <a:ext cx="2425680" cy="1438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843C0B"/>
                </a:solidFill>
                <a:latin typeface="Arial Narrow"/>
                <a:ea typeface="DejaVu Sans"/>
              </a:rPr>
              <a:t>1951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Chess Play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Program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(Claude Shannon)</a:t>
            </a:r>
            <a:endParaRPr lang="en-IN" sz="2160" spc="-1">
              <a:latin typeface="Arial"/>
            </a:endParaRPr>
          </a:p>
        </p:txBody>
      </p:sp>
      <p:sp>
        <p:nvSpPr>
          <p:cNvPr id="52" name="TextBox 42"/>
          <p:cNvSpPr/>
          <p:nvPr/>
        </p:nvSpPr>
        <p:spPr>
          <a:xfrm>
            <a:off x="3852576" y="809136"/>
            <a:ext cx="2072304" cy="1438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Checkers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Play Program (Samuel)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2F5597"/>
                </a:solidFill>
                <a:latin typeface="Arial Narrow"/>
                <a:ea typeface="DejaVu Sans"/>
              </a:rPr>
              <a:t>1955</a:t>
            </a:r>
            <a:endParaRPr lang="en-IN" sz="2160" spc="-1">
              <a:latin typeface="Arial"/>
            </a:endParaRPr>
          </a:p>
        </p:txBody>
      </p:sp>
      <p:sp>
        <p:nvSpPr>
          <p:cNvPr id="53" name="TextBox 43"/>
          <p:cNvSpPr/>
          <p:nvPr/>
        </p:nvSpPr>
        <p:spPr>
          <a:xfrm>
            <a:off x="4720464" y="1802736"/>
            <a:ext cx="2630016" cy="17710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843C0B"/>
                </a:solidFill>
                <a:latin typeface="Arial Narrow"/>
                <a:ea typeface="DejaVu Sans"/>
              </a:rPr>
              <a:t>1956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Dartmouth Summer Research Project on AI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(McCarthy-Minsky-Rochester-Shannon)</a:t>
            </a:r>
            <a:endParaRPr lang="en-IN" sz="2160" spc="-1">
              <a:latin typeface="Arial"/>
            </a:endParaRPr>
          </a:p>
        </p:txBody>
      </p:sp>
      <p:sp>
        <p:nvSpPr>
          <p:cNvPr id="54" name="TextBox 44"/>
          <p:cNvSpPr/>
          <p:nvPr/>
        </p:nvSpPr>
        <p:spPr>
          <a:xfrm>
            <a:off x="6460992" y="1128816"/>
            <a:ext cx="1438992" cy="1106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spc="-1" dirty="0">
                <a:solidFill>
                  <a:srgbClr val="0070C0"/>
                </a:solidFill>
                <a:latin typeface="Arial Narrow"/>
                <a:ea typeface="DejaVu Sans"/>
              </a:rPr>
              <a:t>MIT AI Lab</a:t>
            </a:r>
            <a:endParaRPr lang="en-IN" sz="2160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 dirty="0">
                <a:solidFill>
                  <a:srgbClr val="0070C0"/>
                </a:solidFill>
                <a:latin typeface="Arial Narrow"/>
                <a:ea typeface="DejaVu Sans"/>
              </a:rPr>
              <a:t>founded</a:t>
            </a:r>
            <a:endParaRPr lang="en-IN" sz="2160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b="1" spc="-1" dirty="0">
                <a:solidFill>
                  <a:srgbClr val="2F5597"/>
                </a:solidFill>
                <a:latin typeface="Arial Narrow"/>
                <a:ea typeface="DejaVu Sans"/>
              </a:rPr>
              <a:t>1959</a:t>
            </a:r>
            <a:endParaRPr lang="en-IN" sz="2160" spc="-1" dirty="0">
              <a:latin typeface="Arial"/>
            </a:endParaRPr>
          </a:p>
        </p:txBody>
      </p:sp>
      <p:sp>
        <p:nvSpPr>
          <p:cNvPr id="55" name="TextBox 45"/>
          <p:cNvSpPr/>
          <p:nvPr/>
        </p:nvSpPr>
        <p:spPr>
          <a:xfrm>
            <a:off x="7355664" y="1802737"/>
            <a:ext cx="1850688" cy="1438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843C0B"/>
                </a:solidFill>
                <a:latin typeface="Arial Narrow"/>
                <a:ea typeface="DejaVu Sans"/>
              </a:rPr>
              <a:t>1961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General Motors Automated Assembly Line</a:t>
            </a:r>
            <a:endParaRPr lang="en-IN" sz="2160" spc="-1">
              <a:latin typeface="Arial"/>
            </a:endParaRPr>
          </a:p>
        </p:txBody>
      </p:sp>
      <p:sp>
        <p:nvSpPr>
          <p:cNvPr id="56" name="TextBox 46"/>
          <p:cNvSpPr/>
          <p:nvPr/>
        </p:nvSpPr>
        <p:spPr>
          <a:xfrm>
            <a:off x="7910352" y="799632"/>
            <a:ext cx="3122928" cy="1438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spc="-1" dirty="0">
                <a:solidFill>
                  <a:srgbClr val="0070C0"/>
                </a:solidFill>
                <a:latin typeface="Arial Narrow"/>
                <a:ea typeface="DejaVu Sans"/>
              </a:rPr>
              <a:t>MIT introduces NLP-based Chatbot ELIZA</a:t>
            </a:r>
            <a:endParaRPr lang="en-IN" sz="2160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 dirty="0">
                <a:solidFill>
                  <a:srgbClr val="0070C0"/>
                </a:solidFill>
                <a:latin typeface="Arial Narrow"/>
                <a:ea typeface="DejaVu Sans"/>
              </a:rPr>
              <a:t>(Joseph Weizenbaum)</a:t>
            </a:r>
            <a:endParaRPr lang="en-IN" sz="2160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b="1" spc="-1" dirty="0">
                <a:solidFill>
                  <a:srgbClr val="2F5597"/>
                </a:solidFill>
                <a:latin typeface="Arial Narrow"/>
                <a:ea typeface="DejaVu Sans"/>
              </a:rPr>
              <a:t>1965</a:t>
            </a:r>
            <a:endParaRPr lang="en-IN" sz="2160" spc="-1" dirty="0">
              <a:latin typeface="Arial"/>
            </a:endParaRPr>
          </a:p>
        </p:txBody>
      </p:sp>
      <p:sp>
        <p:nvSpPr>
          <p:cNvPr id="57" name="TextBox 57"/>
          <p:cNvSpPr/>
          <p:nvPr/>
        </p:nvSpPr>
        <p:spPr>
          <a:xfrm>
            <a:off x="9276336" y="1802736"/>
            <a:ext cx="2729376" cy="1106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843C0B"/>
                </a:solidFill>
                <a:latin typeface="Arial Narrow"/>
                <a:ea typeface="DejaVu Sans"/>
              </a:rPr>
              <a:t>1969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Shaky Mobile Robot (Stanford Research Lab)</a:t>
            </a:r>
            <a:endParaRPr lang="en-IN" sz="2160" spc="-1">
              <a:latin typeface="Arial"/>
            </a:endParaRPr>
          </a:p>
        </p:txBody>
      </p:sp>
      <p:sp>
        <p:nvSpPr>
          <p:cNvPr id="58" name="TextBox 58"/>
          <p:cNvSpPr/>
          <p:nvPr/>
        </p:nvSpPr>
        <p:spPr>
          <a:xfrm>
            <a:off x="10782288" y="797904"/>
            <a:ext cx="2998512" cy="1438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Autonomous Vehicle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Test Project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(Stanford AI Lab)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2F5597"/>
                </a:solidFill>
                <a:latin typeface="Arial Narrow"/>
                <a:ea typeface="DejaVu Sans"/>
              </a:rPr>
              <a:t>1974</a:t>
            </a:r>
            <a:endParaRPr lang="en-IN" sz="2160" spc="-1">
              <a:latin typeface="Arial"/>
            </a:endParaRPr>
          </a:p>
        </p:txBody>
      </p:sp>
      <p:sp>
        <p:nvSpPr>
          <p:cNvPr id="59" name="Right Arrow 60"/>
          <p:cNvSpPr/>
          <p:nvPr/>
        </p:nvSpPr>
        <p:spPr>
          <a:xfrm>
            <a:off x="2909088" y="1916784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Right Arrow 61"/>
          <p:cNvSpPr/>
          <p:nvPr/>
        </p:nvSpPr>
        <p:spPr>
          <a:xfrm>
            <a:off x="4093632" y="1916784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Right Arrow 62"/>
          <p:cNvSpPr/>
          <p:nvPr/>
        </p:nvSpPr>
        <p:spPr>
          <a:xfrm>
            <a:off x="6381072" y="1916784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Right Arrow 63"/>
          <p:cNvSpPr/>
          <p:nvPr/>
        </p:nvSpPr>
        <p:spPr>
          <a:xfrm>
            <a:off x="5230656" y="1916784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Right Arrow 65"/>
          <p:cNvSpPr/>
          <p:nvPr/>
        </p:nvSpPr>
        <p:spPr>
          <a:xfrm>
            <a:off x="7493472" y="1916784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Right Arrow 66"/>
          <p:cNvSpPr/>
          <p:nvPr/>
        </p:nvSpPr>
        <p:spPr>
          <a:xfrm>
            <a:off x="8643456" y="1917216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Right Arrow 67"/>
          <p:cNvSpPr/>
          <p:nvPr/>
        </p:nvSpPr>
        <p:spPr>
          <a:xfrm>
            <a:off x="9839664" y="1915056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Right Arrow 68"/>
          <p:cNvSpPr/>
          <p:nvPr/>
        </p:nvSpPr>
        <p:spPr>
          <a:xfrm>
            <a:off x="11014704" y="1924560"/>
            <a:ext cx="938304" cy="1758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TextBox 69"/>
          <p:cNvSpPr/>
          <p:nvPr/>
        </p:nvSpPr>
        <p:spPr>
          <a:xfrm>
            <a:off x="11906784" y="1802737"/>
            <a:ext cx="2998512" cy="1106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843C0B"/>
                </a:solidFill>
                <a:latin typeface="Arial Narrow"/>
                <a:ea typeface="DejaVu Sans"/>
              </a:rPr>
              <a:t>1980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LISP – Expert System (Edward Feigenbaum)</a:t>
            </a:r>
            <a:endParaRPr lang="en-IN" sz="2160" spc="-1">
              <a:latin typeface="Arial"/>
            </a:endParaRPr>
          </a:p>
        </p:txBody>
      </p:sp>
      <p:sp>
        <p:nvSpPr>
          <p:cNvPr id="68" name="Right Arrow 70"/>
          <p:cNvSpPr/>
          <p:nvPr/>
        </p:nvSpPr>
        <p:spPr>
          <a:xfrm>
            <a:off x="12635136" y="1924560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TextBox 72"/>
          <p:cNvSpPr/>
          <p:nvPr/>
        </p:nvSpPr>
        <p:spPr>
          <a:xfrm>
            <a:off x="11618208" y="3655152"/>
            <a:ext cx="2998512" cy="1106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ALVINN - Neural Network Autonomous Vehicle (CMU)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2F5597"/>
                </a:solidFill>
                <a:latin typeface="Arial Narrow"/>
                <a:ea typeface="DejaVu Sans"/>
              </a:rPr>
              <a:t>1989</a:t>
            </a:r>
            <a:endParaRPr lang="en-IN" sz="2160" spc="-1">
              <a:latin typeface="Arial"/>
            </a:endParaRPr>
          </a:p>
        </p:txBody>
      </p:sp>
      <p:sp>
        <p:nvSpPr>
          <p:cNvPr id="70" name="Right Arrow 73"/>
          <p:cNvSpPr/>
          <p:nvPr/>
        </p:nvSpPr>
        <p:spPr>
          <a:xfrm>
            <a:off x="13733712" y="1915056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Right Arrow 74"/>
          <p:cNvSpPr/>
          <p:nvPr/>
        </p:nvSpPr>
        <p:spPr>
          <a:xfrm rot="10800000">
            <a:off x="13443840" y="4415904"/>
            <a:ext cx="741312" cy="211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U-turn Arrow 76"/>
          <p:cNvSpPr/>
          <p:nvPr/>
        </p:nvSpPr>
        <p:spPr>
          <a:xfrm rot="5400000">
            <a:off x="13094352" y="3108672"/>
            <a:ext cx="2636496" cy="373680"/>
          </a:xfrm>
          <a:prstGeom prst="uturnArrow">
            <a:avLst>
              <a:gd name="adj1" fmla="val 20057"/>
              <a:gd name="adj2" fmla="val 25000"/>
              <a:gd name="adj3" fmla="val 25000"/>
              <a:gd name="adj4" fmla="val 32509"/>
              <a:gd name="adj5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TextBox 77"/>
          <p:cNvSpPr/>
          <p:nvPr/>
        </p:nvSpPr>
        <p:spPr>
          <a:xfrm>
            <a:off x="10399104" y="4310928"/>
            <a:ext cx="3187728" cy="1106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843C0B"/>
                </a:solidFill>
                <a:latin typeface="Arial Narrow"/>
                <a:ea typeface="DejaVu Sans"/>
              </a:rPr>
              <a:t>1997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IBM DeepBlue Chess Engine beats Garry Kasparov</a:t>
            </a:r>
            <a:endParaRPr lang="en-IN" sz="2160" spc="-1">
              <a:latin typeface="Arial"/>
            </a:endParaRPr>
          </a:p>
        </p:txBody>
      </p:sp>
      <p:sp>
        <p:nvSpPr>
          <p:cNvPr id="74" name="TextBox 78"/>
          <p:cNvSpPr/>
          <p:nvPr/>
        </p:nvSpPr>
        <p:spPr>
          <a:xfrm>
            <a:off x="9230976" y="3655152"/>
            <a:ext cx="2425680" cy="1106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SONY AIBO (Dog like Fast Running Robot)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2F5597"/>
                </a:solidFill>
                <a:latin typeface="Arial Narrow"/>
                <a:ea typeface="DejaVu Sans"/>
              </a:rPr>
              <a:t>1999</a:t>
            </a:r>
            <a:endParaRPr lang="en-IN" sz="2160" spc="-1">
              <a:latin typeface="Arial"/>
            </a:endParaRPr>
          </a:p>
        </p:txBody>
      </p:sp>
      <p:sp>
        <p:nvSpPr>
          <p:cNvPr id="75" name="TextBox 80"/>
          <p:cNvSpPr/>
          <p:nvPr/>
        </p:nvSpPr>
        <p:spPr>
          <a:xfrm>
            <a:off x="11816064" y="2908224"/>
            <a:ext cx="2630016" cy="773852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i="1" spc="-1">
                <a:solidFill>
                  <a:srgbClr val="FF0000"/>
                </a:solidFill>
                <a:latin typeface="Arial Narrow"/>
                <a:ea typeface="DejaVu Sans"/>
              </a:rPr>
              <a:t>1987–1993 : AI Winter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i="1" spc="-1">
                <a:solidFill>
                  <a:srgbClr val="FF0000"/>
                </a:solidFill>
                <a:latin typeface="Arial Narrow"/>
                <a:ea typeface="DejaVu Sans"/>
              </a:rPr>
              <a:t>(LISP Market Collapse )</a:t>
            </a:r>
            <a:endParaRPr lang="en-IN" sz="2160" spc="-1">
              <a:latin typeface="Arial"/>
            </a:endParaRPr>
          </a:p>
        </p:txBody>
      </p:sp>
      <p:sp>
        <p:nvSpPr>
          <p:cNvPr id="76" name="Right Arrow 83"/>
          <p:cNvSpPr/>
          <p:nvPr/>
        </p:nvSpPr>
        <p:spPr>
          <a:xfrm rot="10800000">
            <a:off x="12310704" y="4429296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Right Arrow 84"/>
          <p:cNvSpPr/>
          <p:nvPr/>
        </p:nvSpPr>
        <p:spPr>
          <a:xfrm rot="10800000">
            <a:off x="10770192" y="4445280"/>
            <a:ext cx="871344" cy="1693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TextBox 85"/>
          <p:cNvSpPr/>
          <p:nvPr/>
        </p:nvSpPr>
        <p:spPr>
          <a:xfrm>
            <a:off x="7769088" y="4308336"/>
            <a:ext cx="2754000" cy="1106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843C0B"/>
                </a:solidFill>
                <a:latin typeface="Arial Narrow"/>
                <a:ea typeface="DejaVu Sans"/>
              </a:rPr>
              <a:t>2000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Robot with Emotional Intelligence (MIT AI Lab)</a:t>
            </a:r>
            <a:endParaRPr lang="en-IN" sz="2160" spc="-1">
              <a:latin typeface="Arial"/>
            </a:endParaRPr>
          </a:p>
        </p:txBody>
      </p:sp>
      <p:sp>
        <p:nvSpPr>
          <p:cNvPr id="79" name="Right Arrow 86"/>
          <p:cNvSpPr/>
          <p:nvPr/>
        </p:nvSpPr>
        <p:spPr>
          <a:xfrm rot="10800000">
            <a:off x="9505728" y="4442256"/>
            <a:ext cx="567216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TextBox 87"/>
          <p:cNvSpPr/>
          <p:nvPr/>
        </p:nvSpPr>
        <p:spPr>
          <a:xfrm>
            <a:off x="6468768" y="3652992"/>
            <a:ext cx="2754000" cy="1106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DARPA Grand Challenge on Autonomous Vehicle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2F5597"/>
                </a:solidFill>
                <a:latin typeface="Arial Narrow"/>
                <a:ea typeface="DejaVu Sans"/>
              </a:rPr>
              <a:t>2005</a:t>
            </a:r>
            <a:endParaRPr lang="en-IN" sz="2160" spc="-1">
              <a:latin typeface="Arial"/>
            </a:endParaRPr>
          </a:p>
        </p:txBody>
      </p:sp>
      <p:sp>
        <p:nvSpPr>
          <p:cNvPr id="81" name="Right Arrow 88"/>
          <p:cNvSpPr/>
          <p:nvPr/>
        </p:nvSpPr>
        <p:spPr>
          <a:xfrm rot="10800000">
            <a:off x="8217072" y="4442256"/>
            <a:ext cx="55900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TextBox 89"/>
          <p:cNvSpPr/>
          <p:nvPr/>
        </p:nvSpPr>
        <p:spPr>
          <a:xfrm>
            <a:off x="5215536" y="4308337"/>
            <a:ext cx="2754000" cy="1106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843C0B"/>
                </a:solidFill>
                <a:latin typeface="Arial Narrow"/>
                <a:ea typeface="DejaVu Sans"/>
              </a:rPr>
              <a:t>2008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Google Speech-to-Search iPhone App</a:t>
            </a:r>
            <a:endParaRPr lang="en-IN" sz="2160" spc="-1">
              <a:latin typeface="Arial"/>
            </a:endParaRPr>
          </a:p>
        </p:txBody>
      </p:sp>
      <p:sp>
        <p:nvSpPr>
          <p:cNvPr id="83" name="TextBox 90"/>
          <p:cNvSpPr/>
          <p:nvPr/>
        </p:nvSpPr>
        <p:spPr>
          <a:xfrm>
            <a:off x="4186080" y="3652992"/>
            <a:ext cx="2306448" cy="1106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Google Autonomous Vehicle Test Drive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2F5597"/>
                </a:solidFill>
                <a:latin typeface="Arial Narrow"/>
                <a:ea typeface="DejaVu Sans"/>
              </a:rPr>
              <a:t>2009</a:t>
            </a:r>
            <a:endParaRPr lang="en-IN" sz="2160" spc="-1">
              <a:latin typeface="Arial"/>
            </a:endParaRPr>
          </a:p>
        </p:txBody>
      </p:sp>
      <p:sp>
        <p:nvSpPr>
          <p:cNvPr id="84" name="TextBox 91"/>
          <p:cNvSpPr/>
          <p:nvPr/>
        </p:nvSpPr>
        <p:spPr>
          <a:xfrm>
            <a:off x="3193776" y="4308336"/>
            <a:ext cx="1963008" cy="1106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843C0B"/>
                </a:solidFill>
                <a:latin typeface="Arial Narrow"/>
                <a:ea typeface="DejaVu Sans"/>
              </a:rPr>
              <a:t>2010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QUILL Automatic Report Writer</a:t>
            </a:r>
            <a:endParaRPr lang="en-IN" sz="2160" spc="-1">
              <a:latin typeface="Arial"/>
            </a:endParaRPr>
          </a:p>
        </p:txBody>
      </p:sp>
      <p:sp>
        <p:nvSpPr>
          <p:cNvPr id="85" name="TextBox 92"/>
          <p:cNvSpPr/>
          <p:nvPr/>
        </p:nvSpPr>
        <p:spPr>
          <a:xfrm>
            <a:off x="301968" y="3646945"/>
            <a:ext cx="3286224" cy="17710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Virtual Voice Assistant (Microsoft Cortana, Apple Siri)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2F5597"/>
                </a:solidFill>
                <a:latin typeface="Arial Narrow"/>
                <a:ea typeface="DejaVu Sans"/>
              </a:rPr>
              <a:t>2011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IBM Jeopardy Machine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beats Quiz Champion</a:t>
            </a:r>
            <a:endParaRPr lang="en-IN" sz="2160" spc="-1">
              <a:latin typeface="Arial"/>
            </a:endParaRPr>
          </a:p>
        </p:txBody>
      </p:sp>
      <p:sp>
        <p:nvSpPr>
          <p:cNvPr id="86" name="Right Arrow 93"/>
          <p:cNvSpPr/>
          <p:nvPr/>
        </p:nvSpPr>
        <p:spPr>
          <a:xfrm rot="10800000">
            <a:off x="6978096" y="4442256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Right Arrow 94"/>
          <p:cNvSpPr/>
          <p:nvPr/>
        </p:nvSpPr>
        <p:spPr>
          <a:xfrm rot="10800000">
            <a:off x="5722704" y="4442256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Right Arrow 96"/>
          <p:cNvSpPr/>
          <p:nvPr/>
        </p:nvSpPr>
        <p:spPr>
          <a:xfrm rot="10800000">
            <a:off x="4520448" y="4442256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Right Arrow 97"/>
          <p:cNvSpPr/>
          <p:nvPr/>
        </p:nvSpPr>
        <p:spPr>
          <a:xfrm rot="10800000">
            <a:off x="2256336" y="4442256"/>
            <a:ext cx="1538352" cy="17236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TextBox 98"/>
          <p:cNvSpPr/>
          <p:nvPr/>
        </p:nvSpPr>
        <p:spPr>
          <a:xfrm>
            <a:off x="676512" y="6595776"/>
            <a:ext cx="2865456" cy="1438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990033"/>
                </a:solidFill>
                <a:latin typeface="Arial Narrow"/>
                <a:ea typeface="DejaVu Sans"/>
              </a:rPr>
              <a:t>2012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Google Brain + Stanford </a:t>
            </a:r>
            <a:r>
              <a:rPr lang="en-US" sz="2160" i="1" spc="-1">
                <a:solidFill>
                  <a:srgbClr val="808080"/>
                </a:solidFill>
                <a:latin typeface="Arial Narrow"/>
                <a:ea typeface="DejaVu Sans"/>
              </a:rPr>
              <a:t>(75% Accuracy in Youtube CAT Identification)</a:t>
            </a:r>
            <a:endParaRPr lang="en-IN" sz="2160" spc="-1">
              <a:latin typeface="Arial"/>
            </a:endParaRPr>
          </a:p>
        </p:txBody>
      </p:sp>
      <p:sp>
        <p:nvSpPr>
          <p:cNvPr id="91" name="U-turn Arrow 99"/>
          <p:cNvSpPr/>
          <p:nvPr/>
        </p:nvSpPr>
        <p:spPr>
          <a:xfrm rot="5400000" flipV="1">
            <a:off x="-557712" y="5453568"/>
            <a:ext cx="2439072" cy="451008"/>
          </a:xfrm>
          <a:prstGeom prst="uturnArrow">
            <a:avLst>
              <a:gd name="adj1" fmla="val 20057"/>
              <a:gd name="adj2" fmla="val 25000"/>
              <a:gd name="adj3" fmla="val 25000"/>
              <a:gd name="adj4" fmla="val 32509"/>
              <a:gd name="adj5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Right Arrow 100"/>
          <p:cNvSpPr/>
          <p:nvPr/>
        </p:nvSpPr>
        <p:spPr>
          <a:xfrm rot="10800000">
            <a:off x="993600" y="4428864"/>
            <a:ext cx="580608" cy="19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Right Arrow 101"/>
          <p:cNvSpPr/>
          <p:nvPr/>
        </p:nvSpPr>
        <p:spPr>
          <a:xfrm>
            <a:off x="979776" y="6713280"/>
            <a:ext cx="728352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TextBox 102"/>
          <p:cNvSpPr/>
          <p:nvPr/>
        </p:nvSpPr>
        <p:spPr>
          <a:xfrm>
            <a:off x="1541376" y="5614704"/>
            <a:ext cx="3487104" cy="1438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Amazon ALEXA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Facebook DeepFace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i="1" spc="-1">
                <a:solidFill>
                  <a:srgbClr val="808080"/>
                </a:solidFill>
                <a:latin typeface="Arial Narrow"/>
                <a:ea typeface="DejaVu Sans"/>
              </a:rPr>
              <a:t>(NearHuman Accuracy 97.5%)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2F5597"/>
                </a:solidFill>
                <a:latin typeface="Arial Narrow"/>
                <a:ea typeface="DejaVu Sans"/>
              </a:rPr>
              <a:t>2014</a:t>
            </a:r>
            <a:endParaRPr lang="en-IN" sz="2160" spc="-1">
              <a:latin typeface="Arial"/>
            </a:endParaRPr>
          </a:p>
        </p:txBody>
      </p:sp>
      <p:sp>
        <p:nvSpPr>
          <p:cNvPr id="95" name="Right Arrow 103"/>
          <p:cNvSpPr/>
          <p:nvPr/>
        </p:nvSpPr>
        <p:spPr>
          <a:xfrm>
            <a:off x="2471040" y="6719760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TextBox 104"/>
          <p:cNvSpPr/>
          <p:nvPr/>
        </p:nvSpPr>
        <p:spPr>
          <a:xfrm>
            <a:off x="3613248" y="6617808"/>
            <a:ext cx="3833136" cy="1106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990033"/>
                </a:solidFill>
                <a:latin typeface="Arial Narrow"/>
                <a:ea typeface="DejaVu Sans"/>
              </a:rPr>
              <a:t>2015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TensorFlow Open-sourced (Google)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OpenAI $1 Billion Fund (Elon Mask)</a:t>
            </a:r>
            <a:endParaRPr lang="en-IN" sz="2160" spc="-1">
              <a:latin typeface="Arial"/>
            </a:endParaRPr>
          </a:p>
        </p:txBody>
      </p:sp>
      <p:sp>
        <p:nvSpPr>
          <p:cNvPr id="97" name="TextBox 105"/>
          <p:cNvSpPr/>
          <p:nvPr/>
        </p:nvSpPr>
        <p:spPr>
          <a:xfrm>
            <a:off x="4856976" y="5962032"/>
            <a:ext cx="5420304" cy="1106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Deepmind AlphaGo </a:t>
            </a:r>
            <a:r>
              <a:rPr lang="en-US" sz="2160" i="1" spc="-1">
                <a:solidFill>
                  <a:srgbClr val="808080"/>
                </a:solidFill>
                <a:latin typeface="Arial Narrow"/>
                <a:ea typeface="DejaVu Sans"/>
              </a:rPr>
              <a:t>(SuperHuman GamePlay)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UBER starts Self-driving Car Service at Arizona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2F5597"/>
                </a:solidFill>
                <a:latin typeface="Arial Narrow"/>
                <a:ea typeface="DejaVu Sans"/>
              </a:rPr>
              <a:t>2016</a:t>
            </a:r>
            <a:endParaRPr lang="en-IN" sz="2160" spc="-1">
              <a:latin typeface="Arial"/>
            </a:endParaRPr>
          </a:p>
        </p:txBody>
      </p:sp>
      <p:sp>
        <p:nvSpPr>
          <p:cNvPr id="98" name="TextBox 106"/>
          <p:cNvSpPr/>
          <p:nvPr/>
        </p:nvSpPr>
        <p:spPr>
          <a:xfrm>
            <a:off x="3189888" y="7731072"/>
            <a:ext cx="1729728" cy="441453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i="1" spc="-1">
                <a:solidFill>
                  <a:srgbClr val="FF0000"/>
                </a:solidFill>
                <a:latin typeface="Arial Narrow"/>
                <a:ea typeface="DejaVu Sans"/>
              </a:rPr>
              <a:t>Deep Learning</a:t>
            </a:r>
            <a:endParaRPr lang="en-IN" sz="2160" spc="-1">
              <a:latin typeface="Arial"/>
            </a:endParaRPr>
          </a:p>
        </p:txBody>
      </p:sp>
      <p:sp>
        <p:nvSpPr>
          <p:cNvPr id="99" name="TextBox 107"/>
          <p:cNvSpPr/>
          <p:nvPr/>
        </p:nvSpPr>
        <p:spPr>
          <a:xfrm>
            <a:off x="7216560" y="6617809"/>
            <a:ext cx="3833136" cy="1106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990033"/>
                </a:solidFill>
                <a:latin typeface="Arial Narrow"/>
                <a:ea typeface="DejaVu Sans"/>
              </a:rPr>
              <a:t>2017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Transformer Models – LLM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Google BERT, Generative AI</a:t>
            </a:r>
            <a:endParaRPr lang="en-IN" sz="2160" spc="-1">
              <a:latin typeface="Arial"/>
            </a:endParaRPr>
          </a:p>
        </p:txBody>
      </p:sp>
      <p:sp>
        <p:nvSpPr>
          <p:cNvPr id="100" name="TextBox 108"/>
          <p:cNvSpPr/>
          <p:nvPr/>
        </p:nvSpPr>
        <p:spPr>
          <a:xfrm>
            <a:off x="10045728" y="5624209"/>
            <a:ext cx="2245104" cy="1438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Deepmind Alphafold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0070C0"/>
                </a:solidFill>
                <a:latin typeface="Arial Narrow"/>
                <a:ea typeface="DejaVu Sans"/>
              </a:rPr>
              <a:t>(Protein Structure Prediction)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2F5597"/>
                </a:solidFill>
                <a:latin typeface="Arial Narrow"/>
                <a:ea typeface="DejaVu Sans"/>
              </a:rPr>
              <a:t>2020–21</a:t>
            </a:r>
            <a:endParaRPr lang="en-IN" sz="2160" spc="-1">
              <a:latin typeface="Arial"/>
            </a:endParaRPr>
          </a:p>
        </p:txBody>
      </p:sp>
      <p:sp>
        <p:nvSpPr>
          <p:cNvPr id="101" name="TextBox 109"/>
          <p:cNvSpPr/>
          <p:nvPr/>
        </p:nvSpPr>
        <p:spPr>
          <a:xfrm>
            <a:off x="11880864" y="6617808"/>
            <a:ext cx="1355616" cy="1106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b="1" spc="-1">
                <a:solidFill>
                  <a:srgbClr val="990033"/>
                </a:solidFill>
                <a:latin typeface="Arial Narrow"/>
                <a:ea typeface="DejaVu Sans"/>
              </a:rPr>
              <a:t>2022</a:t>
            </a:r>
            <a:endParaRPr lang="en-IN" sz="2160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spc="-1">
                <a:solidFill>
                  <a:srgbClr val="C55A11"/>
                </a:solidFill>
                <a:latin typeface="Arial Narrow"/>
                <a:ea typeface="DejaVu Sans"/>
              </a:rPr>
              <a:t>ChatGPT by OpenAI</a:t>
            </a:r>
            <a:endParaRPr lang="en-IN" sz="2160" spc="-1">
              <a:latin typeface="Arial"/>
            </a:endParaRPr>
          </a:p>
        </p:txBody>
      </p:sp>
      <p:sp>
        <p:nvSpPr>
          <p:cNvPr id="102" name="TextBox 110"/>
          <p:cNvSpPr/>
          <p:nvPr/>
        </p:nvSpPr>
        <p:spPr>
          <a:xfrm>
            <a:off x="12537072" y="5624208"/>
            <a:ext cx="2306448" cy="7738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b="1" spc="-1" dirty="0">
                <a:solidFill>
                  <a:srgbClr val="2F5597"/>
                </a:solidFill>
                <a:latin typeface="Arial Narrow"/>
              </a:rPr>
              <a:t>AI Agents</a:t>
            </a:r>
            <a:endParaRPr lang="en-IN" sz="2160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160" b="1" spc="-1" dirty="0">
                <a:solidFill>
                  <a:srgbClr val="2F5597"/>
                </a:solidFill>
                <a:latin typeface="Arial Narrow"/>
                <a:ea typeface="DejaVu Sans"/>
              </a:rPr>
              <a:t>2025</a:t>
            </a:r>
            <a:endParaRPr lang="en-IN" sz="2160" spc="-1" dirty="0">
              <a:latin typeface="Arial"/>
            </a:endParaRPr>
          </a:p>
        </p:txBody>
      </p:sp>
      <p:sp>
        <p:nvSpPr>
          <p:cNvPr id="103" name="Right Arrow 111"/>
          <p:cNvSpPr/>
          <p:nvPr/>
        </p:nvSpPr>
        <p:spPr>
          <a:xfrm>
            <a:off x="3639600" y="6713712"/>
            <a:ext cx="1562112" cy="1848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Right Arrow 112"/>
          <p:cNvSpPr/>
          <p:nvPr/>
        </p:nvSpPr>
        <p:spPr>
          <a:xfrm>
            <a:off x="5860080" y="6713712"/>
            <a:ext cx="1355616" cy="1848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Right Arrow 113"/>
          <p:cNvSpPr/>
          <p:nvPr/>
        </p:nvSpPr>
        <p:spPr>
          <a:xfrm>
            <a:off x="7898688" y="6713280"/>
            <a:ext cx="9067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Right Arrow 114"/>
          <p:cNvSpPr/>
          <p:nvPr/>
        </p:nvSpPr>
        <p:spPr>
          <a:xfrm>
            <a:off x="9478944" y="6713712"/>
            <a:ext cx="1153008" cy="1848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Right Arrow 115"/>
          <p:cNvSpPr/>
          <p:nvPr/>
        </p:nvSpPr>
        <p:spPr>
          <a:xfrm>
            <a:off x="11678256" y="6713280"/>
            <a:ext cx="553824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Right Arrow 116"/>
          <p:cNvSpPr/>
          <p:nvPr/>
        </p:nvSpPr>
        <p:spPr>
          <a:xfrm>
            <a:off x="12889584" y="6713280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TextBox 117"/>
          <p:cNvSpPr/>
          <p:nvPr/>
        </p:nvSpPr>
        <p:spPr>
          <a:xfrm>
            <a:off x="9758016" y="7738416"/>
            <a:ext cx="3354048" cy="441453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i="1" spc="-1">
                <a:solidFill>
                  <a:srgbClr val="FF0000"/>
                </a:solidFill>
                <a:latin typeface="Arial Narrow"/>
                <a:ea typeface="DejaVu Sans"/>
              </a:rPr>
              <a:t>Large Language Models (LLM)</a:t>
            </a:r>
            <a:endParaRPr lang="en-IN" sz="2160" spc="-1">
              <a:latin typeface="Arial"/>
            </a:endParaRPr>
          </a:p>
        </p:txBody>
      </p:sp>
      <p:sp>
        <p:nvSpPr>
          <p:cNvPr id="110" name="TextBox 118"/>
          <p:cNvSpPr/>
          <p:nvPr/>
        </p:nvSpPr>
        <p:spPr>
          <a:xfrm>
            <a:off x="7199712" y="5518800"/>
            <a:ext cx="2744496" cy="441453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i="1" spc="-1">
                <a:solidFill>
                  <a:srgbClr val="FF0000"/>
                </a:solidFill>
                <a:latin typeface="Arial Narrow"/>
                <a:ea typeface="DejaVu Sans"/>
              </a:rPr>
              <a:t>Reinforcement Learning</a:t>
            </a:r>
            <a:endParaRPr lang="en-IN" sz="2160" spc="-1">
              <a:latin typeface="Arial"/>
            </a:endParaRPr>
          </a:p>
        </p:txBody>
      </p:sp>
      <p:sp>
        <p:nvSpPr>
          <p:cNvPr id="111" name="TextBox 119"/>
          <p:cNvSpPr/>
          <p:nvPr/>
        </p:nvSpPr>
        <p:spPr>
          <a:xfrm>
            <a:off x="549072" y="5297616"/>
            <a:ext cx="1392768" cy="1106251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i="1" spc="-1">
                <a:solidFill>
                  <a:srgbClr val="FF0000"/>
                </a:solidFill>
                <a:latin typeface="Arial Narrow"/>
                <a:ea typeface="DejaVu Sans"/>
              </a:rPr>
              <a:t>Natural Language Processing</a:t>
            </a:r>
            <a:endParaRPr lang="en-IN" sz="2160" spc="-1">
              <a:latin typeface="Arial"/>
            </a:endParaRPr>
          </a:p>
        </p:txBody>
      </p:sp>
      <p:sp>
        <p:nvSpPr>
          <p:cNvPr id="112" name="Right Arrow 120"/>
          <p:cNvSpPr/>
          <p:nvPr/>
        </p:nvSpPr>
        <p:spPr>
          <a:xfrm>
            <a:off x="1719792" y="1915056"/>
            <a:ext cx="463968" cy="185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3" name="Picture 123"/>
          <p:cNvPicPr/>
          <p:nvPr/>
        </p:nvPicPr>
        <p:blipFill>
          <a:blip r:embed="rId2"/>
          <a:stretch/>
        </p:blipFill>
        <p:spPr>
          <a:xfrm>
            <a:off x="13733712" y="7167312"/>
            <a:ext cx="827280" cy="969408"/>
          </a:xfrm>
          <a:prstGeom prst="rect">
            <a:avLst/>
          </a:prstGeom>
          <a:ln w="0">
            <a:noFill/>
          </a:ln>
        </p:spPr>
      </p:pic>
      <p:sp>
        <p:nvSpPr>
          <p:cNvPr id="114" name="Bent Arrow 122"/>
          <p:cNvSpPr/>
          <p:nvPr/>
        </p:nvSpPr>
        <p:spPr>
          <a:xfrm rot="5400000">
            <a:off x="13987296" y="6852384"/>
            <a:ext cx="451872" cy="288576"/>
          </a:xfrm>
          <a:prstGeom prst="bentArrow">
            <a:avLst>
              <a:gd name="adj1" fmla="val 28999"/>
              <a:gd name="adj2" fmla="val 25000"/>
              <a:gd name="adj3" fmla="val 25000"/>
              <a:gd name="adj4" fmla="val 4375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TextBox 1"/>
          <p:cNvSpPr/>
          <p:nvPr/>
        </p:nvSpPr>
        <p:spPr>
          <a:xfrm>
            <a:off x="9244800" y="3067200"/>
            <a:ext cx="2160000" cy="441453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i="1" spc="-1">
                <a:solidFill>
                  <a:srgbClr val="FF0000"/>
                </a:solidFill>
                <a:latin typeface="Arial Narrow"/>
                <a:ea typeface="DejaVu Sans"/>
              </a:rPr>
              <a:t>Machine Learning</a:t>
            </a:r>
            <a:endParaRPr lang="en-IN" sz="2160" spc="-1">
              <a:latin typeface="Arial"/>
            </a:endParaRPr>
          </a:p>
        </p:txBody>
      </p:sp>
      <p:sp>
        <p:nvSpPr>
          <p:cNvPr id="116" name="TextBox 2"/>
          <p:cNvSpPr/>
          <p:nvPr/>
        </p:nvSpPr>
        <p:spPr>
          <a:xfrm>
            <a:off x="7199712" y="5525280"/>
            <a:ext cx="2744496" cy="441453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i="1" spc="-1">
                <a:solidFill>
                  <a:srgbClr val="FF0000"/>
                </a:solidFill>
                <a:latin typeface="Arial Narrow"/>
                <a:ea typeface="DejaVu Sans"/>
              </a:rPr>
              <a:t>Reinforcement Learning</a:t>
            </a:r>
            <a:endParaRPr lang="en-IN" sz="2160" spc="-1">
              <a:latin typeface="Arial"/>
            </a:endParaRPr>
          </a:p>
        </p:txBody>
      </p:sp>
      <p:sp>
        <p:nvSpPr>
          <p:cNvPr id="117" name="TextBox 3"/>
          <p:cNvSpPr/>
          <p:nvPr/>
        </p:nvSpPr>
        <p:spPr>
          <a:xfrm>
            <a:off x="5616000" y="816048"/>
            <a:ext cx="2283984" cy="441453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60" i="1" spc="-1" dirty="0">
                <a:solidFill>
                  <a:srgbClr val="FF0000"/>
                </a:solidFill>
                <a:latin typeface="Arial Narrow"/>
                <a:ea typeface="DejaVu Sans"/>
              </a:rPr>
              <a:t>Artificial Intelligence</a:t>
            </a:r>
            <a:endParaRPr lang="en-IN" sz="2160" spc="-1" dirty="0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9EF543-2012-57C8-51EC-223093ADF37F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DB56C9-A27C-4781-A1AD-55981328BA13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118" name="Date Placeholder 11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fld id="{D651633D-770C-413A-A908-2890F667D525}" type="datetime1">
              <a:rPr lang="en-US" smtClean="0"/>
              <a:t>1/18/2026</a:t>
            </a:fld>
            <a:endParaRPr lang="en-US"/>
          </a:p>
        </p:txBody>
      </p:sp>
      <p:sp>
        <p:nvSpPr>
          <p:cNvPr id="119" name="Footer Placeholder 11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3FEA6F-921B-CCB7-F3A0-9B1309A094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C7FD57-D102-4810-B99E-512CD9EB625D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4C0172-C109-2DF7-B7D3-60F47FEEC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1C63A8-78F6-F5CB-6656-150DAD2CC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xmlns="" id="{3F15ED8A-0F58-FF39-3166-FD13473369CA}"/>
              </a:ext>
            </a:extLst>
          </p:cNvPr>
          <p:cNvSpPr/>
          <p:nvPr/>
        </p:nvSpPr>
        <p:spPr>
          <a:xfrm>
            <a:off x="3842146" y="344158"/>
            <a:ext cx="7508558" cy="541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50"/>
              </a:lnSpc>
              <a:buNone/>
            </a:pP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Let’s Recall!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16:9 colourful mind map for evolution and applications of generative AI.">
            <a:extLst>
              <a:ext uri="{FF2B5EF4-FFF2-40B4-BE49-F238E27FC236}">
                <a16:creationId xmlns:a16="http://schemas.microsoft.com/office/drawing/2014/main" xmlns="" id="{57C5158D-DE86-C268-0671-D3D98538E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734" y="997283"/>
            <a:ext cx="11950931" cy="67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973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336A64A-6C99-B1F8-F218-90F1A3F9FE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E73970-E5D2-485B-9C20-5CA8BB24EA99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CAB67E-4499-5ED7-1EE4-7F93F9517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2A36EC-0E9C-0688-1256-EC098DCEF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D83272-6A53-2F68-59E0-541F27BF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546"/>
            <a:ext cx="11648902" cy="65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510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73880" y="407730"/>
            <a:ext cx="5882640" cy="573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Why Study the Evolution of AI?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20839" b="22146"/>
          <a:stretch>
            <a:fillRect/>
          </a:stretch>
        </p:blipFill>
        <p:spPr>
          <a:xfrm>
            <a:off x="220324" y="2142530"/>
            <a:ext cx="7094876" cy="4133926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546538" y="1560433"/>
            <a:ext cx="6449616" cy="1863328"/>
          </a:xfrm>
          <a:prstGeom prst="roundRect">
            <a:avLst>
              <a:gd name="adj" fmla="val 1476"/>
            </a:avLst>
          </a:prstGeom>
          <a:solidFill>
            <a:srgbClr val="F2EEEE"/>
          </a:solidFill>
          <a:ln/>
        </p:spPr>
      </p:sp>
      <p:sp>
        <p:nvSpPr>
          <p:cNvPr id="5" name="Shape 2"/>
          <p:cNvSpPr/>
          <p:nvPr/>
        </p:nvSpPr>
        <p:spPr>
          <a:xfrm>
            <a:off x="7729895" y="1743789"/>
            <a:ext cx="550069" cy="550069"/>
          </a:xfrm>
          <a:prstGeom prst="roundRect">
            <a:avLst>
              <a:gd name="adj" fmla="val 16621707"/>
            </a:avLst>
          </a:prstGeom>
          <a:solidFill>
            <a:srgbClr val="2150FE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81104" y="1894999"/>
            <a:ext cx="247531" cy="24753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729895" y="2477214"/>
            <a:ext cx="2292310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Understand Origins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729895" y="2947035"/>
            <a:ext cx="6082903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Reveals why generative AI emerged and what problems it solves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7546538" y="3607118"/>
            <a:ext cx="6449616" cy="1863328"/>
          </a:xfrm>
          <a:prstGeom prst="roundRect">
            <a:avLst>
              <a:gd name="adj" fmla="val 1476"/>
            </a:avLst>
          </a:prstGeom>
          <a:solidFill>
            <a:srgbClr val="F2EEEE"/>
          </a:solidFill>
          <a:ln/>
        </p:spPr>
      </p:sp>
      <p:sp>
        <p:nvSpPr>
          <p:cNvPr id="10" name="Shape 6"/>
          <p:cNvSpPr/>
          <p:nvPr/>
        </p:nvSpPr>
        <p:spPr>
          <a:xfrm>
            <a:off x="7729895" y="3790474"/>
            <a:ext cx="550069" cy="550069"/>
          </a:xfrm>
          <a:prstGeom prst="roundRect">
            <a:avLst>
              <a:gd name="adj" fmla="val 16621707"/>
            </a:avLst>
          </a:prstGeom>
          <a:solidFill>
            <a:srgbClr val="2150FE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81104" y="3941683"/>
            <a:ext cx="247531" cy="24753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729895" y="4523899"/>
            <a:ext cx="2292310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Learn Limitations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729895" y="4993719"/>
            <a:ext cx="6082903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Shows constraints of earlier approaches and their shortcomings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7546538" y="5653802"/>
            <a:ext cx="6449616" cy="1863328"/>
          </a:xfrm>
          <a:prstGeom prst="roundRect">
            <a:avLst>
              <a:gd name="adj" fmla="val 1476"/>
            </a:avLst>
          </a:prstGeom>
          <a:solidFill>
            <a:srgbClr val="F2EEEE"/>
          </a:solidFill>
          <a:ln/>
        </p:spPr>
      </p:sp>
      <p:sp>
        <p:nvSpPr>
          <p:cNvPr id="15" name="Shape 10"/>
          <p:cNvSpPr/>
          <p:nvPr/>
        </p:nvSpPr>
        <p:spPr>
          <a:xfrm>
            <a:off x="7729895" y="5837158"/>
            <a:ext cx="550069" cy="550069"/>
          </a:xfrm>
          <a:prstGeom prst="roundRect">
            <a:avLst>
              <a:gd name="adj" fmla="val 16621707"/>
            </a:avLst>
          </a:prstGeom>
          <a:solidFill>
            <a:srgbClr val="2150FE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81104" y="5988368"/>
            <a:ext cx="247531" cy="247531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7729895" y="6570583"/>
            <a:ext cx="2292310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Connect Technology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12"/>
          <p:cNvSpPr/>
          <p:nvPr/>
        </p:nvSpPr>
        <p:spPr>
          <a:xfrm>
            <a:off x="7729895" y="7040404"/>
            <a:ext cx="6082903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Links technological growth with real engineering needs and solutions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xmlns="" id="{D8975731-F0EE-A927-1DAA-F0C44AADB9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5F7C8B-4D5B-4CBD-AF91-30FAAA727783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xmlns="" id="{13451239-7D7A-711F-E543-FBE42032A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xmlns="" id="{E78648BB-CA25-A7BA-78E0-4B7273F1E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408659" y="225599"/>
            <a:ext cx="8120199" cy="7515975"/>
          </a:xfrm>
          <a:custGeom>
            <a:avLst/>
            <a:gdLst/>
            <a:ahLst/>
            <a:cxnLst/>
            <a:rect l="l" t="t" r="r" b="b"/>
            <a:pathLst>
              <a:path w="3937302" h="3594097">
                <a:moveTo>
                  <a:pt x="0" y="0"/>
                </a:moveTo>
                <a:lnTo>
                  <a:pt x="3937301" y="0"/>
                </a:lnTo>
                <a:lnTo>
                  <a:pt x="3937301" y="3594097"/>
                </a:lnTo>
                <a:lnTo>
                  <a:pt x="0" y="3594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16965" y="535378"/>
            <a:ext cx="4638568" cy="72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463040">
              <a:lnSpc>
                <a:spcPts val="5870"/>
              </a:lnSpc>
            </a:pPr>
            <a:r>
              <a:rPr lang="en-US" sz="4800" b="1" dirty="0">
                <a:solidFill>
                  <a:srgbClr val="FFFFFF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The Turing Test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85057E-6953-BF30-F30B-FF439EA4A4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92187B-1F16-4BE7-B66C-BACA1C1A0BBD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B4E558-8753-977C-DAD8-231EEF6F5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DA049-9908-03EE-027F-771AEB589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30D529E-A13C-BA73-777C-66858FDA9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1174" y="1331821"/>
            <a:ext cx="6055167" cy="60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an Turing - the Godfather of AI - and his Test">
            <a:extLst>
              <a:ext uri="{FF2B5EF4-FFF2-40B4-BE49-F238E27FC236}">
                <a16:creationId xmlns:a16="http://schemas.microsoft.com/office/drawing/2014/main" xmlns="" id="{E636A13A-8045-E1BF-955D-FAD1F0900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1757" y="2382462"/>
            <a:ext cx="5692885" cy="32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791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96635" y="547330"/>
            <a:ext cx="1501378" cy="389215"/>
          </a:xfrm>
          <a:prstGeom prst="roundRect">
            <a:avLst>
              <a:gd name="adj" fmla="val 6137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3674" y="662345"/>
            <a:ext cx="159187" cy="15918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62395" y="614601"/>
            <a:ext cx="1008578" cy="254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1950S–1990’s</a:t>
            </a:r>
            <a:endParaRPr lang="en-US" sz="1250" dirty="0"/>
          </a:p>
        </p:txBody>
      </p:sp>
      <p:sp>
        <p:nvSpPr>
          <p:cNvPr id="5" name="Text 2"/>
          <p:cNvSpPr/>
          <p:nvPr/>
        </p:nvSpPr>
        <p:spPr>
          <a:xfrm>
            <a:off x="2436733" y="431005"/>
            <a:ext cx="7041237" cy="621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Phase 1: Rule-Based &amp; Symbolic AI</a:t>
            </a:r>
            <a:endParaRPr lang="en-US" sz="39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96635" y="1636624"/>
            <a:ext cx="2985611" cy="373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Key Characteristics</a:t>
            </a:r>
            <a:endParaRPr lang="en-US" sz="23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96635" y="2233722"/>
            <a:ext cx="3774519" cy="1909048"/>
          </a:xfrm>
          <a:prstGeom prst="roundRect">
            <a:avLst>
              <a:gd name="adj" fmla="val 1564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18448" y="2455536"/>
            <a:ext cx="2488049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Hard-Coded Rules</a:t>
            </a:r>
            <a:endParaRPr lang="en-US" sz="19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18448" y="2965481"/>
            <a:ext cx="3330893" cy="9554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Systems relied on manually programmed logic trees and decision paths</a:t>
            </a:r>
            <a:endParaRPr lang="en-US" sz="15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670108" y="2233722"/>
            <a:ext cx="3774519" cy="1909048"/>
          </a:xfrm>
          <a:prstGeom prst="roundRect">
            <a:avLst>
              <a:gd name="adj" fmla="val 1564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891921" y="2455536"/>
            <a:ext cx="2488049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Logic-Based Decisions</a:t>
            </a:r>
            <a:endParaRPr lang="en-US" sz="19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4891921" y="2965481"/>
            <a:ext cx="3330893" cy="9554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Expert systems used symbolic reasoning to mimic human decision-making</a:t>
            </a:r>
            <a:endParaRPr lang="en-US" sz="15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96635" y="4341724"/>
            <a:ext cx="7747992" cy="1272064"/>
          </a:xfrm>
          <a:prstGeom prst="roundRect">
            <a:avLst>
              <a:gd name="adj" fmla="val 2347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18448" y="4563537"/>
            <a:ext cx="2488049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No Learning Capability</a:t>
            </a:r>
            <a:endParaRPr lang="en-US" sz="19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18448" y="5073482"/>
            <a:ext cx="7304365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Systems couldn't improve from experience or adapt to new situations</a:t>
            </a:r>
            <a:endParaRPr lang="en-US" sz="15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96635" y="6336387"/>
            <a:ext cx="2985611" cy="373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Critical Limitations</a:t>
            </a:r>
            <a:endParaRPr lang="en-US" sz="23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696635" y="6908602"/>
            <a:ext cx="7747992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Not scalable:</a:t>
            </a:r>
            <a:r>
              <a:rPr lang="en-US" sz="155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 Every new scenario required manual rule creation</a:t>
            </a:r>
            <a:endParaRPr lang="en-US" sz="15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696635" y="7296745"/>
            <a:ext cx="7747992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No adaptability:</a:t>
            </a:r>
            <a:r>
              <a:rPr lang="en-US" sz="155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 Couldn't handle unexpected inputs or evolving conditions</a:t>
            </a:r>
            <a:endParaRPr lang="en-US" sz="15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9046660" y="6908602"/>
            <a:ext cx="5003483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Example: If-then rule flow in early expert systems</a:t>
            </a:r>
            <a:endParaRPr lang="en-US" sz="15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052EA38-1ABD-4541-332A-53B2446FB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42"/>
          <a:stretch>
            <a:fillRect/>
          </a:stretch>
        </p:blipFill>
        <p:spPr bwMode="auto">
          <a:xfrm>
            <a:off x="8683347" y="1636624"/>
            <a:ext cx="5517444" cy="495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ate Placeholder 20">
            <a:extLst>
              <a:ext uri="{FF2B5EF4-FFF2-40B4-BE49-F238E27FC236}">
                <a16:creationId xmlns:a16="http://schemas.microsoft.com/office/drawing/2014/main" xmlns="" id="{FCF3C7A1-0E6C-520D-F3FC-883753B4DE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663028-7115-42D0-8BD2-B9236B70C472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231F7573-2735-D9F0-A836-CE856D686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B8E579B4-73EB-5EA4-73EC-8FAF9FF95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78168" y="329327"/>
            <a:ext cx="1539411" cy="499706"/>
          </a:xfrm>
          <a:prstGeom prst="roundRect">
            <a:avLst>
              <a:gd name="adj" fmla="val 6085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4848" y="496317"/>
            <a:ext cx="202548" cy="2025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01315" y="505257"/>
            <a:ext cx="1032195" cy="324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1990S–2010’s</a:t>
            </a:r>
            <a:endParaRPr lang="en-US" sz="1050" dirty="0"/>
          </a:p>
        </p:txBody>
      </p:sp>
      <p:sp>
        <p:nvSpPr>
          <p:cNvPr id="6" name="Text 2"/>
          <p:cNvSpPr/>
          <p:nvPr/>
        </p:nvSpPr>
        <p:spPr>
          <a:xfrm>
            <a:off x="2325588" y="348735"/>
            <a:ext cx="5241250" cy="516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Phase 2: Machine Learning Era</a:t>
            </a:r>
            <a:endParaRPr lang="en-US" sz="32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68" y="1659017"/>
            <a:ext cx="825937" cy="9910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69244" y="1824157"/>
            <a:ext cx="2064901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Data-Driven Models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569244" y="2181225"/>
            <a:ext cx="6996589" cy="264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Systems learned patterns from historical data rather than explicit rules</a:t>
            </a:r>
            <a:endParaRPr lang="en-US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168" y="2650093"/>
            <a:ext cx="825937" cy="9910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69244" y="2815233"/>
            <a:ext cx="2064901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Statistical Learning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569244" y="3172301"/>
            <a:ext cx="6996589" cy="264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Applied probability and statistics to make predictions and classifications</a:t>
            </a:r>
            <a:endParaRPr lang="en-US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168" y="3641169"/>
            <a:ext cx="825937" cy="9910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569244" y="3806309"/>
            <a:ext cx="2064901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Feature Engineering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569244" y="4163378"/>
            <a:ext cx="6996589" cy="264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Required manual selection and crafting of relevant input features</a:t>
            </a:r>
            <a:endParaRPr lang="en-US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578168" y="4880015"/>
            <a:ext cx="2603778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Engineering Applications</a:t>
            </a:r>
            <a:endParaRPr lang="en-US" sz="19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hape 10"/>
          <p:cNvSpPr/>
          <p:nvPr/>
        </p:nvSpPr>
        <p:spPr>
          <a:xfrm>
            <a:off x="578168" y="5623203"/>
            <a:ext cx="3792379" cy="1917383"/>
          </a:xfrm>
          <a:prstGeom prst="roundRect">
            <a:avLst>
              <a:gd name="adj" fmla="val 1292"/>
            </a:avLst>
          </a:prstGeom>
          <a:solidFill>
            <a:srgbClr val="B3C3FF"/>
          </a:solidFill>
          <a:ln/>
        </p:spPr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307" y="5839301"/>
            <a:ext cx="258008" cy="206454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1166455" y="5829538"/>
            <a:ext cx="2064901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Tool Wear Prediction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12"/>
          <p:cNvSpPr/>
          <p:nvPr/>
        </p:nvSpPr>
        <p:spPr>
          <a:xfrm>
            <a:off x="1166455" y="6252686"/>
            <a:ext cx="3038951" cy="1056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ML models analyzed sensor data to predict when cutting tools needed replacement, reducing downtime and improving manufacturing efficiency</a:t>
            </a:r>
            <a:endParaRPr lang="en-US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Shape 13"/>
          <p:cNvSpPr/>
          <p:nvPr/>
        </p:nvSpPr>
        <p:spPr>
          <a:xfrm>
            <a:off x="4781074" y="5623203"/>
            <a:ext cx="3792379" cy="1917383"/>
          </a:xfrm>
          <a:prstGeom prst="roundRect">
            <a:avLst>
              <a:gd name="adj" fmla="val 1292"/>
            </a:avLst>
          </a:prstGeom>
          <a:solidFill>
            <a:srgbClr val="B3C3FF"/>
          </a:solidFill>
          <a:ln/>
        </p:spPr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213" y="5839301"/>
            <a:ext cx="258008" cy="206454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5369362" y="5829538"/>
            <a:ext cx="2064901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Quality Classification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 15"/>
          <p:cNvSpPr/>
          <p:nvPr/>
        </p:nvSpPr>
        <p:spPr>
          <a:xfrm>
            <a:off x="5369362" y="6252686"/>
            <a:ext cx="3038951" cy="1056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Automated defect detection systems classified product quality based on measurements and visual inspection data</a:t>
            </a:r>
            <a:endParaRPr lang="en-US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FB9AFB3-6AD0-AEA8-56F1-F9073E96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6575" y="1071325"/>
            <a:ext cx="7307045" cy="44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24">
            <a:extLst>
              <a:ext uri="{FF2B5EF4-FFF2-40B4-BE49-F238E27FC236}">
                <a16:creationId xmlns:a16="http://schemas.microsoft.com/office/drawing/2014/main" xmlns="" id="{30511B7D-1CB6-CFBD-BF68-4206E39BE2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129194A-39BF-46E7-8280-C4353E45E9BF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xmlns="" id="{CDDCBCFC-4A74-0E28-DE98-DC31B6FD4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7B619CF0-CFAD-4EDC-1482-EC8DEBF23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84703" y="248840"/>
            <a:ext cx="1560228" cy="424340"/>
          </a:xfrm>
          <a:prstGeom prst="roundRect">
            <a:avLst>
              <a:gd name="adj" fmla="val 6035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5309" y="402565"/>
            <a:ext cx="188223" cy="18822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23681" y="417457"/>
            <a:ext cx="969856" cy="273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20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2010–2018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2215991" y="274440"/>
            <a:ext cx="5390317" cy="4327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Phase 3: Deep Learning Breakthrough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51203" y="1208194"/>
            <a:ext cx="2077522" cy="259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Core Innovations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51203" y="1623603"/>
            <a:ext cx="138470" cy="173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Crimson Pro Light" pitchFamily="34" charset="-120"/>
              </a:rPr>
              <a:t>01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51203" y="1843631"/>
            <a:ext cx="5961578" cy="15240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9" name="Text 6"/>
          <p:cNvSpPr/>
          <p:nvPr/>
        </p:nvSpPr>
        <p:spPr>
          <a:xfrm>
            <a:off x="551203" y="1943286"/>
            <a:ext cx="1731288" cy="216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Multi-Layer Networks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51203" y="2298092"/>
            <a:ext cx="596157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Neural networks with dozens or hundreds of layers processed complex patterns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51203" y="2761841"/>
            <a:ext cx="138470" cy="173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Crimson Pro Light" pitchFamily="34" charset="-120"/>
              </a:rPr>
              <a:t>02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51203" y="2981868"/>
            <a:ext cx="5961578" cy="15240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13" name="Text 10"/>
          <p:cNvSpPr/>
          <p:nvPr/>
        </p:nvSpPr>
        <p:spPr>
          <a:xfrm>
            <a:off x="551203" y="3081524"/>
            <a:ext cx="1731288" cy="216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Automatic Features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51203" y="3436330"/>
            <a:ext cx="596157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Networks learned optimal feature representations without manual engineering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51203" y="3900078"/>
            <a:ext cx="138470" cy="173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Crimson Pro Light" pitchFamily="34" charset="-120"/>
              </a:rPr>
              <a:t>03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551203" y="4120106"/>
            <a:ext cx="5961578" cy="15240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17" name="Text 14"/>
          <p:cNvSpPr/>
          <p:nvPr/>
        </p:nvSpPr>
        <p:spPr>
          <a:xfrm>
            <a:off x="551203" y="4219761"/>
            <a:ext cx="1731288" cy="216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Vision &amp; Speech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551203" y="4574567"/>
            <a:ext cx="596157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Enabled breakthrough applications in image recognition and natural language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484703" y="5354836"/>
            <a:ext cx="2077522" cy="259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Key Enablers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484703" y="5770245"/>
            <a:ext cx="5961578" cy="883682"/>
          </a:xfrm>
          <a:prstGeom prst="roundRect">
            <a:avLst>
              <a:gd name="adj" fmla="val 8278"/>
            </a:avLst>
          </a:prstGeom>
          <a:solidFill>
            <a:srgbClr val="FFFFFF"/>
          </a:solidFill>
          <a:ln w="15240">
            <a:solidFill>
              <a:srgbClr val="D8D4D4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469463" y="5770245"/>
            <a:ext cx="60960" cy="883682"/>
          </a:xfrm>
          <a:prstGeom prst="roundRect">
            <a:avLst>
              <a:gd name="adj" fmla="val 34082"/>
            </a:avLst>
          </a:prstGeom>
          <a:solidFill>
            <a:srgbClr val="2150FE"/>
          </a:solidFill>
          <a:ln/>
        </p:spPr>
      </p:sp>
      <p:sp>
        <p:nvSpPr>
          <p:cNvPr id="22" name="Text 19"/>
          <p:cNvSpPr/>
          <p:nvPr/>
        </p:nvSpPr>
        <p:spPr>
          <a:xfrm>
            <a:off x="684133" y="5923955"/>
            <a:ext cx="1731288" cy="216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GPU Computing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684133" y="6278761"/>
            <a:ext cx="5608439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Parallel processing hardware accelerated training by 100x or more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484703" y="6792397"/>
            <a:ext cx="5961578" cy="883682"/>
          </a:xfrm>
          <a:prstGeom prst="roundRect">
            <a:avLst>
              <a:gd name="adj" fmla="val 8278"/>
            </a:avLst>
          </a:prstGeom>
          <a:solidFill>
            <a:srgbClr val="FFFFFF"/>
          </a:solidFill>
          <a:ln w="15240">
            <a:solidFill>
              <a:srgbClr val="D8D4D4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69463" y="6792397"/>
            <a:ext cx="60960" cy="883682"/>
          </a:xfrm>
          <a:prstGeom prst="roundRect">
            <a:avLst>
              <a:gd name="adj" fmla="val 34082"/>
            </a:avLst>
          </a:prstGeom>
          <a:solidFill>
            <a:srgbClr val="2150FE"/>
          </a:solidFill>
          <a:ln/>
        </p:spPr>
      </p:sp>
      <p:sp>
        <p:nvSpPr>
          <p:cNvPr id="26" name="Text 23"/>
          <p:cNvSpPr/>
          <p:nvPr/>
        </p:nvSpPr>
        <p:spPr>
          <a:xfrm>
            <a:off x="684133" y="6946106"/>
            <a:ext cx="1731288" cy="216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Big Data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684133" y="7300912"/>
            <a:ext cx="5608439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Massive labeled datasets provided fuel for training deep networks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🧠 Day 17: Key Breakthroughs in Deep Learning">
            <a:extLst>
              <a:ext uri="{FF2B5EF4-FFF2-40B4-BE49-F238E27FC236}">
                <a16:creationId xmlns:a16="http://schemas.microsoft.com/office/drawing/2014/main" xmlns="" id="{D110AB97-9176-D29A-FEA5-F705DBDD2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902" r="58263"/>
          <a:stretch>
            <a:fillRect/>
          </a:stretch>
        </p:blipFill>
        <p:spPr bwMode="auto">
          <a:xfrm>
            <a:off x="8429106" y="998281"/>
            <a:ext cx="4095484" cy="31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🧠 Day 17: Key Breakthroughs in Deep Learning">
            <a:extLst>
              <a:ext uri="{FF2B5EF4-FFF2-40B4-BE49-F238E27FC236}">
                <a16:creationId xmlns:a16="http://schemas.microsoft.com/office/drawing/2014/main" xmlns="" id="{A84B2539-8C9F-CE22-7C1B-100868460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34" t="37902"/>
          <a:stretch>
            <a:fillRect/>
          </a:stretch>
        </p:blipFill>
        <p:spPr bwMode="auto">
          <a:xfrm>
            <a:off x="7774870" y="4281370"/>
            <a:ext cx="5719684" cy="333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Date Placeholder 29">
            <a:extLst>
              <a:ext uri="{FF2B5EF4-FFF2-40B4-BE49-F238E27FC236}">
                <a16:creationId xmlns:a16="http://schemas.microsoft.com/office/drawing/2014/main" xmlns="" id="{E34C2C99-785B-6290-38C3-9BADEF4DBF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427F1B-25EC-46D0-B807-4E07205DDEB0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xmlns="" id="{F6550DA4-B26B-42B7-81D4-04991D894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xmlns="" id="{D16B2C75-D012-622B-F4F8-670242B7E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604768" y="537091"/>
            <a:ext cx="1451729" cy="360521"/>
          </a:xfrm>
          <a:prstGeom prst="roundRect">
            <a:avLst>
              <a:gd name="adj" fmla="val 6384"/>
            </a:avLst>
          </a:prstGeom>
          <a:solidFill>
            <a:srgbClr val="CCD7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9783" y="640675"/>
            <a:ext cx="153353" cy="1533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49812" y="594598"/>
            <a:ext cx="991672" cy="2455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CURRENT ERA</a:t>
            </a:r>
            <a:endParaRPr lang="en-US" sz="1200" dirty="0"/>
          </a:p>
        </p:txBody>
      </p:sp>
      <p:sp>
        <p:nvSpPr>
          <p:cNvPr id="6" name="Shape 2"/>
          <p:cNvSpPr/>
          <p:nvPr/>
        </p:nvSpPr>
        <p:spPr>
          <a:xfrm>
            <a:off x="2152343" y="529471"/>
            <a:ext cx="1578292" cy="375761"/>
          </a:xfrm>
          <a:prstGeom prst="roundRect">
            <a:avLst>
              <a:gd name="adj" fmla="val 6125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274977" y="640675"/>
            <a:ext cx="153353" cy="1533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505006" y="594598"/>
            <a:ext cx="1102995" cy="2455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2018–PRESENT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4083298" y="383672"/>
            <a:ext cx="5806083" cy="599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Phase 4: Rise of Generative AI</a:t>
            </a:r>
            <a:endParaRPr lang="en-US" sz="37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19783" y="1700927"/>
            <a:ext cx="2892028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Defining Characteristics</a:t>
            </a:r>
            <a:endParaRPr lang="en-US" sz="22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719783" y="2276237"/>
            <a:ext cx="3666768" cy="1488400"/>
          </a:xfrm>
          <a:prstGeom prst="roundRect">
            <a:avLst>
              <a:gd name="adj" fmla="val 1933"/>
            </a:avLst>
          </a:prstGeom>
          <a:solidFill>
            <a:srgbClr val="F2EEEE"/>
          </a:solidFill>
          <a:ln/>
        </p:spPr>
      </p:sp>
      <p:sp>
        <p:nvSpPr>
          <p:cNvPr id="12" name="Text 7"/>
          <p:cNvSpPr/>
          <p:nvPr/>
        </p:nvSpPr>
        <p:spPr>
          <a:xfrm>
            <a:off x="911474" y="2467927"/>
            <a:ext cx="2397443" cy="299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Creates New Data</a:t>
            </a:r>
            <a:endParaRPr lang="en-US" sz="18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1474" y="2959298"/>
            <a:ext cx="3283387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Generates novel outputs rather than just classifying existing data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719783" y="3956328"/>
            <a:ext cx="3666768" cy="1488400"/>
          </a:xfrm>
          <a:prstGeom prst="roundRect">
            <a:avLst>
              <a:gd name="adj" fmla="val 1933"/>
            </a:avLst>
          </a:prstGeom>
          <a:solidFill>
            <a:srgbClr val="F2EEEE"/>
          </a:solidFill>
          <a:ln/>
        </p:spPr>
      </p:sp>
      <p:sp>
        <p:nvSpPr>
          <p:cNvPr id="15" name="Text 10"/>
          <p:cNvSpPr/>
          <p:nvPr/>
        </p:nvSpPr>
        <p:spPr>
          <a:xfrm>
            <a:off x="911474" y="4148018"/>
            <a:ext cx="2397443" cy="299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Multi-Modal Output</a:t>
            </a:r>
            <a:endParaRPr lang="en-US" sz="18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911474" y="4639389"/>
            <a:ext cx="3283387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Produces text, images, 3D designs, code, and more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719783" y="5636419"/>
            <a:ext cx="3666768" cy="1488400"/>
          </a:xfrm>
          <a:prstGeom prst="roundRect">
            <a:avLst>
              <a:gd name="adj" fmla="val 1933"/>
            </a:avLst>
          </a:prstGeom>
          <a:solidFill>
            <a:srgbClr val="F2EEEE"/>
          </a:solidFill>
          <a:ln/>
        </p:spPr>
      </p:sp>
      <p:sp>
        <p:nvSpPr>
          <p:cNvPr id="18" name="Text 13"/>
          <p:cNvSpPr/>
          <p:nvPr/>
        </p:nvSpPr>
        <p:spPr>
          <a:xfrm>
            <a:off x="911474" y="5828109"/>
            <a:ext cx="2397443" cy="299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Learns Distributions</a:t>
            </a:r>
            <a:endParaRPr lang="en-US" sz="18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911474" y="6319480"/>
            <a:ext cx="3283387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Models underlying patterns to synthesize realistic new examples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The Rise of Generative AI Fuels Focus on Data Quality">
            <a:extLst>
              <a:ext uri="{FF2B5EF4-FFF2-40B4-BE49-F238E27FC236}">
                <a16:creationId xmlns:a16="http://schemas.microsoft.com/office/drawing/2014/main" xmlns="" id="{E8D50489-B3E5-7767-BBA3-7162B6883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47" r="16796"/>
          <a:stretch>
            <a:fillRect/>
          </a:stretch>
        </p:blipFill>
        <p:spPr bwMode="auto">
          <a:xfrm>
            <a:off x="6525959" y="1347478"/>
            <a:ext cx="7435784" cy="62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26">
            <a:extLst>
              <a:ext uri="{FF2B5EF4-FFF2-40B4-BE49-F238E27FC236}">
                <a16:creationId xmlns:a16="http://schemas.microsoft.com/office/drawing/2014/main" xmlns="" id="{C46FEE76-4279-C872-F32E-E4B2B3D88C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1402A7-E134-4C1A-A3BE-4687CB8FB707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xmlns="" id="{25DF4AA1-D376-898B-AFD0-ADF3C3C87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xmlns="" id="{80AF73A1-A3BA-E319-31E0-FA91B6CEF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7A1887-251F-604A-CDF4-1471E8AE2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xmlns="" id="{A6A4B866-8176-9D25-5BF3-64613DC53744}"/>
              </a:ext>
            </a:extLst>
          </p:cNvPr>
          <p:cNvSpPr/>
          <p:nvPr/>
        </p:nvSpPr>
        <p:spPr>
          <a:xfrm>
            <a:off x="604768" y="537091"/>
            <a:ext cx="1451729" cy="360521"/>
          </a:xfrm>
          <a:prstGeom prst="roundRect">
            <a:avLst>
              <a:gd name="adj" fmla="val 6384"/>
            </a:avLst>
          </a:prstGeom>
          <a:solidFill>
            <a:srgbClr val="CCD7FF"/>
          </a:solidFill>
          <a:ln/>
        </p:spPr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xmlns="" id="{8635A7B5-7E8B-8B1B-A2E5-605E21F13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9783" y="640675"/>
            <a:ext cx="153353" cy="153352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xmlns="" id="{117A9BE4-5440-65EC-D6FC-D0D3250B877A}"/>
              </a:ext>
            </a:extLst>
          </p:cNvPr>
          <p:cNvSpPr/>
          <p:nvPr/>
        </p:nvSpPr>
        <p:spPr>
          <a:xfrm>
            <a:off x="949812" y="594598"/>
            <a:ext cx="991672" cy="2455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CURRENT ERA</a:t>
            </a:r>
            <a:endParaRPr lang="en-US" sz="1200" dirty="0"/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xmlns="" id="{6962B8BD-FB0E-3A0F-E43B-42D48C931EAD}"/>
              </a:ext>
            </a:extLst>
          </p:cNvPr>
          <p:cNvSpPr/>
          <p:nvPr/>
        </p:nvSpPr>
        <p:spPr>
          <a:xfrm>
            <a:off x="2152343" y="529471"/>
            <a:ext cx="1578292" cy="375761"/>
          </a:xfrm>
          <a:prstGeom prst="roundRect">
            <a:avLst>
              <a:gd name="adj" fmla="val 6125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xmlns="" id="{78144BB4-4FAC-315E-07A3-18ADD8D2FB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274977" y="640675"/>
            <a:ext cx="153353" cy="153352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xmlns="" id="{A1852A39-4BA8-3BCD-6473-6A4DF3A646E1}"/>
              </a:ext>
            </a:extLst>
          </p:cNvPr>
          <p:cNvSpPr/>
          <p:nvPr/>
        </p:nvSpPr>
        <p:spPr>
          <a:xfrm>
            <a:off x="2505006" y="594598"/>
            <a:ext cx="1102995" cy="2455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2018–PRESENT</a:t>
            </a:r>
            <a:endParaRPr lang="en-US" sz="1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xmlns="" id="{AEE7E2C5-A8C9-C4B3-C45D-271F2B64792C}"/>
              </a:ext>
            </a:extLst>
          </p:cNvPr>
          <p:cNvSpPr/>
          <p:nvPr/>
        </p:nvSpPr>
        <p:spPr>
          <a:xfrm>
            <a:off x="4083298" y="383672"/>
            <a:ext cx="5806083" cy="599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Phase 4: Rise of Generative AI</a:t>
            </a:r>
            <a:endParaRPr lang="en-US" sz="37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xmlns="" id="{BBCB1BB7-57AB-DBB7-2794-FE54A5509F94}"/>
              </a:ext>
            </a:extLst>
          </p:cNvPr>
          <p:cNvSpPr/>
          <p:nvPr/>
        </p:nvSpPr>
        <p:spPr>
          <a:xfrm>
            <a:off x="949812" y="2028717"/>
            <a:ext cx="2877026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Engineering Examples</a:t>
            </a:r>
            <a:endParaRPr lang="en-US" sz="22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 3" descr="preencoded.png">
            <a:extLst>
              <a:ext uri="{FF2B5EF4-FFF2-40B4-BE49-F238E27FC236}">
                <a16:creationId xmlns:a16="http://schemas.microsoft.com/office/drawing/2014/main" xmlns="" id="{964DB9E2-06EC-B9F5-3B63-D303179C9B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49812" y="2604027"/>
            <a:ext cx="479465" cy="479465"/>
          </a:xfrm>
          <a:prstGeom prst="rect">
            <a:avLst/>
          </a:prstGeom>
        </p:spPr>
      </p:pic>
      <p:sp>
        <p:nvSpPr>
          <p:cNvPr id="22" name="Text 16">
            <a:extLst>
              <a:ext uri="{FF2B5EF4-FFF2-40B4-BE49-F238E27FC236}">
                <a16:creationId xmlns:a16="http://schemas.microsoft.com/office/drawing/2014/main" xmlns="" id="{9FF21556-176A-D4FD-7D60-B42EECD35A90}"/>
              </a:ext>
            </a:extLst>
          </p:cNvPr>
          <p:cNvSpPr/>
          <p:nvPr/>
        </p:nvSpPr>
        <p:spPr>
          <a:xfrm>
            <a:off x="949812" y="3323164"/>
            <a:ext cx="2397443" cy="299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AI Design Generation</a:t>
            </a:r>
            <a:endParaRPr lang="en-US" sz="18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17">
            <a:extLst>
              <a:ext uri="{FF2B5EF4-FFF2-40B4-BE49-F238E27FC236}">
                <a16:creationId xmlns:a16="http://schemas.microsoft.com/office/drawing/2014/main" xmlns="" id="{736325DA-8CF9-476B-7BC8-1C0E325D8DE4}"/>
              </a:ext>
            </a:extLst>
          </p:cNvPr>
          <p:cNvSpPr/>
          <p:nvPr/>
        </p:nvSpPr>
        <p:spPr>
          <a:xfrm>
            <a:off x="949812" y="3814535"/>
            <a:ext cx="3666768" cy="920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Systems create optimized CAD models and component designs based on specifications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 4" descr="preencoded.png">
            <a:extLst>
              <a:ext uri="{FF2B5EF4-FFF2-40B4-BE49-F238E27FC236}">
                <a16:creationId xmlns:a16="http://schemas.microsoft.com/office/drawing/2014/main" xmlns="" id="{1C5F7C9E-47EA-8445-8637-0DE73FF957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49812" y="5118508"/>
            <a:ext cx="479465" cy="479465"/>
          </a:xfrm>
          <a:prstGeom prst="rect">
            <a:avLst/>
          </a:prstGeom>
        </p:spPr>
      </p:pic>
      <p:sp>
        <p:nvSpPr>
          <p:cNvPr id="25" name="Text 18">
            <a:extLst>
              <a:ext uri="{FF2B5EF4-FFF2-40B4-BE49-F238E27FC236}">
                <a16:creationId xmlns:a16="http://schemas.microsoft.com/office/drawing/2014/main" xmlns="" id="{57FB388A-D6FC-175B-8D6F-2EB42DC2EC46}"/>
              </a:ext>
            </a:extLst>
          </p:cNvPr>
          <p:cNvSpPr/>
          <p:nvPr/>
        </p:nvSpPr>
        <p:spPr>
          <a:xfrm>
            <a:off x="949812" y="5837645"/>
            <a:ext cx="2397443" cy="299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Synthetic Data</a:t>
            </a:r>
            <a:endParaRPr lang="en-US" sz="18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19">
            <a:extLst>
              <a:ext uri="{FF2B5EF4-FFF2-40B4-BE49-F238E27FC236}">
                <a16:creationId xmlns:a16="http://schemas.microsoft.com/office/drawing/2014/main" xmlns="" id="{E5F426FB-BE43-A85A-EB6C-5082416A6780}"/>
              </a:ext>
            </a:extLst>
          </p:cNvPr>
          <p:cNvSpPr/>
          <p:nvPr/>
        </p:nvSpPr>
        <p:spPr>
          <a:xfrm>
            <a:off x="949812" y="6329016"/>
            <a:ext cx="3666768" cy="920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Generate realistic simulation datasets for training and testing without physical prototypes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34569F9-F20D-32FE-85DF-9C08326C7B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1143" y="1441587"/>
            <a:ext cx="9479315" cy="5346425"/>
          </a:xfrm>
          <a:prstGeom prst="rect">
            <a:avLst/>
          </a:prstGeom>
        </p:spPr>
      </p:pic>
      <p:sp>
        <p:nvSpPr>
          <p:cNvPr id="28" name="Date Placeholder 27">
            <a:extLst>
              <a:ext uri="{FF2B5EF4-FFF2-40B4-BE49-F238E27FC236}">
                <a16:creationId xmlns:a16="http://schemas.microsoft.com/office/drawing/2014/main" xmlns="" id="{B5166FBF-4859-7836-1E51-6D80F0E443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572167-8BAE-4A65-8508-D6B8EC55F870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xmlns="" id="{6B5C23EC-D74E-C975-A5F8-ABB18730D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xmlns="" id="{34BDDBC6-307E-ECBE-D730-EE0B3F7D4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1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06640" y="201930"/>
            <a:ext cx="7417118" cy="638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Key Technological Drivers of GenAI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26519" y="1372790"/>
            <a:ext cx="13200221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Four foundational pillars enable the generative AI revolution, each building on decades of research and engineering innovation.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15089" y="1964418"/>
            <a:ext cx="13200221" cy="5172908"/>
          </a:xfrm>
          <a:prstGeom prst="roundRect">
            <a:avLst>
              <a:gd name="adj" fmla="val 592"/>
            </a:avLst>
          </a:prstGeom>
          <a:solidFill>
            <a:srgbClr val="F2EEEE"/>
          </a:solidFill>
          <a:ln/>
        </p:spPr>
      </p:sp>
      <p:sp>
        <p:nvSpPr>
          <p:cNvPr id="5" name="Shape 3"/>
          <p:cNvSpPr/>
          <p:nvPr/>
        </p:nvSpPr>
        <p:spPr>
          <a:xfrm>
            <a:off x="715089" y="1964418"/>
            <a:ext cx="6600111" cy="2749868"/>
          </a:xfrm>
          <a:prstGeom prst="roundRect">
            <a:avLst>
              <a:gd name="adj" fmla="val 1115"/>
            </a:avLst>
          </a:prstGeom>
          <a:solidFill>
            <a:srgbClr val="F2EEEE"/>
          </a:solidFill>
          <a:ln/>
        </p:spPr>
      </p:sp>
      <p:sp>
        <p:nvSpPr>
          <p:cNvPr id="6" name="Text 4"/>
          <p:cNvSpPr/>
          <p:nvPr/>
        </p:nvSpPr>
        <p:spPr>
          <a:xfrm>
            <a:off x="919401" y="2168729"/>
            <a:ext cx="2553891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Large Datasets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19401" y="2610451"/>
            <a:ext cx="6191488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Billions of examples scraped from the internet, books, and specialized domains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19401" y="3386620"/>
            <a:ext cx="619148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Text corpora with trillions of tokens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19401" y="3784884"/>
            <a:ext cx="619148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Image databases with billions of labeled photos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19401" y="4183148"/>
            <a:ext cx="619148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Engineering CAD repositories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315200" y="1964418"/>
            <a:ext cx="6600111" cy="2749868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12" name="Shape 10"/>
          <p:cNvSpPr/>
          <p:nvPr/>
        </p:nvSpPr>
        <p:spPr>
          <a:xfrm>
            <a:off x="7315200" y="1964418"/>
            <a:ext cx="22860" cy="2749868"/>
          </a:xfrm>
          <a:prstGeom prst="roundRect">
            <a:avLst>
              <a:gd name="adj" fmla="val 134065"/>
            </a:avLst>
          </a:prstGeom>
          <a:solidFill>
            <a:srgbClr val="D8D4D4"/>
          </a:solidFill>
          <a:ln/>
        </p:spPr>
      </p:sp>
      <p:sp>
        <p:nvSpPr>
          <p:cNvPr id="13" name="Text 11"/>
          <p:cNvSpPr/>
          <p:nvPr/>
        </p:nvSpPr>
        <p:spPr>
          <a:xfrm>
            <a:off x="7519511" y="2168729"/>
            <a:ext cx="2553891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GPU/TPU Computing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19511" y="2610451"/>
            <a:ext cx="619148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Specialized hardware for massively parallel matrix operations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19511" y="3059793"/>
            <a:ext cx="619148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Training times reduced from months to days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19511" y="3458057"/>
            <a:ext cx="619148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Real-time inference capabilities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519511" y="3856321"/>
            <a:ext cx="619148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Distributed computing clusters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715089" y="4714286"/>
            <a:ext cx="6600111" cy="2423041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19" name="Shape 17"/>
          <p:cNvSpPr/>
          <p:nvPr/>
        </p:nvSpPr>
        <p:spPr>
          <a:xfrm>
            <a:off x="715089" y="4714286"/>
            <a:ext cx="6600111" cy="22860"/>
          </a:xfrm>
          <a:prstGeom prst="roundRect">
            <a:avLst>
              <a:gd name="adj" fmla="val 134065"/>
            </a:avLst>
          </a:prstGeom>
          <a:solidFill>
            <a:srgbClr val="D8D4D4"/>
          </a:solidFill>
          <a:ln/>
        </p:spPr>
      </p:sp>
      <p:sp>
        <p:nvSpPr>
          <p:cNvPr id="20" name="Text 18"/>
          <p:cNvSpPr/>
          <p:nvPr/>
        </p:nvSpPr>
        <p:spPr>
          <a:xfrm>
            <a:off x="919401" y="4918597"/>
            <a:ext cx="2707838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Transformer Architecture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19401" y="5360319"/>
            <a:ext cx="619148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Attention mechanisms that revolutionized sequence modeling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919401" y="5809661"/>
            <a:ext cx="619148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Processes entire sequences in parallel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919401" y="6207925"/>
            <a:ext cx="619148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Captures long-range dependencies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919401" y="6606189"/>
            <a:ext cx="619148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Foundation for GPT, BERT, and more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7315200" y="4714286"/>
            <a:ext cx="6600111" cy="2423041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26" name="Shape 24"/>
          <p:cNvSpPr/>
          <p:nvPr/>
        </p:nvSpPr>
        <p:spPr>
          <a:xfrm>
            <a:off x="7315200" y="4714286"/>
            <a:ext cx="22860" cy="2423041"/>
          </a:xfrm>
          <a:prstGeom prst="roundRect">
            <a:avLst>
              <a:gd name="adj" fmla="val 134065"/>
            </a:avLst>
          </a:prstGeom>
          <a:solidFill>
            <a:srgbClr val="D8D4D4"/>
          </a:solidFill>
          <a:ln/>
        </p:spPr>
      </p:sp>
      <p:sp>
        <p:nvSpPr>
          <p:cNvPr id="27" name="Shape 25"/>
          <p:cNvSpPr/>
          <p:nvPr/>
        </p:nvSpPr>
        <p:spPr>
          <a:xfrm>
            <a:off x="7315200" y="4714286"/>
            <a:ext cx="6600111" cy="22860"/>
          </a:xfrm>
          <a:prstGeom prst="roundRect">
            <a:avLst>
              <a:gd name="adj" fmla="val 134065"/>
            </a:avLst>
          </a:prstGeom>
          <a:solidFill>
            <a:srgbClr val="D8D4D4"/>
          </a:solidFill>
          <a:ln/>
        </p:spPr>
      </p:sp>
      <p:sp>
        <p:nvSpPr>
          <p:cNvPr id="28" name="Text 26"/>
          <p:cNvSpPr/>
          <p:nvPr/>
        </p:nvSpPr>
        <p:spPr>
          <a:xfrm>
            <a:off x="7519511" y="4918597"/>
            <a:ext cx="2553891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rimson Pro Semi Bold" pitchFamily="34" charset="-120"/>
              </a:rPr>
              <a:t>Cloud Infrastructure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7519511" y="5360319"/>
            <a:ext cx="619148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Scalable computing resources and model deployment platforms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7519511" y="5809661"/>
            <a:ext cx="619148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On-demand GPU clusters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7519511" y="6207925"/>
            <a:ext cx="619148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API-based model access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7519511" y="6606189"/>
            <a:ext cx="6191488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Heebo" pitchFamily="34" charset="-120"/>
              </a:rPr>
              <a:t>Distributed training frameworks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xmlns="" id="{9F115C4D-E544-C385-9273-97729E7CB0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447874-DFD7-43C5-9416-94D905DBACF9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xmlns="" id="{BADED155-B960-D1A8-FB50-BA7F1FFB4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23ECE604  GenAI and Agentic AI Systems for Electrical Engineers | Evolution to Generative AI | Basics of Generative AI | C.Parkavi</a:t>
            </a:r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xmlns="" id="{CF5803CB-3F15-44C1-0751-8065ABB4A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1304</Words>
  <Application>Microsoft Office PowerPoint</Application>
  <PresentationFormat>Custom</PresentationFormat>
  <Paragraphs>259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Cambria</vt:lpstr>
      <vt:lpstr>Crimson Pro Semi Bold</vt:lpstr>
      <vt:lpstr>Heebo</vt:lpstr>
      <vt:lpstr>Maven Pro Bold</vt:lpstr>
      <vt:lpstr>Calibri</vt:lpstr>
      <vt:lpstr>Crimson Pro Light</vt:lpstr>
      <vt:lpstr>Arial Narrow</vt:lpstr>
      <vt:lpstr>DejaVu Sans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Evolution of GenAI: A Timeline of Significant Milestones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lastModifiedBy>parkavi</cp:lastModifiedBy>
  <cp:revision>7</cp:revision>
  <dcterms:created xsi:type="dcterms:W3CDTF">2026-01-02T06:52:17Z</dcterms:created>
  <dcterms:modified xsi:type="dcterms:W3CDTF">2026-01-19T05:41:36Z</dcterms:modified>
</cp:coreProperties>
</file>