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5"/>
  </p:notesMasterIdLst>
  <p:sldIdLst>
    <p:sldId id="256" r:id="rId2"/>
    <p:sldId id="263" r:id="rId3"/>
    <p:sldId id="264" r:id="rId4"/>
    <p:sldId id="265" r:id="rId5"/>
    <p:sldId id="293" r:id="rId6"/>
    <p:sldId id="268" r:id="rId7"/>
    <p:sldId id="269" r:id="rId8"/>
    <p:sldId id="270" r:id="rId9"/>
    <p:sldId id="271" r:id="rId10"/>
    <p:sldId id="272" r:id="rId11"/>
    <p:sldId id="273" r:id="rId12"/>
    <p:sldId id="294" r:id="rId13"/>
    <p:sldId id="295" r:id="rId14"/>
  </p:sldIdLst>
  <p:sldSz cx="14630400" cy="8229600"/>
  <p:notesSz cx="8229600" cy="14630400"/>
  <p:embeddedFontLst>
    <p:embeddedFont>
      <p:font typeface="Arimo" panose="020B0604020202020204" charset="0"/>
      <p:regular r:id="rId16"/>
    </p:embeddedFont>
    <p:embeddedFont>
      <p:font typeface="Cambria" panose="02040503050406030204" pitchFamily="18" charset="0"/>
      <p:regular r:id="rId17"/>
      <p:bold r:id="rId18"/>
      <p:italic r:id="rId19"/>
      <p:boldItalic r:id="rId20"/>
    </p:embeddedFont>
    <p:embeddedFont>
      <p:font typeface="Inter Medium" panose="020B0604020202020204" charset="0"/>
      <p:regular r:id="rId21"/>
    </p:embeddedFont>
    <p:embeddedFont>
      <p:font typeface="Montserrat Bold" panose="020B0604020202020204" charset="0"/>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8" d="100"/>
          <a:sy n="58" d="100"/>
        </p:scale>
        <p:origin x="672" y="6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914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32814-5470-1803-EF8F-E1F835A18F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7137CD-2D2F-E81E-BD4B-B59004B320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2A7251-A78C-E518-585F-36CC5F4C3B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E62120-D45C-5A52-F906-128E0CC42BDF}"/>
              </a:ext>
            </a:extLst>
          </p:cNvPr>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2173446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A88699A-C707-8DC1-171E-7F7531C8F583}"/>
              </a:ext>
            </a:extLst>
          </p:cNvPr>
          <p:cNvSpPr>
            <a:spLocks noGrp="1"/>
          </p:cNvSpPr>
          <p:nvPr>
            <p:ph type="dt" sz="half" idx="2"/>
          </p:nvPr>
        </p:nvSpPr>
        <p:spPr>
          <a:xfrm>
            <a:off x="365760" y="7711901"/>
            <a:ext cx="1706880" cy="292100"/>
          </a:xfrm>
          <a:prstGeom prst="rect">
            <a:avLst/>
          </a:prstGeom>
        </p:spPr>
        <p:txBody>
          <a:bodyPr vert="horz" lIns="91440" tIns="45720" rIns="91440" bIns="45720" rtlCol="0" anchor="ctr"/>
          <a:lstStyle>
            <a:lvl1pPr algn="l">
              <a:defRPr sz="1200" b="1">
                <a:solidFill>
                  <a:schemeClr val="tx1"/>
                </a:solidFill>
                <a:latin typeface="Cambria" panose="02040503050406030204" pitchFamily="18" charset="0"/>
                <a:ea typeface="Cambria" panose="02040503050406030204" pitchFamily="18" charset="0"/>
              </a:defRPr>
            </a:lvl1pPr>
          </a:lstStyle>
          <a:p>
            <a:fld id="{71AEF8DD-D7FB-49C6-BCFE-F5940740B7CE}" type="datetime1">
              <a:rPr lang="en-US" smtClean="0"/>
              <a:t>1/5/2026</a:t>
            </a:fld>
            <a:endParaRPr lang="en-US"/>
          </a:p>
        </p:txBody>
      </p:sp>
      <p:sp>
        <p:nvSpPr>
          <p:cNvPr id="3" name="Footer Placeholder 4">
            <a:extLst>
              <a:ext uri="{FF2B5EF4-FFF2-40B4-BE49-F238E27FC236}">
                <a16:creationId xmlns:a16="http://schemas.microsoft.com/office/drawing/2014/main" id="{E145E620-9A31-7305-4AE4-C4BFD56215FC}"/>
              </a:ext>
            </a:extLst>
          </p:cNvPr>
          <p:cNvSpPr>
            <a:spLocks noGrp="1"/>
          </p:cNvSpPr>
          <p:nvPr>
            <p:ph type="ftr" sz="quarter" idx="3"/>
          </p:nvPr>
        </p:nvSpPr>
        <p:spPr>
          <a:xfrm>
            <a:off x="2499360" y="7711901"/>
            <a:ext cx="9703724" cy="292100"/>
          </a:xfrm>
          <a:prstGeom prst="rect">
            <a:avLst/>
          </a:prstGeom>
        </p:spPr>
        <p:txBody>
          <a:bodyPr vert="horz" lIns="91440" tIns="45720" rIns="91440" bIns="45720" rtlCol="0" anchor="ctr"/>
          <a:lstStyle>
            <a:lvl1pPr algn="ctr">
              <a:defRPr sz="1200" b="1">
                <a:solidFill>
                  <a:schemeClr val="tx1"/>
                </a:solidFill>
                <a:latin typeface="Cambria" panose="02040503050406030204" pitchFamily="18" charset="0"/>
                <a:ea typeface="Cambria" panose="02040503050406030204" pitchFamily="18" charset="0"/>
              </a:defRPr>
            </a:lvl1pPr>
          </a:lstStyle>
          <a:p>
            <a:r>
              <a:rPr lang="en-US"/>
              <a:t>23ADB302 GenAI and Agentic AI Systems for Mechanical Engineers | Introduction to Generative AI | Opportunities &amp; Challenges | R.Ruthuraraj</a:t>
            </a:r>
            <a:endParaRPr lang="en-US" dirty="0"/>
          </a:p>
        </p:txBody>
      </p:sp>
      <p:sp>
        <p:nvSpPr>
          <p:cNvPr id="4" name="Slide Number Placeholder 5">
            <a:extLst>
              <a:ext uri="{FF2B5EF4-FFF2-40B4-BE49-F238E27FC236}">
                <a16:creationId xmlns:a16="http://schemas.microsoft.com/office/drawing/2014/main" id="{6076F290-E343-774E-088B-7A76BB237B81}"/>
              </a:ext>
            </a:extLst>
          </p:cNvPr>
          <p:cNvSpPr>
            <a:spLocks noGrp="1"/>
          </p:cNvSpPr>
          <p:nvPr>
            <p:ph type="sldNum" sz="quarter" idx="4"/>
          </p:nvPr>
        </p:nvSpPr>
        <p:spPr>
          <a:xfrm>
            <a:off x="12690764" y="7726217"/>
            <a:ext cx="1706880" cy="292100"/>
          </a:xfrm>
          <a:prstGeom prst="rect">
            <a:avLst/>
          </a:prstGeom>
        </p:spPr>
        <p:txBody>
          <a:bodyPr vert="horz" lIns="91440" tIns="45720" rIns="91440" bIns="45720" rtlCol="0" anchor="ctr"/>
          <a:lstStyle>
            <a:lvl1pPr algn="r">
              <a:defRPr sz="1200" b="1">
                <a:solidFill>
                  <a:schemeClr val="tx1"/>
                </a:solidFill>
                <a:latin typeface="Cambria" panose="02040503050406030204" pitchFamily="18" charset="0"/>
                <a:ea typeface="Cambria" panose="02040503050406030204" pitchFamily="18" charset="0"/>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pic>
        <p:nvPicPr>
          <p:cNvPr id="5" name="Picture 2" descr="SNS Groups">
            <a:extLst>
              <a:ext uri="{FF2B5EF4-FFF2-40B4-BE49-F238E27FC236}">
                <a16:creationId xmlns:a16="http://schemas.microsoft.com/office/drawing/2014/main" id="{0C5EDDE0-EEC5-095D-DF32-1BC9B386CF5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2917975" y="54274"/>
            <a:ext cx="1644883" cy="97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a:extLst>
              <a:ext uri="{FF2B5EF4-FFF2-40B4-BE49-F238E27FC236}">
                <a16:creationId xmlns:a16="http://schemas.microsoft.com/office/drawing/2014/main" id="{F5B51CF3-1C77-051D-7D4E-B42A39F159C6}"/>
              </a:ext>
            </a:extLst>
          </p:cNvPr>
          <p:cNvSpPr>
            <a:spLocks noGrp="1"/>
          </p:cNvSpPr>
          <p:nvPr>
            <p:ph type="dt" sz="half" idx="10"/>
          </p:nvPr>
        </p:nvSpPr>
        <p:spPr>
          <a:xfrm>
            <a:off x="365760" y="7741574"/>
            <a:ext cx="1706880" cy="292100"/>
          </a:xfrm>
        </p:spPr>
        <p:txBody>
          <a:bodyPr/>
          <a:lstStyle>
            <a:lvl1pPr>
              <a:defRPr sz="1400"/>
            </a:lvl1pPr>
          </a:lstStyle>
          <a:p>
            <a:fld id="{2EEEE038-04D6-4286-B758-97448B8F5967}" type="datetime1">
              <a:rPr lang="en-US" smtClean="0"/>
              <a:t>1/5/2026</a:t>
            </a:fld>
            <a:endParaRPr lang="en-US" dirty="0"/>
          </a:p>
        </p:txBody>
      </p:sp>
      <p:sp>
        <p:nvSpPr>
          <p:cNvPr id="7" name="Footer Placeholder 4">
            <a:extLst>
              <a:ext uri="{FF2B5EF4-FFF2-40B4-BE49-F238E27FC236}">
                <a16:creationId xmlns:a16="http://schemas.microsoft.com/office/drawing/2014/main" id="{A6C883E1-E8D4-3DEA-3F3E-4594FC89ECB3}"/>
              </a:ext>
            </a:extLst>
          </p:cNvPr>
          <p:cNvSpPr>
            <a:spLocks noGrp="1"/>
          </p:cNvSpPr>
          <p:nvPr>
            <p:ph type="ftr" sz="quarter" idx="3"/>
          </p:nvPr>
        </p:nvSpPr>
        <p:spPr>
          <a:xfrm>
            <a:off x="2499360" y="7711901"/>
            <a:ext cx="9703724" cy="292100"/>
          </a:xfrm>
          <a:prstGeom prst="rect">
            <a:avLst/>
          </a:prstGeom>
        </p:spPr>
        <p:txBody>
          <a:bodyPr vert="horz" lIns="91440" tIns="45720" rIns="91440" bIns="45720" rtlCol="0" anchor="ctr"/>
          <a:lstStyle>
            <a:lvl1pPr algn="ctr">
              <a:defRPr sz="1400" b="1">
                <a:solidFill>
                  <a:schemeClr val="tx1"/>
                </a:solidFill>
                <a:latin typeface="Cambria" panose="02040503050406030204" pitchFamily="18" charset="0"/>
                <a:ea typeface="Cambria" panose="02040503050406030204" pitchFamily="18" charset="0"/>
              </a:defRPr>
            </a:lvl1pPr>
          </a:lstStyle>
          <a:p>
            <a:r>
              <a:rPr lang="en-US"/>
              <a:t>23ADB302 GenAI and Agentic AI Systems for Mechanical Engineers | Introduction to Generative AI | Opportunities &amp; Challenges | R.Ruthuraraj</a:t>
            </a:r>
            <a:endParaRPr lang="en-US" dirty="0"/>
          </a:p>
        </p:txBody>
      </p:sp>
      <p:sp>
        <p:nvSpPr>
          <p:cNvPr id="8" name="Slide Number Placeholder 5">
            <a:extLst>
              <a:ext uri="{FF2B5EF4-FFF2-40B4-BE49-F238E27FC236}">
                <a16:creationId xmlns:a16="http://schemas.microsoft.com/office/drawing/2014/main" id="{0E94373F-1421-F8E4-D04C-31754BD97721}"/>
              </a:ext>
            </a:extLst>
          </p:cNvPr>
          <p:cNvSpPr>
            <a:spLocks noGrp="1"/>
          </p:cNvSpPr>
          <p:nvPr>
            <p:ph type="sldNum" sz="quarter" idx="4"/>
          </p:nvPr>
        </p:nvSpPr>
        <p:spPr>
          <a:xfrm>
            <a:off x="12690764" y="7534910"/>
            <a:ext cx="1706880" cy="292100"/>
          </a:xfrm>
          <a:prstGeom prst="rect">
            <a:avLst/>
          </a:prstGeom>
        </p:spPr>
        <p:txBody>
          <a:bodyPr vert="horz" lIns="91440" tIns="45720" rIns="91440" bIns="45720" rtlCol="0" anchor="ctr"/>
          <a:lstStyle>
            <a:lvl1pPr algn="r">
              <a:defRPr sz="1400" b="1">
                <a:solidFill>
                  <a:schemeClr val="tx1"/>
                </a:solidFill>
                <a:latin typeface="Cambria" panose="02040503050406030204" pitchFamily="18" charset="0"/>
                <a:ea typeface="Cambria" panose="02040503050406030204" pitchFamily="18" charset="0"/>
              </a:defRPr>
            </a:lvl1p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userDrawn="1"/>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pic>
        <p:nvPicPr>
          <p:cNvPr id="5" name="Picture 2" descr="SNS Groups">
            <a:extLst>
              <a:ext uri="{FF2B5EF4-FFF2-40B4-BE49-F238E27FC236}">
                <a16:creationId xmlns:a16="http://schemas.microsoft.com/office/drawing/2014/main" id="{D848B35B-2BC8-68C3-8DC8-3A7A85FEBCB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2917975" y="54274"/>
            <a:ext cx="1644883" cy="97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a:extLst>
              <a:ext uri="{FF2B5EF4-FFF2-40B4-BE49-F238E27FC236}">
                <a16:creationId xmlns:a16="http://schemas.microsoft.com/office/drawing/2014/main" id="{B53FF6D8-48B0-17BF-1B6F-6995E95E4965}"/>
              </a:ext>
            </a:extLst>
          </p:cNvPr>
          <p:cNvSpPr>
            <a:spLocks noGrp="1"/>
          </p:cNvSpPr>
          <p:nvPr>
            <p:ph type="dt" sz="half" idx="10"/>
          </p:nvPr>
        </p:nvSpPr>
        <p:spPr>
          <a:xfrm>
            <a:off x="365760" y="7741574"/>
            <a:ext cx="1706880" cy="292100"/>
          </a:xfrm>
        </p:spPr>
        <p:txBody>
          <a:bodyPr/>
          <a:lstStyle>
            <a:lvl1pPr>
              <a:defRPr sz="1400"/>
            </a:lvl1pPr>
          </a:lstStyle>
          <a:p>
            <a:fld id="{F4CB3A34-033A-4B44-886B-3D3A08F1EF1D}" type="datetime1">
              <a:rPr lang="en-US" smtClean="0"/>
              <a:t>1/5/2026</a:t>
            </a:fld>
            <a:endParaRPr lang="en-US" dirty="0"/>
          </a:p>
        </p:txBody>
      </p:sp>
      <p:sp>
        <p:nvSpPr>
          <p:cNvPr id="7" name="Footer Placeholder 4">
            <a:extLst>
              <a:ext uri="{FF2B5EF4-FFF2-40B4-BE49-F238E27FC236}">
                <a16:creationId xmlns:a16="http://schemas.microsoft.com/office/drawing/2014/main" id="{25579C74-BAA5-6772-53FC-C8C68EF847AD}"/>
              </a:ext>
            </a:extLst>
          </p:cNvPr>
          <p:cNvSpPr>
            <a:spLocks noGrp="1"/>
          </p:cNvSpPr>
          <p:nvPr>
            <p:ph type="ftr" sz="quarter" idx="3"/>
          </p:nvPr>
        </p:nvSpPr>
        <p:spPr>
          <a:xfrm>
            <a:off x="2499360" y="7711901"/>
            <a:ext cx="9703724" cy="292100"/>
          </a:xfrm>
          <a:prstGeom prst="rect">
            <a:avLst/>
          </a:prstGeom>
        </p:spPr>
        <p:txBody>
          <a:bodyPr vert="horz" lIns="91440" tIns="45720" rIns="91440" bIns="45720" rtlCol="0" anchor="ctr"/>
          <a:lstStyle>
            <a:lvl1pPr algn="ctr">
              <a:defRPr sz="1400" b="1">
                <a:solidFill>
                  <a:schemeClr val="tx1"/>
                </a:solidFill>
                <a:latin typeface="Cambria" panose="02040503050406030204" pitchFamily="18" charset="0"/>
                <a:ea typeface="Cambria" panose="02040503050406030204" pitchFamily="18" charset="0"/>
              </a:defRPr>
            </a:lvl1pPr>
          </a:lstStyle>
          <a:p>
            <a:r>
              <a:rPr lang="en-US"/>
              <a:t>23ADB302 GenAI and Agentic AI Systems for Mechanical Engineers | Introduction to Generative AI | Opportunities &amp; Challenges | R.Ruthuraraj</a:t>
            </a:r>
            <a:endParaRPr lang="en-US" dirty="0"/>
          </a:p>
        </p:txBody>
      </p:sp>
      <p:sp>
        <p:nvSpPr>
          <p:cNvPr id="8" name="Slide Number Placeholder 5">
            <a:extLst>
              <a:ext uri="{FF2B5EF4-FFF2-40B4-BE49-F238E27FC236}">
                <a16:creationId xmlns:a16="http://schemas.microsoft.com/office/drawing/2014/main" id="{8F379317-A1C9-2086-02A9-F7670E4713F9}"/>
              </a:ext>
            </a:extLst>
          </p:cNvPr>
          <p:cNvSpPr>
            <a:spLocks noGrp="1"/>
          </p:cNvSpPr>
          <p:nvPr>
            <p:ph type="sldNum" sz="quarter" idx="4"/>
          </p:nvPr>
        </p:nvSpPr>
        <p:spPr>
          <a:xfrm>
            <a:off x="12690764" y="7534910"/>
            <a:ext cx="1706880" cy="292100"/>
          </a:xfrm>
          <a:prstGeom prst="rect">
            <a:avLst/>
          </a:prstGeom>
        </p:spPr>
        <p:txBody>
          <a:bodyPr vert="horz" lIns="91440" tIns="45720" rIns="91440" bIns="45720" rtlCol="0" anchor="ctr"/>
          <a:lstStyle>
            <a:lvl1pPr algn="r">
              <a:defRPr sz="1400" b="1">
                <a:solidFill>
                  <a:schemeClr val="tx1"/>
                </a:solidFill>
                <a:latin typeface="Cambria" panose="02040503050406030204" pitchFamily="18" charset="0"/>
                <a:ea typeface="Cambria" panose="02040503050406030204" pitchFamily="18" charset="0"/>
              </a:defRPr>
            </a:lvl1p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9B357D-C9B8-4189-BBD3-AA024960E268}" type="datetime1">
              <a:rPr lang="en-US" smtClean="0"/>
              <a:t>1/5/2026</a:t>
            </a:fld>
            <a:endParaRPr lang="en-US"/>
          </a:p>
        </p:txBody>
      </p:sp>
      <p:sp>
        <p:nvSpPr>
          <p:cNvPr id="3" name="Footer Placeholder 2"/>
          <p:cNvSpPr>
            <a:spLocks noGrp="1"/>
          </p:cNvSpPr>
          <p:nvPr>
            <p:ph type="ftr" sz="quarter" idx="11"/>
          </p:nvPr>
        </p:nvSpPr>
        <p:spPr/>
        <p:txBody>
          <a:bodyPr/>
          <a:lstStyle/>
          <a:p>
            <a:r>
              <a:rPr lang="en-US"/>
              <a:t>23ADB302 GenAI and Agentic AI Systems for Mechanical Engineers | Introduction to Generative AI | Opportunities &amp; Challenges | R.Ruthuraraj</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743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txBody>
          <a:bodyPr/>
          <a:lstStyle/>
          <a:p>
            <a:endParaRPr lang="en-IN" dirty="0"/>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pic>
        <p:nvPicPr>
          <p:cNvPr id="5" name="Picture 2" descr="SNS Groups">
            <a:extLst>
              <a:ext uri="{FF2B5EF4-FFF2-40B4-BE49-F238E27FC236}">
                <a16:creationId xmlns:a16="http://schemas.microsoft.com/office/drawing/2014/main" id="{6AB016AD-16DD-9C3E-6179-DC304E4233C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2917975" y="54274"/>
            <a:ext cx="1644883" cy="97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a:extLst>
              <a:ext uri="{FF2B5EF4-FFF2-40B4-BE49-F238E27FC236}">
                <a16:creationId xmlns:a16="http://schemas.microsoft.com/office/drawing/2014/main" id="{D0718976-1B33-7377-37D3-0970119F47A6}"/>
              </a:ext>
            </a:extLst>
          </p:cNvPr>
          <p:cNvSpPr>
            <a:spLocks noGrp="1"/>
          </p:cNvSpPr>
          <p:nvPr>
            <p:ph type="dt" sz="half" idx="10"/>
          </p:nvPr>
        </p:nvSpPr>
        <p:spPr>
          <a:xfrm>
            <a:off x="365760" y="7741574"/>
            <a:ext cx="1706880" cy="292100"/>
          </a:xfrm>
        </p:spPr>
        <p:txBody>
          <a:bodyPr/>
          <a:lstStyle>
            <a:lvl1pPr>
              <a:defRPr sz="1400"/>
            </a:lvl1pPr>
          </a:lstStyle>
          <a:p>
            <a:fld id="{3C12B89F-B74B-4779-B7D4-0A6B178BDA25}" type="datetime1">
              <a:rPr lang="en-US" smtClean="0"/>
              <a:t>1/5/2026</a:t>
            </a:fld>
            <a:endParaRPr lang="en-US" dirty="0"/>
          </a:p>
        </p:txBody>
      </p:sp>
      <p:sp>
        <p:nvSpPr>
          <p:cNvPr id="7" name="Footer Placeholder 4">
            <a:extLst>
              <a:ext uri="{FF2B5EF4-FFF2-40B4-BE49-F238E27FC236}">
                <a16:creationId xmlns:a16="http://schemas.microsoft.com/office/drawing/2014/main" id="{999AD196-9039-AD9D-420C-6AB9AC8FE149}"/>
              </a:ext>
            </a:extLst>
          </p:cNvPr>
          <p:cNvSpPr>
            <a:spLocks noGrp="1"/>
          </p:cNvSpPr>
          <p:nvPr>
            <p:ph type="ftr" sz="quarter" idx="3"/>
          </p:nvPr>
        </p:nvSpPr>
        <p:spPr>
          <a:xfrm>
            <a:off x="2499360" y="7711901"/>
            <a:ext cx="9703724" cy="292100"/>
          </a:xfrm>
          <a:prstGeom prst="rect">
            <a:avLst/>
          </a:prstGeom>
        </p:spPr>
        <p:txBody>
          <a:bodyPr vert="horz" lIns="91440" tIns="45720" rIns="91440" bIns="45720" rtlCol="0" anchor="ctr"/>
          <a:lstStyle>
            <a:lvl1pPr algn="ctr">
              <a:defRPr sz="1400" b="1">
                <a:solidFill>
                  <a:schemeClr val="tx1"/>
                </a:solidFill>
                <a:latin typeface="Cambria" panose="02040503050406030204" pitchFamily="18" charset="0"/>
                <a:ea typeface="Cambria" panose="02040503050406030204" pitchFamily="18" charset="0"/>
              </a:defRPr>
            </a:lvl1pPr>
          </a:lstStyle>
          <a:p>
            <a:r>
              <a:rPr lang="en-US"/>
              <a:t>23ADB302 GenAI and Agentic AI Systems for Mechanical Engineers | Introduction to Generative AI | Opportunities &amp; Challenges | R.Ruthuraraj</a:t>
            </a:r>
            <a:endParaRPr lang="en-US" dirty="0"/>
          </a:p>
        </p:txBody>
      </p:sp>
      <p:sp>
        <p:nvSpPr>
          <p:cNvPr id="8" name="Slide Number Placeholder 5">
            <a:extLst>
              <a:ext uri="{FF2B5EF4-FFF2-40B4-BE49-F238E27FC236}">
                <a16:creationId xmlns:a16="http://schemas.microsoft.com/office/drawing/2014/main" id="{EEB22C69-3234-2300-778D-EAD0B881AAB1}"/>
              </a:ext>
            </a:extLst>
          </p:cNvPr>
          <p:cNvSpPr>
            <a:spLocks noGrp="1"/>
          </p:cNvSpPr>
          <p:nvPr>
            <p:ph type="sldNum" sz="quarter" idx="4"/>
          </p:nvPr>
        </p:nvSpPr>
        <p:spPr>
          <a:xfrm>
            <a:off x="12690764" y="7534910"/>
            <a:ext cx="1706880" cy="292100"/>
          </a:xfrm>
          <a:prstGeom prst="rect">
            <a:avLst/>
          </a:prstGeom>
        </p:spPr>
        <p:txBody>
          <a:bodyPr vert="horz" lIns="91440" tIns="45720" rIns="91440" bIns="45720" rtlCol="0" anchor="ctr"/>
          <a:lstStyle>
            <a:lvl1pPr algn="r">
              <a:defRPr sz="1400" b="1">
                <a:solidFill>
                  <a:schemeClr val="tx1"/>
                </a:solidFill>
                <a:latin typeface="Cambria" panose="02040503050406030204" pitchFamily="18" charset="0"/>
                <a:ea typeface="Cambria" panose="02040503050406030204" pitchFamily="18" charset="0"/>
              </a:defRPr>
            </a:lvl1p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pic>
        <p:nvPicPr>
          <p:cNvPr id="5" name="Picture 2" descr="SNS Groups">
            <a:extLst>
              <a:ext uri="{FF2B5EF4-FFF2-40B4-BE49-F238E27FC236}">
                <a16:creationId xmlns:a16="http://schemas.microsoft.com/office/drawing/2014/main" id="{229CCF9C-7EB4-A307-A4A7-AE55C0A307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2917975" y="54274"/>
            <a:ext cx="1644883" cy="97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a:extLst>
              <a:ext uri="{FF2B5EF4-FFF2-40B4-BE49-F238E27FC236}">
                <a16:creationId xmlns:a16="http://schemas.microsoft.com/office/drawing/2014/main" id="{2BE63865-A327-853D-2A80-E25B879EA97A}"/>
              </a:ext>
            </a:extLst>
          </p:cNvPr>
          <p:cNvSpPr>
            <a:spLocks noGrp="1"/>
          </p:cNvSpPr>
          <p:nvPr>
            <p:ph type="dt" sz="half" idx="10"/>
          </p:nvPr>
        </p:nvSpPr>
        <p:spPr>
          <a:xfrm>
            <a:off x="365760" y="7741574"/>
            <a:ext cx="1706880" cy="292100"/>
          </a:xfrm>
        </p:spPr>
        <p:txBody>
          <a:bodyPr/>
          <a:lstStyle>
            <a:lvl1pPr>
              <a:defRPr sz="1400"/>
            </a:lvl1pPr>
          </a:lstStyle>
          <a:p>
            <a:fld id="{622A95B4-06A5-4E59-8CB7-51A11A36F4A1}" type="datetime1">
              <a:rPr lang="en-US" smtClean="0"/>
              <a:t>1/5/2026</a:t>
            </a:fld>
            <a:endParaRPr lang="en-US" dirty="0"/>
          </a:p>
        </p:txBody>
      </p:sp>
      <p:sp>
        <p:nvSpPr>
          <p:cNvPr id="7" name="Footer Placeholder 4">
            <a:extLst>
              <a:ext uri="{FF2B5EF4-FFF2-40B4-BE49-F238E27FC236}">
                <a16:creationId xmlns:a16="http://schemas.microsoft.com/office/drawing/2014/main" id="{15B7843D-7884-3D75-3856-AA4FC175DE06}"/>
              </a:ext>
            </a:extLst>
          </p:cNvPr>
          <p:cNvSpPr>
            <a:spLocks noGrp="1"/>
          </p:cNvSpPr>
          <p:nvPr>
            <p:ph type="ftr" sz="quarter" idx="3"/>
          </p:nvPr>
        </p:nvSpPr>
        <p:spPr>
          <a:xfrm>
            <a:off x="2499360" y="7711901"/>
            <a:ext cx="9703724" cy="292100"/>
          </a:xfrm>
          <a:prstGeom prst="rect">
            <a:avLst/>
          </a:prstGeom>
        </p:spPr>
        <p:txBody>
          <a:bodyPr vert="horz" lIns="91440" tIns="45720" rIns="91440" bIns="45720" rtlCol="0" anchor="ctr"/>
          <a:lstStyle>
            <a:lvl1pPr algn="ctr">
              <a:defRPr sz="1400" b="1">
                <a:solidFill>
                  <a:schemeClr val="tx1"/>
                </a:solidFill>
                <a:latin typeface="Cambria" panose="02040503050406030204" pitchFamily="18" charset="0"/>
                <a:ea typeface="Cambria" panose="02040503050406030204" pitchFamily="18" charset="0"/>
              </a:defRPr>
            </a:lvl1pPr>
          </a:lstStyle>
          <a:p>
            <a:r>
              <a:rPr lang="en-US"/>
              <a:t>23ADB302 GenAI and Agentic AI Systems for Mechanical Engineers | Introduction to Generative AI | Opportunities &amp; Challenges | R.Ruthuraraj</a:t>
            </a:r>
            <a:endParaRPr lang="en-US" dirty="0"/>
          </a:p>
        </p:txBody>
      </p:sp>
      <p:sp>
        <p:nvSpPr>
          <p:cNvPr id="8" name="Slide Number Placeholder 5">
            <a:extLst>
              <a:ext uri="{FF2B5EF4-FFF2-40B4-BE49-F238E27FC236}">
                <a16:creationId xmlns:a16="http://schemas.microsoft.com/office/drawing/2014/main" id="{2D8E1609-E615-4C21-BC44-B7F35FA498DC}"/>
              </a:ext>
            </a:extLst>
          </p:cNvPr>
          <p:cNvSpPr>
            <a:spLocks noGrp="1"/>
          </p:cNvSpPr>
          <p:nvPr>
            <p:ph type="sldNum" sz="quarter" idx="4"/>
          </p:nvPr>
        </p:nvSpPr>
        <p:spPr>
          <a:xfrm>
            <a:off x="12690764" y="7534910"/>
            <a:ext cx="1706880" cy="292100"/>
          </a:xfrm>
          <a:prstGeom prst="rect">
            <a:avLst/>
          </a:prstGeom>
        </p:spPr>
        <p:txBody>
          <a:bodyPr vert="horz" lIns="91440" tIns="45720" rIns="91440" bIns="45720" rtlCol="0" anchor="ctr"/>
          <a:lstStyle>
            <a:lvl1pPr algn="r">
              <a:defRPr sz="1400" b="1">
                <a:solidFill>
                  <a:schemeClr val="tx1"/>
                </a:solidFill>
                <a:latin typeface="Cambria" panose="02040503050406030204" pitchFamily="18" charset="0"/>
                <a:ea typeface="Cambria" panose="02040503050406030204" pitchFamily="18" charset="0"/>
              </a:defRPr>
            </a:lvl1p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pic>
        <p:nvPicPr>
          <p:cNvPr id="5" name="Picture 2" descr="SNS Groups">
            <a:extLst>
              <a:ext uri="{FF2B5EF4-FFF2-40B4-BE49-F238E27FC236}">
                <a16:creationId xmlns:a16="http://schemas.microsoft.com/office/drawing/2014/main" id="{BB41B531-BF9B-E6A8-ED94-A107805305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2917975" y="54274"/>
            <a:ext cx="1644883" cy="97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a:extLst>
              <a:ext uri="{FF2B5EF4-FFF2-40B4-BE49-F238E27FC236}">
                <a16:creationId xmlns:a16="http://schemas.microsoft.com/office/drawing/2014/main" id="{C24B5AA5-8BFC-038E-E022-1E65DF9016EF}"/>
              </a:ext>
            </a:extLst>
          </p:cNvPr>
          <p:cNvSpPr>
            <a:spLocks noGrp="1"/>
          </p:cNvSpPr>
          <p:nvPr>
            <p:ph type="dt" sz="half" idx="10"/>
          </p:nvPr>
        </p:nvSpPr>
        <p:spPr>
          <a:xfrm>
            <a:off x="365760" y="7741574"/>
            <a:ext cx="1706880" cy="292100"/>
          </a:xfrm>
        </p:spPr>
        <p:txBody>
          <a:bodyPr/>
          <a:lstStyle>
            <a:lvl1pPr>
              <a:defRPr sz="1400"/>
            </a:lvl1pPr>
          </a:lstStyle>
          <a:p>
            <a:fld id="{42C61B81-1573-4DE5-83FB-834649F44BA3}" type="datetime1">
              <a:rPr lang="en-US" smtClean="0"/>
              <a:t>1/5/2026</a:t>
            </a:fld>
            <a:endParaRPr lang="en-US" dirty="0"/>
          </a:p>
        </p:txBody>
      </p:sp>
      <p:sp>
        <p:nvSpPr>
          <p:cNvPr id="7" name="Footer Placeholder 4">
            <a:extLst>
              <a:ext uri="{FF2B5EF4-FFF2-40B4-BE49-F238E27FC236}">
                <a16:creationId xmlns:a16="http://schemas.microsoft.com/office/drawing/2014/main" id="{C7EE2363-8D61-5588-1C4B-A8B3442E88FF}"/>
              </a:ext>
            </a:extLst>
          </p:cNvPr>
          <p:cNvSpPr>
            <a:spLocks noGrp="1"/>
          </p:cNvSpPr>
          <p:nvPr>
            <p:ph type="ftr" sz="quarter" idx="3"/>
          </p:nvPr>
        </p:nvSpPr>
        <p:spPr>
          <a:xfrm>
            <a:off x="2499360" y="7711901"/>
            <a:ext cx="9703724" cy="292100"/>
          </a:xfrm>
          <a:prstGeom prst="rect">
            <a:avLst/>
          </a:prstGeom>
        </p:spPr>
        <p:txBody>
          <a:bodyPr vert="horz" lIns="91440" tIns="45720" rIns="91440" bIns="45720" rtlCol="0" anchor="ctr"/>
          <a:lstStyle>
            <a:lvl1pPr algn="ctr">
              <a:defRPr sz="1400" b="1">
                <a:solidFill>
                  <a:schemeClr val="tx1"/>
                </a:solidFill>
                <a:latin typeface="Cambria" panose="02040503050406030204" pitchFamily="18" charset="0"/>
                <a:ea typeface="Cambria" panose="02040503050406030204" pitchFamily="18" charset="0"/>
              </a:defRPr>
            </a:lvl1pPr>
          </a:lstStyle>
          <a:p>
            <a:r>
              <a:rPr lang="en-US"/>
              <a:t>23ADB302 GenAI and Agentic AI Systems for Mechanical Engineers | Introduction to Generative AI | Opportunities &amp; Challenges | R.Ruthuraraj</a:t>
            </a:r>
            <a:endParaRPr lang="en-US" dirty="0"/>
          </a:p>
        </p:txBody>
      </p:sp>
      <p:sp>
        <p:nvSpPr>
          <p:cNvPr id="8" name="Slide Number Placeholder 5">
            <a:extLst>
              <a:ext uri="{FF2B5EF4-FFF2-40B4-BE49-F238E27FC236}">
                <a16:creationId xmlns:a16="http://schemas.microsoft.com/office/drawing/2014/main" id="{DA887121-1FDD-BC24-C3C0-86EA6DCC54C7}"/>
              </a:ext>
            </a:extLst>
          </p:cNvPr>
          <p:cNvSpPr>
            <a:spLocks noGrp="1"/>
          </p:cNvSpPr>
          <p:nvPr>
            <p:ph type="sldNum" sz="quarter" idx="4"/>
          </p:nvPr>
        </p:nvSpPr>
        <p:spPr>
          <a:xfrm>
            <a:off x="12690764" y="7534910"/>
            <a:ext cx="1706880" cy="292100"/>
          </a:xfrm>
          <a:prstGeom prst="rect">
            <a:avLst/>
          </a:prstGeom>
        </p:spPr>
        <p:txBody>
          <a:bodyPr vert="horz" lIns="91440" tIns="45720" rIns="91440" bIns="45720" rtlCol="0" anchor="ctr"/>
          <a:lstStyle>
            <a:lvl1pPr algn="r">
              <a:defRPr sz="1400" b="1">
                <a:solidFill>
                  <a:schemeClr val="tx1"/>
                </a:solidFill>
                <a:latin typeface="Cambria" panose="02040503050406030204" pitchFamily="18" charset="0"/>
                <a:ea typeface="Cambria" panose="02040503050406030204" pitchFamily="18" charset="0"/>
              </a:defRPr>
            </a:lvl1p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pic>
        <p:nvPicPr>
          <p:cNvPr id="5" name="Picture 2" descr="SNS Groups">
            <a:extLst>
              <a:ext uri="{FF2B5EF4-FFF2-40B4-BE49-F238E27FC236}">
                <a16:creationId xmlns:a16="http://schemas.microsoft.com/office/drawing/2014/main" id="{E90A5E24-7789-9798-BD77-A670A41CB4E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2917975" y="54274"/>
            <a:ext cx="1644883" cy="97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a:extLst>
              <a:ext uri="{FF2B5EF4-FFF2-40B4-BE49-F238E27FC236}">
                <a16:creationId xmlns:a16="http://schemas.microsoft.com/office/drawing/2014/main" id="{EAF40AF9-E47D-85FD-7263-9D89C6B9881F}"/>
              </a:ext>
            </a:extLst>
          </p:cNvPr>
          <p:cNvSpPr>
            <a:spLocks noGrp="1"/>
          </p:cNvSpPr>
          <p:nvPr>
            <p:ph type="dt" sz="half" idx="10"/>
          </p:nvPr>
        </p:nvSpPr>
        <p:spPr>
          <a:xfrm>
            <a:off x="365760" y="7741574"/>
            <a:ext cx="1706880" cy="292100"/>
          </a:xfrm>
        </p:spPr>
        <p:txBody>
          <a:bodyPr/>
          <a:lstStyle>
            <a:lvl1pPr>
              <a:defRPr sz="1400"/>
            </a:lvl1pPr>
          </a:lstStyle>
          <a:p>
            <a:fld id="{02A34106-255F-4A36-9445-9623F285D1A2}" type="datetime1">
              <a:rPr lang="en-US" smtClean="0"/>
              <a:t>1/5/2026</a:t>
            </a:fld>
            <a:endParaRPr lang="en-US" dirty="0"/>
          </a:p>
        </p:txBody>
      </p:sp>
      <p:sp>
        <p:nvSpPr>
          <p:cNvPr id="7" name="Footer Placeholder 4">
            <a:extLst>
              <a:ext uri="{FF2B5EF4-FFF2-40B4-BE49-F238E27FC236}">
                <a16:creationId xmlns:a16="http://schemas.microsoft.com/office/drawing/2014/main" id="{EED83DE5-EEDE-41F9-D619-6DA2624CEB23}"/>
              </a:ext>
            </a:extLst>
          </p:cNvPr>
          <p:cNvSpPr>
            <a:spLocks noGrp="1"/>
          </p:cNvSpPr>
          <p:nvPr>
            <p:ph type="ftr" sz="quarter" idx="3"/>
          </p:nvPr>
        </p:nvSpPr>
        <p:spPr>
          <a:xfrm>
            <a:off x="2499360" y="7711901"/>
            <a:ext cx="9703724" cy="292100"/>
          </a:xfrm>
          <a:prstGeom prst="rect">
            <a:avLst/>
          </a:prstGeom>
        </p:spPr>
        <p:txBody>
          <a:bodyPr vert="horz" lIns="91440" tIns="45720" rIns="91440" bIns="45720" rtlCol="0" anchor="ctr"/>
          <a:lstStyle>
            <a:lvl1pPr algn="ctr">
              <a:defRPr sz="1400" b="1">
                <a:solidFill>
                  <a:schemeClr val="tx1"/>
                </a:solidFill>
                <a:latin typeface="Cambria" panose="02040503050406030204" pitchFamily="18" charset="0"/>
                <a:ea typeface="Cambria" panose="02040503050406030204" pitchFamily="18" charset="0"/>
              </a:defRPr>
            </a:lvl1pPr>
          </a:lstStyle>
          <a:p>
            <a:r>
              <a:rPr lang="en-US"/>
              <a:t>23ADB302 GenAI and Agentic AI Systems for Mechanical Engineers | Introduction to Generative AI | Opportunities &amp; Challenges | R.Ruthuraraj</a:t>
            </a:r>
            <a:endParaRPr lang="en-US" dirty="0"/>
          </a:p>
        </p:txBody>
      </p:sp>
      <p:sp>
        <p:nvSpPr>
          <p:cNvPr id="8" name="Slide Number Placeholder 5">
            <a:extLst>
              <a:ext uri="{FF2B5EF4-FFF2-40B4-BE49-F238E27FC236}">
                <a16:creationId xmlns:a16="http://schemas.microsoft.com/office/drawing/2014/main" id="{C6BFAAFF-59EB-527C-957F-87D827AA02D0}"/>
              </a:ext>
            </a:extLst>
          </p:cNvPr>
          <p:cNvSpPr>
            <a:spLocks noGrp="1"/>
          </p:cNvSpPr>
          <p:nvPr>
            <p:ph type="sldNum" sz="quarter" idx="4"/>
          </p:nvPr>
        </p:nvSpPr>
        <p:spPr>
          <a:xfrm>
            <a:off x="12690764" y="7534910"/>
            <a:ext cx="1706880" cy="292100"/>
          </a:xfrm>
          <a:prstGeom prst="rect">
            <a:avLst/>
          </a:prstGeom>
        </p:spPr>
        <p:txBody>
          <a:bodyPr vert="horz" lIns="91440" tIns="45720" rIns="91440" bIns="45720" rtlCol="0" anchor="ctr"/>
          <a:lstStyle>
            <a:lvl1pPr algn="r">
              <a:defRPr sz="1400" b="1">
                <a:solidFill>
                  <a:schemeClr val="tx1"/>
                </a:solidFill>
                <a:latin typeface="Cambria" panose="02040503050406030204" pitchFamily="18" charset="0"/>
                <a:ea typeface="Cambria" panose="02040503050406030204" pitchFamily="18" charset="0"/>
              </a:defRPr>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pic>
        <p:nvPicPr>
          <p:cNvPr id="5" name="Picture 2" descr="SNS Groups">
            <a:extLst>
              <a:ext uri="{FF2B5EF4-FFF2-40B4-BE49-F238E27FC236}">
                <a16:creationId xmlns:a16="http://schemas.microsoft.com/office/drawing/2014/main" id="{6F5D47CB-8948-756F-1120-D6315097974F}"/>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2917975" y="54274"/>
            <a:ext cx="1644883" cy="97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a:extLst>
              <a:ext uri="{FF2B5EF4-FFF2-40B4-BE49-F238E27FC236}">
                <a16:creationId xmlns:a16="http://schemas.microsoft.com/office/drawing/2014/main" id="{8C69F28D-76EB-FC95-30F0-AFC6D80FB435}"/>
              </a:ext>
            </a:extLst>
          </p:cNvPr>
          <p:cNvSpPr>
            <a:spLocks noGrp="1"/>
          </p:cNvSpPr>
          <p:nvPr>
            <p:ph type="dt" sz="half" idx="10"/>
          </p:nvPr>
        </p:nvSpPr>
        <p:spPr>
          <a:xfrm>
            <a:off x="365760" y="7741574"/>
            <a:ext cx="1706880" cy="292100"/>
          </a:xfrm>
        </p:spPr>
        <p:txBody>
          <a:bodyPr/>
          <a:lstStyle>
            <a:lvl1pPr>
              <a:defRPr sz="1400"/>
            </a:lvl1pPr>
          </a:lstStyle>
          <a:p>
            <a:fld id="{ED07E5B5-569B-42A8-A0AD-17DB353FCA79}" type="datetime1">
              <a:rPr lang="en-US" smtClean="0"/>
              <a:t>1/5/2026</a:t>
            </a:fld>
            <a:endParaRPr lang="en-US" dirty="0"/>
          </a:p>
        </p:txBody>
      </p:sp>
      <p:sp>
        <p:nvSpPr>
          <p:cNvPr id="7" name="Footer Placeholder 4">
            <a:extLst>
              <a:ext uri="{FF2B5EF4-FFF2-40B4-BE49-F238E27FC236}">
                <a16:creationId xmlns:a16="http://schemas.microsoft.com/office/drawing/2014/main" id="{1DC5512B-DE5A-CB46-AD1B-A63130C0508A}"/>
              </a:ext>
            </a:extLst>
          </p:cNvPr>
          <p:cNvSpPr>
            <a:spLocks noGrp="1"/>
          </p:cNvSpPr>
          <p:nvPr>
            <p:ph type="ftr" sz="quarter" idx="3"/>
          </p:nvPr>
        </p:nvSpPr>
        <p:spPr>
          <a:xfrm>
            <a:off x="2499360" y="7711901"/>
            <a:ext cx="9703724" cy="292100"/>
          </a:xfrm>
          <a:prstGeom prst="rect">
            <a:avLst/>
          </a:prstGeom>
        </p:spPr>
        <p:txBody>
          <a:bodyPr vert="horz" lIns="91440" tIns="45720" rIns="91440" bIns="45720" rtlCol="0" anchor="ctr"/>
          <a:lstStyle>
            <a:lvl1pPr algn="ctr">
              <a:defRPr sz="1400" b="1">
                <a:solidFill>
                  <a:schemeClr val="tx1"/>
                </a:solidFill>
                <a:latin typeface="Cambria" panose="02040503050406030204" pitchFamily="18" charset="0"/>
                <a:ea typeface="Cambria" panose="02040503050406030204" pitchFamily="18" charset="0"/>
              </a:defRPr>
            </a:lvl1pPr>
          </a:lstStyle>
          <a:p>
            <a:r>
              <a:rPr lang="en-US"/>
              <a:t>23ADB302 GenAI and Agentic AI Systems for Mechanical Engineers | Introduction to Generative AI | Opportunities &amp; Challenges | R.Ruthuraraj</a:t>
            </a:r>
            <a:endParaRPr lang="en-US" dirty="0"/>
          </a:p>
        </p:txBody>
      </p:sp>
      <p:sp>
        <p:nvSpPr>
          <p:cNvPr id="8" name="Slide Number Placeholder 5">
            <a:extLst>
              <a:ext uri="{FF2B5EF4-FFF2-40B4-BE49-F238E27FC236}">
                <a16:creationId xmlns:a16="http://schemas.microsoft.com/office/drawing/2014/main" id="{8A0585E9-D1C0-1EEB-2AC1-5C34A4F22584}"/>
              </a:ext>
            </a:extLst>
          </p:cNvPr>
          <p:cNvSpPr>
            <a:spLocks noGrp="1"/>
          </p:cNvSpPr>
          <p:nvPr>
            <p:ph type="sldNum" sz="quarter" idx="4"/>
          </p:nvPr>
        </p:nvSpPr>
        <p:spPr>
          <a:xfrm>
            <a:off x="12690764" y="7534910"/>
            <a:ext cx="1706880" cy="292100"/>
          </a:xfrm>
          <a:prstGeom prst="rect">
            <a:avLst/>
          </a:prstGeom>
        </p:spPr>
        <p:txBody>
          <a:bodyPr vert="horz" lIns="91440" tIns="45720" rIns="91440" bIns="45720" rtlCol="0" anchor="ctr"/>
          <a:lstStyle>
            <a:lvl1pPr algn="r">
              <a:defRPr sz="1400" b="1">
                <a:solidFill>
                  <a:schemeClr val="tx1"/>
                </a:solidFill>
                <a:latin typeface="Cambria" panose="02040503050406030204" pitchFamily="18" charset="0"/>
                <a:ea typeface="Cambria" panose="02040503050406030204" pitchFamily="18" charset="0"/>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pic>
        <p:nvPicPr>
          <p:cNvPr id="5" name="Picture 2" descr="SNS Groups">
            <a:extLst>
              <a:ext uri="{FF2B5EF4-FFF2-40B4-BE49-F238E27FC236}">
                <a16:creationId xmlns:a16="http://schemas.microsoft.com/office/drawing/2014/main" id="{4291CD6E-EF9C-7D7A-87CA-4EB68EA15D6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2917975" y="54274"/>
            <a:ext cx="1644883" cy="97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a:extLst>
              <a:ext uri="{FF2B5EF4-FFF2-40B4-BE49-F238E27FC236}">
                <a16:creationId xmlns:a16="http://schemas.microsoft.com/office/drawing/2014/main" id="{ABAED8EF-9DBE-75CB-4B66-AADA413130C6}"/>
              </a:ext>
            </a:extLst>
          </p:cNvPr>
          <p:cNvSpPr>
            <a:spLocks noGrp="1"/>
          </p:cNvSpPr>
          <p:nvPr>
            <p:ph type="dt" sz="half" idx="10"/>
          </p:nvPr>
        </p:nvSpPr>
        <p:spPr>
          <a:xfrm>
            <a:off x="365760" y="7741574"/>
            <a:ext cx="1706880" cy="292100"/>
          </a:xfrm>
        </p:spPr>
        <p:txBody>
          <a:bodyPr/>
          <a:lstStyle>
            <a:lvl1pPr>
              <a:defRPr sz="1400"/>
            </a:lvl1pPr>
          </a:lstStyle>
          <a:p>
            <a:fld id="{FE479886-1D92-466F-9777-7DDF1500786A}" type="datetime1">
              <a:rPr lang="en-US" smtClean="0"/>
              <a:t>1/5/2026</a:t>
            </a:fld>
            <a:endParaRPr lang="en-US" dirty="0"/>
          </a:p>
        </p:txBody>
      </p:sp>
      <p:sp>
        <p:nvSpPr>
          <p:cNvPr id="7" name="Footer Placeholder 4">
            <a:extLst>
              <a:ext uri="{FF2B5EF4-FFF2-40B4-BE49-F238E27FC236}">
                <a16:creationId xmlns:a16="http://schemas.microsoft.com/office/drawing/2014/main" id="{6AEEE41F-CF28-8962-666D-72A5870DEC2C}"/>
              </a:ext>
            </a:extLst>
          </p:cNvPr>
          <p:cNvSpPr>
            <a:spLocks noGrp="1"/>
          </p:cNvSpPr>
          <p:nvPr>
            <p:ph type="ftr" sz="quarter" idx="3"/>
          </p:nvPr>
        </p:nvSpPr>
        <p:spPr>
          <a:xfrm>
            <a:off x="2499360" y="7711901"/>
            <a:ext cx="9703724" cy="292100"/>
          </a:xfrm>
          <a:prstGeom prst="rect">
            <a:avLst/>
          </a:prstGeom>
        </p:spPr>
        <p:txBody>
          <a:bodyPr vert="horz" lIns="91440" tIns="45720" rIns="91440" bIns="45720" rtlCol="0" anchor="ctr"/>
          <a:lstStyle>
            <a:lvl1pPr algn="ctr">
              <a:defRPr sz="1400" b="1">
                <a:solidFill>
                  <a:schemeClr val="tx1"/>
                </a:solidFill>
                <a:latin typeface="Cambria" panose="02040503050406030204" pitchFamily="18" charset="0"/>
                <a:ea typeface="Cambria" panose="02040503050406030204" pitchFamily="18" charset="0"/>
              </a:defRPr>
            </a:lvl1pPr>
          </a:lstStyle>
          <a:p>
            <a:r>
              <a:rPr lang="en-US"/>
              <a:t>23ADB302 GenAI and Agentic AI Systems for Mechanical Engineers | Introduction to Generative AI | Opportunities &amp; Challenges | R.Ruthuraraj</a:t>
            </a:r>
            <a:endParaRPr lang="en-US" dirty="0"/>
          </a:p>
        </p:txBody>
      </p:sp>
      <p:sp>
        <p:nvSpPr>
          <p:cNvPr id="8" name="Slide Number Placeholder 5">
            <a:extLst>
              <a:ext uri="{FF2B5EF4-FFF2-40B4-BE49-F238E27FC236}">
                <a16:creationId xmlns:a16="http://schemas.microsoft.com/office/drawing/2014/main" id="{6D7AA2A3-0742-4EF2-1E29-0E1987B2F9AD}"/>
              </a:ext>
            </a:extLst>
          </p:cNvPr>
          <p:cNvSpPr>
            <a:spLocks noGrp="1"/>
          </p:cNvSpPr>
          <p:nvPr>
            <p:ph type="sldNum" sz="quarter" idx="4"/>
          </p:nvPr>
        </p:nvSpPr>
        <p:spPr>
          <a:xfrm>
            <a:off x="12690764" y="7534910"/>
            <a:ext cx="1706880" cy="292100"/>
          </a:xfrm>
          <a:prstGeom prst="rect">
            <a:avLst/>
          </a:prstGeom>
        </p:spPr>
        <p:txBody>
          <a:bodyPr vert="horz" lIns="91440" tIns="45720" rIns="91440" bIns="45720" rtlCol="0" anchor="ctr"/>
          <a:lstStyle>
            <a:lvl1pPr algn="r">
              <a:defRPr sz="1400" b="1">
                <a:solidFill>
                  <a:schemeClr val="tx1"/>
                </a:solidFill>
                <a:latin typeface="Cambria" panose="02040503050406030204" pitchFamily="18" charset="0"/>
                <a:ea typeface="Cambria" panose="02040503050406030204" pitchFamily="18" charset="0"/>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pic>
        <p:nvPicPr>
          <p:cNvPr id="5" name="Picture 2" descr="SNS Groups">
            <a:extLst>
              <a:ext uri="{FF2B5EF4-FFF2-40B4-BE49-F238E27FC236}">
                <a16:creationId xmlns:a16="http://schemas.microsoft.com/office/drawing/2014/main" id="{A08A4954-2112-FE35-C1B4-955E93AEE905}"/>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2917975" y="54274"/>
            <a:ext cx="1644883" cy="97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a:extLst>
              <a:ext uri="{FF2B5EF4-FFF2-40B4-BE49-F238E27FC236}">
                <a16:creationId xmlns:a16="http://schemas.microsoft.com/office/drawing/2014/main" id="{E0D51C08-1A75-B722-845E-1F986613B17C}"/>
              </a:ext>
            </a:extLst>
          </p:cNvPr>
          <p:cNvSpPr>
            <a:spLocks noGrp="1"/>
          </p:cNvSpPr>
          <p:nvPr>
            <p:ph type="dt" sz="half" idx="10"/>
          </p:nvPr>
        </p:nvSpPr>
        <p:spPr>
          <a:xfrm>
            <a:off x="365760" y="7741574"/>
            <a:ext cx="1706880" cy="292100"/>
          </a:xfrm>
        </p:spPr>
        <p:txBody>
          <a:bodyPr/>
          <a:lstStyle>
            <a:lvl1pPr>
              <a:defRPr sz="1400"/>
            </a:lvl1pPr>
          </a:lstStyle>
          <a:p>
            <a:fld id="{592E5829-1F48-4433-96D9-D37B11B7075D}" type="datetime1">
              <a:rPr lang="en-US" smtClean="0"/>
              <a:t>1/5/2026</a:t>
            </a:fld>
            <a:endParaRPr lang="en-US" dirty="0"/>
          </a:p>
        </p:txBody>
      </p:sp>
      <p:sp>
        <p:nvSpPr>
          <p:cNvPr id="7" name="Footer Placeholder 4">
            <a:extLst>
              <a:ext uri="{FF2B5EF4-FFF2-40B4-BE49-F238E27FC236}">
                <a16:creationId xmlns:a16="http://schemas.microsoft.com/office/drawing/2014/main" id="{F5419154-1E58-8349-D1A6-16F216ED18BC}"/>
              </a:ext>
            </a:extLst>
          </p:cNvPr>
          <p:cNvSpPr>
            <a:spLocks noGrp="1"/>
          </p:cNvSpPr>
          <p:nvPr>
            <p:ph type="ftr" sz="quarter" idx="3"/>
          </p:nvPr>
        </p:nvSpPr>
        <p:spPr>
          <a:xfrm>
            <a:off x="2499360" y="7711901"/>
            <a:ext cx="9703724" cy="292100"/>
          </a:xfrm>
          <a:prstGeom prst="rect">
            <a:avLst/>
          </a:prstGeom>
        </p:spPr>
        <p:txBody>
          <a:bodyPr vert="horz" lIns="91440" tIns="45720" rIns="91440" bIns="45720" rtlCol="0" anchor="ctr"/>
          <a:lstStyle>
            <a:lvl1pPr algn="ctr">
              <a:defRPr sz="1400" b="1">
                <a:solidFill>
                  <a:schemeClr val="tx1"/>
                </a:solidFill>
                <a:latin typeface="Cambria" panose="02040503050406030204" pitchFamily="18" charset="0"/>
                <a:ea typeface="Cambria" panose="02040503050406030204" pitchFamily="18" charset="0"/>
              </a:defRPr>
            </a:lvl1pPr>
          </a:lstStyle>
          <a:p>
            <a:r>
              <a:rPr lang="en-US"/>
              <a:t>23ADB302 GenAI and Agentic AI Systems for Mechanical Engineers | Introduction to Generative AI | Opportunities &amp; Challenges | R.Ruthuraraj</a:t>
            </a:r>
            <a:endParaRPr lang="en-US" dirty="0"/>
          </a:p>
        </p:txBody>
      </p:sp>
      <p:sp>
        <p:nvSpPr>
          <p:cNvPr id="8" name="Slide Number Placeholder 5">
            <a:extLst>
              <a:ext uri="{FF2B5EF4-FFF2-40B4-BE49-F238E27FC236}">
                <a16:creationId xmlns:a16="http://schemas.microsoft.com/office/drawing/2014/main" id="{2D813E8E-3C0E-B874-4EE4-BCC86DEA02D8}"/>
              </a:ext>
            </a:extLst>
          </p:cNvPr>
          <p:cNvSpPr>
            <a:spLocks noGrp="1"/>
          </p:cNvSpPr>
          <p:nvPr>
            <p:ph type="sldNum" sz="quarter" idx="4"/>
          </p:nvPr>
        </p:nvSpPr>
        <p:spPr>
          <a:xfrm>
            <a:off x="12690764" y="7534910"/>
            <a:ext cx="1706880" cy="292100"/>
          </a:xfrm>
          <a:prstGeom prst="rect">
            <a:avLst/>
          </a:prstGeom>
        </p:spPr>
        <p:txBody>
          <a:bodyPr vert="horz" lIns="91440" tIns="45720" rIns="91440" bIns="45720" rtlCol="0" anchor="ctr"/>
          <a:lstStyle>
            <a:lvl1pPr algn="r">
              <a:defRPr sz="1400" b="1">
                <a:solidFill>
                  <a:schemeClr val="tx1"/>
                </a:solidFill>
                <a:latin typeface="Cambria" panose="02040503050406030204" pitchFamily="18" charset="0"/>
                <a:ea typeface="Cambria" panose="02040503050406030204" pitchFamily="18" charset="0"/>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pic>
        <p:nvPicPr>
          <p:cNvPr id="5" name="Picture 2" descr="SNS Groups">
            <a:extLst>
              <a:ext uri="{FF2B5EF4-FFF2-40B4-BE49-F238E27FC236}">
                <a16:creationId xmlns:a16="http://schemas.microsoft.com/office/drawing/2014/main" id="{DBD156B5-8F13-3F02-7AA9-2E81EAFEAD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2917975" y="54274"/>
            <a:ext cx="1644883" cy="97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a:extLst>
              <a:ext uri="{FF2B5EF4-FFF2-40B4-BE49-F238E27FC236}">
                <a16:creationId xmlns:a16="http://schemas.microsoft.com/office/drawing/2014/main" id="{4BC846D0-A3B9-A36C-44C4-606B11A6C3EC}"/>
              </a:ext>
            </a:extLst>
          </p:cNvPr>
          <p:cNvSpPr>
            <a:spLocks noGrp="1"/>
          </p:cNvSpPr>
          <p:nvPr>
            <p:ph type="dt" sz="half" idx="10"/>
          </p:nvPr>
        </p:nvSpPr>
        <p:spPr>
          <a:xfrm>
            <a:off x="365760" y="7741574"/>
            <a:ext cx="1706880" cy="292100"/>
          </a:xfrm>
        </p:spPr>
        <p:txBody>
          <a:bodyPr/>
          <a:lstStyle>
            <a:lvl1pPr>
              <a:defRPr sz="1400"/>
            </a:lvl1pPr>
          </a:lstStyle>
          <a:p>
            <a:fld id="{B0511FDF-34F0-4905-AB7A-0044C66CC162}" type="datetime1">
              <a:rPr lang="en-US" smtClean="0"/>
              <a:t>1/5/2026</a:t>
            </a:fld>
            <a:endParaRPr lang="en-US" dirty="0"/>
          </a:p>
        </p:txBody>
      </p:sp>
      <p:sp>
        <p:nvSpPr>
          <p:cNvPr id="7" name="Footer Placeholder 4">
            <a:extLst>
              <a:ext uri="{FF2B5EF4-FFF2-40B4-BE49-F238E27FC236}">
                <a16:creationId xmlns:a16="http://schemas.microsoft.com/office/drawing/2014/main" id="{E92C0A9F-72C3-DB50-8084-391DF2F15A79}"/>
              </a:ext>
            </a:extLst>
          </p:cNvPr>
          <p:cNvSpPr>
            <a:spLocks noGrp="1"/>
          </p:cNvSpPr>
          <p:nvPr>
            <p:ph type="ftr" sz="quarter" idx="3"/>
          </p:nvPr>
        </p:nvSpPr>
        <p:spPr>
          <a:xfrm>
            <a:off x="2499360" y="7711901"/>
            <a:ext cx="9703724" cy="292100"/>
          </a:xfrm>
          <a:prstGeom prst="rect">
            <a:avLst/>
          </a:prstGeom>
        </p:spPr>
        <p:txBody>
          <a:bodyPr vert="horz" lIns="91440" tIns="45720" rIns="91440" bIns="45720" rtlCol="0" anchor="ctr"/>
          <a:lstStyle>
            <a:lvl1pPr algn="ctr">
              <a:defRPr sz="1400" b="1">
                <a:solidFill>
                  <a:schemeClr val="tx1"/>
                </a:solidFill>
                <a:latin typeface="Cambria" panose="02040503050406030204" pitchFamily="18" charset="0"/>
                <a:ea typeface="Cambria" panose="02040503050406030204" pitchFamily="18" charset="0"/>
              </a:defRPr>
            </a:lvl1pPr>
          </a:lstStyle>
          <a:p>
            <a:r>
              <a:rPr lang="en-US"/>
              <a:t>23ADB302 GenAI and Agentic AI Systems for Mechanical Engineers | Introduction to Generative AI | Opportunities &amp; Challenges | R.Ruthuraraj</a:t>
            </a:r>
            <a:endParaRPr lang="en-US" dirty="0"/>
          </a:p>
        </p:txBody>
      </p:sp>
      <p:sp>
        <p:nvSpPr>
          <p:cNvPr id="8" name="Slide Number Placeholder 5">
            <a:extLst>
              <a:ext uri="{FF2B5EF4-FFF2-40B4-BE49-F238E27FC236}">
                <a16:creationId xmlns:a16="http://schemas.microsoft.com/office/drawing/2014/main" id="{AA4D6CE3-722B-93C8-D1A6-DE35FAED017F}"/>
              </a:ext>
            </a:extLst>
          </p:cNvPr>
          <p:cNvSpPr>
            <a:spLocks noGrp="1"/>
          </p:cNvSpPr>
          <p:nvPr>
            <p:ph type="sldNum" sz="quarter" idx="4"/>
          </p:nvPr>
        </p:nvSpPr>
        <p:spPr>
          <a:xfrm>
            <a:off x="12690764" y="7534910"/>
            <a:ext cx="1706880" cy="292100"/>
          </a:xfrm>
          <a:prstGeom prst="rect">
            <a:avLst/>
          </a:prstGeom>
        </p:spPr>
        <p:txBody>
          <a:bodyPr vert="horz" lIns="91440" tIns="45720" rIns="91440" bIns="45720" rtlCol="0" anchor="ctr"/>
          <a:lstStyle>
            <a:lvl1pPr algn="r">
              <a:defRPr sz="1400" b="1">
                <a:solidFill>
                  <a:schemeClr val="tx1"/>
                </a:solidFill>
                <a:latin typeface="Cambria" panose="02040503050406030204" pitchFamily="18" charset="0"/>
                <a:ea typeface="Cambria" panose="02040503050406030204" pitchFamily="18" charset="0"/>
              </a:defRPr>
            </a:lvl1p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2" descr="SNS Groups">
            <a:extLst>
              <a:ext uri="{FF2B5EF4-FFF2-40B4-BE49-F238E27FC236}">
                <a16:creationId xmlns:a16="http://schemas.microsoft.com/office/drawing/2014/main" id="{10369F4F-018A-8D0C-F16D-72889ED94F1A}"/>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2917975" y="54274"/>
            <a:ext cx="1644883" cy="97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a:extLst>
              <a:ext uri="{FF2B5EF4-FFF2-40B4-BE49-F238E27FC236}">
                <a16:creationId xmlns:a16="http://schemas.microsoft.com/office/drawing/2014/main" id="{ADDC5E40-C65C-E321-7744-812E59F9C159}"/>
              </a:ext>
            </a:extLst>
          </p:cNvPr>
          <p:cNvSpPr>
            <a:spLocks noGrp="1"/>
          </p:cNvSpPr>
          <p:nvPr>
            <p:ph type="dt" sz="half" idx="2"/>
          </p:nvPr>
        </p:nvSpPr>
        <p:spPr>
          <a:xfrm>
            <a:off x="365760" y="7711901"/>
            <a:ext cx="1706880" cy="292100"/>
          </a:xfrm>
          <a:prstGeom prst="rect">
            <a:avLst/>
          </a:prstGeom>
        </p:spPr>
        <p:txBody>
          <a:bodyPr vert="horz" lIns="91440" tIns="45720" rIns="91440" bIns="45720" rtlCol="0" anchor="ctr"/>
          <a:lstStyle>
            <a:lvl1pPr algn="l">
              <a:defRPr sz="1200" b="1">
                <a:solidFill>
                  <a:schemeClr val="tx1"/>
                </a:solidFill>
                <a:latin typeface="Cambria" panose="02040503050406030204" pitchFamily="18" charset="0"/>
                <a:ea typeface="Cambria" panose="02040503050406030204" pitchFamily="18" charset="0"/>
              </a:defRPr>
            </a:lvl1pPr>
          </a:lstStyle>
          <a:p>
            <a:fld id="{DB002119-69B4-4411-A770-F9D50DA0C9C7}" type="datetime1">
              <a:rPr lang="en-US" smtClean="0"/>
              <a:t>1/5/2026</a:t>
            </a:fld>
            <a:endParaRPr lang="en-US" dirty="0"/>
          </a:p>
        </p:txBody>
      </p:sp>
      <p:sp>
        <p:nvSpPr>
          <p:cNvPr id="4" name="Footer Placeholder 4">
            <a:extLst>
              <a:ext uri="{FF2B5EF4-FFF2-40B4-BE49-F238E27FC236}">
                <a16:creationId xmlns:a16="http://schemas.microsoft.com/office/drawing/2014/main" id="{23720171-2F9B-F041-2C14-A8E371D305C2}"/>
              </a:ext>
            </a:extLst>
          </p:cNvPr>
          <p:cNvSpPr>
            <a:spLocks noGrp="1"/>
          </p:cNvSpPr>
          <p:nvPr>
            <p:ph type="ftr" sz="quarter" idx="3"/>
          </p:nvPr>
        </p:nvSpPr>
        <p:spPr>
          <a:xfrm>
            <a:off x="2499360" y="7711901"/>
            <a:ext cx="9703724" cy="292100"/>
          </a:xfrm>
          <a:prstGeom prst="rect">
            <a:avLst/>
          </a:prstGeom>
        </p:spPr>
        <p:txBody>
          <a:bodyPr vert="horz" lIns="91440" tIns="45720" rIns="91440" bIns="45720" rtlCol="0" anchor="ctr"/>
          <a:lstStyle>
            <a:lvl1pPr algn="ctr">
              <a:defRPr sz="1200" b="1">
                <a:solidFill>
                  <a:schemeClr val="tx1"/>
                </a:solidFill>
                <a:latin typeface="Cambria" panose="02040503050406030204" pitchFamily="18" charset="0"/>
                <a:ea typeface="Cambria" panose="02040503050406030204" pitchFamily="18" charset="0"/>
              </a:defRPr>
            </a:lvl1pPr>
          </a:lstStyle>
          <a:p>
            <a:r>
              <a:rPr lang="en-US"/>
              <a:t>23ADB302 GenAI and Agentic AI Systems for Mechanical Engineers | Introduction to Generative AI | Opportunities &amp; Challenges | R.Ruthuraraj</a:t>
            </a:r>
            <a:endParaRPr lang="en-US" dirty="0"/>
          </a:p>
        </p:txBody>
      </p:sp>
      <p:sp>
        <p:nvSpPr>
          <p:cNvPr id="5" name="Slide Number Placeholder 5">
            <a:extLst>
              <a:ext uri="{FF2B5EF4-FFF2-40B4-BE49-F238E27FC236}">
                <a16:creationId xmlns:a16="http://schemas.microsoft.com/office/drawing/2014/main" id="{0A03A11D-A43B-6F63-03B8-FBB3801FA0BE}"/>
              </a:ext>
            </a:extLst>
          </p:cNvPr>
          <p:cNvSpPr>
            <a:spLocks noGrp="1"/>
          </p:cNvSpPr>
          <p:nvPr>
            <p:ph type="sldNum" sz="quarter" idx="4"/>
          </p:nvPr>
        </p:nvSpPr>
        <p:spPr>
          <a:xfrm>
            <a:off x="12690764" y="7726217"/>
            <a:ext cx="1706880" cy="292100"/>
          </a:xfrm>
          <a:prstGeom prst="rect">
            <a:avLst/>
          </a:prstGeom>
        </p:spPr>
        <p:txBody>
          <a:bodyPr vert="horz" lIns="91440" tIns="45720" rIns="91440" bIns="45720" rtlCol="0" anchor="ctr"/>
          <a:lstStyle>
            <a:lvl1pPr algn="r">
              <a:defRPr sz="1200" b="1">
                <a:solidFill>
                  <a:schemeClr val="tx1"/>
                </a:solidFill>
                <a:latin typeface="Cambria" panose="02040503050406030204" pitchFamily="18" charset="0"/>
                <a:ea typeface="Cambria" panose="02040503050406030204" pitchFamily="18"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6"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hyperlink" Target="https://gamma.app/" TargetMode="External"/><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sv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14.jpeg"/><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5.jpe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sv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hyperlink" Target="https://openai.com/sora" TargetMode="External"/><Relationship Id="rId3" Type="http://schemas.openxmlformats.org/officeDocument/2006/relationships/image" Target="../media/image23.svg"/><Relationship Id="rId7" Type="http://schemas.openxmlformats.org/officeDocument/2006/relationships/image" Target="../media/image30.jpe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hyperlink" Target="https://suno.com/about"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1028" name="Picture 4" descr="Successful Integration of Gen AI in Finance ERP - Part 1">
            <a:extLst>
              <a:ext uri="{FF2B5EF4-FFF2-40B4-BE49-F238E27FC236}">
                <a16:creationId xmlns:a16="http://schemas.microsoft.com/office/drawing/2014/main" id="{6F5735C2-B710-88DB-9930-A1AE524B66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248" r="21249"/>
          <a:stretch>
            <a:fillRect/>
          </a:stretch>
        </p:blipFill>
        <p:spPr bwMode="auto">
          <a:xfrm>
            <a:off x="172978" y="1268316"/>
            <a:ext cx="6293180" cy="6030383"/>
          </a:xfrm>
          <a:prstGeom prst="rect">
            <a:avLst/>
          </a:prstGeom>
          <a:noFill/>
          <a:extLst>
            <a:ext uri="{909E8E84-426E-40DD-AFC4-6F175D3DCCD1}">
              <a14:hiddenFill xmlns:a14="http://schemas.microsoft.com/office/drawing/2010/main">
                <a:solidFill>
                  <a:srgbClr val="FFFFFF"/>
                </a:solidFill>
              </a14:hiddenFill>
            </a:ext>
          </a:extLst>
        </p:spPr>
      </p:pic>
      <p:sp>
        <p:nvSpPr>
          <p:cNvPr id="3" name="Text 0"/>
          <p:cNvSpPr/>
          <p:nvPr/>
        </p:nvSpPr>
        <p:spPr>
          <a:xfrm>
            <a:off x="6466158" y="2885076"/>
            <a:ext cx="6290072" cy="708779"/>
          </a:xfrm>
          <a:prstGeom prst="rect">
            <a:avLst/>
          </a:prstGeom>
          <a:noFill/>
          <a:ln/>
        </p:spPr>
        <p:txBody>
          <a:bodyPr wrap="none" lIns="0" tIns="0" rIns="0" bIns="0" rtlCol="0" anchor="t"/>
          <a:lstStyle/>
          <a:p>
            <a:pPr marL="0" indent="0" algn="l">
              <a:lnSpc>
                <a:spcPts val="5550"/>
              </a:lnSpc>
              <a:buNone/>
            </a:pPr>
            <a:r>
              <a:rPr lang="en-US" sz="4000" b="1" dirty="0">
                <a:solidFill>
                  <a:srgbClr val="030303"/>
                </a:solidFill>
                <a:latin typeface="Cambria" panose="02040503050406030204" pitchFamily="18" charset="0"/>
                <a:ea typeface="Cambria" panose="02040503050406030204" pitchFamily="18" charset="0"/>
                <a:cs typeface="DM Sans Semi Bold" pitchFamily="34" charset="-120"/>
              </a:rPr>
              <a:t>OPPORTUNITIES &amp; CHALLENGES</a:t>
            </a:r>
          </a:p>
        </p:txBody>
      </p:sp>
      <p:sp>
        <p:nvSpPr>
          <p:cNvPr id="5" name="Shape 2"/>
          <p:cNvSpPr/>
          <p:nvPr/>
        </p:nvSpPr>
        <p:spPr>
          <a:xfrm>
            <a:off x="6450677" y="3970348"/>
            <a:ext cx="1087546" cy="441484"/>
          </a:xfrm>
          <a:prstGeom prst="roundRect">
            <a:avLst>
              <a:gd name="adj" fmla="val 6386"/>
            </a:avLst>
          </a:prstGeom>
          <a:solidFill>
            <a:srgbClr val="D4F7EC"/>
          </a:solidFill>
          <a:ln/>
        </p:spPr>
      </p:sp>
      <p:sp>
        <p:nvSpPr>
          <p:cNvPr id="6" name="Text 3"/>
          <p:cNvSpPr/>
          <p:nvPr/>
        </p:nvSpPr>
        <p:spPr>
          <a:xfrm>
            <a:off x="6565911" y="4054957"/>
            <a:ext cx="536972" cy="290274"/>
          </a:xfrm>
          <a:prstGeom prst="rect">
            <a:avLst/>
          </a:prstGeom>
          <a:noFill/>
          <a:ln/>
        </p:spPr>
        <p:txBody>
          <a:bodyPr wrap="none" lIns="0" tIns="0" rIns="0" bIns="0" rtlCol="0" anchor="t"/>
          <a:lstStyle/>
          <a:p>
            <a:pPr marL="0" indent="0" algn="l">
              <a:lnSpc>
                <a:spcPts val="2250"/>
              </a:lnSpc>
              <a:buNone/>
            </a:pPr>
            <a:r>
              <a:rPr lang="en-US" sz="2400" b="1" dirty="0">
                <a:latin typeface="Cambria" panose="02040503050406030204" pitchFamily="18" charset="0"/>
                <a:ea typeface="Cambria" panose="02040503050406030204" pitchFamily="18" charset="0"/>
                <a:cs typeface="Inter Medium" pitchFamily="34" charset="-120"/>
              </a:rPr>
              <a:t>UNIT I</a:t>
            </a:r>
            <a:endParaRPr lang="en-US" sz="2400" b="1" dirty="0">
              <a:latin typeface="Cambria" panose="02040503050406030204" pitchFamily="18" charset="0"/>
              <a:ea typeface="Cambria" panose="02040503050406030204" pitchFamily="18" charset="0"/>
            </a:endParaRPr>
          </a:p>
        </p:txBody>
      </p:sp>
      <p:sp>
        <p:nvSpPr>
          <p:cNvPr id="7" name="Shape 4"/>
          <p:cNvSpPr/>
          <p:nvPr/>
        </p:nvSpPr>
        <p:spPr>
          <a:xfrm>
            <a:off x="7651569" y="3962728"/>
            <a:ext cx="5948052" cy="441484"/>
          </a:xfrm>
          <a:prstGeom prst="roundRect">
            <a:avLst>
              <a:gd name="adj" fmla="val 6165"/>
            </a:avLst>
          </a:prstGeom>
          <a:noFill/>
          <a:ln w="7620">
            <a:solidFill>
              <a:srgbClr val="1C9770"/>
            </a:solidFill>
            <a:prstDash val="solid"/>
          </a:ln>
        </p:spPr>
      </p:sp>
      <p:sp>
        <p:nvSpPr>
          <p:cNvPr id="8" name="Text 5"/>
          <p:cNvSpPr/>
          <p:nvPr/>
        </p:nvSpPr>
        <p:spPr>
          <a:xfrm>
            <a:off x="7795277" y="4054957"/>
            <a:ext cx="3105864" cy="290274"/>
          </a:xfrm>
          <a:prstGeom prst="rect">
            <a:avLst/>
          </a:prstGeom>
          <a:noFill/>
          <a:ln/>
        </p:spPr>
        <p:txBody>
          <a:bodyPr wrap="none" lIns="0" tIns="0" rIns="0" bIns="0" rtlCol="0" anchor="t"/>
          <a:lstStyle/>
          <a:p>
            <a:pPr>
              <a:lnSpc>
                <a:spcPts val="2250"/>
              </a:lnSpc>
            </a:pPr>
            <a:r>
              <a:rPr lang="en-US" sz="2800" b="1" dirty="0">
                <a:solidFill>
                  <a:srgbClr val="1C9770"/>
                </a:solidFill>
                <a:latin typeface="Cambria" panose="02040503050406030204" pitchFamily="18" charset="0"/>
                <a:ea typeface="Cambria" panose="02040503050406030204" pitchFamily="18" charset="0"/>
                <a:cs typeface="Inter Medium" pitchFamily="34" charset="-120"/>
              </a:rPr>
              <a:t>INTRODUCTION TO GENERATIVE</a:t>
            </a:r>
            <a:endParaRPr lang="en-US" sz="2800" b="1" dirty="0">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id="{AEDD1EC9-C19C-7A97-D905-1BB9FA808F49}"/>
              </a:ext>
            </a:extLst>
          </p:cNvPr>
          <p:cNvSpPr/>
          <p:nvPr/>
        </p:nvSpPr>
        <p:spPr>
          <a:xfrm>
            <a:off x="1531897" y="144464"/>
            <a:ext cx="11872376" cy="1569660"/>
          </a:xfrm>
          <a:prstGeom prst="rect">
            <a:avLst/>
          </a:prstGeom>
        </p:spPr>
        <p:txBody>
          <a:bodyPr wrap="square">
            <a:spAutoFit/>
          </a:bodyPr>
          <a:lstStyle/>
          <a:p>
            <a:pPr algn="ctr"/>
            <a:r>
              <a:rPr lang="en-IN" sz="4000" b="1" dirty="0">
                <a:latin typeface="Cambria" panose="02040503050406030204" pitchFamily="18" charset="0"/>
              </a:rPr>
              <a:t>SNS COLLEGE OF TECHNOLOGY</a:t>
            </a:r>
            <a:br>
              <a:rPr lang="en-IN" sz="4000" b="1" dirty="0">
                <a:latin typeface="Cambria" panose="02040503050406030204" pitchFamily="18" charset="0"/>
              </a:rPr>
            </a:br>
            <a:r>
              <a:rPr lang="en-IN" sz="2800" dirty="0">
                <a:latin typeface="Cambria" panose="02040503050406030204" pitchFamily="18" charset="0"/>
              </a:rPr>
              <a:t>An Autonomous Institution</a:t>
            </a:r>
          </a:p>
          <a:p>
            <a:pPr algn="ctr"/>
            <a:r>
              <a:rPr lang="en-IN" sz="2800" dirty="0">
                <a:latin typeface="Cambria" panose="02040503050406030204" pitchFamily="18" charset="0"/>
              </a:rPr>
              <a:t>Coimbatore-35</a:t>
            </a:r>
          </a:p>
        </p:txBody>
      </p:sp>
      <p:sp>
        <p:nvSpPr>
          <p:cNvPr id="10" name="Date Placeholder 9">
            <a:extLst>
              <a:ext uri="{FF2B5EF4-FFF2-40B4-BE49-F238E27FC236}">
                <a16:creationId xmlns:a16="http://schemas.microsoft.com/office/drawing/2014/main" id="{16D0C8F5-D59E-2459-C457-B3556F9EF171}"/>
              </a:ext>
            </a:extLst>
          </p:cNvPr>
          <p:cNvSpPr>
            <a:spLocks noGrp="1"/>
          </p:cNvSpPr>
          <p:nvPr>
            <p:ph type="dt" sz="half" idx="10"/>
          </p:nvPr>
        </p:nvSpPr>
        <p:spPr/>
        <p:txBody>
          <a:bodyPr/>
          <a:lstStyle/>
          <a:p>
            <a:fld id="{8ABD24C0-8FD9-496A-BFEB-C3B3FF8AC246}" type="datetime1">
              <a:rPr lang="en-US" smtClean="0"/>
              <a:t>1/5/2026</a:t>
            </a:fld>
            <a:endParaRPr lang="en-US" dirty="0"/>
          </a:p>
        </p:txBody>
      </p:sp>
      <p:sp>
        <p:nvSpPr>
          <p:cNvPr id="11" name="Footer Placeholder 10">
            <a:extLst>
              <a:ext uri="{FF2B5EF4-FFF2-40B4-BE49-F238E27FC236}">
                <a16:creationId xmlns:a16="http://schemas.microsoft.com/office/drawing/2014/main" id="{21052DF5-3D16-D60F-B831-53905C31BFB4}"/>
              </a:ext>
            </a:extLst>
          </p:cNvPr>
          <p:cNvSpPr>
            <a:spLocks noGrp="1"/>
          </p:cNvSpPr>
          <p:nvPr>
            <p:ph type="ftr" sz="quarter" idx="3"/>
          </p:nvPr>
        </p:nvSpPr>
        <p:spPr/>
        <p:txBody>
          <a:bodyPr/>
          <a:lstStyle/>
          <a:p>
            <a:r>
              <a:rPr lang="en-US"/>
              <a:t>23ADB302 GenAI and Agentic AI Systems for Mechanical Engineers | Introduction to Generative AI | Opportunities &amp; Challenges | R.Ruthuraraj</a:t>
            </a:r>
            <a:endParaRPr lang="en-US" dirty="0"/>
          </a:p>
        </p:txBody>
      </p:sp>
      <p:sp>
        <p:nvSpPr>
          <p:cNvPr id="12" name="Slide Number Placeholder 11">
            <a:extLst>
              <a:ext uri="{FF2B5EF4-FFF2-40B4-BE49-F238E27FC236}">
                <a16:creationId xmlns:a16="http://schemas.microsoft.com/office/drawing/2014/main" id="{B7F70770-09E2-836E-6B7F-BB7B9F160BA5}"/>
              </a:ext>
            </a:extLst>
          </p:cNvPr>
          <p:cNvSpPr>
            <a:spLocks noGrp="1"/>
          </p:cNvSpPr>
          <p:nvPr>
            <p:ph type="sldNum" sz="quarter" idx="4"/>
          </p:nvPr>
        </p:nvSpPr>
        <p:spPr/>
        <p:txBody>
          <a:bodyPr/>
          <a:lstStyle/>
          <a:p>
            <a:fld id="{B6F15528-21DE-4FAA-801E-634DDDAF4B2B}"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0802" y="5249731"/>
            <a:ext cx="4533649" cy="3030665"/>
          </a:xfrm>
          <a:custGeom>
            <a:avLst/>
            <a:gdLst/>
            <a:ahLst/>
            <a:cxnLst/>
            <a:rect l="l" t="t" r="r" b="b"/>
            <a:pathLst>
              <a:path w="5667061" h="3788331">
                <a:moveTo>
                  <a:pt x="0" y="0"/>
                </a:moveTo>
                <a:lnTo>
                  <a:pt x="5667061" y="0"/>
                </a:lnTo>
                <a:lnTo>
                  <a:pt x="5667061" y="3788331"/>
                </a:lnTo>
                <a:lnTo>
                  <a:pt x="0" y="37883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4821382" y="4601314"/>
            <a:ext cx="2529840" cy="2529840"/>
          </a:xfrm>
          <a:custGeom>
            <a:avLst/>
            <a:gdLst/>
            <a:ahLst/>
            <a:cxnLst/>
            <a:rect l="l" t="t" r="r" b="b"/>
            <a:pathLst>
              <a:path w="3162300" h="3162300">
                <a:moveTo>
                  <a:pt x="0" y="0"/>
                </a:moveTo>
                <a:lnTo>
                  <a:pt x="3162300" y="0"/>
                </a:lnTo>
                <a:lnTo>
                  <a:pt x="3162300" y="3162300"/>
                </a:lnTo>
                <a:lnTo>
                  <a:pt x="0" y="3162300"/>
                </a:lnTo>
                <a:lnTo>
                  <a:pt x="0" y="0"/>
                </a:lnTo>
                <a:close/>
              </a:path>
            </a:pathLst>
          </a:custGeom>
          <a:blipFill>
            <a:blip r:embed="rId4"/>
            <a:stretch>
              <a:fillRect/>
            </a:stretch>
          </a:blipFill>
        </p:spPr>
      </p:sp>
      <p:sp>
        <p:nvSpPr>
          <p:cNvPr id="5" name="Freeform 5"/>
          <p:cNvSpPr/>
          <p:nvPr/>
        </p:nvSpPr>
        <p:spPr>
          <a:xfrm>
            <a:off x="883536" y="1903955"/>
            <a:ext cx="3718560" cy="3718560"/>
          </a:xfrm>
          <a:custGeom>
            <a:avLst/>
            <a:gdLst/>
            <a:ahLst/>
            <a:cxnLst/>
            <a:rect l="l" t="t" r="r" b="b"/>
            <a:pathLst>
              <a:path w="4648200" h="4648200">
                <a:moveTo>
                  <a:pt x="0" y="0"/>
                </a:moveTo>
                <a:lnTo>
                  <a:pt x="4648200" y="0"/>
                </a:lnTo>
                <a:lnTo>
                  <a:pt x="4648200" y="4648200"/>
                </a:lnTo>
                <a:lnTo>
                  <a:pt x="0" y="4648200"/>
                </a:lnTo>
                <a:lnTo>
                  <a:pt x="0" y="0"/>
                </a:lnTo>
                <a:close/>
              </a:path>
            </a:pathLst>
          </a:custGeom>
          <a:blipFill>
            <a:blip r:embed="rId5"/>
            <a:stretch>
              <a:fillRect/>
            </a:stretch>
          </a:blipFill>
        </p:spPr>
      </p:sp>
      <p:sp>
        <p:nvSpPr>
          <p:cNvPr id="6" name="Freeform 6"/>
          <p:cNvSpPr/>
          <p:nvPr/>
        </p:nvSpPr>
        <p:spPr>
          <a:xfrm>
            <a:off x="8224183" y="1777121"/>
            <a:ext cx="4610108" cy="5354033"/>
          </a:xfrm>
          <a:custGeom>
            <a:avLst/>
            <a:gdLst/>
            <a:ahLst/>
            <a:cxnLst/>
            <a:rect l="l" t="t" r="r" b="b"/>
            <a:pathLst>
              <a:path w="5762635" h="6692541">
                <a:moveTo>
                  <a:pt x="0" y="0"/>
                </a:moveTo>
                <a:lnTo>
                  <a:pt x="5762634" y="0"/>
                </a:lnTo>
                <a:lnTo>
                  <a:pt x="5762634" y="6692542"/>
                </a:lnTo>
                <a:lnTo>
                  <a:pt x="0" y="6692542"/>
                </a:lnTo>
                <a:lnTo>
                  <a:pt x="0" y="0"/>
                </a:lnTo>
                <a:close/>
              </a:path>
            </a:pathLst>
          </a:custGeom>
          <a:blipFill>
            <a:blip r:embed="rId6"/>
            <a:stretch>
              <a:fillRect/>
            </a:stretch>
          </a:blipFill>
        </p:spPr>
      </p:sp>
      <p:sp>
        <p:nvSpPr>
          <p:cNvPr id="8" name="TextBox 8"/>
          <p:cNvSpPr txBox="1"/>
          <p:nvPr/>
        </p:nvSpPr>
        <p:spPr>
          <a:xfrm>
            <a:off x="841590" y="383591"/>
            <a:ext cx="7521013" cy="687368"/>
          </a:xfrm>
          <a:prstGeom prst="rect">
            <a:avLst/>
          </a:prstGeom>
        </p:spPr>
        <p:txBody>
          <a:bodyPr wrap="square" lIns="0" tIns="0" rIns="0" bIns="0" rtlCol="0" anchor="t">
            <a:spAutoFit/>
          </a:bodyPr>
          <a:lstStyle/>
          <a:p>
            <a:pPr>
              <a:lnSpc>
                <a:spcPts val="6066"/>
              </a:lnSpc>
            </a:pPr>
            <a:r>
              <a:rPr lang="en-US" sz="3600" b="1" dirty="0">
                <a:solidFill>
                  <a:srgbClr val="000000"/>
                </a:solidFill>
                <a:latin typeface="Cambria" panose="02040503050406030204" pitchFamily="18" charset="0"/>
                <a:ea typeface="Cambria" panose="02040503050406030204" pitchFamily="18" charset="0"/>
                <a:cs typeface="Futura Bold"/>
                <a:sym typeface="Futura Bold"/>
              </a:rPr>
              <a:t>But it can do much more...</a:t>
            </a:r>
          </a:p>
        </p:txBody>
      </p:sp>
      <p:sp>
        <p:nvSpPr>
          <p:cNvPr id="9" name="TextBox 9"/>
          <p:cNvSpPr txBox="1"/>
          <p:nvPr/>
        </p:nvSpPr>
        <p:spPr>
          <a:xfrm>
            <a:off x="3263319" y="1112764"/>
            <a:ext cx="87966" cy="647165"/>
          </a:xfrm>
          <a:prstGeom prst="rect">
            <a:avLst/>
          </a:prstGeom>
        </p:spPr>
        <p:txBody>
          <a:bodyPr lIns="0" tIns="0" rIns="0" bIns="0" rtlCol="0" anchor="t">
            <a:spAutoFit/>
          </a:bodyPr>
          <a:lstStyle/>
          <a:p>
            <a:pPr>
              <a:lnSpc>
                <a:spcPts val="5998"/>
              </a:lnSpc>
            </a:pPr>
            <a:r>
              <a:rPr lang="en-US" sz="2399" b="1">
                <a:solidFill>
                  <a:srgbClr val="000000"/>
                </a:solidFill>
                <a:latin typeface="Montserrat Bold"/>
                <a:ea typeface="Montserrat Bold"/>
                <a:cs typeface="Montserrat Bold"/>
                <a:sym typeface="Montserrat Bold"/>
              </a:rPr>
              <a:t> </a:t>
            </a:r>
          </a:p>
        </p:txBody>
      </p:sp>
      <p:sp>
        <p:nvSpPr>
          <p:cNvPr id="10" name="TextBox 10"/>
          <p:cNvSpPr txBox="1"/>
          <p:nvPr/>
        </p:nvSpPr>
        <p:spPr>
          <a:xfrm>
            <a:off x="2203635" y="1364224"/>
            <a:ext cx="2763438" cy="397096"/>
          </a:xfrm>
          <a:prstGeom prst="rect">
            <a:avLst/>
          </a:prstGeom>
        </p:spPr>
        <p:txBody>
          <a:bodyPr lIns="0" tIns="0" rIns="0" bIns="0" rtlCol="0" anchor="t">
            <a:spAutoFit/>
          </a:bodyPr>
          <a:lstStyle/>
          <a:p>
            <a:pPr>
              <a:lnSpc>
                <a:spcPts val="3358"/>
              </a:lnSpc>
            </a:pPr>
            <a:r>
              <a:rPr lang="en-US" sz="2399" b="1">
                <a:solidFill>
                  <a:srgbClr val="000000"/>
                </a:solidFill>
                <a:latin typeface="Cambria" panose="02040503050406030204" pitchFamily="18" charset="0"/>
                <a:ea typeface="Cambria" panose="02040503050406030204" pitchFamily="18" charset="0"/>
                <a:cs typeface="Montserrat Bold"/>
                <a:sym typeface="Montserrat Bold"/>
              </a:rPr>
              <a:t>Create AI Agents</a:t>
            </a:r>
          </a:p>
        </p:txBody>
      </p:sp>
      <p:sp>
        <p:nvSpPr>
          <p:cNvPr id="7" name="Date Placeholder 6">
            <a:extLst>
              <a:ext uri="{FF2B5EF4-FFF2-40B4-BE49-F238E27FC236}">
                <a16:creationId xmlns:a16="http://schemas.microsoft.com/office/drawing/2014/main" id="{802F2157-390A-B17D-9A5D-C5F825AA8BEF}"/>
              </a:ext>
            </a:extLst>
          </p:cNvPr>
          <p:cNvSpPr>
            <a:spLocks noGrp="1"/>
          </p:cNvSpPr>
          <p:nvPr>
            <p:ph type="dt" sz="half" idx="10"/>
          </p:nvPr>
        </p:nvSpPr>
        <p:spPr/>
        <p:txBody>
          <a:bodyPr/>
          <a:lstStyle/>
          <a:p>
            <a:fld id="{CE0579C1-004E-443F-B596-BE819D487CF2}" type="datetime1">
              <a:rPr lang="en-US" smtClean="0"/>
              <a:t>1/5/2026</a:t>
            </a:fld>
            <a:endParaRPr lang="en-US"/>
          </a:p>
        </p:txBody>
      </p:sp>
      <p:sp>
        <p:nvSpPr>
          <p:cNvPr id="11" name="Footer Placeholder 10">
            <a:extLst>
              <a:ext uri="{FF2B5EF4-FFF2-40B4-BE49-F238E27FC236}">
                <a16:creationId xmlns:a16="http://schemas.microsoft.com/office/drawing/2014/main" id="{AAE1E6F4-5E8D-D371-2E2D-370140162180}"/>
              </a:ext>
            </a:extLst>
          </p:cNvPr>
          <p:cNvSpPr>
            <a:spLocks noGrp="1"/>
          </p:cNvSpPr>
          <p:nvPr>
            <p:ph type="ftr" sz="quarter" idx="11"/>
          </p:nvPr>
        </p:nvSpPr>
        <p:spPr/>
        <p:txBody>
          <a:bodyPr/>
          <a:lstStyle/>
          <a:p>
            <a:r>
              <a:rPr lang="en-US"/>
              <a:t>23ADB302 GenAI and Agentic AI Systems for Mechanical Engineers | Introduction to Generative AI | Opportunities &amp; Challenges | R.Ruthuraraj</a:t>
            </a:r>
          </a:p>
        </p:txBody>
      </p:sp>
      <p:sp>
        <p:nvSpPr>
          <p:cNvPr id="12" name="Slide Number Placeholder 11">
            <a:extLst>
              <a:ext uri="{FF2B5EF4-FFF2-40B4-BE49-F238E27FC236}">
                <a16:creationId xmlns:a16="http://schemas.microsoft.com/office/drawing/2014/main" id="{B1D358D3-CDB9-C45F-290B-A23F4FA9A4E3}"/>
              </a:ext>
            </a:extLst>
          </p:cNvPr>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2560928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0802" y="5249731"/>
            <a:ext cx="4533649" cy="3030665"/>
          </a:xfrm>
          <a:custGeom>
            <a:avLst/>
            <a:gdLst/>
            <a:ahLst/>
            <a:cxnLst/>
            <a:rect l="l" t="t" r="r" b="b"/>
            <a:pathLst>
              <a:path w="5667061" h="3788331">
                <a:moveTo>
                  <a:pt x="0" y="0"/>
                </a:moveTo>
                <a:lnTo>
                  <a:pt x="5667061" y="0"/>
                </a:lnTo>
                <a:lnTo>
                  <a:pt x="5667061" y="3788331"/>
                </a:lnTo>
                <a:lnTo>
                  <a:pt x="0" y="37883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3273544" y="4665680"/>
            <a:ext cx="4206240" cy="2179320"/>
          </a:xfrm>
          <a:custGeom>
            <a:avLst/>
            <a:gdLst/>
            <a:ahLst/>
            <a:cxnLst/>
            <a:rect l="l" t="t" r="r" b="b"/>
            <a:pathLst>
              <a:path w="5257800" h="2724150">
                <a:moveTo>
                  <a:pt x="0" y="0"/>
                </a:moveTo>
                <a:lnTo>
                  <a:pt x="5257800" y="0"/>
                </a:lnTo>
                <a:lnTo>
                  <a:pt x="5257800" y="2724150"/>
                </a:lnTo>
                <a:lnTo>
                  <a:pt x="0" y="2724150"/>
                </a:lnTo>
                <a:lnTo>
                  <a:pt x="0" y="0"/>
                </a:lnTo>
                <a:close/>
              </a:path>
            </a:pathLst>
          </a:custGeom>
          <a:blipFill>
            <a:blip r:embed="rId4"/>
            <a:stretch>
              <a:fillRect/>
            </a:stretch>
          </a:blipFill>
        </p:spPr>
      </p:sp>
      <p:sp>
        <p:nvSpPr>
          <p:cNvPr id="5" name="Freeform 5"/>
          <p:cNvSpPr/>
          <p:nvPr/>
        </p:nvSpPr>
        <p:spPr>
          <a:xfrm>
            <a:off x="1426281" y="2647508"/>
            <a:ext cx="3947160" cy="2194560"/>
          </a:xfrm>
          <a:custGeom>
            <a:avLst/>
            <a:gdLst/>
            <a:ahLst/>
            <a:cxnLst/>
            <a:rect l="l" t="t" r="r" b="b"/>
            <a:pathLst>
              <a:path w="4933950" h="2743200">
                <a:moveTo>
                  <a:pt x="0" y="0"/>
                </a:moveTo>
                <a:lnTo>
                  <a:pt x="4933950" y="0"/>
                </a:lnTo>
                <a:lnTo>
                  <a:pt x="4933950" y="2743200"/>
                </a:lnTo>
                <a:lnTo>
                  <a:pt x="0" y="2743200"/>
                </a:lnTo>
                <a:lnTo>
                  <a:pt x="0" y="0"/>
                </a:lnTo>
                <a:close/>
              </a:path>
            </a:pathLst>
          </a:custGeom>
          <a:blipFill>
            <a:blip r:embed="rId5"/>
            <a:stretch>
              <a:fillRect/>
            </a:stretch>
          </a:blipFill>
        </p:spPr>
      </p:sp>
      <p:sp>
        <p:nvSpPr>
          <p:cNvPr id="6" name="Freeform 6"/>
          <p:cNvSpPr/>
          <p:nvPr/>
        </p:nvSpPr>
        <p:spPr>
          <a:xfrm>
            <a:off x="8032631" y="2288278"/>
            <a:ext cx="4945380" cy="3413760"/>
          </a:xfrm>
          <a:custGeom>
            <a:avLst/>
            <a:gdLst/>
            <a:ahLst/>
            <a:cxnLst/>
            <a:rect l="l" t="t" r="r" b="b"/>
            <a:pathLst>
              <a:path w="6181725" h="4267200">
                <a:moveTo>
                  <a:pt x="0" y="0"/>
                </a:moveTo>
                <a:lnTo>
                  <a:pt x="6181725" y="0"/>
                </a:lnTo>
                <a:lnTo>
                  <a:pt x="6181725" y="4267200"/>
                </a:lnTo>
                <a:lnTo>
                  <a:pt x="0" y="4267200"/>
                </a:lnTo>
                <a:lnTo>
                  <a:pt x="0" y="0"/>
                </a:lnTo>
                <a:close/>
              </a:path>
            </a:pathLst>
          </a:custGeom>
          <a:blipFill>
            <a:blip r:embed="rId6"/>
            <a:stretch>
              <a:fillRect/>
            </a:stretch>
          </a:blipFill>
        </p:spPr>
      </p:sp>
      <p:grpSp>
        <p:nvGrpSpPr>
          <p:cNvPr id="7" name="Group 7"/>
          <p:cNvGrpSpPr/>
          <p:nvPr/>
        </p:nvGrpSpPr>
        <p:grpSpPr>
          <a:xfrm>
            <a:off x="3609869" y="7331811"/>
            <a:ext cx="1682351" cy="15240"/>
            <a:chOff x="0" y="0"/>
            <a:chExt cx="2102942" cy="19050"/>
          </a:xfrm>
        </p:grpSpPr>
        <p:sp>
          <p:nvSpPr>
            <p:cNvPr id="8" name="Freeform 8"/>
            <p:cNvSpPr/>
            <p:nvPr/>
          </p:nvSpPr>
          <p:spPr>
            <a:xfrm>
              <a:off x="0" y="0"/>
              <a:ext cx="3076195" cy="19050"/>
            </a:xfrm>
            <a:custGeom>
              <a:avLst/>
              <a:gdLst/>
              <a:ahLst/>
              <a:cxnLst/>
              <a:rect l="l" t="t" r="r" b="b"/>
              <a:pathLst>
                <a:path w="3076195" h="19050">
                  <a:moveTo>
                    <a:pt x="0" y="0"/>
                  </a:moveTo>
                  <a:lnTo>
                    <a:pt x="0" y="19050"/>
                  </a:lnTo>
                  <a:lnTo>
                    <a:pt x="273939" y="19050"/>
                  </a:lnTo>
                  <a:lnTo>
                    <a:pt x="273939" y="0"/>
                  </a:lnTo>
                  <a:close/>
                  <a:moveTo>
                    <a:pt x="347091" y="0"/>
                  </a:moveTo>
                  <a:lnTo>
                    <a:pt x="347091" y="19050"/>
                  </a:lnTo>
                  <a:lnTo>
                    <a:pt x="754126" y="19050"/>
                  </a:lnTo>
                  <a:lnTo>
                    <a:pt x="754126" y="0"/>
                  </a:lnTo>
                  <a:close/>
                  <a:moveTo>
                    <a:pt x="907034" y="0"/>
                  </a:moveTo>
                  <a:lnTo>
                    <a:pt x="907034" y="19050"/>
                  </a:lnTo>
                  <a:lnTo>
                    <a:pt x="1812164" y="19050"/>
                  </a:lnTo>
                  <a:lnTo>
                    <a:pt x="1812164" y="0"/>
                  </a:lnTo>
                  <a:close/>
                  <a:moveTo>
                    <a:pt x="2790445" y="0"/>
                  </a:moveTo>
                  <a:lnTo>
                    <a:pt x="2790445" y="19050"/>
                  </a:lnTo>
                  <a:lnTo>
                    <a:pt x="2858517" y="19050"/>
                  </a:lnTo>
                  <a:lnTo>
                    <a:pt x="2858517" y="0"/>
                  </a:lnTo>
                  <a:close/>
                  <a:moveTo>
                    <a:pt x="2999741" y="0"/>
                  </a:moveTo>
                  <a:lnTo>
                    <a:pt x="2999741" y="19050"/>
                  </a:lnTo>
                  <a:lnTo>
                    <a:pt x="3076195" y="19050"/>
                  </a:lnTo>
                  <a:lnTo>
                    <a:pt x="3076195" y="0"/>
                  </a:lnTo>
                  <a:close/>
                </a:path>
              </a:pathLst>
            </a:custGeom>
            <a:solidFill>
              <a:srgbClr val="000000"/>
            </a:solidFill>
            <a:ln w="12700">
              <a:solidFill>
                <a:srgbClr val="000000"/>
              </a:solidFill>
            </a:ln>
          </p:spPr>
        </p:sp>
      </p:grpSp>
      <p:grpSp>
        <p:nvGrpSpPr>
          <p:cNvPr id="9" name="Group 9"/>
          <p:cNvGrpSpPr/>
          <p:nvPr/>
        </p:nvGrpSpPr>
        <p:grpSpPr>
          <a:xfrm>
            <a:off x="8223130" y="6003028"/>
            <a:ext cx="76200" cy="76200"/>
            <a:chOff x="0" y="0"/>
            <a:chExt cx="95250" cy="95250"/>
          </a:xfrm>
        </p:grpSpPr>
        <p:sp>
          <p:nvSpPr>
            <p:cNvPr id="10" name="Freeform 10"/>
            <p:cNvSpPr/>
            <p:nvPr/>
          </p:nvSpPr>
          <p:spPr>
            <a:xfrm>
              <a:off x="0" y="0"/>
              <a:ext cx="95377" cy="95377"/>
            </a:xfrm>
            <a:custGeom>
              <a:avLst/>
              <a:gdLst/>
              <a:ahLst/>
              <a:cxnLst/>
              <a:rect l="l" t="t" r="r" b="b"/>
              <a:pathLst>
                <a:path w="95377" h="95377">
                  <a:moveTo>
                    <a:pt x="95250" y="47625"/>
                  </a:moveTo>
                  <a:cubicBezTo>
                    <a:pt x="95250" y="53975"/>
                    <a:pt x="93980" y="60071"/>
                    <a:pt x="91567" y="65913"/>
                  </a:cubicBezTo>
                  <a:cubicBezTo>
                    <a:pt x="89154" y="71755"/>
                    <a:pt x="85725" y="76835"/>
                    <a:pt x="81280" y="81407"/>
                  </a:cubicBezTo>
                  <a:cubicBezTo>
                    <a:pt x="76835" y="85979"/>
                    <a:pt x="71628" y="89281"/>
                    <a:pt x="65786" y="91694"/>
                  </a:cubicBezTo>
                  <a:cubicBezTo>
                    <a:pt x="59944" y="94107"/>
                    <a:pt x="53848" y="95377"/>
                    <a:pt x="47498" y="95377"/>
                  </a:cubicBezTo>
                  <a:cubicBezTo>
                    <a:pt x="41148" y="95377"/>
                    <a:pt x="35052" y="94107"/>
                    <a:pt x="29210" y="91694"/>
                  </a:cubicBezTo>
                  <a:cubicBezTo>
                    <a:pt x="23368" y="89281"/>
                    <a:pt x="18288" y="85852"/>
                    <a:pt x="13716" y="81407"/>
                  </a:cubicBezTo>
                  <a:cubicBezTo>
                    <a:pt x="9144" y="76962"/>
                    <a:pt x="6096" y="71628"/>
                    <a:pt x="3683" y="65913"/>
                  </a:cubicBezTo>
                  <a:cubicBezTo>
                    <a:pt x="1270" y="60198"/>
                    <a:pt x="0" y="53975"/>
                    <a:pt x="0" y="47625"/>
                  </a:cubicBezTo>
                  <a:cubicBezTo>
                    <a:pt x="0" y="41275"/>
                    <a:pt x="1270" y="35179"/>
                    <a:pt x="3683" y="29337"/>
                  </a:cubicBezTo>
                  <a:cubicBezTo>
                    <a:pt x="6096" y="23495"/>
                    <a:pt x="9525" y="18415"/>
                    <a:pt x="13970" y="13970"/>
                  </a:cubicBezTo>
                  <a:cubicBezTo>
                    <a:pt x="18415" y="9525"/>
                    <a:pt x="23622" y="6096"/>
                    <a:pt x="29337" y="3683"/>
                  </a:cubicBezTo>
                  <a:cubicBezTo>
                    <a:pt x="35052" y="1270"/>
                    <a:pt x="41275" y="0"/>
                    <a:pt x="47625" y="0"/>
                  </a:cubicBezTo>
                  <a:cubicBezTo>
                    <a:pt x="53975" y="0"/>
                    <a:pt x="60071" y="1270"/>
                    <a:pt x="65913" y="3683"/>
                  </a:cubicBezTo>
                  <a:cubicBezTo>
                    <a:pt x="71755" y="6096"/>
                    <a:pt x="76835" y="9525"/>
                    <a:pt x="81407" y="13970"/>
                  </a:cubicBezTo>
                  <a:cubicBezTo>
                    <a:pt x="85979" y="18415"/>
                    <a:pt x="89281" y="23622"/>
                    <a:pt x="91694" y="29464"/>
                  </a:cubicBezTo>
                  <a:cubicBezTo>
                    <a:pt x="94107" y="35306"/>
                    <a:pt x="95377" y="41402"/>
                    <a:pt x="95377" y="47752"/>
                  </a:cubicBezTo>
                  <a:close/>
                </a:path>
              </a:pathLst>
            </a:custGeom>
            <a:solidFill>
              <a:srgbClr val="000000"/>
            </a:solidFill>
            <a:ln w="12700">
              <a:solidFill>
                <a:srgbClr val="000000"/>
              </a:solidFill>
            </a:ln>
          </p:spPr>
        </p:sp>
      </p:grpSp>
      <p:grpSp>
        <p:nvGrpSpPr>
          <p:cNvPr id="11" name="Group 11"/>
          <p:cNvGrpSpPr/>
          <p:nvPr/>
        </p:nvGrpSpPr>
        <p:grpSpPr>
          <a:xfrm>
            <a:off x="8223130" y="6323068"/>
            <a:ext cx="76200" cy="76200"/>
            <a:chOff x="0" y="0"/>
            <a:chExt cx="95250" cy="95250"/>
          </a:xfrm>
        </p:grpSpPr>
        <p:sp>
          <p:nvSpPr>
            <p:cNvPr id="12" name="Freeform 12"/>
            <p:cNvSpPr/>
            <p:nvPr/>
          </p:nvSpPr>
          <p:spPr>
            <a:xfrm>
              <a:off x="0" y="0"/>
              <a:ext cx="95377" cy="95377"/>
            </a:xfrm>
            <a:custGeom>
              <a:avLst/>
              <a:gdLst/>
              <a:ahLst/>
              <a:cxnLst/>
              <a:rect l="l" t="t" r="r" b="b"/>
              <a:pathLst>
                <a:path w="95377" h="95377">
                  <a:moveTo>
                    <a:pt x="95250" y="47625"/>
                  </a:moveTo>
                  <a:cubicBezTo>
                    <a:pt x="95250" y="53975"/>
                    <a:pt x="93980" y="60071"/>
                    <a:pt x="91567" y="65913"/>
                  </a:cubicBezTo>
                  <a:cubicBezTo>
                    <a:pt x="89154" y="71755"/>
                    <a:pt x="85725" y="76835"/>
                    <a:pt x="81280" y="81407"/>
                  </a:cubicBezTo>
                  <a:cubicBezTo>
                    <a:pt x="76835" y="85979"/>
                    <a:pt x="71628" y="89281"/>
                    <a:pt x="65786" y="91694"/>
                  </a:cubicBezTo>
                  <a:cubicBezTo>
                    <a:pt x="59944" y="94107"/>
                    <a:pt x="53848" y="95377"/>
                    <a:pt x="47498" y="95377"/>
                  </a:cubicBezTo>
                  <a:cubicBezTo>
                    <a:pt x="41148" y="95377"/>
                    <a:pt x="35052" y="94107"/>
                    <a:pt x="29210" y="91694"/>
                  </a:cubicBezTo>
                  <a:cubicBezTo>
                    <a:pt x="23368" y="89281"/>
                    <a:pt x="18288" y="85852"/>
                    <a:pt x="13716" y="81407"/>
                  </a:cubicBezTo>
                  <a:cubicBezTo>
                    <a:pt x="9144" y="76962"/>
                    <a:pt x="6096" y="71628"/>
                    <a:pt x="3683" y="65913"/>
                  </a:cubicBezTo>
                  <a:cubicBezTo>
                    <a:pt x="1270" y="60198"/>
                    <a:pt x="0" y="53975"/>
                    <a:pt x="0" y="47625"/>
                  </a:cubicBezTo>
                  <a:cubicBezTo>
                    <a:pt x="0" y="41275"/>
                    <a:pt x="1270" y="35179"/>
                    <a:pt x="3683" y="29337"/>
                  </a:cubicBezTo>
                  <a:cubicBezTo>
                    <a:pt x="6096" y="23495"/>
                    <a:pt x="9525" y="18415"/>
                    <a:pt x="13970" y="13970"/>
                  </a:cubicBezTo>
                  <a:cubicBezTo>
                    <a:pt x="18415" y="9525"/>
                    <a:pt x="23622" y="6096"/>
                    <a:pt x="29337" y="3683"/>
                  </a:cubicBezTo>
                  <a:cubicBezTo>
                    <a:pt x="35052" y="1270"/>
                    <a:pt x="41275" y="0"/>
                    <a:pt x="47625" y="0"/>
                  </a:cubicBezTo>
                  <a:cubicBezTo>
                    <a:pt x="53975" y="0"/>
                    <a:pt x="60071" y="1270"/>
                    <a:pt x="65913" y="3683"/>
                  </a:cubicBezTo>
                  <a:cubicBezTo>
                    <a:pt x="71755" y="6096"/>
                    <a:pt x="76835" y="9525"/>
                    <a:pt x="81407" y="13970"/>
                  </a:cubicBezTo>
                  <a:cubicBezTo>
                    <a:pt x="85979" y="18415"/>
                    <a:pt x="89281" y="23622"/>
                    <a:pt x="91694" y="29464"/>
                  </a:cubicBezTo>
                  <a:cubicBezTo>
                    <a:pt x="94107" y="35306"/>
                    <a:pt x="95377" y="41402"/>
                    <a:pt x="95377" y="47752"/>
                  </a:cubicBezTo>
                  <a:close/>
                </a:path>
              </a:pathLst>
            </a:custGeom>
            <a:solidFill>
              <a:srgbClr val="000000"/>
            </a:solidFill>
            <a:ln w="12700">
              <a:solidFill>
                <a:srgbClr val="000000"/>
              </a:solidFill>
            </a:ln>
          </p:spPr>
        </p:sp>
      </p:grpSp>
      <p:grpSp>
        <p:nvGrpSpPr>
          <p:cNvPr id="13" name="Group 13"/>
          <p:cNvGrpSpPr/>
          <p:nvPr/>
        </p:nvGrpSpPr>
        <p:grpSpPr>
          <a:xfrm>
            <a:off x="8223130" y="6643108"/>
            <a:ext cx="76200" cy="76200"/>
            <a:chOff x="0" y="0"/>
            <a:chExt cx="95250" cy="95250"/>
          </a:xfrm>
        </p:grpSpPr>
        <p:sp>
          <p:nvSpPr>
            <p:cNvPr id="14" name="Freeform 14"/>
            <p:cNvSpPr/>
            <p:nvPr/>
          </p:nvSpPr>
          <p:spPr>
            <a:xfrm>
              <a:off x="0" y="0"/>
              <a:ext cx="95377" cy="95377"/>
            </a:xfrm>
            <a:custGeom>
              <a:avLst/>
              <a:gdLst/>
              <a:ahLst/>
              <a:cxnLst/>
              <a:rect l="l" t="t" r="r" b="b"/>
              <a:pathLst>
                <a:path w="95377" h="95377">
                  <a:moveTo>
                    <a:pt x="95250" y="47625"/>
                  </a:moveTo>
                  <a:cubicBezTo>
                    <a:pt x="95250" y="53975"/>
                    <a:pt x="93980" y="60071"/>
                    <a:pt x="91567" y="65913"/>
                  </a:cubicBezTo>
                  <a:cubicBezTo>
                    <a:pt x="89154" y="71755"/>
                    <a:pt x="85725" y="76835"/>
                    <a:pt x="81280" y="81407"/>
                  </a:cubicBezTo>
                  <a:cubicBezTo>
                    <a:pt x="76835" y="85979"/>
                    <a:pt x="71628" y="89281"/>
                    <a:pt x="65786" y="91694"/>
                  </a:cubicBezTo>
                  <a:cubicBezTo>
                    <a:pt x="59944" y="94107"/>
                    <a:pt x="53848" y="95377"/>
                    <a:pt x="47498" y="95377"/>
                  </a:cubicBezTo>
                  <a:cubicBezTo>
                    <a:pt x="41148" y="95377"/>
                    <a:pt x="35052" y="94107"/>
                    <a:pt x="29210" y="91694"/>
                  </a:cubicBezTo>
                  <a:cubicBezTo>
                    <a:pt x="23368" y="89281"/>
                    <a:pt x="18288" y="85852"/>
                    <a:pt x="13716" y="81407"/>
                  </a:cubicBezTo>
                  <a:cubicBezTo>
                    <a:pt x="9144" y="76962"/>
                    <a:pt x="6096" y="71628"/>
                    <a:pt x="3683" y="65913"/>
                  </a:cubicBezTo>
                  <a:cubicBezTo>
                    <a:pt x="1270" y="60198"/>
                    <a:pt x="0" y="53975"/>
                    <a:pt x="0" y="47625"/>
                  </a:cubicBezTo>
                  <a:cubicBezTo>
                    <a:pt x="0" y="41275"/>
                    <a:pt x="1270" y="35179"/>
                    <a:pt x="3683" y="29337"/>
                  </a:cubicBezTo>
                  <a:cubicBezTo>
                    <a:pt x="6096" y="23495"/>
                    <a:pt x="9525" y="18415"/>
                    <a:pt x="13970" y="13970"/>
                  </a:cubicBezTo>
                  <a:cubicBezTo>
                    <a:pt x="18415" y="9525"/>
                    <a:pt x="23622" y="6096"/>
                    <a:pt x="29337" y="3683"/>
                  </a:cubicBezTo>
                  <a:cubicBezTo>
                    <a:pt x="35052" y="1270"/>
                    <a:pt x="41275" y="0"/>
                    <a:pt x="47625" y="0"/>
                  </a:cubicBezTo>
                  <a:cubicBezTo>
                    <a:pt x="53975" y="0"/>
                    <a:pt x="60071" y="1270"/>
                    <a:pt x="65913" y="3683"/>
                  </a:cubicBezTo>
                  <a:cubicBezTo>
                    <a:pt x="71755" y="6096"/>
                    <a:pt x="76835" y="9525"/>
                    <a:pt x="81407" y="13970"/>
                  </a:cubicBezTo>
                  <a:cubicBezTo>
                    <a:pt x="85979" y="18415"/>
                    <a:pt x="89281" y="23622"/>
                    <a:pt x="91694" y="29464"/>
                  </a:cubicBezTo>
                  <a:cubicBezTo>
                    <a:pt x="94107" y="35306"/>
                    <a:pt x="95377" y="41402"/>
                    <a:pt x="95377" y="47752"/>
                  </a:cubicBezTo>
                  <a:close/>
                </a:path>
              </a:pathLst>
            </a:custGeom>
            <a:solidFill>
              <a:srgbClr val="000000"/>
            </a:solidFill>
            <a:ln w="12700">
              <a:solidFill>
                <a:srgbClr val="000000"/>
              </a:solidFill>
            </a:ln>
          </p:spPr>
        </p:sp>
      </p:grpSp>
      <p:grpSp>
        <p:nvGrpSpPr>
          <p:cNvPr id="15" name="Group 15"/>
          <p:cNvGrpSpPr/>
          <p:nvPr/>
        </p:nvGrpSpPr>
        <p:grpSpPr>
          <a:xfrm>
            <a:off x="8223130" y="6934055"/>
            <a:ext cx="76200" cy="76200"/>
            <a:chOff x="0" y="0"/>
            <a:chExt cx="95250" cy="95250"/>
          </a:xfrm>
        </p:grpSpPr>
        <p:sp>
          <p:nvSpPr>
            <p:cNvPr id="16" name="Freeform 16"/>
            <p:cNvSpPr/>
            <p:nvPr/>
          </p:nvSpPr>
          <p:spPr>
            <a:xfrm>
              <a:off x="0" y="0"/>
              <a:ext cx="95377" cy="95377"/>
            </a:xfrm>
            <a:custGeom>
              <a:avLst/>
              <a:gdLst/>
              <a:ahLst/>
              <a:cxnLst/>
              <a:rect l="l" t="t" r="r" b="b"/>
              <a:pathLst>
                <a:path w="95377" h="95377">
                  <a:moveTo>
                    <a:pt x="95250" y="47625"/>
                  </a:moveTo>
                  <a:cubicBezTo>
                    <a:pt x="95250" y="53975"/>
                    <a:pt x="93980" y="60071"/>
                    <a:pt x="91567" y="65913"/>
                  </a:cubicBezTo>
                  <a:cubicBezTo>
                    <a:pt x="89154" y="71755"/>
                    <a:pt x="85725" y="76835"/>
                    <a:pt x="81280" y="81407"/>
                  </a:cubicBezTo>
                  <a:cubicBezTo>
                    <a:pt x="76835" y="85979"/>
                    <a:pt x="71628" y="89281"/>
                    <a:pt x="65786" y="91694"/>
                  </a:cubicBezTo>
                  <a:cubicBezTo>
                    <a:pt x="59944" y="94107"/>
                    <a:pt x="53848" y="95377"/>
                    <a:pt x="47498" y="95377"/>
                  </a:cubicBezTo>
                  <a:cubicBezTo>
                    <a:pt x="41148" y="95377"/>
                    <a:pt x="35052" y="94107"/>
                    <a:pt x="29210" y="91694"/>
                  </a:cubicBezTo>
                  <a:cubicBezTo>
                    <a:pt x="23368" y="89281"/>
                    <a:pt x="18288" y="85852"/>
                    <a:pt x="13716" y="81407"/>
                  </a:cubicBezTo>
                  <a:cubicBezTo>
                    <a:pt x="9144" y="76962"/>
                    <a:pt x="6096" y="71628"/>
                    <a:pt x="3683" y="65913"/>
                  </a:cubicBezTo>
                  <a:cubicBezTo>
                    <a:pt x="1270" y="60198"/>
                    <a:pt x="0" y="53975"/>
                    <a:pt x="0" y="47625"/>
                  </a:cubicBezTo>
                  <a:cubicBezTo>
                    <a:pt x="0" y="41275"/>
                    <a:pt x="1270" y="35179"/>
                    <a:pt x="3683" y="29337"/>
                  </a:cubicBezTo>
                  <a:cubicBezTo>
                    <a:pt x="6096" y="23495"/>
                    <a:pt x="9525" y="18415"/>
                    <a:pt x="13970" y="13970"/>
                  </a:cubicBezTo>
                  <a:cubicBezTo>
                    <a:pt x="18415" y="9525"/>
                    <a:pt x="23622" y="6096"/>
                    <a:pt x="29337" y="3683"/>
                  </a:cubicBezTo>
                  <a:cubicBezTo>
                    <a:pt x="35052" y="1270"/>
                    <a:pt x="41275" y="0"/>
                    <a:pt x="47625" y="0"/>
                  </a:cubicBezTo>
                  <a:cubicBezTo>
                    <a:pt x="53975" y="0"/>
                    <a:pt x="60071" y="1270"/>
                    <a:pt x="65913" y="3683"/>
                  </a:cubicBezTo>
                  <a:cubicBezTo>
                    <a:pt x="71755" y="6096"/>
                    <a:pt x="76835" y="9525"/>
                    <a:pt x="81407" y="13970"/>
                  </a:cubicBezTo>
                  <a:cubicBezTo>
                    <a:pt x="85979" y="18415"/>
                    <a:pt x="89281" y="23622"/>
                    <a:pt x="91694" y="29464"/>
                  </a:cubicBezTo>
                  <a:cubicBezTo>
                    <a:pt x="94107" y="35306"/>
                    <a:pt x="95377" y="41402"/>
                    <a:pt x="95377" y="47752"/>
                  </a:cubicBezTo>
                  <a:close/>
                </a:path>
              </a:pathLst>
            </a:custGeom>
            <a:solidFill>
              <a:srgbClr val="000000"/>
            </a:solidFill>
            <a:ln w="12700">
              <a:solidFill>
                <a:srgbClr val="000000"/>
              </a:solidFill>
            </a:ln>
          </p:spPr>
        </p:sp>
      </p:grpSp>
      <p:sp>
        <p:nvSpPr>
          <p:cNvPr id="18" name="TextBox 18"/>
          <p:cNvSpPr txBox="1"/>
          <p:nvPr/>
        </p:nvSpPr>
        <p:spPr>
          <a:xfrm>
            <a:off x="841590" y="482651"/>
            <a:ext cx="7588233" cy="581569"/>
          </a:xfrm>
          <a:prstGeom prst="rect">
            <a:avLst/>
          </a:prstGeom>
        </p:spPr>
        <p:txBody>
          <a:bodyPr wrap="square" lIns="0" tIns="0" rIns="0" bIns="0" rtlCol="0" anchor="t">
            <a:spAutoFit/>
          </a:bodyPr>
          <a:lstStyle/>
          <a:p>
            <a:pPr>
              <a:lnSpc>
                <a:spcPts val="5039"/>
              </a:lnSpc>
            </a:pPr>
            <a:r>
              <a:rPr lang="en-US" sz="3600" b="1" dirty="0">
                <a:solidFill>
                  <a:srgbClr val="000000"/>
                </a:solidFill>
                <a:latin typeface="Cambria" panose="02040503050406030204" pitchFamily="18" charset="0"/>
                <a:ea typeface="Cambria" panose="02040503050406030204" pitchFamily="18" charset="0"/>
                <a:cs typeface="Futura Bold"/>
                <a:sym typeface="Futura Bold"/>
              </a:rPr>
              <a:t>But it can do much more...</a:t>
            </a:r>
          </a:p>
        </p:txBody>
      </p:sp>
      <p:sp>
        <p:nvSpPr>
          <p:cNvPr id="19" name="TextBox 19"/>
          <p:cNvSpPr txBox="1"/>
          <p:nvPr/>
        </p:nvSpPr>
        <p:spPr>
          <a:xfrm>
            <a:off x="2035111" y="1506261"/>
            <a:ext cx="4928608" cy="810671"/>
          </a:xfrm>
          <a:prstGeom prst="rect">
            <a:avLst/>
          </a:prstGeom>
        </p:spPr>
        <p:txBody>
          <a:bodyPr lIns="0" tIns="0" rIns="0" bIns="0" rtlCol="0" anchor="t">
            <a:spAutoFit/>
          </a:bodyPr>
          <a:lstStyle/>
          <a:p>
            <a:pPr algn="ctr">
              <a:lnSpc>
                <a:spcPts val="3298"/>
              </a:lnSpc>
            </a:pPr>
            <a:r>
              <a:rPr lang="en-US" sz="2399" b="1">
                <a:solidFill>
                  <a:srgbClr val="000000"/>
                </a:solidFill>
                <a:latin typeface="Cambria" panose="02040503050406030204" pitchFamily="18" charset="0"/>
                <a:ea typeface="Cambria" panose="02040503050406030204" pitchFamily="18" charset="0"/>
                <a:cs typeface="Montserrat Bold"/>
                <a:sym typeface="Montserrat Bold"/>
              </a:rPr>
              <a:t>Design Websites &amp; Interactive Presentations</a:t>
            </a:r>
          </a:p>
        </p:txBody>
      </p:sp>
      <p:sp>
        <p:nvSpPr>
          <p:cNvPr id="20" name="TextBox 20"/>
          <p:cNvSpPr txBox="1"/>
          <p:nvPr/>
        </p:nvSpPr>
        <p:spPr>
          <a:xfrm>
            <a:off x="9946074" y="1691214"/>
            <a:ext cx="842536" cy="397096"/>
          </a:xfrm>
          <a:prstGeom prst="rect">
            <a:avLst/>
          </a:prstGeom>
        </p:spPr>
        <p:txBody>
          <a:bodyPr lIns="0" tIns="0" rIns="0" bIns="0" rtlCol="0" anchor="t">
            <a:spAutoFit/>
          </a:bodyPr>
          <a:lstStyle/>
          <a:p>
            <a:pPr>
              <a:lnSpc>
                <a:spcPts val="3358"/>
              </a:lnSpc>
            </a:pPr>
            <a:r>
              <a:rPr lang="en-US" sz="2399" b="1">
                <a:solidFill>
                  <a:srgbClr val="000000"/>
                </a:solidFill>
                <a:latin typeface="Cambria" panose="02040503050406030204" pitchFamily="18" charset="0"/>
                <a:ea typeface="Cambria" panose="02040503050406030204" pitchFamily="18" charset="0"/>
                <a:cs typeface="Montserrat Bold"/>
                <a:sym typeface="Montserrat Bold"/>
              </a:rPr>
              <a:t>Code</a:t>
            </a:r>
          </a:p>
        </p:txBody>
      </p:sp>
      <p:sp>
        <p:nvSpPr>
          <p:cNvPr id="21" name="TextBox 21"/>
          <p:cNvSpPr txBox="1"/>
          <p:nvPr/>
        </p:nvSpPr>
        <p:spPr>
          <a:xfrm>
            <a:off x="3609868" y="7114428"/>
            <a:ext cx="1715955" cy="258276"/>
          </a:xfrm>
          <a:prstGeom prst="rect">
            <a:avLst/>
          </a:prstGeom>
        </p:spPr>
        <p:txBody>
          <a:bodyPr lIns="0" tIns="0" rIns="0" bIns="0" rtlCol="0" anchor="t">
            <a:spAutoFit/>
          </a:bodyPr>
          <a:lstStyle/>
          <a:p>
            <a:pPr>
              <a:lnSpc>
                <a:spcPts val="2239"/>
              </a:lnSpc>
            </a:pPr>
            <a:r>
              <a:rPr lang="en-US" sz="1599">
                <a:solidFill>
                  <a:srgbClr val="000000"/>
                </a:solidFill>
                <a:latin typeface="Arimo"/>
                <a:ea typeface="Arimo"/>
                <a:cs typeface="Arimo"/>
                <a:sym typeface="Arimo"/>
                <a:hlinkClick r:id="rId7" tooltip="https://gamma.app/"/>
              </a:rPr>
              <a:t>https://gamma.app</a:t>
            </a:r>
          </a:p>
        </p:txBody>
      </p:sp>
      <p:sp>
        <p:nvSpPr>
          <p:cNvPr id="22" name="TextBox 22"/>
          <p:cNvSpPr txBox="1"/>
          <p:nvPr/>
        </p:nvSpPr>
        <p:spPr>
          <a:xfrm>
            <a:off x="8429824" y="5864931"/>
            <a:ext cx="4595348" cy="1260538"/>
          </a:xfrm>
          <a:prstGeom prst="rect">
            <a:avLst/>
          </a:prstGeom>
        </p:spPr>
        <p:txBody>
          <a:bodyPr lIns="0" tIns="0" rIns="0" bIns="0" rtlCol="0" anchor="t">
            <a:spAutoFit/>
          </a:bodyPr>
          <a:lstStyle/>
          <a:p>
            <a:pPr>
              <a:lnSpc>
                <a:spcPts val="2520"/>
              </a:lnSpc>
            </a:pPr>
            <a:r>
              <a:rPr lang="en-US" sz="1839" dirty="0">
                <a:solidFill>
                  <a:srgbClr val="000000"/>
                </a:solidFill>
                <a:latin typeface="Cambria" panose="02040503050406030204" pitchFamily="18" charset="0"/>
                <a:ea typeface="Cambria" panose="02040503050406030204" pitchFamily="18" charset="0"/>
                <a:cs typeface="Montserrat"/>
                <a:sym typeface="Montserrat"/>
              </a:rPr>
              <a:t>Automating repetitive coding tasks. Generating boilerplate code. </a:t>
            </a:r>
          </a:p>
          <a:p>
            <a:pPr>
              <a:lnSpc>
                <a:spcPts val="2520"/>
              </a:lnSpc>
            </a:pPr>
            <a:r>
              <a:rPr lang="en-US" sz="1839" dirty="0">
                <a:solidFill>
                  <a:srgbClr val="000000"/>
                </a:solidFill>
                <a:latin typeface="Cambria" panose="02040503050406030204" pitchFamily="18" charset="0"/>
                <a:ea typeface="Cambria" panose="02040503050406030204" pitchFamily="18" charset="0"/>
                <a:cs typeface="Montserrat"/>
                <a:sym typeface="Montserrat"/>
              </a:rPr>
              <a:t>Assisting in debugging and finding solutions. </a:t>
            </a:r>
          </a:p>
          <a:p>
            <a:pPr>
              <a:lnSpc>
                <a:spcPts val="2520"/>
              </a:lnSpc>
            </a:pPr>
            <a:r>
              <a:rPr lang="en-US" sz="1839" dirty="0">
                <a:solidFill>
                  <a:srgbClr val="000000"/>
                </a:solidFill>
                <a:latin typeface="Cambria" panose="02040503050406030204" pitchFamily="18" charset="0"/>
                <a:ea typeface="Cambria" panose="02040503050406030204" pitchFamily="18" charset="0"/>
                <a:cs typeface="Montserrat"/>
                <a:sym typeface="Montserrat"/>
              </a:rPr>
              <a:t>Helping beginners by explaining code.</a:t>
            </a:r>
          </a:p>
        </p:txBody>
      </p:sp>
      <p:sp>
        <p:nvSpPr>
          <p:cNvPr id="17" name="Date Placeholder 16">
            <a:extLst>
              <a:ext uri="{FF2B5EF4-FFF2-40B4-BE49-F238E27FC236}">
                <a16:creationId xmlns:a16="http://schemas.microsoft.com/office/drawing/2014/main" id="{293B0090-4FF9-4E49-04E3-FC4CD2596C26}"/>
              </a:ext>
            </a:extLst>
          </p:cNvPr>
          <p:cNvSpPr>
            <a:spLocks noGrp="1"/>
          </p:cNvSpPr>
          <p:nvPr>
            <p:ph type="dt" sz="half" idx="10"/>
          </p:nvPr>
        </p:nvSpPr>
        <p:spPr/>
        <p:txBody>
          <a:bodyPr/>
          <a:lstStyle/>
          <a:p>
            <a:fld id="{F40AD799-028E-4833-8D1F-B0F9B1D7A1C9}" type="datetime1">
              <a:rPr lang="en-US" smtClean="0"/>
              <a:t>1/5/2026</a:t>
            </a:fld>
            <a:endParaRPr lang="en-US"/>
          </a:p>
        </p:txBody>
      </p:sp>
      <p:sp>
        <p:nvSpPr>
          <p:cNvPr id="23" name="Footer Placeholder 22">
            <a:extLst>
              <a:ext uri="{FF2B5EF4-FFF2-40B4-BE49-F238E27FC236}">
                <a16:creationId xmlns:a16="http://schemas.microsoft.com/office/drawing/2014/main" id="{9755D6BD-6F5A-F429-B0CA-1F79C3718CAA}"/>
              </a:ext>
            </a:extLst>
          </p:cNvPr>
          <p:cNvSpPr>
            <a:spLocks noGrp="1"/>
          </p:cNvSpPr>
          <p:nvPr>
            <p:ph type="ftr" sz="quarter" idx="11"/>
          </p:nvPr>
        </p:nvSpPr>
        <p:spPr/>
        <p:txBody>
          <a:bodyPr/>
          <a:lstStyle/>
          <a:p>
            <a:r>
              <a:rPr lang="en-US"/>
              <a:t>23ADB302 GenAI and Agentic AI Systems for Mechanical Engineers | Introduction to Generative AI | Opportunities &amp; Challenges | R.Ruthuraraj</a:t>
            </a:r>
          </a:p>
        </p:txBody>
      </p:sp>
      <p:sp>
        <p:nvSpPr>
          <p:cNvPr id="24" name="Slide Number Placeholder 23">
            <a:extLst>
              <a:ext uri="{FF2B5EF4-FFF2-40B4-BE49-F238E27FC236}">
                <a16:creationId xmlns:a16="http://schemas.microsoft.com/office/drawing/2014/main" id="{A1F3DF6F-6C74-9732-C0E0-3F22D1380A91}"/>
              </a:ext>
            </a:extLst>
          </p:cNvPr>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1219872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5BC90D-62CB-2838-B68A-D2B6AF4D3ABF}"/>
              </a:ext>
            </a:extLst>
          </p:cNvPr>
          <p:cNvSpPr>
            <a:spLocks noGrp="1"/>
          </p:cNvSpPr>
          <p:nvPr>
            <p:ph type="dt" sz="half" idx="10"/>
          </p:nvPr>
        </p:nvSpPr>
        <p:spPr/>
        <p:txBody>
          <a:bodyPr/>
          <a:lstStyle/>
          <a:p>
            <a:fld id="{779B357D-C9B8-4189-BBD3-AA024960E268}" type="datetime1">
              <a:rPr lang="en-US" smtClean="0"/>
              <a:t>1/5/2026</a:t>
            </a:fld>
            <a:endParaRPr lang="en-US"/>
          </a:p>
        </p:txBody>
      </p:sp>
      <p:sp>
        <p:nvSpPr>
          <p:cNvPr id="3" name="Footer Placeholder 2">
            <a:extLst>
              <a:ext uri="{FF2B5EF4-FFF2-40B4-BE49-F238E27FC236}">
                <a16:creationId xmlns:a16="http://schemas.microsoft.com/office/drawing/2014/main" id="{9AB32426-EE0A-5415-B2B5-79474C71B349}"/>
              </a:ext>
            </a:extLst>
          </p:cNvPr>
          <p:cNvSpPr>
            <a:spLocks noGrp="1"/>
          </p:cNvSpPr>
          <p:nvPr>
            <p:ph type="ftr" sz="quarter" idx="11"/>
          </p:nvPr>
        </p:nvSpPr>
        <p:spPr/>
        <p:txBody>
          <a:bodyPr/>
          <a:lstStyle/>
          <a:p>
            <a:r>
              <a:rPr lang="en-US"/>
              <a:t>23ADB302 GenAI and Agentic AI Systems for Mechanical Engineers | Introduction to Generative AI | Opportunities &amp; Challenges | R.Ruthuraraj</a:t>
            </a:r>
          </a:p>
        </p:txBody>
      </p:sp>
      <p:sp>
        <p:nvSpPr>
          <p:cNvPr id="4" name="Slide Number Placeholder 3">
            <a:extLst>
              <a:ext uri="{FF2B5EF4-FFF2-40B4-BE49-F238E27FC236}">
                <a16:creationId xmlns:a16="http://schemas.microsoft.com/office/drawing/2014/main" id="{16D3848B-5ED5-4C7B-6AAF-E38BBA2178CB}"/>
              </a:ext>
            </a:extLst>
          </p:cNvPr>
          <p:cNvSpPr>
            <a:spLocks noGrp="1"/>
          </p:cNvSpPr>
          <p:nvPr>
            <p:ph type="sldNum" sz="quarter" idx="12"/>
          </p:nvPr>
        </p:nvSpPr>
        <p:spPr/>
        <p:txBody>
          <a:bodyPr/>
          <a:lstStyle/>
          <a:p>
            <a:fld id="{B6F15528-21DE-4FAA-801E-634DDDAF4B2B}" type="slidenum">
              <a:rPr lang="en-US" smtClean="0"/>
              <a:pPr/>
              <a:t>12</a:t>
            </a:fld>
            <a:endParaRPr lang="en-US"/>
          </a:p>
        </p:txBody>
      </p:sp>
      <p:sp>
        <p:nvSpPr>
          <p:cNvPr id="5" name="TextBox 8">
            <a:extLst>
              <a:ext uri="{FF2B5EF4-FFF2-40B4-BE49-F238E27FC236}">
                <a16:creationId xmlns:a16="http://schemas.microsoft.com/office/drawing/2014/main" id="{E3B0CDFB-62E8-DACE-7CCD-C8F359908601}"/>
              </a:ext>
            </a:extLst>
          </p:cNvPr>
          <p:cNvSpPr txBox="1"/>
          <p:nvPr/>
        </p:nvSpPr>
        <p:spPr>
          <a:xfrm>
            <a:off x="3368660" y="257417"/>
            <a:ext cx="7521013" cy="687368"/>
          </a:xfrm>
          <a:prstGeom prst="rect">
            <a:avLst/>
          </a:prstGeom>
        </p:spPr>
        <p:txBody>
          <a:bodyPr wrap="square" lIns="0" tIns="0" rIns="0" bIns="0" rtlCol="0" anchor="t">
            <a:spAutoFit/>
          </a:bodyPr>
          <a:lstStyle/>
          <a:p>
            <a:pPr algn="ctr">
              <a:lnSpc>
                <a:spcPts val="6066"/>
              </a:lnSpc>
            </a:pPr>
            <a:r>
              <a:rPr lang="en-US" sz="3600" b="1" dirty="0">
                <a:solidFill>
                  <a:srgbClr val="000000"/>
                </a:solidFill>
                <a:latin typeface="Cambria" panose="02040503050406030204" pitchFamily="18" charset="0"/>
                <a:ea typeface="Cambria" panose="02040503050406030204" pitchFamily="18" charset="0"/>
                <a:cs typeface="Futura Bold"/>
                <a:sym typeface="Futura Bold"/>
              </a:rPr>
              <a:t>Let’s Recall!</a:t>
            </a:r>
          </a:p>
        </p:txBody>
      </p:sp>
      <p:pic>
        <p:nvPicPr>
          <p:cNvPr id="7" name="Picture 6">
            <a:extLst>
              <a:ext uri="{FF2B5EF4-FFF2-40B4-BE49-F238E27FC236}">
                <a16:creationId xmlns:a16="http://schemas.microsoft.com/office/drawing/2014/main" id="{10A94FCB-C1AF-46F2-7262-ED3218D843E7}"/>
              </a:ext>
            </a:extLst>
          </p:cNvPr>
          <p:cNvPicPr>
            <a:picLocks noChangeAspect="1"/>
          </p:cNvPicPr>
          <p:nvPr/>
        </p:nvPicPr>
        <p:blipFill>
          <a:blip r:embed="rId2"/>
          <a:stretch>
            <a:fillRect/>
          </a:stretch>
        </p:blipFill>
        <p:spPr>
          <a:xfrm>
            <a:off x="1219200" y="887780"/>
            <a:ext cx="11488189" cy="6454039"/>
          </a:xfrm>
          <a:prstGeom prst="rect">
            <a:avLst/>
          </a:prstGeom>
        </p:spPr>
      </p:pic>
    </p:spTree>
    <p:extLst>
      <p:ext uri="{BB962C8B-B14F-4D97-AF65-F5344CB8AC3E}">
        <p14:creationId xmlns:p14="http://schemas.microsoft.com/office/powerpoint/2010/main" val="4028985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3DCE83-C468-C342-AA07-3F7CBDDFD408}"/>
              </a:ext>
            </a:extLst>
          </p:cNvPr>
          <p:cNvSpPr>
            <a:spLocks noGrp="1"/>
          </p:cNvSpPr>
          <p:nvPr>
            <p:ph type="dt" sz="half" idx="10"/>
          </p:nvPr>
        </p:nvSpPr>
        <p:spPr/>
        <p:txBody>
          <a:bodyPr/>
          <a:lstStyle/>
          <a:p>
            <a:fld id="{779B357D-C9B8-4189-BBD3-AA024960E268}" type="datetime1">
              <a:rPr lang="en-US" smtClean="0"/>
              <a:t>1/5/2026</a:t>
            </a:fld>
            <a:endParaRPr lang="en-US"/>
          </a:p>
        </p:txBody>
      </p:sp>
      <p:sp>
        <p:nvSpPr>
          <p:cNvPr id="3" name="Footer Placeholder 2">
            <a:extLst>
              <a:ext uri="{FF2B5EF4-FFF2-40B4-BE49-F238E27FC236}">
                <a16:creationId xmlns:a16="http://schemas.microsoft.com/office/drawing/2014/main" id="{D3FB9F1C-E304-C92B-23E6-C234D75BA042}"/>
              </a:ext>
            </a:extLst>
          </p:cNvPr>
          <p:cNvSpPr>
            <a:spLocks noGrp="1"/>
          </p:cNvSpPr>
          <p:nvPr>
            <p:ph type="ftr" sz="quarter" idx="11"/>
          </p:nvPr>
        </p:nvSpPr>
        <p:spPr/>
        <p:txBody>
          <a:bodyPr/>
          <a:lstStyle/>
          <a:p>
            <a:r>
              <a:rPr lang="en-US"/>
              <a:t>23ADB302 GenAI and Agentic AI Systems for Mechanical Engineers | Introduction to Generative AI | Opportunities &amp; Challenges | R.Ruthuraraj</a:t>
            </a:r>
          </a:p>
        </p:txBody>
      </p:sp>
      <p:sp>
        <p:nvSpPr>
          <p:cNvPr id="4" name="Slide Number Placeholder 3">
            <a:extLst>
              <a:ext uri="{FF2B5EF4-FFF2-40B4-BE49-F238E27FC236}">
                <a16:creationId xmlns:a16="http://schemas.microsoft.com/office/drawing/2014/main" id="{D3FA3C2A-D690-DD39-583F-25FB575F379E}"/>
              </a:ext>
            </a:extLst>
          </p:cNvPr>
          <p:cNvSpPr>
            <a:spLocks noGrp="1"/>
          </p:cNvSpPr>
          <p:nvPr>
            <p:ph type="sldNum" sz="quarter" idx="12"/>
          </p:nvPr>
        </p:nvSpPr>
        <p:spPr/>
        <p:txBody>
          <a:bodyPr/>
          <a:lstStyle/>
          <a:p>
            <a:fld id="{B6F15528-21DE-4FAA-801E-634DDDAF4B2B}" type="slidenum">
              <a:rPr lang="en-US" smtClean="0"/>
              <a:pPr/>
              <a:t>13</a:t>
            </a:fld>
            <a:endParaRPr lang="en-US"/>
          </a:p>
        </p:txBody>
      </p:sp>
      <p:pic>
        <p:nvPicPr>
          <p:cNvPr id="1028" name="Picture 4">
            <a:extLst>
              <a:ext uri="{FF2B5EF4-FFF2-40B4-BE49-F238E27FC236}">
                <a16:creationId xmlns:a16="http://schemas.microsoft.com/office/drawing/2014/main" id="{5CFBDF7A-212B-971F-43CF-5CDDF38A5F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91292"/>
            <a:ext cx="11648902" cy="6552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924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2381310" y="934778"/>
            <a:ext cx="9317236" cy="598051"/>
          </a:xfrm>
          <a:prstGeom prst="rect">
            <a:avLst/>
          </a:prstGeom>
          <a:noFill/>
          <a:ln/>
        </p:spPr>
        <p:txBody>
          <a:bodyPr wrap="none" lIns="0" tIns="0" rIns="0" bIns="0" rtlCol="0" anchor="t"/>
          <a:lstStyle/>
          <a:p>
            <a:pPr marL="0" indent="0" algn="ctr">
              <a:lnSpc>
                <a:spcPts val="4700"/>
              </a:lnSpc>
              <a:buNone/>
            </a:pPr>
            <a:r>
              <a:rPr lang="en-US" sz="3200" b="1" dirty="0">
                <a:latin typeface="Cambria" panose="02040503050406030204" pitchFamily="18" charset="0"/>
                <a:ea typeface="Cambria" panose="02040503050406030204" pitchFamily="18" charset="0"/>
                <a:cs typeface="DM Sans Semi Bold" pitchFamily="34" charset="-120"/>
              </a:rPr>
              <a:t>Generative Adversarial Networks (GANs)</a:t>
            </a:r>
            <a:endParaRPr lang="en-US" sz="3200" b="1" dirty="0">
              <a:latin typeface="Cambria" panose="02040503050406030204" pitchFamily="18" charset="0"/>
              <a:ea typeface="Cambria" panose="02040503050406030204" pitchFamily="18" charset="0"/>
            </a:endParaRPr>
          </a:p>
        </p:txBody>
      </p:sp>
      <p:sp>
        <p:nvSpPr>
          <p:cNvPr id="3" name="Text 1"/>
          <p:cNvSpPr/>
          <p:nvPr/>
        </p:nvSpPr>
        <p:spPr>
          <a:xfrm>
            <a:off x="787956" y="1515769"/>
            <a:ext cx="13054489" cy="612219"/>
          </a:xfrm>
          <a:prstGeom prst="rect">
            <a:avLst/>
          </a:prstGeom>
          <a:noFill/>
          <a:ln/>
        </p:spPr>
        <p:txBody>
          <a:bodyPr wrap="square" lIns="0" tIns="0" rIns="0" bIns="0" rtlCol="0" anchor="t"/>
          <a:lstStyle/>
          <a:p>
            <a:pPr marL="0" indent="0" algn="l">
              <a:lnSpc>
                <a:spcPts val="2400"/>
              </a:lnSpc>
              <a:buNone/>
            </a:pPr>
            <a:r>
              <a:rPr lang="en-US" dirty="0">
                <a:latin typeface="Cambria" panose="02040503050406030204" pitchFamily="18" charset="0"/>
                <a:ea typeface="Cambria" panose="02040503050406030204" pitchFamily="18" charset="0"/>
                <a:cs typeface="Inter Medium" pitchFamily="34" charset="-120"/>
              </a:rPr>
              <a:t>GANs employ a competitive game between two neural networks that push each other toward excellence, resulting in remarkably realistic generated content.</a:t>
            </a:r>
            <a:endParaRPr lang="en-US" dirty="0">
              <a:latin typeface="Cambria" panose="02040503050406030204" pitchFamily="18" charset="0"/>
              <a:ea typeface="Cambria" panose="02040503050406030204" pitchFamily="18" charset="0"/>
            </a:endParaRPr>
          </a:p>
        </p:txBody>
      </p:sp>
      <p:sp>
        <p:nvSpPr>
          <p:cNvPr id="4" name="Text 2"/>
          <p:cNvSpPr/>
          <p:nvPr/>
        </p:nvSpPr>
        <p:spPr>
          <a:xfrm>
            <a:off x="1496128" y="2515850"/>
            <a:ext cx="2392323" cy="298966"/>
          </a:xfrm>
          <a:prstGeom prst="rect">
            <a:avLst/>
          </a:prstGeom>
          <a:noFill/>
          <a:ln/>
        </p:spPr>
        <p:txBody>
          <a:bodyPr wrap="none" lIns="0" tIns="0" rIns="0" bIns="0" rtlCol="0" anchor="t"/>
          <a:lstStyle/>
          <a:p>
            <a:pPr marL="0" indent="0">
              <a:lnSpc>
                <a:spcPts val="2350"/>
              </a:lnSpc>
              <a:buNone/>
            </a:pPr>
            <a:r>
              <a:rPr lang="en-US" sz="2000" b="1" dirty="0">
                <a:latin typeface="Cambria" panose="02040503050406030204" pitchFamily="18" charset="0"/>
                <a:ea typeface="Cambria" panose="02040503050406030204" pitchFamily="18" charset="0"/>
                <a:cs typeface="DM Sans Semi Bold" pitchFamily="34" charset="-120"/>
              </a:rPr>
              <a:t>Generator</a:t>
            </a:r>
            <a:endParaRPr lang="en-US" sz="2000" b="1" dirty="0">
              <a:latin typeface="Cambria" panose="02040503050406030204" pitchFamily="18" charset="0"/>
              <a:ea typeface="Cambria" panose="02040503050406030204" pitchFamily="18" charset="0"/>
            </a:endParaRPr>
          </a:p>
        </p:txBody>
      </p:sp>
      <p:sp>
        <p:nvSpPr>
          <p:cNvPr id="5" name="Text 3"/>
          <p:cNvSpPr/>
          <p:nvPr/>
        </p:nvSpPr>
        <p:spPr>
          <a:xfrm>
            <a:off x="1496128" y="2832830"/>
            <a:ext cx="4202668" cy="612219"/>
          </a:xfrm>
          <a:prstGeom prst="rect">
            <a:avLst/>
          </a:prstGeom>
          <a:noFill/>
          <a:ln/>
        </p:spPr>
        <p:txBody>
          <a:bodyPr wrap="square" lIns="0" tIns="0" rIns="0" bIns="0" rtlCol="0" anchor="t"/>
          <a:lstStyle/>
          <a:p>
            <a:pPr marL="0" indent="0">
              <a:lnSpc>
                <a:spcPts val="2400"/>
              </a:lnSpc>
              <a:buNone/>
            </a:pPr>
            <a:r>
              <a:rPr lang="en-US" sz="1600" dirty="0">
                <a:latin typeface="Cambria" panose="02040503050406030204" pitchFamily="18" charset="0"/>
                <a:ea typeface="Cambria" panose="02040503050406030204" pitchFamily="18" charset="0"/>
                <a:cs typeface="Inter Medium" pitchFamily="34" charset="-120"/>
              </a:rPr>
              <a:t>Creates synthetic data attempting to fool the discriminator</a:t>
            </a:r>
            <a:endParaRPr lang="en-US" sz="1600" dirty="0">
              <a:latin typeface="Cambria" panose="02040503050406030204" pitchFamily="18" charset="0"/>
              <a:ea typeface="Cambria" panose="02040503050406030204" pitchFamily="18" charset="0"/>
            </a:endParaRPr>
          </a:p>
        </p:txBody>
      </p:sp>
      <p:pic>
        <p:nvPicPr>
          <p:cNvPr id="7" name="Image 1"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6154" y="2608838"/>
            <a:ext cx="562332" cy="562332"/>
          </a:xfrm>
          <a:prstGeom prst="rect">
            <a:avLst/>
          </a:prstGeom>
        </p:spPr>
      </p:pic>
      <p:sp>
        <p:nvSpPr>
          <p:cNvPr id="8" name="Text 4"/>
          <p:cNvSpPr/>
          <p:nvPr/>
        </p:nvSpPr>
        <p:spPr>
          <a:xfrm>
            <a:off x="1496128" y="4006432"/>
            <a:ext cx="2392323" cy="298966"/>
          </a:xfrm>
          <a:prstGeom prst="rect">
            <a:avLst/>
          </a:prstGeom>
          <a:noFill/>
          <a:ln/>
        </p:spPr>
        <p:txBody>
          <a:bodyPr wrap="none" lIns="0" tIns="0" rIns="0" bIns="0" rtlCol="0" anchor="t"/>
          <a:lstStyle/>
          <a:p>
            <a:pPr marL="0" indent="0" algn="l">
              <a:lnSpc>
                <a:spcPts val="2350"/>
              </a:lnSpc>
              <a:buNone/>
            </a:pPr>
            <a:r>
              <a:rPr lang="en-US" sz="2000" b="1" dirty="0">
                <a:latin typeface="Cambria" panose="02040503050406030204" pitchFamily="18" charset="0"/>
                <a:ea typeface="Cambria" panose="02040503050406030204" pitchFamily="18" charset="0"/>
                <a:cs typeface="DM Sans Semi Bold" pitchFamily="34" charset="-120"/>
              </a:rPr>
              <a:t>Discriminator</a:t>
            </a:r>
            <a:endParaRPr lang="en-US" sz="2000" b="1" dirty="0">
              <a:latin typeface="Cambria" panose="02040503050406030204" pitchFamily="18" charset="0"/>
              <a:ea typeface="Cambria" panose="02040503050406030204" pitchFamily="18" charset="0"/>
            </a:endParaRPr>
          </a:p>
        </p:txBody>
      </p:sp>
      <p:sp>
        <p:nvSpPr>
          <p:cNvPr id="9" name="Text 5"/>
          <p:cNvSpPr/>
          <p:nvPr/>
        </p:nvSpPr>
        <p:spPr>
          <a:xfrm>
            <a:off x="1496128" y="4468079"/>
            <a:ext cx="4298394" cy="612219"/>
          </a:xfrm>
          <a:prstGeom prst="rect">
            <a:avLst/>
          </a:prstGeom>
          <a:noFill/>
          <a:ln/>
        </p:spPr>
        <p:txBody>
          <a:bodyPr wrap="square" lIns="0" tIns="0" rIns="0" bIns="0" rtlCol="0" anchor="t"/>
          <a:lstStyle/>
          <a:p>
            <a:pPr marL="0" indent="0" algn="l">
              <a:lnSpc>
                <a:spcPts val="2400"/>
              </a:lnSpc>
              <a:buNone/>
            </a:pPr>
            <a:r>
              <a:rPr lang="en-US" sz="1600" dirty="0">
                <a:latin typeface="Cambria" panose="02040503050406030204" pitchFamily="18" charset="0"/>
                <a:ea typeface="Cambria" panose="02040503050406030204" pitchFamily="18" charset="0"/>
                <a:cs typeface="Inter Medium" pitchFamily="34" charset="-120"/>
              </a:rPr>
              <a:t>Distinguishes between real and generated data</a:t>
            </a:r>
            <a:endParaRPr lang="en-US" sz="1600" dirty="0">
              <a:latin typeface="Cambria" panose="02040503050406030204" pitchFamily="18" charset="0"/>
              <a:ea typeface="Cambria" panose="02040503050406030204" pitchFamily="18" charset="0"/>
            </a:endParaRPr>
          </a:p>
        </p:txBody>
      </p:sp>
      <p:pic>
        <p:nvPicPr>
          <p:cNvPr id="11" name="Image 3"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5136" y="4006432"/>
            <a:ext cx="644367" cy="644367"/>
          </a:xfrm>
          <a:prstGeom prst="rect">
            <a:avLst/>
          </a:prstGeom>
        </p:spPr>
      </p:pic>
      <p:sp>
        <p:nvSpPr>
          <p:cNvPr id="12" name="Text 6"/>
          <p:cNvSpPr/>
          <p:nvPr/>
        </p:nvSpPr>
        <p:spPr>
          <a:xfrm>
            <a:off x="1496127" y="5394454"/>
            <a:ext cx="2392323" cy="298966"/>
          </a:xfrm>
          <a:prstGeom prst="rect">
            <a:avLst/>
          </a:prstGeom>
          <a:noFill/>
          <a:ln/>
        </p:spPr>
        <p:txBody>
          <a:bodyPr wrap="none" lIns="0" tIns="0" rIns="0" bIns="0" rtlCol="0" anchor="t"/>
          <a:lstStyle/>
          <a:p>
            <a:pPr marL="0" indent="0" algn="l">
              <a:lnSpc>
                <a:spcPts val="2350"/>
              </a:lnSpc>
              <a:buNone/>
            </a:pPr>
            <a:r>
              <a:rPr lang="en-US" sz="2000" b="1" dirty="0">
                <a:latin typeface="Cambria" panose="02040503050406030204" pitchFamily="18" charset="0"/>
                <a:ea typeface="Cambria" panose="02040503050406030204" pitchFamily="18" charset="0"/>
                <a:cs typeface="DM Sans Semi Bold" pitchFamily="34" charset="-120"/>
              </a:rPr>
              <a:t>Feedback Loop</a:t>
            </a:r>
            <a:endParaRPr lang="en-US" sz="2000" b="1" dirty="0">
              <a:latin typeface="Cambria" panose="02040503050406030204" pitchFamily="18" charset="0"/>
              <a:ea typeface="Cambria" panose="02040503050406030204" pitchFamily="18" charset="0"/>
            </a:endParaRPr>
          </a:p>
        </p:txBody>
      </p:sp>
      <p:sp>
        <p:nvSpPr>
          <p:cNvPr id="13" name="Text 7"/>
          <p:cNvSpPr/>
          <p:nvPr/>
        </p:nvSpPr>
        <p:spPr>
          <a:xfrm>
            <a:off x="1496127" y="5870701"/>
            <a:ext cx="4298394" cy="306110"/>
          </a:xfrm>
          <a:prstGeom prst="rect">
            <a:avLst/>
          </a:prstGeom>
          <a:noFill/>
          <a:ln/>
        </p:spPr>
        <p:txBody>
          <a:bodyPr wrap="none" lIns="0" tIns="0" rIns="0" bIns="0" rtlCol="0" anchor="t"/>
          <a:lstStyle/>
          <a:p>
            <a:pPr marL="0" indent="0" algn="l">
              <a:lnSpc>
                <a:spcPts val="2400"/>
              </a:lnSpc>
              <a:buNone/>
            </a:pPr>
            <a:r>
              <a:rPr lang="en-US" sz="1600" dirty="0">
                <a:latin typeface="Cambria" panose="02040503050406030204" pitchFamily="18" charset="0"/>
                <a:ea typeface="Cambria" panose="02040503050406030204" pitchFamily="18" charset="0"/>
                <a:cs typeface="Inter Medium" pitchFamily="34" charset="-120"/>
              </a:rPr>
              <a:t>Both networks improve through competition</a:t>
            </a:r>
            <a:endParaRPr lang="en-US" sz="1600" dirty="0">
              <a:latin typeface="Cambria" panose="02040503050406030204" pitchFamily="18" charset="0"/>
              <a:ea typeface="Cambria" panose="02040503050406030204" pitchFamily="18" charset="0"/>
            </a:endParaRPr>
          </a:p>
        </p:txBody>
      </p:sp>
      <p:pic>
        <p:nvPicPr>
          <p:cNvPr id="15" name="Image 5"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7329" y="5444144"/>
            <a:ext cx="623920" cy="623920"/>
          </a:xfrm>
          <a:prstGeom prst="rect">
            <a:avLst/>
          </a:prstGeom>
        </p:spPr>
      </p:pic>
      <p:sp>
        <p:nvSpPr>
          <p:cNvPr id="16" name="Shape 8"/>
          <p:cNvSpPr/>
          <p:nvPr/>
        </p:nvSpPr>
        <p:spPr>
          <a:xfrm>
            <a:off x="787956" y="6526292"/>
            <a:ext cx="13054489" cy="1119068"/>
          </a:xfrm>
          <a:prstGeom prst="roundRect">
            <a:avLst>
              <a:gd name="adj" fmla="val 2565"/>
            </a:avLst>
          </a:prstGeom>
          <a:solidFill>
            <a:srgbClr val="BEF3E2"/>
          </a:solidFill>
          <a:ln/>
        </p:spPr>
      </p:sp>
      <p:pic>
        <p:nvPicPr>
          <p:cNvPr id="17" name="Image 6" descr="preencoded.png"/>
          <p:cNvPicPr>
            <a:picLocks noChangeAspect="1"/>
          </p:cNvPicPr>
          <p:nvPr/>
        </p:nvPicPr>
        <p:blipFill>
          <a:blip r:embed="rId9"/>
          <a:stretch>
            <a:fillRect/>
          </a:stretch>
        </p:blipFill>
        <p:spPr>
          <a:xfrm>
            <a:off x="979289" y="6818828"/>
            <a:ext cx="239197" cy="191333"/>
          </a:xfrm>
          <a:prstGeom prst="rect">
            <a:avLst/>
          </a:prstGeom>
        </p:spPr>
      </p:pic>
      <p:sp>
        <p:nvSpPr>
          <p:cNvPr id="18" name="Text 9"/>
          <p:cNvSpPr/>
          <p:nvPr/>
        </p:nvSpPr>
        <p:spPr>
          <a:xfrm>
            <a:off x="1409819" y="6765369"/>
            <a:ext cx="12241292" cy="612219"/>
          </a:xfrm>
          <a:prstGeom prst="rect">
            <a:avLst/>
          </a:prstGeom>
          <a:noFill/>
          <a:ln/>
        </p:spPr>
        <p:txBody>
          <a:bodyPr wrap="square" lIns="0" tIns="0" rIns="0" bIns="0" rtlCol="0" anchor="t"/>
          <a:lstStyle/>
          <a:p>
            <a:pPr marL="0" indent="0" algn="l">
              <a:lnSpc>
                <a:spcPts val="2400"/>
              </a:lnSpc>
              <a:buNone/>
            </a:pPr>
            <a:r>
              <a:rPr lang="en-US" sz="1600" b="1" dirty="0">
                <a:latin typeface="Cambria" panose="02040503050406030204" pitchFamily="18" charset="0"/>
                <a:ea typeface="Cambria" panose="02040503050406030204" pitchFamily="18" charset="0"/>
                <a:cs typeface="Inter Medium" pitchFamily="34" charset="-120"/>
              </a:rPr>
              <a:t>Engineering Use Cases:</a:t>
            </a:r>
            <a:r>
              <a:rPr lang="en-US" sz="1600" dirty="0">
                <a:latin typeface="Cambria" panose="02040503050406030204" pitchFamily="18" charset="0"/>
                <a:ea typeface="Cambria" panose="02040503050406030204" pitchFamily="18" charset="0"/>
                <a:cs typeface="Inter Medium" pitchFamily="34" charset="-120"/>
              </a:rPr>
              <a:t> Generate synthetic defect images for training quality control systems • Create realistic surface texture variations for material testing • Produce design alternatives for component optimization</a:t>
            </a:r>
            <a:endParaRPr lang="en-US" sz="1600" dirty="0">
              <a:latin typeface="Cambria" panose="02040503050406030204" pitchFamily="18" charset="0"/>
              <a:ea typeface="Cambria" panose="02040503050406030204" pitchFamily="18" charset="0"/>
            </a:endParaRPr>
          </a:p>
        </p:txBody>
      </p:sp>
      <p:sp>
        <p:nvSpPr>
          <p:cNvPr id="19" name="Date Placeholder 18">
            <a:extLst>
              <a:ext uri="{FF2B5EF4-FFF2-40B4-BE49-F238E27FC236}">
                <a16:creationId xmlns:a16="http://schemas.microsoft.com/office/drawing/2014/main" id="{897B301C-146F-89F4-53CD-07A7C9B35A28}"/>
              </a:ext>
            </a:extLst>
          </p:cNvPr>
          <p:cNvSpPr>
            <a:spLocks noGrp="1"/>
          </p:cNvSpPr>
          <p:nvPr>
            <p:ph type="dt" sz="half" idx="10"/>
          </p:nvPr>
        </p:nvSpPr>
        <p:spPr/>
        <p:txBody>
          <a:bodyPr/>
          <a:lstStyle/>
          <a:p>
            <a:fld id="{9DA0DA66-D508-42A0-91A7-44305696D2DF}" type="datetime1">
              <a:rPr lang="en-US" smtClean="0"/>
              <a:t>1/5/2026</a:t>
            </a:fld>
            <a:endParaRPr lang="en-US" dirty="0"/>
          </a:p>
        </p:txBody>
      </p:sp>
      <p:sp>
        <p:nvSpPr>
          <p:cNvPr id="20" name="Footer Placeholder 19">
            <a:extLst>
              <a:ext uri="{FF2B5EF4-FFF2-40B4-BE49-F238E27FC236}">
                <a16:creationId xmlns:a16="http://schemas.microsoft.com/office/drawing/2014/main" id="{A73DE909-0790-1070-8763-003577F0DA1A}"/>
              </a:ext>
            </a:extLst>
          </p:cNvPr>
          <p:cNvSpPr>
            <a:spLocks noGrp="1"/>
          </p:cNvSpPr>
          <p:nvPr>
            <p:ph type="ftr" sz="quarter" idx="3"/>
          </p:nvPr>
        </p:nvSpPr>
        <p:spPr/>
        <p:txBody>
          <a:bodyPr/>
          <a:lstStyle/>
          <a:p>
            <a:r>
              <a:rPr lang="en-US"/>
              <a:t>23ADB302 GenAI and Agentic AI Systems for Mechanical Engineers | Introduction to Generative AI | Opportunities &amp; Challenges | R.Ruthuraraj</a:t>
            </a:r>
            <a:endParaRPr lang="en-US" dirty="0"/>
          </a:p>
        </p:txBody>
      </p:sp>
      <p:sp>
        <p:nvSpPr>
          <p:cNvPr id="21" name="Slide Number Placeholder 20">
            <a:extLst>
              <a:ext uri="{FF2B5EF4-FFF2-40B4-BE49-F238E27FC236}">
                <a16:creationId xmlns:a16="http://schemas.microsoft.com/office/drawing/2014/main" id="{EF34EAA5-AAC7-26C5-AA5A-BD5DF6296A23}"/>
              </a:ext>
            </a:extLst>
          </p:cNvPr>
          <p:cNvSpPr>
            <a:spLocks noGrp="1"/>
          </p:cNvSpPr>
          <p:nvPr>
            <p:ph type="sldNum" sz="quarter" idx="4"/>
          </p:nvPr>
        </p:nvSpPr>
        <p:spPr/>
        <p:txBody>
          <a:bodyPr/>
          <a:lstStyle/>
          <a:p>
            <a:fld id="{B6F15528-21DE-4FAA-801E-634DDDAF4B2B}" type="slidenum">
              <a:rPr lang="en-US" smtClean="0"/>
              <a:pPr/>
              <a:t>2</a:t>
            </a:fld>
            <a:endParaRPr lang="en-US"/>
          </a:p>
        </p:txBody>
      </p:sp>
      <p:pic>
        <p:nvPicPr>
          <p:cNvPr id="9218" name="Picture 2" descr="Generative Adversarial Networks Applications and its Benefits">
            <a:extLst>
              <a:ext uri="{FF2B5EF4-FFF2-40B4-BE49-F238E27FC236}">
                <a16:creationId xmlns:a16="http://schemas.microsoft.com/office/drawing/2014/main" id="{BAA40F5A-9468-0968-08D9-1095C3AEDFC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7000" t="4827" r="12500" b="33432"/>
          <a:stretch>
            <a:fillRect/>
          </a:stretch>
        </p:blipFill>
        <p:spPr bwMode="auto">
          <a:xfrm>
            <a:off x="5520805" y="2047780"/>
            <a:ext cx="8691376" cy="4120566"/>
          </a:xfrm>
          <a:prstGeom prst="rect">
            <a:avLst/>
          </a:prstGeom>
          <a:noFill/>
          <a:extLst>
            <a:ext uri="{909E8E84-426E-40DD-AFC4-6F175D3DCCD1}">
              <a14:hiddenFill xmlns:a14="http://schemas.microsoft.com/office/drawing/2010/main">
                <a:solidFill>
                  <a:srgbClr val="FFFFFF"/>
                </a:solidFill>
              </a14:hiddenFill>
            </a:ext>
          </a:extLst>
        </p:spPr>
      </p:pic>
      <p:sp>
        <p:nvSpPr>
          <p:cNvPr id="22" name="Shape 0">
            <a:extLst>
              <a:ext uri="{FF2B5EF4-FFF2-40B4-BE49-F238E27FC236}">
                <a16:creationId xmlns:a16="http://schemas.microsoft.com/office/drawing/2014/main" id="{143501D5-2286-9310-DFD5-75F02FD3CB38}"/>
              </a:ext>
            </a:extLst>
          </p:cNvPr>
          <p:cNvSpPr/>
          <p:nvPr/>
        </p:nvSpPr>
        <p:spPr>
          <a:xfrm>
            <a:off x="3309462" y="260288"/>
            <a:ext cx="7730836" cy="668906"/>
          </a:xfrm>
          <a:prstGeom prst="roundRect">
            <a:avLst>
              <a:gd name="adj" fmla="val 6386"/>
            </a:avLst>
          </a:prstGeom>
          <a:solidFill>
            <a:srgbClr val="D4F7EC"/>
          </a:solidFill>
          <a:ln/>
        </p:spPr>
      </p:sp>
      <p:pic>
        <p:nvPicPr>
          <p:cNvPr id="23" name="Image 0" descr="preencoded.png">
            <a:extLst>
              <a:ext uri="{FF2B5EF4-FFF2-40B4-BE49-F238E27FC236}">
                <a16:creationId xmlns:a16="http://schemas.microsoft.com/office/drawing/2014/main" id="{C23F05D3-8AD9-8A3A-A1A1-F828DCD9865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040982" y="347990"/>
            <a:ext cx="500405" cy="500405"/>
          </a:xfrm>
          <a:prstGeom prst="rect">
            <a:avLst/>
          </a:prstGeom>
        </p:spPr>
      </p:pic>
      <p:sp>
        <p:nvSpPr>
          <p:cNvPr id="24" name="Text 1">
            <a:extLst>
              <a:ext uri="{FF2B5EF4-FFF2-40B4-BE49-F238E27FC236}">
                <a16:creationId xmlns:a16="http://schemas.microsoft.com/office/drawing/2014/main" id="{915BBF07-820A-34BD-4385-1043DE9B9A83}"/>
              </a:ext>
            </a:extLst>
          </p:cNvPr>
          <p:cNvSpPr/>
          <p:nvPr/>
        </p:nvSpPr>
        <p:spPr>
          <a:xfrm>
            <a:off x="5176513" y="583122"/>
            <a:ext cx="4649985" cy="566976"/>
          </a:xfrm>
          <a:prstGeom prst="rect">
            <a:avLst/>
          </a:prstGeom>
          <a:noFill/>
          <a:ln/>
        </p:spPr>
        <p:txBody>
          <a:bodyPr wrap="none" lIns="0" tIns="0" rIns="0" bIns="0" rtlCol="0" anchor="t"/>
          <a:lstStyle/>
          <a:p>
            <a:pPr marL="0" indent="0" algn="ctr">
              <a:lnSpc>
                <a:spcPts val="1800"/>
              </a:lnSpc>
              <a:buNone/>
            </a:pPr>
            <a:r>
              <a:rPr lang="en-US" sz="4000" b="1" dirty="0">
                <a:latin typeface="Cambria" panose="02040503050406030204" pitchFamily="18" charset="0"/>
                <a:ea typeface="Cambria" panose="02040503050406030204" pitchFamily="18" charset="0"/>
                <a:cs typeface="Inter Medium" pitchFamily="34" charset="-120"/>
              </a:rPr>
              <a:t>MODEL ARCHITECTURE</a:t>
            </a:r>
            <a:endParaRPr lang="en-US" sz="4000" b="1" dirty="0">
              <a:latin typeface="Cambria" panose="02040503050406030204" pitchFamily="18" charset="0"/>
              <a:ea typeface="Cambria" panose="020405030504060302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3929538" y="1245484"/>
            <a:ext cx="6771323" cy="403384"/>
          </a:xfrm>
          <a:prstGeom prst="rect">
            <a:avLst/>
          </a:prstGeom>
          <a:noFill/>
          <a:ln/>
        </p:spPr>
        <p:txBody>
          <a:bodyPr wrap="none" lIns="0" tIns="0" rIns="0" bIns="0" rtlCol="0" anchor="t"/>
          <a:lstStyle/>
          <a:p>
            <a:pPr marL="0" indent="0" algn="ctr">
              <a:lnSpc>
                <a:spcPts val="3150"/>
              </a:lnSpc>
              <a:buNone/>
            </a:pPr>
            <a:r>
              <a:rPr lang="en-US" sz="2800" b="1" dirty="0">
                <a:latin typeface="Cambria" panose="02040503050406030204" pitchFamily="18" charset="0"/>
                <a:ea typeface="Cambria" panose="02040503050406030204" pitchFamily="18" charset="0"/>
                <a:cs typeface="DM Sans Semi Bold" pitchFamily="34" charset="-120"/>
              </a:rPr>
              <a:t>Diffusion Models: Step-by-Step Generation</a:t>
            </a:r>
            <a:endParaRPr lang="en-US" sz="2800" b="1" dirty="0">
              <a:latin typeface="Cambria" panose="02040503050406030204" pitchFamily="18" charset="0"/>
              <a:ea typeface="Cambria" panose="02040503050406030204" pitchFamily="18" charset="0"/>
            </a:endParaRPr>
          </a:p>
        </p:txBody>
      </p:sp>
      <p:sp>
        <p:nvSpPr>
          <p:cNvPr id="3" name="Text 1"/>
          <p:cNvSpPr/>
          <p:nvPr/>
        </p:nvSpPr>
        <p:spPr>
          <a:xfrm>
            <a:off x="602456" y="2031666"/>
            <a:ext cx="1936671" cy="242054"/>
          </a:xfrm>
          <a:prstGeom prst="rect">
            <a:avLst/>
          </a:prstGeom>
          <a:noFill/>
          <a:ln/>
        </p:spPr>
        <p:txBody>
          <a:bodyPr wrap="none" lIns="0" tIns="0" rIns="0" bIns="0" rtlCol="0" anchor="t"/>
          <a:lstStyle/>
          <a:p>
            <a:pPr marL="0" indent="0" algn="l">
              <a:lnSpc>
                <a:spcPts val="1900"/>
              </a:lnSpc>
              <a:buNone/>
            </a:pPr>
            <a:r>
              <a:rPr lang="en-US" sz="2400" b="1" dirty="0">
                <a:latin typeface="Cambria" panose="02040503050406030204" pitchFamily="18" charset="0"/>
                <a:ea typeface="Cambria" panose="02040503050406030204" pitchFamily="18" charset="0"/>
                <a:cs typeface="DM Sans Semi Bold" pitchFamily="34" charset="-120"/>
              </a:rPr>
              <a:t>How It Works</a:t>
            </a:r>
            <a:endParaRPr lang="en-US" sz="2400" b="1" dirty="0">
              <a:latin typeface="Cambria" panose="02040503050406030204" pitchFamily="18" charset="0"/>
              <a:ea typeface="Cambria" panose="02040503050406030204" pitchFamily="18" charset="0"/>
            </a:endParaRPr>
          </a:p>
        </p:txBody>
      </p:sp>
      <p:sp>
        <p:nvSpPr>
          <p:cNvPr id="4" name="Text 2"/>
          <p:cNvSpPr/>
          <p:nvPr/>
        </p:nvSpPr>
        <p:spPr>
          <a:xfrm>
            <a:off x="602455" y="2451694"/>
            <a:ext cx="9555697" cy="412909"/>
          </a:xfrm>
          <a:prstGeom prst="rect">
            <a:avLst/>
          </a:prstGeom>
          <a:noFill/>
          <a:ln/>
        </p:spPr>
        <p:txBody>
          <a:bodyPr wrap="square" lIns="0" tIns="0" rIns="0" bIns="0" rtlCol="0" anchor="t"/>
          <a:lstStyle/>
          <a:p>
            <a:pPr marL="0" indent="0" algn="l">
              <a:lnSpc>
                <a:spcPts val="1600"/>
              </a:lnSpc>
              <a:buNone/>
            </a:pPr>
            <a:r>
              <a:rPr lang="en-US" sz="1600" dirty="0">
                <a:latin typeface="Cambria" panose="02040503050406030204" pitchFamily="18" charset="0"/>
                <a:ea typeface="Cambria" panose="02040503050406030204" pitchFamily="18" charset="0"/>
                <a:cs typeface="Inter Medium" pitchFamily="34" charset="-120"/>
              </a:rPr>
              <a:t>Diffusion models learn to progressively remove noise from random data, creating high-quality outputs through a controlled, iterative refinement process.</a:t>
            </a:r>
            <a:endParaRPr lang="en-US" sz="1600" dirty="0">
              <a:latin typeface="Cambria" panose="02040503050406030204" pitchFamily="18" charset="0"/>
              <a:ea typeface="Cambria" panose="02040503050406030204" pitchFamily="18" charset="0"/>
            </a:endParaRPr>
          </a:p>
        </p:txBody>
      </p:sp>
      <p:sp>
        <p:nvSpPr>
          <p:cNvPr id="5" name="Text 3"/>
          <p:cNvSpPr/>
          <p:nvPr/>
        </p:nvSpPr>
        <p:spPr>
          <a:xfrm>
            <a:off x="602456" y="3059736"/>
            <a:ext cx="129064" cy="161330"/>
          </a:xfrm>
          <a:prstGeom prst="rect">
            <a:avLst/>
          </a:prstGeom>
          <a:noFill/>
          <a:ln/>
        </p:spPr>
        <p:txBody>
          <a:bodyPr wrap="none" lIns="0" tIns="0" rIns="0" bIns="0" rtlCol="0" anchor="t"/>
          <a:lstStyle/>
          <a:p>
            <a:pPr marL="0" indent="0" algn="l">
              <a:lnSpc>
                <a:spcPts val="1600"/>
              </a:lnSpc>
              <a:buNone/>
            </a:pPr>
            <a:r>
              <a:rPr lang="en-US" sz="1400" dirty="0">
                <a:latin typeface="Cambria" panose="02040503050406030204" pitchFamily="18" charset="0"/>
                <a:ea typeface="Cambria" panose="02040503050406030204" pitchFamily="18" charset="0"/>
                <a:cs typeface="DM Sans Light" pitchFamily="34" charset="-120"/>
              </a:rPr>
              <a:t>01</a:t>
            </a:r>
            <a:endParaRPr lang="en-US" sz="1400" dirty="0">
              <a:latin typeface="Cambria" panose="02040503050406030204" pitchFamily="18" charset="0"/>
              <a:ea typeface="Cambria" panose="02040503050406030204" pitchFamily="18" charset="0"/>
            </a:endParaRPr>
          </a:p>
        </p:txBody>
      </p:sp>
      <p:sp>
        <p:nvSpPr>
          <p:cNvPr id="6" name="Shape 4"/>
          <p:cNvSpPr/>
          <p:nvPr/>
        </p:nvSpPr>
        <p:spPr>
          <a:xfrm>
            <a:off x="602456" y="3263810"/>
            <a:ext cx="5181124" cy="15240"/>
          </a:xfrm>
          <a:prstGeom prst="rect">
            <a:avLst/>
          </a:prstGeom>
          <a:solidFill>
            <a:srgbClr val="1C9770"/>
          </a:solidFill>
          <a:ln/>
        </p:spPr>
      </p:sp>
      <p:sp>
        <p:nvSpPr>
          <p:cNvPr id="7" name="Text 5"/>
          <p:cNvSpPr/>
          <p:nvPr/>
        </p:nvSpPr>
        <p:spPr>
          <a:xfrm>
            <a:off x="602456" y="3358821"/>
            <a:ext cx="1613892" cy="201811"/>
          </a:xfrm>
          <a:prstGeom prst="rect">
            <a:avLst/>
          </a:prstGeom>
          <a:noFill/>
          <a:ln/>
        </p:spPr>
        <p:txBody>
          <a:bodyPr wrap="none" lIns="0" tIns="0" rIns="0" bIns="0" rtlCol="0" anchor="t"/>
          <a:lstStyle/>
          <a:p>
            <a:pPr marL="0" indent="0" algn="l">
              <a:lnSpc>
                <a:spcPts val="1550"/>
              </a:lnSpc>
              <a:buNone/>
            </a:pPr>
            <a:r>
              <a:rPr lang="en-US" sz="2000" b="1" dirty="0">
                <a:latin typeface="Cambria" panose="02040503050406030204" pitchFamily="18" charset="0"/>
                <a:ea typeface="Cambria" panose="02040503050406030204" pitchFamily="18" charset="0"/>
                <a:cs typeface="DM Sans Semi Bold" pitchFamily="34" charset="-120"/>
              </a:rPr>
              <a:t>Start with Noise</a:t>
            </a:r>
            <a:endParaRPr lang="en-US" sz="2000" b="1" dirty="0">
              <a:latin typeface="Cambria" panose="02040503050406030204" pitchFamily="18" charset="0"/>
              <a:ea typeface="Cambria" panose="02040503050406030204" pitchFamily="18" charset="0"/>
            </a:endParaRPr>
          </a:p>
        </p:txBody>
      </p:sp>
      <p:sp>
        <p:nvSpPr>
          <p:cNvPr id="8" name="Text 6"/>
          <p:cNvSpPr/>
          <p:nvPr/>
        </p:nvSpPr>
        <p:spPr>
          <a:xfrm>
            <a:off x="602456" y="3689696"/>
            <a:ext cx="5181124" cy="206454"/>
          </a:xfrm>
          <a:prstGeom prst="rect">
            <a:avLst/>
          </a:prstGeom>
          <a:noFill/>
          <a:ln/>
        </p:spPr>
        <p:txBody>
          <a:bodyPr wrap="none" lIns="0" tIns="0" rIns="0" bIns="0" rtlCol="0" anchor="t"/>
          <a:lstStyle/>
          <a:p>
            <a:pPr marL="0" indent="0" algn="l">
              <a:lnSpc>
                <a:spcPts val="1600"/>
              </a:lnSpc>
              <a:buNone/>
            </a:pPr>
            <a:r>
              <a:rPr lang="en-US" sz="1400" dirty="0">
                <a:latin typeface="Cambria" panose="02040503050406030204" pitchFamily="18" charset="0"/>
                <a:ea typeface="Cambria" panose="02040503050406030204" pitchFamily="18" charset="0"/>
                <a:cs typeface="Inter Medium" pitchFamily="34" charset="-120"/>
              </a:rPr>
              <a:t>Begin with random noise data</a:t>
            </a:r>
            <a:endParaRPr lang="en-US" sz="1400" dirty="0">
              <a:latin typeface="Cambria" panose="02040503050406030204" pitchFamily="18" charset="0"/>
              <a:ea typeface="Cambria" panose="02040503050406030204" pitchFamily="18" charset="0"/>
            </a:endParaRPr>
          </a:p>
        </p:txBody>
      </p:sp>
      <p:sp>
        <p:nvSpPr>
          <p:cNvPr id="9" name="Text 7"/>
          <p:cNvSpPr/>
          <p:nvPr/>
        </p:nvSpPr>
        <p:spPr>
          <a:xfrm>
            <a:off x="602456" y="4105387"/>
            <a:ext cx="129064" cy="161330"/>
          </a:xfrm>
          <a:prstGeom prst="rect">
            <a:avLst/>
          </a:prstGeom>
          <a:noFill/>
          <a:ln/>
        </p:spPr>
        <p:txBody>
          <a:bodyPr wrap="none" lIns="0" tIns="0" rIns="0" bIns="0" rtlCol="0" anchor="t"/>
          <a:lstStyle/>
          <a:p>
            <a:pPr marL="0" indent="0" algn="l">
              <a:lnSpc>
                <a:spcPts val="1600"/>
              </a:lnSpc>
              <a:buNone/>
            </a:pPr>
            <a:r>
              <a:rPr lang="en-US" sz="1400" dirty="0">
                <a:latin typeface="Cambria" panose="02040503050406030204" pitchFamily="18" charset="0"/>
                <a:ea typeface="Cambria" panose="02040503050406030204" pitchFamily="18" charset="0"/>
                <a:cs typeface="DM Sans Light" pitchFamily="34" charset="-120"/>
              </a:rPr>
              <a:t>02</a:t>
            </a:r>
            <a:endParaRPr lang="en-US" sz="1400" dirty="0">
              <a:latin typeface="Cambria" panose="02040503050406030204" pitchFamily="18" charset="0"/>
              <a:ea typeface="Cambria" panose="02040503050406030204" pitchFamily="18" charset="0"/>
            </a:endParaRPr>
          </a:p>
        </p:txBody>
      </p:sp>
      <p:sp>
        <p:nvSpPr>
          <p:cNvPr id="10" name="Shape 8"/>
          <p:cNvSpPr/>
          <p:nvPr/>
        </p:nvSpPr>
        <p:spPr>
          <a:xfrm>
            <a:off x="602456" y="4309460"/>
            <a:ext cx="5181124" cy="15240"/>
          </a:xfrm>
          <a:prstGeom prst="rect">
            <a:avLst/>
          </a:prstGeom>
          <a:solidFill>
            <a:srgbClr val="1C9770"/>
          </a:solidFill>
          <a:ln/>
        </p:spPr>
      </p:sp>
      <p:sp>
        <p:nvSpPr>
          <p:cNvPr id="11" name="Text 9"/>
          <p:cNvSpPr/>
          <p:nvPr/>
        </p:nvSpPr>
        <p:spPr>
          <a:xfrm>
            <a:off x="602456" y="4404472"/>
            <a:ext cx="1613892" cy="201811"/>
          </a:xfrm>
          <a:prstGeom prst="rect">
            <a:avLst/>
          </a:prstGeom>
          <a:noFill/>
          <a:ln/>
        </p:spPr>
        <p:txBody>
          <a:bodyPr wrap="none" lIns="0" tIns="0" rIns="0" bIns="0" rtlCol="0" anchor="t"/>
          <a:lstStyle/>
          <a:p>
            <a:pPr marL="0" indent="0" algn="l">
              <a:lnSpc>
                <a:spcPts val="1550"/>
              </a:lnSpc>
              <a:buNone/>
            </a:pPr>
            <a:r>
              <a:rPr lang="en-US" sz="2000" b="1" dirty="0">
                <a:latin typeface="Cambria" panose="02040503050406030204" pitchFamily="18" charset="0"/>
                <a:ea typeface="Cambria" panose="02040503050406030204" pitchFamily="18" charset="0"/>
                <a:cs typeface="DM Sans Semi Bold" pitchFamily="34" charset="-120"/>
              </a:rPr>
              <a:t>Iterative Denoising</a:t>
            </a:r>
            <a:endParaRPr lang="en-US" sz="2000" b="1" dirty="0">
              <a:latin typeface="Cambria" panose="02040503050406030204" pitchFamily="18" charset="0"/>
              <a:ea typeface="Cambria" panose="02040503050406030204" pitchFamily="18" charset="0"/>
            </a:endParaRPr>
          </a:p>
        </p:txBody>
      </p:sp>
      <p:sp>
        <p:nvSpPr>
          <p:cNvPr id="12" name="Text 10"/>
          <p:cNvSpPr/>
          <p:nvPr/>
        </p:nvSpPr>
        <p:spPr>
          <a:xfrm>
            <a:off x="602456" y="4735347"/>
            <a:ext cx="5181124" cy="206454"/>
          </a:xfrm>
          <a:prstGeom prst="rect">
            <a:avLst/>
          </a:prstGeom>
          <a:noFill/>
          <a:ln/>
        </p:spPr>
        <p:txBody>
          <a:bodyPr wrap="none" lIns="0" tIns="0" rIns="0" bIns="0" rtlCol="0" anchor="t"/>
          <a:lstStyle/>
          <a:p>
            <a:pPr marL="0" indent="0" algn="l">
              <a:lnSpc>
                <a:spcPts val="1600"/>
              </a:lnSpc>
              <a:buNone/>
            </a:pPr>
            <a:r>
              <a:rPr lang="en-US" sz="1400" dirty="0">
                <a:latin typeface="Cambria" panose="02040503050406030204" pitchFamily="18" charset="0"/>
                <a:ea typeface="Cambria" panose="02040503050406030204" pitchFamily="18" charset="0"/>
                <a:cs typeface="Inter Medium" pitchFamily="34" charset="-120"/>
              </a:rPr>
              <a:t>Gradually remove noise step-by-step</a:t>
            </a:r>
            <a:endParaRPr lang="en-US" sz="1400" dirty="0">
              <a:latin typeface="Cambria" panose="02040503050406030204" pitchFamily="18" charset="0"/>
              <a:ea typeface="Cambria" panose="02040503050406030204" pitchFamily="18" charset="0"/>
            </a:endParaRPr>
          </a:p>
        </p:txBody>
      </p:sp>
      <p:sp>
        <p:nvSpPr>
          <p:cNvPr id="13" name="Text 11"/>
          <p:cNvSpPr/>
          <p:nvPr/>
        </p:nvSpPr>
        <p:spPr>
          <a:xfrm>
            <a:off x="602456" y="4968162"/>
            <a:ext cx="129064" cy="161330"/>
          </a:xfrm>
          <a:prstGeom prst="rect">
            <a:avLst/>
          </a:prstGeom>
          <a:noFill/>
          <a:ln/>
        </p:spPr>
        <p:txBody>
          <a:bodyPr wrap="none" lIns="0" tIns="0" rIns="0" bIns="0" rtlCol="0" anchor="t"/>
          <a:lstStyle/>
          <a:p>
            <a:pPr marL="0" indent="0" algn="l">
              <a:lnSpc>
                <a:spcPts val="1600"/>
              </a:lnSpc>
              <a:buNone/>
            </a:pPr>
            <a:r>
              <a:rPr lang="en-US" sz="1400" dirty="0">
                <a:latin typeface="Cambria" panose="02040503050406030204" pitchFamily="18" charset="0"/>
                <a:ea typeface="Cambria" panose="02040503050406030204" pitchFamily="18" charset="0"/>
                <a:cs typeface="DM Sans Light" pitchFamily="34" charset="-120"/>
              </a:rPr>
              <a:t>03</a:t>
            </a:r>
            <a:endParaRPr lang="en-US" sz="1400" dirty="0">
              <a:latin typeface="Cambria" panose="02040503050406030204" pitchFamily="18" charset="0"/>
              <a:ea typeface="Cambria" panose="02040503050406030204" pitchFamily="18" charset="0"/>
            </a:endParaRPr>
          </a:p>
        </p:txBody>
      </p:sp>
      <p:sp>
        <p:nvSpPr>
          <p:cNvPr id="14" name="Shape 12"/>
          <p:cNvSpPr/>
          <p:nvPr/>
        </p:nvSpPr>
        <p:spPr>
          <a:xfrm>
            <a:off x="602456" y="5172235"/>
            <a:ext cx="5181124" cy="15240"/>
          </a:xfrm>
          <a:prstGeom prst="rect">
            <a:avLst/>
          </a:prstGeom>
          <a:solidFill>
            <a:srgbClr val="1C9770"/>
          </a:solidFill>
          <a:ln/>
        </p:spPr>
      </p:sp>
      <p:sp>
        <p:nvSpPr>
          <p:cNvPr id="15" name="Text 13"/>
          <p:cNvSpPr/>
          <p:nvPr/>
        </p:nvSpPr>
        <p:spPr>
          <a:xfrm>
            <a:off x="602456" y="5267247"/>
            <a:ext cx="1613892" cy="201811"/>
          </a:xfrm>
          <a:prstGeom prst="rect">
            <a:avLst/>
          </a:prstGeom>
          <a:noFill/>
          <a:ln/>
        </p:spPr>
        <p:txBody>
          <a:bodyPr wrap="none" lIns="0" tIns="0" rIns="0" bIns="0" rtlCol="0" anchor="t"/>
          <a:lstStyle/>
          <a:p>
            <a:pPr marL="0" indent="0" algn="l">
              <a:lnSpc>
                <a:spcPts val="1550"/>
              </a:lnSpc>
              <a:buNone/>
            </a:pPr>
            <a:r>
              <a:rPr lang="en-US" sz="2000" b="1" dirty="0">
                <a:latin typeface="Cambria" panose="02040503050406030204" pitchFamily="18" charset="0"/>
                <a:ea typeface="Cambria" panose="02040503050406030204" pitchFamily="18" charset="0"/>
                <a:cs typeface="DM Sans Semi Bold" pitchFamily="34" charset="-120"/>
              </a:rPr>
              <a:t>Final Output</a:t>
            </a:r>
            <a:endParaRPr lang="en-US" sz="2000" b="1" dirty="0">
              <a:latin typeface="Cambria" panose="02040503050406030204" pitchFamily="18" charset="0"/>
              <a:ea typeface="Cambria" panose="02040503050406030204" pitchFamily="18" charset="0"/>
            </a:endParaRPr>
          </a:p>
        </p:txBody>
      </p:sp>
      <p:sp>
        <p:nvSpPr>
          <p:cNvPr id="16" name="Text 14"/>
          <p:cNvSpPr/>
          <p:nvPr/>
        </p:nvSpPr>
        <p:spPr>
          <a:xfrm>
            <a:off x="602456" y="5598121"/>
            <a:ext cx="5181124" cy="206454"/>
          </a:xfrm>
          <a:prstGeom prst="rect">
            <a:avLst/>
          </a:prstGeom>
          <a:noFill/>
          <a:ln/>
        </p:spPr>
        <p:txBody>
          <a:bodyPr wrap="none" lIns="0" tIns="0" rIns="0" bIns="0" rtlCol="0" anchor="t"/>
          <a:lstStyle/>
          <a:p>
            <a:pPr marL="0" indent="0" algn="l">
              <a:lnSpc>
                <a:spcPts val="1600"/>
              </a:lnSpc>
              <a:buNone/>
            </a:pPr>
            <a:r>
              <a:rPr lang="en-US" sz="1400" dirty="0">
                <a:latin typeface="Cambria" panose="02040503050406030204" pitchFamily="18" charset="0"/>
                <a:ea typeface="Cambria" panose="02040503050406030204" pitchFamily="18" charset="0"/>
                <a:cs typeface="Inter Medium" pitchFamily="34" charset="-120"/>
              </a:rPr>
              <a:t>Generate highly realistic result</a:t>
            </a:r>
            <a:endParaRPr lang="en-US" sz="1400" dirty="0">
              <a:latin typeface="Cambria" panose="02040503050406030204" pitchFamily="18" charset="0"/>
              <a:ea typeface="Cambria" panose="02040503050406030204" pitchFamily="18" charset="0"/>
            </a:endParaRPr>
          </a:p>
        </p:txBody>
      </p:sp>
      <p:sp>
        <p:nvSpPr>
          <p:cNvPr id="18" name="Text 15"/>
          <p:cNvSpPr/>
          <p:nvPr/>
        </p:nvSpPr>
        <p:spPr>
          <a:xfrm>
            <a:off x="602456" y="6176335"/>
            <a:ext cx="2322790" cy="242054"/>
          </a:xfrm>
          <a:prstGeom prst="rect">
            <a:avLst/>
          </a:prstGeom>
          <a:noFill/>
          <a:ln/>
        </p:spPr>
        <p:txBody>
          <a:bodyPr wrap="none" lIns="0" tIns="0" rIns="0" bIns="0" rtlCol="0" anchor="t"/>
          <a:lstStyle/>
          <a:p>
            <a:pPr marL="0" indent="0" algn="l">
              <a:lnSpc>
                <a:spcPts val="1900"/>
              </a:lnSpc>
              <a:buNone/>
            </a:pPr>
            <a:r>
              <a:rPr lang="en-US" sz="2400" b="1" dirty="0">
                <a:latin typeface="Cambria" panose="02040503050406030204" pitchFamily="18" charset="0"/>
                <a:ea typeface="Cambria" panose="02040503050406030204" pitchFamily="18" charset="0"/>
                <a:cs typeface="DM Sans Semi Bold" pitchFamily="34" charset="-120"/>
              </a:rPr>
              <a:t>Engineering Applications</a:t>
            </a:r>
            <a:endParaRPr lang="en-US" sz="2400" b="1" dirty="0">
              <a:latin typeface="Cambria" panose="02040503050406030204" pitchFamily="18" charset="0"/>
              <a:ea typeface="Cambria" panose="02040503050406030204" pitchFamily="18" charset="0"/>
            </a:endParaRPr>
          </a:p>
        </p:txBody>
      </p:sp>
      <p:sp>
        <p:nvSpPr>
          <p:cNvPr id="19" name="Text 16"/>
          <p:cNvSpPr/>
          <p:nvPr/>
        </p:nvSpPr>
        <p:spPr>
          <a:xfrm>
            <a:off x="602456" y="6547453"/>
            <a:ext cx="7929205" cy="206454"/>
          </a:xfrm>
          <a:prstGeom prst="rect">
            <a:avLst/>
          </a:prstGeom>
          <a:noFill/>
          <a:ln/>
        </p:spPr>
        <p:txBody>
          <a:bodyPr wrap="none" lIns="0" tIns="0" rIns="0" bIns="0" rtlCol="0" anchor="t"/>
          <a:lstStyle/>
          <a:p>
            <a:pPr marL="342900" indent="-342900" algn="l">
              <a:lnSpc>
                <a:spcPts val="1600"/>
              </a:lnSpc>
              <a:buSzPct val="100000"/>
              <a:buChar char="•"/>
            </a:pPr>
            <a:r>
              <a:rPr lang="en-US" sz="1400" dirty="0">
                <a:latin typeface="Cambria" panose="02040503050406030204" pitchFamily="18" charset="0"/>
                <a:ea typeface="Cambria" panose="02040503050406030204" pitchFamily="18" charset="0"/>
                <a:cs typeface="Inter Medium" pitchFamily="34" charset="-120"/>
              </a:rPr>
              <a:t>High-fidelity image synthesis for visualization</a:t>
            </a:r>
            <a:endParaRPr lang="en-US" sz="1400" dirty="0">
              <a:latin typeface="Cambria" panose="02040503050406030204" pitchFamily="18" charset="0"/>
              <a:ea typeface="Cambria" panose="02040503050406030204" pitchFamily="18" charset="0"/>
            </a:endParaRPr>
          </a:p>
        </p:txBody>
      </p:sp>
      <p:sp>
        <p:nvSpPr>
          <p:cNvPr id="20" name="Text 17"/>
          <p:cNvSpPr/>
          <p:nvPr/>
        </p:nvSpPr>
        <p:spPr>
          <a:xfrm>
            <a:off x="602456" y="6865532"/>
            <a:ext cx="7929205" cy="206454"/>
          </a:xfrm>
          <a:prstGeom prst="rect">
            <a:avLst/>
          </a:prstGeom>
          <a:noFill/>
          <a:ln/>
        </p:spPr>
        <p:txBody>
          <a:bodyPr wrap="none" lIns="0" tIns="0" rIns="0" bIns="0" rtlCol="0" anchor="t"/>
          <a:lstStyle/>
          <a:p>
            <a:pPr marL="342900" indent="-342900" algn="l">
              <a:lnSpc>
                <a:spcPts val="1600"/>
              </a:lnSpc>
              <a:buSzPct val="100000"/>
              <a:buChar char="•"/>
            </a:pPr>
            <a:r>
              <a:rPr lang="en-US" sz="1400" dirty="0">
                <a:latin typeface="Cambria" panose="02040503050406030204" pitchFamily="18" charset="0"/>
                <a:ea typeface="Cambria" panose="02040503050406030204" pitchFamily="18" charset="0"/>
                <a:cs typeface="Inter Medium" pitchFamily="34" charset="-120"/>
              </a:rPr>
              <a:t>Design variation generation with controlled parameters</a:t>
            </a:r>
            <a:endParaRPr lang="en-US" sz="1400" dirty="0">
              <a:latin typeface="Cambria" panose="02040503050406030204" pitchFamily="18" charset="0"/>
              <a:ea typeface="Cambria" panose="02040503050406030204" pitchFamily="18" charset="0"/>
            </a:endParaRPr>
          </a:p>
        </p:txBody>
      </p:sp>
      <p:sp>
        <p:nvSpPr>
          <p:cNvPr id="21" name="Text 18"/>
          <p:cNvSpPr/>
          <p:nvPr/>
        </p:nvSpPr>
        <p:spPr>
          <a:xfrm>
            <a:off x="602456" y="7183613"/>
            <a:ext cx="7929205" cy="206454"/>
          </a:xfrm>
          <a:prstGeom prst="rect">
            <a:avLst/>
          </a:prstGeom>
          <a:noFill/>
          <a:ln/>
        </p:spPr>
        <p:txBody>
          <a:bodyPr wrap="none" lIns="0" tIns="0" rIns="0" bIns="0" rtlCol="0" anchor="t"/>
          <a:lstStyle/>
          <a:p>
            <a:pPr marL="342900" indent="-342900" algn="l">
              <a:lnSpc>
                <a:spcPts val="1600"/>
              </a:lnSpc>
              <a:buSzPct val="100000"/>
              <a:buChar char="•"/>
            </a:pPr>
            <a:r>
              <a:rPr lang="en-US" sz="1400" dirty="0">
                <a:latin typeface="Cambria" panose="02040503050406030204" pitchFamily="18" charset="0"/>
                <a:ea typeface="Cambria" panose="02040503050406030204" pitchFamily="18" charset="0"/>
                <a:cs typeface="Inter Medium" pitchFamily="34" charset="-120"/>
              </a:rPr>
              <a:t>Stable and predictable output quality</a:t>
            </a:r>
            <a:endParaRPr lang="en-US" sz="1400" dirty="0">
              <a:latin typeface="Cambria" panose="02040503050406030204" pitchFamily="18" charset="0"/>
              <a:ea typeface="Cambria" panose="02040503050406030204" pitchFamily="18" charset="0"/>
            </a:endParaRPr>
          </a:p>
        </p:txBody>
      </p:sp>
      <p:sp>
        <p:nvSpPr>
          <p:cNvPr id="22" name="Text 19"/>
          <p:cNvSpPr/>
          <p:nvPr/>
        </p:nvSpPr>
        <p:spPr>
          <a:xfrm>
            <a:off x="6106239" y="8433554"/>
            <a:ext cx="7929205" cy="206454"/>
          </a:xfrm>
          <a:prstGeom prst="rect">
            <a:avLst/>
          </a:prstGeom>
          <a:noFill/>
          <a:ln/>
        </p:spPr>
        <p:txBody>
          <a:bodyPr wrap="none" lIns="0" tIns="0" rIns="0" bIns="0" rtlCol="0" anchor="t"/>
          <a:lstStyle/>
          <a:p>
            <a:pPr marL="342900" indent="-342900" algn="l">
              <a:lnSpc>
                <a:spcPts val="1600"/>
              </a:lnSpc>
              <a:buSzPct val="100000"/>
              <a:buChar char="•"/>
            </a:pPr>
            <a:r>
              <a:rPr lang="en-US" sz="1000" dirty="0">
                <a:solidFill>
                  <a:srgbClr val="464646"/>
                </a:solidFill>
                <a:latin typeface="Inter Medium" pitchFamily="34" charset="0"/>
                <a:ea typeface="Inter Medium" pitchFamily="34" charset="-122"/>
                <a:cs typeface="Inter Medium" pitchFamily="34" charset="-120"/>
              </a:rPr>
              <a:t>Complex geometry creation for 3D modeling</a:t>
            </a:r>
            <a:endParaRPr lang="en-US" sz="1000" dirty="0"/>
          </a:p>
        </p:txBody>
      </p:sp>
      <p:sp>
        <p:nvSpPr>
          <p:cNvPr id="23" name="Date Placeholder 22">
            <a:extLst>
              <a:ext uri="{FF2B5EF4-FFF2-40B4-BE49-F238E27FC236}">
                <a16:creationId xmlns:a16="http://schemas.microsoft.com/office/drawing/2014/main" id="{E676343D-CE5A-7F09-8695-5EEC758E63CD}"/>
              </a:ext>
            </a:extLst>
          </p:cNvPr>
          <p:cNvSpPr>
            <a:spLocks noGrp="1"/>
          </p:cNvSpPr>
          <p:nvPr>
            <p:ph type="dt" sz="half" idx="10"/>
          </p:nvPr>
        </p:nvSpPr>
        <p:spPr/>
        <p:txBody>
          <a:bodyPr/>
          <a:lstStyle/>
          <a:p>
            <a:fld id="{A461746E-6CE5-40FC-91E7-5FF737ECD8A5}" type="datetime1">
              <a:rPr lang="en-US" smtClean="0"/>
              <a:t>1/5/2026</a:t>
            </a:fld>
            <a:endParaRPr lang="en-US" dirty="0"/>
          </a:p>
        </p:txBody>
      </p:sp>
      <p:sp>
        <p:nvSpPr>
          <p:cNvPr id="24" name="Footer Placeholder 23">
            <a:extLst>
              <a:ext uri="{FF2B5EF4-FFF2-40B4-BE49-F238E27FC236}">
                <a16:creationId xmlns:a16="http://schemas.microsoft.com/office/drawing/2014/main" id="{38F49EB3-5BC1-76A9-0AAD-3BA737D41988}"/>
              </a:ext>
            </a:extLst>
          </p:cNvPr>
          <p:cNvSpPr>
            <a:spLocks noGrp="1"/>
          </p:cNvSpPr>
          <p:nvPr>
            <p:ph type="ftr" sz="quarter" idx="3"/>
          </p:nvPr>
        </p:nvSpPr>
        <p:spPr>
          <a:xfrm>
            <a:off x="2463338" y="7741574"/>
            <a:ext cx="9703724" cy="292100"/>
          </a:xfrm>
        </p:spPr>
        <p:txBody>
          <a:bodyPr/>
          <a:lstStyle/>
          <a:p>
            <a:r>
              <a:rPr lang="en-US"/>
              <a:t>23ADB302 GenAI and Agentic AI Systems for Mechanical Engineers | Introduction to Generative AI | Opportunities &amp; Challenges | R.Ruthuraraj</a:t>
            </a:r>
            <a:endParaRPr lang="en-US" dirty="0"/>
          </a:p>
        </p:txBody>
      </p:sp>
      <p:sp>
        <p:nvSpPr>
          <p:cNvPr id="25" name="Slide Number Placeholder 24">
            <a:extLst>
              <a:ext uri="{FF2B5EF4-FFF2-40B4-BE49-F238E27FC236}">
                <a16:creationId xmlns:a16="http://schemas.microsoft.com/office/drawing/2014/main" id="{59E86BB5-939E-7AF4-D001-1218C067E31E}"/>
              </a:ext>
            </a:extLst>
          </p:cNvPr>
          <p:cNvSpPr>
            <a:spLocks noGrp="1"/>
          </p:cNvSpPr>
          <p:nvPr>
            <p:ph type="sldNum" sz="quarter" idx="4"/>
          </p:nvPr>
        </p:nvSpPr>
        <p:spPr/>
        <p:txBody>
          <a:bodyPr/>
          <a:lstStyle/>
          <a:p>
            <a:fld id="{B6F15528-21DE-4FAA-801E-634DDDAF4B2B}" type="slidenum">
              <a:rPr lang="en-US" smtClean="0"/>
              <a:pPr/>
              <a:t>3</a:t>
            </a:fld>
            <a:endParaRPr lang="en-US"/>
          </a:p>
        </p:txBody>
      </p:sp>
      <p:sp>
        <p:nvSpPr>
          <p:cNvPr id="26" name="Shape 0">
            <a:extLst>
              <a:ext uri="{FF2B5EF4-FFF2-40B4-BE49-F238E27FC236}">
                <a16:creationId xmlns:a16="http://schemas.microsoft.com/office/drawing/2014/main" id="{C5BF8A40-91B5-A1E8-7724-AAB1A2B8A219}"/>
              </a:ext>
            </a:extLst>
          </p:cNvPr>
          <p:cNvSpPr/>
          <p:nvPr/>
        </p:nvSpPr>
        <p:spPr>
          <a:xfrm>
            <a:off x="3309462" y="260288"/>
            <a:ext cx="7730836" cy="668906"/>
          </a:xfrm>
          <a:prstGeom prst="roundRect">
            <a:avLst>
              <a:gd name="adj" fmla="val 6386"/>
            </a:avLst>
          </a:prstGeom>
          <a:solidFill>
            <a:srgbClr val="D4F7EC"/>
          </a:solidFill>
          <a:ln/>
        </p:spPr>
      </p:sp>
      <p:pic>
        <p:nvPicPr>
          <p:cNvPr id="27" name="Image 0" descr="preencoded.png">
            <a:extLst>
              <a:ext uri="{FF2B5EF4-FFF2-40B4-BE49-F238E27FC236}">
                <a16:creationId xmlns:a16="http://schemas.microsoft.com/office/drawing/2014/main" id="{B3484354-8295-5488-2F75-5847FAD287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40982" y="347990"/>
            <a:ext cx="500405" cy="500405"/>
          </a:xfrm>
          <a:prstGeom prst="rect">
            <a:avLst/>
          </a:prstGeom>
        </p:spPr>
      </p:pic>
      <p:sp>
        <p:nvSpPr>
          <p:cNvPr id="28" name="Text 1">
            <a:extLst>
              <a:ext uri="{FF2B5EF4-FFF2-40B4-BE49-F238E27FC236}">
                <a16:creationId xmlns:a16="http://schemas.microsoft.com/office/drawing/2014/main" id="{E915F13E-DB73-3B39-AF0A-6C78F3BB6C67}"/>
              </a:ext>
            </a:extLst>
          </p:cNvPr>
          <p:cNvSpPr/>
          <p:nvPr/>
        </p:nvSpPr>
        <p:spPr>
          <a:xfrm>
            <a:off x="5176513" y="583122"/>
            <a:ext cx="4649985" cy="566976"/>
          </a:xfrm>
          <a:prstGeom prst="rect">
            <a:avLst/>
          </a:prstGeom>
          <a:noFill/>
          <a:ln/>
        </p:spPr>
        <p:txBody>
          <a:bodyPr wrap="none" lIns="0" tIns="0" rIns="0" bIns="0" rtlCol="0" anchor="t"/>
          <a:lstStyle/>
          <a:p>
            <a:pPr marL="0" indent="0" algn="ctr">
              <a:lnSpc>
                <a:spcPts val="1800"/>
              </a:lnSpc>
              <a:buNone/>
            </a:pPr>
            <a:r>
              <a:rPr lang="en-US" sz="4000" b="1" dirty="0">
                <a:latin typeface="Cambria" panose="02040503050406030204" pitchFamily="18" charset="0"/>
                <a:ea typeface="Cambria" panose="02040503050406030204" pitchFamily="18" charset="0"/>
                <a:cs typeface="Inter Medium" pitchFamily="34" charset="-120"/>
              </a:rPr>
              <a:t>MODEL ARCHITECTURE</a:t>
            </a:r>
            <a:endParaRPr lang="en-US" sz="4000" b="1" dirty="0">
              <a:latin typeface="Cambria" panose="02040503050406030204" pitchFamily="18" charset="0"/>
              <a:ea typeface="Cambria" panose="02040503050406030204" pitchFamily="18" charset="0"/>
            </a:endParaRPr>
          </a:p>
        </p:txBody>
      </p:sp>
      <p:pic>
        <p:nvPicPr>
          <p:cNvPr id="9220" name="Picture 4" descr="Diffusion Machine Learning: Over 72 Royalty-Free Licensable Stock  Illustrations &amp; Drawings | Shutterstock">
            <a:extLst>
              <a:ext uri="{FF2B5EF4-FFF2-40B4-BE49-F238E27FC236}">
                <a16:creationId xmlns:a16="http://schemas.microsoft.com/office/drawing/2014/main" id="{9CDD6D44-DD3E-F2F5-B17C-D11F313B21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3991" y="2864603"/>
            <a:ext cx="8043653" cy="35539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3152483" y="1015502"/>
            <a:ext cx="8397478" cy="708779"/>
          </a:xfrm>
          <a:prstGeom prst="rect">
            <a:avLst/>
          </a:prstGeom>
          <a:noFill/>
          <a:ln/>
        </p:spPr>
        <p:txBody>
          <a:bodyPr wrap="none" lIns="0" tIns="0" rIns="0" bIns="0" rtlCol="0" anchor="t"/>
          <a:lstStyle/>
          <a:p>
            <a:pPr marL="0" indent="0" algn="ctr">
              <a:lnSpc>
                <a:spcPts val="5550"/>
              </a:lnSpc>
              <a:buNone/>
            </a:pPr>
            <a:r>
              <a:rPr lang="en-US" sz="3600" b="1" dirty="0">
                <a:solidFill>
                  <a:srgbClr val="030303"/>
                </a:solidFill>
                <a:latin typeface="Cambria" panose="02040503050406030204" pitchFamily="18" charset="0"/>
                <a:ea typeface="Cambria" panose="02040503050406030204" pitchFamily="18" charset="0"/>
                <a:cs typeface="DM Sans Semi Bold" pitchFamily="34" charset="-120"/>
              </a:rPr>
              <a:t>Large Language Models (LLMs)</a:t>
            </a:r>
            <a:endParaRPr lang="en-US" sz="3600" b="1" dirty="0">
              <a:latin typeface="Cambria" panose="02040503050406030204" pitchFamily="18" charset="0"/>
              <a:ea typeface="Cambria" panose="02040503050406030204" pitchFamily="18" charset="0"/>
            </a:endParaRPr>
          </a:p>
        </p:txBody>
      </p:sp>
      <p:sp>
        <p:nvSpPr>
          <p:cNvPr id="3" name="Text 1"/>
          <p:cNvSpPr/>
          <p:nvPr/>
        </p:nvSpPr>
        <p:spPr>
          <a:xfrm>
            <a:off x="793790" y="1994297"/>
            <a:ext cx="13042821" cy="725805"/>
          </a:xfrm>
          <a:prstGeom prst="rect">
            <a:avLst/>
          </a:prstGeom>
          <a:noFill/>
          <a:ln/>
        </p:spPr>
        <p:txBody>
          <a:bodyPr wrap="square" lIns="0" tIns="0" rIns="0" bIns="0" rtlCol="0" anchor="t"/>
          <a:lstStyle/>
          <a:p>
            <a:pPr marL="0" indent="0" algn="l">
              <a:lnSpc>
                <a:spcPts val="2850"/>
              </a:lnSpc>
              <a:buNone/>
            </a:pPr>
            <a:r>
              <a:rPr lang="en-US" sz="1750" dirty="0">
                <a:latin typeface="Cambria" panose="02040503050406030204" pitchFamily="18" charset="0"/>
                <a:ea typeface="Cambria" panose="02040503050406030204" pitchFamily="18" charset="0"/>
                <a:cs typeface="Inter Medium" pitchFamily="34" charset="-120"/>
              </a:rPr>
              <a:t>LLMs are trained on vast amounts of text data, enabling them to understand context, follow instructions, and generate human-quality language across diverse applications.</a:t>
            </a:r>
            <a:endParaRPr lang="en-US" sz="1750" dirty="0">
              <a:latin typeface="Cambria" panose="02040503050406030204" pitchFamily="18" charset="0"/>
              <a:ea typeface="Cambria" panose="02040503050406030204" pitchFamily="18" charset="0"/>
            </a:endParaRPr>
          </a:p>
        </p:txBody>
      </p:sp>
      <p:sp>
        <p:nvSpPr>
          <p:cNvPr id="4" name="Text 2"/>
          <p:cNvSpPr/>
          <p:nvPr/>
        </p:nvSpPr>
        <p:spPr>
          <a:xfrm>
            <a:off x="793790" y="3202067"/>
            <a:ext cx="3495437" cy="354330"/>
          </a:xfrm>
          <a:prstGeom prst="rect">
            <a:avLst/>
          </a:prstGeom>
          <a:noFill/>
          <a:ln/>
        </p:spPr>
        <p:txBody>
          <a:bodyPr wrap="none" lIns="0" tIns="0" rIns="0" bIns="0" rtlCol="0" anchor="t"/>
          <a:lstStyle/>
          <a:p>
            <a:pPr marL="0" indent="0" algn="l">
              <a:lnSpc>
                <a:spcPts val="2750"/>
              </a:lnSpc>
              <a:buNone/>
            </a:pPr>
            <a:r>
              <a:rPr lang="en-US" sz="2200" b="1" dirty="0">
                <a:latin typeface="Cambria" panose="02040503050406030204" pitchFamily="18" charset="0"/>
                <a:ea typeface="Cambria" panose="02040503050406030204" pitchFamily="18" charset="0"/>
                <a:cs typeface="DM Sans Semi Bold" pitchFamily="34" charset="-120"/>
              </a:rPr>
              <a:t>Technical Documentation</a:t>
            </a:r>
            <a:endParaRPr lang="en-US" sz="2200" b="1" dirty="0">
              <a:latin typeface="Cambria" panose="02040503050406030204" pitchFamily="18" charset="0"/>
              <a:ea typeface="Cambria" panose="02040503050406030204" pitchFamily="18" charset="0"/>
            </a:endParaRPr>
          </a:p>
        </p:txBody>
      </p:sp>
      <p:sp>
        <p:nvSpPr>
          <p:cNvPr id="5" name="Text 3"/>
          <p:cNvSpPr/>
          <p:nvPr/>
        </p:nvSpPr>
        <p:spPr>
          <a:xfrm>
            <a:off x="793790" y="3692485"/>
            <a:ext cx="4158615" cy="1088708"/>
          </a:xfrm>
          <a:prstGeom prst="rect">
            <a:avLst/>
          </a:prstGeom>
          <a:noFill/>
          <a:ln/>
        </p:spPr>
        <p:txBody>
          <a:bodyPr wrap="square" lIns="0" tIns="0" rIns="0" bIns="0" rtlCol="0" anchor="t"/>
          <a:lstStyle/>
          <a:p>
            <a:pPr marL="0" indent="0" algn="l">
              <a:lnSpc>
                <a:spcPts val="2850"/>
              </a:lnSpc>
              <a:buNone/>
            </a:pPr>
            <a:r>
              <a:rPr lang="en-US" sz="1750" dirty="0">
                <a:latin typeface="Cambria" panose="02040503050406030204" pitchFamily="18" charset="0"/>
                <a:ea typeface="Cambria" panose="02040503050406030204" pitchFamily="18" charset="0"/>
                <a:cs typeface="Inter Medium" pitchFamily="34" charset="-120"/>
              </a:rPr>
              <a:t>Automated report drafting, specifications, and documentation generation</a:t>
            </a:r>
            <a:endParaRPr lang="en-US" sz="1750" dirty="0">
              <a:latin typeface="Cambria" panose="02040503050406030204" pitchFamily="18" charset="0"/>
              <a:ea typeface="Cambria" panose="02040503050406030204" pitchFamily="18" charset="0"/>
            </a:endParaRPr>
          </a:p>
        </p:txBody>
      </p:sp>
      <p:sp>
        <p:nvSpPr>
          <p:cNvPr id="6" name="Text 4"/>
          <p:cNvSpPr/>
          <p:nvPr/>
        </p:nvSpPr>
        <p:spPr>
          <a:xfrm>
            <a:off x="793790" y="4530747"/>
            <a:ext cx="2835235" cy="354330"/>
          </a:xfrm>
          <a:prstGeom prst="rect">
            <a:avLst/>
          </a:prstGeom>
          <a:noFill/>
          <a:ln/>
        </p:spPr>
        <p:txBody>
          <a:bodyPr wrap="none" lIns="0" tIns="0" rIns="0" bIns="0" rtlCol="0" anchor="t"/>
          <a:lstStyle/>
          <a:p>
            <a:pPr marL="0" indent="0" algn="l">
              <a:lnSpc>
                <a:spcPts val="2750"/>
              </a:lnSpc>
              <a:buNone/>
            </a:pPr>
            <a:r>
              <a:rPr lang="en-US" sz="2200" b="1" dirty="0">
                <a:latin typeface="Cambria" panose="02040503050406030204" pitchFamily="18" charset="0"/>
                <a:ea typeface="Cambria" panose="02040503050406030204" pitchFamily="18" charset="0"/>
                <a:cs typeface="DM Sans Semi Bold" pitchFamily="34" charset="-120"/>
              </a:rPr>
              <a:t>Code Generation</a:t>
            </a:r>
            <a:endParaRPr lang="en-US" sz="2200" b="1" dirty="0">
              <a:latin typeface="Cambria" panose="02040503050406030204" pitchFamily="18" charset="0"/>
              <a:ea typeface="Cambria" panose="02040503050406030204" pitchFamily="18" charset="0"/>
            </a:endParaRPr>
          </a:p>
        </p:txBody>
      </p:sp>
      <p:sp>
        <p:nvSpPr>
          <p:cNvPr id="7" name="Text 5"/>
          <p:cNvSpPr/>
          <p:nvPr/>
        </p:nvSpPr>
        <p:spPr>
          <a:xfrm>
            <a:off x="793789" y="4995749"/>
            <a:ext cx="4158615" cy="1088708"/>
          </a:xfrm>
          <a:prstGeom prst="rect">
            <a:avLst/>
          </a:prstGeom>
          <a:noFill/>
          <a:ln/>
        </p:spPr>
        <p:txBody>
          <a:bodyPr wrap="square" lIns="0" tIns="0" rIns="0" bIns="0" rtlCol="0" anchor="t"/>
          <a:lstStyle/>
          <a:p>
            <a:pPr marL="0" indent="0" algn="l">
              <a:lnSpc>
                <a:spcPts val="2850"/>
              </a:lnSpc>
              <a:buNone/>
            </a:pPr>
            <a:r>
              <a:rPr lang="en-US" sz="1750" dirty="0">
                <a:latin typeface="Cambria" panose="02040503050406030204" pitchFamily="18" charset="0"/>
                <a:ea typeface="Cambria" panose="02040503050406030204" pitchFamily="18" charset="0"/>
                <a:cs typeface="Inter Medium" pitchFamily="34" charset="-120"/>
              </a:rPr>
              <a:t>Writing, debugging, and optimizing code in multiple programming languages</a:t>
            </a:r>
            <a:endParaRPr lang="en-US" sz="1750" dirty="0">
              <a:latin typeface="Cambria" panose="02040503050406030204" pitchFamily="18" charset="0"/>
              <a:ea typeface="Cambria" panose="02040503050406030204" pitchFamily="18" charset="0"/>
            </a:endParaRPr>
          </a:p>
        </p:txBody>
      </p:sp>
      <p:sp>
        <p:nvSpPr>
          <p:cNvPr id="8" name="Text 6"/>
          <p:cNvSpPr/>
          <p:nvPr/>
        </p:nvSpPr>
        <p:spPr>
          <a:xfrm>
            <a:off x="793789" y="5879847"/>
            <a:ext cx="3123367" cy="354330"/>
          </a:xfrm>
          <a:prstGeom prst="rect">
            <a:avLst/>
          </a:prstGeom>
          <a:noFill/>
          <a:ln/>
        </p:spPr>
        <p:txBody>
          <a:bodyPr wrap="none" lIns="0" tIns="0" rIns="0" bIns="0" rtlCol="0" anchor="t"/>
          <a:lstStyle/>
          <a:p>
            <a:pPr marL="0" indent="0" algn="l">
              <a:lnSpc>
                <a:spcPts val="2750"/>
              </a:lnSpc>
              <a:buNone/>
            </a:pPr>
            <a:r>
              <a:rPr lang="en-US" sz="2200" b="1" dirty="0">
                <a:latin typeface="Cambria" panose="02040503050406030204" pitchFamily="18" charset="0"/>
                <a:ea typeface="Cambria" panose="02040503050406030204" pitchFamily="18" charset="0"/>
                <a:cs typeface="DM Sans Semi Bold" pitchFamily="34" charset="-120"/>
              </a:rPr>
              <a:t>Design Documentation</a:t>
            </a:r>
            <a:endParaRPr lang="en-US" sz="2200" b="1" dirty="0">
              <a:latin typeface="Cambria" panose="02040503050406030204" pitchFamily="18" charset="0"/>
              <a:ea typeface="Cambria" panose="02040503050406030204" pitchFamily="18" charset="0"/>
            </a:endParaRPr>
          </a:p>
        </p:txBody>
      </p:sp>
      <p:sp>
        <p:nvSpPr>
          <p:cNvPr id="9" name="Text 7"/>
          <p:cNvSpPr/>
          <p:nvPr/>
        </p:nvSpPr>
        <p:spPr>
          <a:xfrm>
            <a:off x="793789" y="6370265"/>
            <a:ext cx="4158615" cy="1088708"/>
          </a:xfrm>
          <a:prstGeom prst="rect">
            <a:avLst/>
          </a:prstGeom>
          <a:noFill/>
          <a:ln/>
        </p:spPr>
        <p:txBody>
          <a:bodyPr wrap="square" lIns="0" tIns="0" rIns="0" bIns="0" rtlCol="0" anchor="t"/>
          <a:lstStyle/>
          <a:p>
            <a:pPr marL="0" indent="0" algn="l">
              <a:lnSpc>
                <a:spcPts val="2850"/>
              </a:lnSpc>
              <a:buNone/>
            </a:pPr>
            <a:r>
              <a:rPr lang="en-US" sz="1750" dirty="0">
                <a:latin typeface="Cambria" panose="02040503050406030204" pitchFamily="18" charset="0"/>
                <a:ea typeface="Cambria" panose="02040503050406030204" pitchFamily="18" charset="0"/>
                <a:cs typeface="Inter Medium" pitchFamily="34" charset="-120"/>
              </a:rPr>
              <a:t>Creating detailed design descriptions, assembly instructions, and technical manuals</a:t>
            </a:r>
            <a:endParaRPr lang="en-US" sz="1750" dirty="0">
              <a:latin typeface="Cambria" panose="02040503050406030204" pitchFamily="18" charset="0"/>
              <a:ea typeface="Cambria" panose="02040503050406030204" pitchFamily="18" charset="0"/>
            </a:endParaRPr>
          </a:p>
        </p:txBody>
      </p:sp>
      <p:sp>
        <p:nvSpPr>
          <p:cNvPr id="19" name="Date Placeholder 18">
            <a:extLst>
              <a:ext uri="{FF2B5EF4-FFF2-40B4-BE49-F238E27FC236}">
                <a16:creationId xmlns:a16="http://schemas.microsoft.com/office/drawing/2014/main" id="{ECC39F1F-B5C1-C0EE-5778-295988B70191}"/>
              </a:ext>
            </a:extLst>
          </p:cNvPr>
          <p:cNvSpPr>
            <a:spLocks noGrp="1"/>
          </p:cNvSpPr>
          <p:nvPr>
            <p:ph type="dt" sz="half" idx="10"/>
          </p:nvPr>
        </p:nvSpPr>
        <p:spPr/>
        <p:txBody>
          <a:bodyPr/>
          <a:lstStyle/>
          <a:p>
            <a:fld id="{226F8EBF-8698-457A-A0E9-B0855066F843}" type="datetime1">
              <a:rPr lang="en-US" smtClean="0"/>
              <a:t>1/5/2026</a:t>
            </a:fld>
            <a:endParaRPr lang="en-US" dirty="0"/>
          </a:p>
        </p:txBody>
      </p:sp>
      <p:sp>
        <p:nvSpPr>
          <p:cNvPr id="20" name="Footer Placeholder 19">
            <a:extLst>
              <a:ext uri="{FF2B5EF4-FFF2-40B4-BE49-F238E27FC236}">
                <a16:creationId xmlns:a16="http://schemas.microsoft.com/office/drawing/2014/main" id="{480BDDF6-3008-ADAB-9467-B9119887FECB}"/>
              </a:ext>
            </a:extLst>
          </p:cNvPr>
          <p:cNvSpPr>
            <a:spLocks noGrp="1"/>
          </p:cNvSpPr>
          <p:nvPr>
            <p:ph type="ftr" sz="quarter" idx="3"/>
          </p:nvPr>
        </p:nvSpPr>
        <p:spPr/>
        <p:txBody>
          <a:bodyPr/>
          <a:lstStyle/>
          <a:p>
            <a:r>
              <a:rPr lang="en-US"/>
              <a:t>23ADB302 GenAI and Agentic AI Systems for Mechanical Engineers | Introduction to Generative AI | Opportunities &amp; Challenges | R.Ruthuraraj</a:t>
            </a:r>
            <a:endParaRPr lang="en-US" dirty="0"/>
          </a:p>
        </p:txBody>
      </p:sp>
      <p:sp>
        <p:nvSpPr>
          <p:cNvPr id="21" name="Slide Number Placeholder 20">
            <a:extLst>
              <a:ext uri="{FF2B5EF4-FFF2-40B4-BE49-F238E27FC236}">
                <a16:creationId xmlns:a16="http://schemas.microsoft.com/office/drawing/2014/main" id="{82AE5BD7-8079-8797-8D69-2C2BA7954207}"/>
              </a:ext>
            </a:extLst>
          </p:cNvPr>
          <p:cNvSpPr>
            <a:spLocks noGrp="1"/>
          </p:cNvSpPr>
          <p:nvPr>
            <p:ph type="sldNum" sz="quarter" idx="4"/>
          </p:nvPr>
        </p:nvSpPr>
        <p:spPr/>
        <p:txBody>
          <a:bodyPr/>
          <a:lstStyle/>
          <a:p>
            <a:fld id="{B6F15528-21DE-4FAA-801E-634DDDAF4B2B}" type="slidenum">
              <a:rPr lang="en-US" smtClean="0"/>
              <a:pPr/>
              <a:t>4</a:t>
            </a:fld>
            <a:endParaRPr lang="en-US"/>
          </a:p>
        </p:txBody>
      </p:sp>
      <p:sp>
        <p:nvSpPr>
          <p:cNvPr id="22" name="Shape 0">
            <a:extLst>
              <a:ext uri="{FF2B5EF4-FFF2-40B4-BE49-F238E27FC236}">
                <a16:creationId xmlns:a16="http://schemas.microsoft.com/office/drawing/2014/main" id="{C503E7AD-448C-6C3C-C7AE-3CC0773DA30C}"/>
              </a:ext>
            </a:extLst>
          </p:cNvPr>
          <p:cNvSpPr/>
          <p:nvPr/>
        </p:nvSpPr>
        <p:spPr>
          <a:xfrm>
            <a:off x="3309462" y="260288"/>
            <a:ext cx="7730836" cy="668906"/>
          </a:xfrm>
          <a:prstGeom prst="roundRect">
            <a:avLst>
              <a:gd name="adj" fmla="val 6386"/>
            </a:avLst>
          </a:prstGeom>
          <a:solidFill>
            <a:srgbClr val="D4F7EC"/>
          </a:solidFill>
          <a:ln/>
        </p:spPr>
      </p:sp>
      <p:pic>
        <p:nvPicPr>
          <p:cNvPr id="23" name="Image 0" descr="preencoded.png">
            <a:extLst>
              <a:ext uri="{FF2B5EF4-FFF2-40B4-BE49-F238E27FC236}">
                <a16:creationId xmlns:a16="http://schemas.microsoft.com/office/drawing/2014/main" id="{14591F6E-4EFD-8776-F7CC-2DDA4AF818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40982" y="347990"/>
            <a:ext cx="500405" cy="500405"/>
          </a:xfrm>
          <a:prstGeom prst="rect">
            <a:avLst/>
          </a:prstGeom>
        </p:spPr>
      </p:pic>
      <p:sp>
        <p:nvSpPr>
          <p:cNvPr id="24" name="Text 1">
            <a:extLst>
              <a:ext uri="{FF2B5EF4-FFF2-40B4-BE49-F238E27FC236}">
                <a16:creationId xmlns:a16="http://schemas.microsoft.com/office/drawing/2014/main" id="{B82F5BDD-DC67-5055-7DE8-FE22D957D7D8}"/>
              </a:ext>
            </a:extLst>
          </p:cNvPr>
          <p:cNvSpPr/>
          <p:nvPr/>
        </p:nvSpPr>
        <p:spPr>
          <a:xfrm>
            <a:off x="5176513" y="583122"/>
            <a:ext cx="4649985" cy="566976"/>
          </a:xfrm>
          <a:prstGeom prst="rect">
            <a:avLst/>
          </a:prstGeom>
          <a:noFill/>
          <a:ln/>
        </p:spPr>
        <p:txBody>
          <a:bodyPr wrap="none" lIns="0" tIns="0" rIns="0" bIns="0" rtlCol="0" anchor="t"/>
          <a:lstStyle/>
          <a:p>
            <a:pPr marL="0" indent="0" algn="ctr">
              <a:lnSpc>
                <a:spcPts val="1800"/>
              </a:lnSpc>
              <a:buNone/>
            </a:pPr>
            <a:r>
              <a:rPr lang="en-US" sz="4000" b="1" dirty="0">
                <a:latin typeface="Cambria" panose="02040503050406030204" pitchFamily="18" charset="0"/>
                <a:ea typeface="Cambria" panose="02040503050406030204" pitchFamily="18" charset="0"/>
                <a:cs typeface="Inter Medium" pitchFamily="34" charset="-120"/>
              </a:rPr>
              <a:t>MODEL ARCHITECTURE</a:t>
            </a:r>
            <a:endParaRPr lang="en-US" sz="4000" b="1" dirty="0">
              <a:latin typeface="Cambria" panose="02040503050406030204" pitchFamily="18" charset="0"/>
              <a:ea typeface="Cambria" panose="02040503050406030204" pitchFamily="18" charset="0"/>
            </a:endParaRPr>
          </a:p>
        </p:txBody>
      </p:sp>
      <p:pic>
        <p:nvPicPr>
          <p:cNvPr id="10242" name="Picture 2">
            <a:extLst>
              <a:ext uri="{FF2B5EF4-FFF2-40B4-BE49-F238E27FC236}">
                <a16:creationId xmlns:a16="http://schemas.microsoft.com/office/drawing/2014/main" id="{17B20481-24E0-FD61-E547-7CBF21B09E4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0211" b="12322"/>
          <a:stretch>
            <a:fillRect/>
          </a:stretch>
        </p:blipFill>
        <p:spPr bwMode="auto">
          <a:xfrm>
            <a:off x="6813816" y="2450491"/>
            <a:ext cx="7054717" cy="48691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BCDB9-8232-E0A1-30F2-578725A851A1}"/>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192E919A-E580-8C40-FB25-518941CAD574}"/>
              </a:ext>
            </a:extLst>
          </p:cNvPr>
          <p:cNvSpPr/>
          <p:nvPr/>
        </p:nvSpPr>
        <p:spPr>
          <a:xfrm>
            <a:off x="3152483" y="1252028"/>
            <a:ext cx="8397478" cy="708779"/>
          </a:xfrm>
          <a:prstGeom prst="rect">
            <a:avLst/>
          </a:prstGeom>
          <a:noFill/>
          <a:ln/>
        </p:spPr>
        <p:txBody>
          <a:bodyPr wrap="none" lIns="0" tIns="0" rIns="0" bIns="0" rtlCol="0" anchor="t"/>
          <a:lstStyle/>
          <a:p>
            <a:pPr marL="0" indent="0" algn="ctr">
              <a:lnSpc>
                <a:spcPts val="5550"/>
              </a:lnSpc>
              <a:buNone/>
            </a:pPr>
            <a:r>
              <a:rPr lang="en-US" sz="4000" b="1" dirty="0">
                <a:solidFill>
                  <a:srgbClr val="030303"/>
                </a:solidFill>
                <a:latin typeface="Cambria" panose="02040503050406030204" pitchFamily="18" charset="0"/>
                <a:ea typeface="Cambria" panose="02040503050406030204" pitchFamily="18" charset="0"/>
                <a:cs typeface="DM Sans Semi Bold" pitchFamily="34" charset="-120"/>
              </a:rPr>
              <a:t>Large Language Models (LLMs)</a:t>
            </a:r>
            <a:endParaRPr lang="en-US" sz="4000" b="1" dirty="0">
              <a:latin typeface="Cambria" panose="02040503050406030204" pitchFamily="18" charset="0"/>
              <a:ea typeface="Cambria" panose="02040503050406030204" pitchFamily="18" charset="0"/>
            </a:endParaRPr>
          </a:p>
        </p:txBody>
      </p:sp>
      <p:sp>
        <p:nvSpPr>
          <p:cNvPr id="10" name="Text 8">
            <a:extLst>
              <a:ext uri="{FF2B5EF4-FFF2-40B4-BE49-F238E27FC236}">
                <a16:creationId xmlns:a16="http://schemas.microsoft.com/office/drawing/2014/main" id="{CEE5F05E-421E-B5B2-2886-478BC80F409D}"/>
              </a:ext>
            </a:extLst>
          </p:cNvPr>
          <p:cNvSpPr/>
          <p:nvPr/>
        </p:nvSpPr>
        <p:spPr>
          <a:xfrm>
            <a:off x="793790" y="3005010"/>
            <a:ext cx="4158615" cy="748427"/>
          </a:xfrm>
          <a:prstGeom prst="rect">
            <a:avLst/>
          </a:prstGeom>
          <a:noFill/>
          <a:ln/>
        </p:spPr>
        <p:txBody>
          <a:bodyPr wrap="none" lIns="0" tIns="0" rIns="0" bIns="0" rtlCol="0" anchor="t"/>
          <a:lstStyle/>
          <a:p>
            <a:pPr marL="0" indent="0" algn="ctr">
              <a:lnSpc>
                <a:spcPts val="5850"/>
              </a:lnSpc>
              <a:buNone/>
            </a:pPr>
            <a:r>
              <a:rPr lang="en-US" sz="6000" dirty="0">
                <a:latin typeface="Cambria" panose="02040503050406030204" pitchFamily="18" charset="0"/>
                <a:ea typeface="Cambria" panose="02040503050406030204" pitchFamily="18" charset="0"/>
                <a:cs typeface="DM Sans Semi Bold" pitchFamily="34" charset="-120"/>
              </a:rPr>
              <a:t>175B</a:t>
            </a:r>
            <a:endParaRPr lang="en-US" sz="6000" dirty="0">
              <a:latin typeface="Cambria" panose="02040503050406030204" pitchFamily="18" charset="0"/>
              <a:ea typeface="Cambria" panose="02040503050406030204" pitchFamily="18" charset="0"/>
            </a:endParaRPr>
          </a:p>
        </p:txBody>
      </p:sp>
      <p:sp>
        <p:nvSpPr>
          <p:cNvPr id="11" name="Text 9">
            <a:extLst>
              <a:ext uri="{FF2B5EF4-FFF2-40B4-BE49-F238E27FC236}">
                <a16:creationId xmlns:a16="http://schemas.microsoft.com/office/drawing/2014/main" id="{DE3E0763-D89A-E32B-33DF-CC021912139E}"/>
              </a:ext>
            </a:extLst>
          </p:cNvPr>
          <p:cNvSpPr/>
          <p:nvPr/>
        </p:nvSpPr>
        <p:spPr>
          <a:xfrm>
            <a:off x="1455420" y="4036806"/>
            <a:ext cx="2835235" cy="354330"/>
          </a:xfrm>
          <a:prstGeom prst="rect">
            <a:avLst/>
          </a:prstGeom>
          <a:noFill/>
          <a:ln/>
        </p:spPr>
        <p:txBody>
          <a:bodyPr wrap="none" lIns="0" tIns="0" rIns="0" bIns="0" rtlCol="0" anchor="t"/>
          <a:lstStyle/>
          <a:p>
            <a:pPr marL="0" indent="0" algn="ctr">
              <a:lnSpc>
                <a:spcPts val="2750"/>
              </a:lnSpc>
              <a:buNone/>
            </a:pPr>
            <a:r>
              <a:rPr lang="en-US" sz="2400" dirty="0">
                <a:latin typeface="Cambria" panose="02040503050406030204" pitchFamily="18" charset="0"/>
                <a:ea typeface="Cambria" panose="02040503050406030204" pitchFamily="18" charset="0"/>
                <a:cs typeface="DM Sans Semi Bold" pitchFamily="34" charset="-120"/>
              </a:rPr>
              <a:t>Parameters</a:t>
            </a:r>
            <a:endParaRPr lang="en-US" sz="2400" dirty="0">
              <a:latin typeface="Cambria" panose="02040503050406030204" pitchFamily="18" charset="0"/>
              <a:ea typeface="Cambria" panose="02040503050406030204" pitchFamily="18" charset="0"/>
            </a:endParaRPr>
          </a:p>
        </p:txBody>
      </p:sp>
      <p:sp>
        <p:nvSpPr>
          <p:cNvPr id="12" name="Text 10">
            <a:extLst>
              <a:ext uri="{FF2B5EF4-FFF2-40B4-BE49-F238E27FC236}">
                <a16:creationId xmlns:a16="http://schemas.microsoft.com/office/drawing/2014/main" id="{5F55B5E1-206A-A434-E5DF-4B34A9166204}"/>
              </a:ext>
            </a:extLst>
          </p:cNvPr>
          <p:cNvSpPr/>
          <p:nvPr/>
        </p:nvSpPr>
        <p:spPr>
          <a:xfrm>
            <a:off x="793790" y="4527224"/>
            <a:ext cx="4158615" cy="725805"/>
          </a:xfrm>
          <a:prstGeom prst="rect">
            <a:avLst/>
          </a:prstGeom>
          <a:noFill/>
          <a:ln/>
        </p:spPr>
        <p:txBody>
          <a:bodyPr wrap="square" lIns="0" tIns="0" rIns="0" bIns="0" rtlCol="0" anchor="t"/>
          <a:lstStyle/>
          <a:p>
            <a:pPr marL="0" indent="0" algn="ctr">
              <a:lnSpc>
                <a:spcPts val="2850"/>
              </a:lnSpc>
              <a:buNone/>
            </a:pPr>
            <a:r>
              <a:rPr lang="en-US" dirty="0">
                <a:latin typeface="Cambria" panose="02040503050406030204" pitchFamily="18" charset="0"/>
                <a:ea typeface="Cambria" panose="02040503050406030204" pitchFamily="18" charset="0"/>
                <a:cs typeface="Inter Medium" pitchFamily="34" charset="-120"/>
              </a:rPr>
              <a:t>Modern LLMs contain billions of trainable parameters</a:t>
            </a:r>
            <a:endParaRPr lang="en-US" dirty="0">
              <a:latin typeface="Cambria" panose="02040503050406030204" pitchFamily="18" charset="0"/>
              <a:ea typeface="Cambria" panose="02040503050406030204" pitchFamily="18" charset="0"/>
            </a:endParaRPr>
          </a:p>
        </p:txBody>
      </p:sp>
      <p:sp>
        <p:nvSpPr>
          <p:cNvPr id="13" name="Text 11">
            <a:extLst>
              <a:ext uri="{FF2B5EF4-FFF2-40B4-BE49-F238E27FC236}">
                <a16:creationId xmlns:a16="http://schemas.microsoft.com/office/drawing/2014/main" id="{A77FF9AA-DE72-0025-13FA-990849043EB6}"/>
              </a:ext>
            </a:extLst>
          </p:cNvPr>
          <p:cNvSpPr/>
          <p:nvPr/>
        </p:nvSpPr>
        <p:spPr>
          <a:xfrm>
            <a:off x="5235893" y="3005010"/>
            <a:ext cx="4158615" cy="748427"/>
          </a:xfrm>
          <a:prstGeom prst="rect">
            <a:avLst/>
          </a:prstGeom>
          <a:noFill/>
          <a:ln/>
        </p:spPr>
        <p:txBody>
          <a:bodyPr wrap="none" lIns="0" tIns="0" rIns="0" bIns="0" rtlCol="0" anchor="t"/>
          <a:lstStyle/>
          <a:p>
            <a:pPr marL="0" indent="0" algn="ctr">
              <a:lnSpc>
                <a:spcPts val="5850"/>
              </a:lnSpc>
              <a:buNone/>
            </a:pPr>
            <a:r>
              <a:rPr lang="en-US" sz="6000" dirty="0">
                <a:latin typeface="Cambria" panose="02040503050406030204" pitchFamily="18" charset="0"/>
                <a:ea typeface="Cambria" panose="02040503050406030204" pitchFamily="18" charset="0"/>
                <a:cs typeface="DM Sans Semi Bold" pitchFamily="34" charset="-120"/>
              </a:rPr>
              <a:t>45TB</a:t>
            </a:r>
            <a:endParaRPr lang="en-US" sz="6000" dirty="0">
              <a:latin typeface="Cambria" panose="02040503050406030204" pitchFamily="18" charset="0"/>
              <a:ea typeface="Cambria" panose="02040503050406030204" pitchFamily="18" charset="0"/>
            </a:endParaRPr>
          </a:p>
        </p:txBody>
      </p:sp>
      <p:sp>
        <p:nvSpPr>
          <p:cNvPr id="14" name="Text 12">
            <a:extLst>
              <a:ext uri="{FF2B5EF4-FFF2-40B4-BE49-F238E27FC236}">
                <a16:creationId xmlns:a16="http://schemas.microsoft.com/office/drawing/2014/main" id="{9BD9223C-DF23-13EC-4E83-A7064002CDC2}"/>
              </a:ext>
            </a:extLst>
          </p:cNvPr>
          <p:cNvSpPr/>
          <p:nvPr/>
        </p:nvSpPr>
        <p:spPr>
          <a:xfrm>
            <a:off x="5897523" y="4036806"/>
            <a:ext cx="2835235" cy="354330"/>
          </a:xfrm>
          <a:prstGeom prst="rect">
            <a:avLst/>
          </a:prstGeom>
          <a:noFill/>
          <a:ln/>
        </p:spPr>
        <p:txBody>
          <a:bodyPr wrap="none" lIns="0" tIns="0" rIns="0" bIns="0" rtlCol="0" anchor="t"/>
          <a:lstStyle/>
          <a:p>
            <a:pPr marL="0" indent="0" algn="ctr">
              <a:lnSpc>
                <a:spcPts val="2750"/>
              </a:lnSpc>
              <a:buNone/>
            </a:pPr>
            <a:r>
              <a:rPr lang="en-US" sz="2400" dirty="0">
                <a:latin typeface="Cambria" panose="02040503050406030204" pitchFamily="18" charset="0"/>
                <a:ea typeface="Cambria" panose="02040503050406030204" pitchFamily="18" charset="0"/>
                <a:cs typeface="DM Sans Semi Bold" pitchFamily="34" charset="-120"/>
              </a:rPr>
              <a:t>Training Data</a:t>
            </a:r>
            <a:endParaRPr lang="en-US" sz="2400" dirty="0">
              <a:latin typeface="Cambria" panose="02040503050406030204" pitchFamily="18" charset="0"/>
              <a:ea typeface="Cambria" panose="02040503050406030204" pitchFamily="18" charset="0"/>
            </a:endParaRPr>
          </a:p>
        </p:txBody>
      </p:sp>
      <p:sp>
        <p:nvSpPr>
          <p:cNvPr id="15" name="Text 13">
            <a:extLst>
              <a:ext uri="{FF2B5EF4-FFF2-40B4-BE49-F238E27FC236}">
                <a16:creationId xmlns:a16="http://schemas.microsoft.com/office/drawing/2014/main" id="{0751FEA5-7069-B3E0-CC5A-8B9C050FD4BE}"/>
              </a:ext>
            </a:extLst>
          </p:cNvPr>
          <p:cNvSpPr/>
          <p:nvPr/>
        </p:nvSpPr>
        <p:spPr>
          <a:xfrm>
            <a:off x="5235893" y="4527224"/>
            <a:ext cx="4158615" cy="725805"/>
          </a:xfrm>
          <a:prstGeom prst="rect">
            <a:avLst/>
          </a:prstGeom>
          <a:noFill/>
          <a:ln/>
        </p:spPr>
        <p:txBody>
          <a:bodyPr wrap="square" lIns="0" tIns="0" rIns="0" bIns="0" rtlCol="0" anchor="t"/>
          <a:lstStyle/>
          <a:p>
            <a:pPr marL="0" indent="0" algn="ctr">
              <a:lnSpc>
                <a:spcPts val="2850"/>
              </a:lnSpc>
              <a:buNone/>
            </a:pPr>
            <a:r>
              <a:rPr lang="en-US" dirty="0">
                <a:latin typeface="Cambria" panose="02040503050406030204" pitchFamily="18" charset="0"/>
                <a:ea typeface="Cambria" panose="02040503050406030204" pitchFamily="18" charset="0"/>
                <a:cs typeface="Inter Medium" pitchFamily="34" charset="-120"/>
              </a:rPr>
              <a:t>Trained on massive text datasets from diverse sources</a:t>
            </a:r>
            <a:endParaRPr lang="en-US" dirty="0">
              <a:latin typeface="Cambria" panose="02040503050406030204" pitchFamily="18" charset="0"/>
              <a:ea typeface="Cambria" panose="02040503050406030204" pitchFamily="18" charset="0"/>
            </a:endParaRPr>
          </a:p>
        </p:txBody>
      </p:sp>
      <p:sp>
        <p:nvSpPr>
          <p:cNvPr id="16" name="Text 14">
            <a:extLst>
              <a:ext uri="{FF2B5EF4-FFF2-40B4-BE49-F238E27FC236}">
                <a16:creationId xmlns:a16="http://schemas.microsoft.com/office/drawing/2014/main" id="{A52C6336-DE17-2BA6-5658-0E697B107BEC}"/>
              </a:ext>
            </a:extLst>
          </p:cNvPr>
          <p:cNvSpPr/>
          <p:nvPr/>
        </p:nvSpPr>
        <p:spPr>
          <a:xfrm>
            <a:off x="9677995" y="3005010"/>
            <a:ext cx="4158615" cy="748427"/>
          </a:xfrm>
          <a:prstGeom prst="rect">
            <a:avLst/>
          </a:prstGeom>
          <a:noFill/>
          <a:ln/>
        </p:spPr>
        <p:txBody>
          <a:bodyPr wrap="none" lIns="0" tIns="0" rIns="0" bIns="0" rtlCol="0" anchor="t"/>
          <a:lstStyle/>
          <a:p>
            <a:pPr marL="0" indent="0" algn="ctr">
              <a:lnSpc>
                <a:spcPts val="5850"/>
              </a:lnSpc>
              <a:buNone/>
            </a:pPr>
            <a:r>
              <a:rPr lang="en-US" sz="6000" dirty="0">
                <a:latin typeface="Cambria" panose="02040503050406030204" pitchFamily="18" charset="0"/>
                <a:ea typeface="Cambria" panose="02040503050406030204" pitchFamily="18" charset="0"/>
                <a:cs typeface="DM Sans Semi Bold" pitchFamily="34" charset="-120"/>
              </a:rPr>
              <a:t>50+</a:t>
            </a:r>
            <a:endParaRPr lang="en-US" sz="6000" dirty="0">
              <a:latin typeface="Cambria" panose="02040503050406030204" pitchFamily="18" charset="0"/>
              <a:ea typeface="Cambria" panose="02040503050406030204" pitchFamily="18" charset="0"/>
            </a:endParaRPr>
          </a:p>
        </p:txBody>
      </p:sp>
      <p:sp>
        <p:nvSpPr>
          <p:cNvPr id="17" name="Text 15">
            <a:extLst>
              <a:ext uri="{FF2B5EF4-FFF2-40B4-BE49-F238E27FC236}">
                <a16:creationId xmlns:a16="http://schemas.microsoft.com/office/drawing/2014/main" id="{718AE1A1-787D-D46F-63B9-5F2C20BC9FF4}"/>
              </a:ext>
            </a:extLst>
          </p:cNvPr>
          <p:cNvSpPr/>
          <p:nvPr/>
        </p:nvSpPr>
        <p:spPr>
          <a:xfrm>
            <a:off x="10339626" y="4036806"/>
            <a:ext cx="2835235" cy="354330"/>
          </a:xfrm>
          <a:prstGeom prst="rect">
            <a:avLst/>
          </a:prstGeom>
          <a:noFill/>
          <a:ln/>
        </p:spPr>
        <p:txBody>
          <a:bodyPr wrap="none" lIns="0" tIns="0" rIns="0" bIns="0" rtlCol="0" anchor="t"/>
          <a:lstStyle/>
          <a:p>
            <a:pPr marL="0" indent="0" algn="ctr">
              <a:lnSpc>
                <a:spcPts val="2750"/>
              </a:lnSpc>
              <a:buNone/>
            </a:pPr>
            <a:r>
              <a:rPr lang="en-US" sz="2400" dirty="0">
                <a:latin typeface="Cambria" panose="02040503050406030204" pitchFamily="18" charset="0"/>
                <a:ea typeface="Cambria" panose="02040503050406030204" pitchFamily="18" charset="0"/>
                <a:cs typeface="DM Sans Semi Bold" pitchFamily="34" charset="-120"/>
              </a:rPr>
              <a:t>Languages</a:t>
            </a:r>
            <a:endParaRPr lang="en-US" sz="2400" dirty="0">
              <a:latin typeface="Cambria" panose="02040503050406030204" pitchFamily="18" charset="0"/>
              <a:ea typeface="Cambria" panose="02040503050406030204" pitchFamily="18" charset="0"/>
            </a:endParaRPr>
          </a:p>
        </p:txBody>
      </p:sp>
      <p:sp>
        <p:nvSpPr>
          <p:cNvPr id="18" name="Text 16">
            <a:extLst>
              <a:ext uri="{FF2B5EF4-FFF2-40B4-BE49-F238E27FC236}">
                <a16:creationId xmlns:a16="http://schemas.microsoft.com/office/drawing/2014/main" id="{D597D241-5D90-4B6E-D1F3-C6908C33206B}"/>
              </a:ext>
            </a:extLst>
          </p:cNvPr>
          <p:cNvSpPr/>
          <p:nvPr/>
        </p:nvSpPr>
        <p:spPr>
          <a:xfrm>
            <a:off x="9677995" y="4527224"/>
            <a:ext cx="4158615" cy="725805"/>
          </a:xfrm>
          <a:prstGeom prst="rect">
            <a:avLst/>
          </a:prstGeom>
          <a:noFill/>
          <a:ln/>
        </p:spPr>
        <p:txBody>
          <a:bodyPr wrap="square" lIns="0" tIns="0" rIns="0" bIns="0" rtlCol="0" anchor="t"/>
          <a:lstStyle/>
          <a:p>
            <a:pPr marL="0" indent="0" algn="ctr">
              <a:lnSpc>
                <a:spcPts val="2850"/>
              </a:lnSpc>
              <a:buNone/>
            </a:pPr>
            <a:r>
              <a:rPr lang="en-US" dirty="0">
                <a:latin typeface="Cambria" panose="02040503050406030204" pitchFamily="18" charset="0"/>
                <a:ea typeface="Cambria" panose="02040503050406030204" pitchFamily="18" charset="0"/>
                <a:cs typeface="Inter Medium" pitchFamily="34" charset="-120"/>
              </a:rPr>
              <a:t>Support for multiple natural and programming languages</a:t>
            </a:r>
            <a:endParaRPr lang="en-US" dirty="0">
              <a:latin typeface="Cambria" panose="02040503050406030204" pitchFamily="18" charset="0"/>
              <a:ea typeface="Cambria" panose="02040503050406030204" pitchFamily="18" charset="0"/>
            </a:endParaRPr>
          </a:p>
        </p:txBody>
      </p:sp>
      <p:sp>
        <p:nvSpPr>
          <p:cNvPr id="19" name="Date Placeholder 18">
            <a:extLst>
              <a:ext uri="{FF2B5EF4-FFF2-40B4-BE49-F238E27FC236}">
                <a16:creationId xmlns:a16="http://schemas.microsoft.com/office/drawing/2014/main" id="{7B9A6441-AB56-252C-3E4F-150C3CC4B257}"/>
              </a:ext>
            </a:extLst>
          </p:cNvPr>
          <p:cNvSpPr>
            <a:spLocks noGrp="1"/>
          </p:cNvSpPr>
          <p:nvPr>
            <p:ph type="dt" sz="half" idx="10"/>
          </p:nvPr>
        </p:nvSpPr>
        <p:spPr/>
        <p:txBody>
          <a:bodyPr/>
          <a:lstStyle/>
          <a:p>
            <a:fld id="{7864275E-B61E-4B45-819D-9403A7F1EF15}" type="datetime1">
              <a:rPr lang="en-US" smtClean="0"/>
              <a:t>1/5/2026</a:t>
            </a:fld>
            <a:endParaRPr lang="en-US" dirty="0"/>
          </a:p>
        </p:txBody>
      </p:sp>
      <p:sp>
        <p:nvSpPr>
          <p:cNvPr id="20" name="Footer Placeholder 19">
            <a:extLst>
              <a:ext uri="{FF2B5EF4-FFF2-40B4-BE49-F238E27FC236}">
                <a16:creationId xmlns:a16="http://schemas.microsoft.com/office/drawing/2014/main" id="{0158E4F8-9D28-17BF-9FAF-11D83574D2FB}"/>
              </a:ext>
            </a:extLst>
          </p:cNvPr>
          <p:cNvSpPr>
            <a:spLocks noGrp="1"/>
          </p:cNvSpPr>
          <p:nvPr>
            <p:ph type="ftr" sz="quarter" idx="3"/>
          </p:nvPr>
        </p:nvSpPr>
        <p:spPr/>
        <p:txBody>
          <a:bodyPr/>
          <a:lstStyle/>
          <a:p>
            <a:r>
              <a:rPr lang="en-US"/>
              <a:t>23ADB302 GenAI and Agentic AI Systems for Mechanical Engineers | Introduction to Generative AI | Opportunities &amp; Challenges | R.Ruthuraraj</a:t>
            </a:r>
            <a:endParaRPr lang="en-US" dirty="0"/>
          </a:p>
        </p:txBody>
      </p:sp>
      <p:sp>
        <p:nvSpPr>
          <p:cNvPr id="21" name="Slide Number Placeholder 20">
            <a:extLst>
              <a:ext uri="{FF2B5EF4-FFF2-40B4-BE49-F238E27FC236}">
                <a16:creationId xmlns:a16="http://schemas.microsoft.com/office/drawing/2014/main" id="{DAC9FCD3-5432-BAEC-1D34-CFBFBDCF6B90}"/>
              </a:ext>
            </a:extLst>
          </p:cNvPr>
          <p:cNvSpPr>
            <a:spLocks noGrp="1"/>
          </p:cNvSpPr>
          <p:nvPr>
            <p:ph type="sldNum" sz="quarter" idx="4"/>
          </p:nvPr>
        </p:nvSpPr>
        <p:spPr/>
        <p:txBody>
          <a:bodyPr/>
          <a:lstStyle/>
          <a:p>
            <a:fld id="{B6F15528-21DE-4FAA-801E-634DDDAF4B2B}" type="slidenum">
              <a:rPr lang="en-US" smtClean="0"/>
              <a:pPr/>
              <a:t>5</a:t>
            </a:fld>
            <a:endParaRPr lang="en-US"/>
          </a:p>
        </p:txBody>
      </p:sp>
      <p:sp>
        <p:nvSpPr>
          <p:cNvPr id="22" name="Shape 0">
            <a:extLst>
              <a:ext uri="{FF2B5EF4-FFF2-40B4-BE49-F238E27FC236}">
                <a16:creationId xmlns:a16="http://schemas.microsoft.com/office/drawing/2014/main" id="{B77AF293-00A8-82B6-9D82-352165417120}"/>
              </a:ext>
            </a:extLst>
          </p:cNvPr>
          <p:cNvSpPr/>
          <p:nvPr/>
        </p:nvSpPr>
        <p:spPr>
          <a:xfrm>
            <a:off x="3309462" y="260288"/>
            <a:ext cx="7730836" cy="668906"/>
          </a:xfrm>
          <a:prstGeom prst="roundRect">
            <a:avLst>
              <a:gd name="adj" fmla="val 6386"/>
            </a:avLst>
          </a:prstGeom>
          <a:solidFill>
            <a:srgbClr val="D4F7EC"/>
          </a:solidFill>
          <a:ln/>
        </p:spPr>
      </p:sp>
      <p:pic>
        <p:nvPicPr>
          <p:cNvPr id="23" name="Image 0" descr="preencoded.png">
            <a:extLst>
              <a:ext uri="{FF2B5EF4-FFF2-40B4-BE49-F238E27FC236}">
                <a16:creationId xmlns:a16="http://schemas.microsoft.com/office/drawing/2014/main" id="{EB277237-35CA-E8DE-A710-0C001A5480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40982" y="347990"/>
            <a:ext cx="500405" cy="500405"/>
          </a:xfrm>
          <a:prstGeom prst="rect">
            <a:avLst/>
          </a:prstGeom>
        </p:spPr>
      </p:pic>
      <p:sp>
        <p:nvSpPr>
          <p:cNvPr id="24" name="Text 1">
            <a:extLst>
              <a:ext uri="{FF2B5EF4-FFF2-40B4-BE49-F238E27FC236}">
                <a16:creationId xmlns:a16="http://schemas.microsoft.com/office/drawing/2014/main" id="{A2F82C08-1A70-2ABE-8959-17DC2643B798}"/>
              </a:ext>
            </a:extLst>
          </p:cNvPr>
          <p:cNvSpPr/>
          <p:nvPr/>
        </p:nvSpPr>
        <p:spPr>
          <a:xfrm>
            <a:off x="5176513" y="583122"/>
            <a:ext cx="4649985" cy="566976"/>
          </a:xfrm>
          <a:prstGeom prst="rect">
            <a:avLst/>
          </a:prstGeom>
          <a:noFill/>
          <a:ln/>
        </p:spPr>
        <p:txBody>
          <a:bodyPr wrap="none" lIns="0" tIns="0" rIns="0" bIns="0" rtlCol="0" anchor="t"/>
          <a:lstStyle/>
          <a:p>
            <a:pPr marL="0" indent="0" algn="ctr">
              <a:lnSpc>
                <a:spcPts val="1800"/>
              </a:lnSpc>
              <a:buNone/>
            </a:pPr>
            <a:r>
              <a:rPr lang="en-US" sz="4000" b="1" dirty="0">
                <a:latin typeface="Cambria" panose="02040503050406030204" pitchFamily="18" charset="0"/>
                <a:ea typeface="Cambria" panose="02040503050406030204" pitchFamily="18" charset="0"/>
                <a:cs typeface="Inter Medium" pitchFamily="34" charset="-120"/>
              </a:rPr>
              <a:t>MODEL ARCHITECTURE</a:t>
            </a:r>
            <a:endParaRPr lang="en-US" sz="4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42531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841592" y="5673699"/>
            <a:ext cx="1059180" cy="982980"/>
          </a:xfrm>
          <a:custGeom>
            <a:avLst/>
            <a:gdLst/>
            <a:ahLst/>
            <a:cxnLst/>
            <a:rect l="l" t="t" r="r" b="b"/>
            <a:pathLst>
              <a:path w="1323975" h="1228725">
                <a:moveTo>
                  <a:pt x="0" y="0"/>
                </a:moveTo>
                <a:lnTo>
                  <a:pt x="1323975" y="0"/>
                </a:lnTo>
                <a:lnTo>
                  <a:pt x="1323975" y="1228725"/>
                </a:lnTo>
                <a:lnTo>
                  <a:pt x="0" y="1228725"/>
                </a:lnTo>
                <a:lnTo>
                  <a:pt x="0" y="0"/>
                </a:lnTo>
                <a:close/>
              </a:path>
            </a:pathLst>
          </a:custGeom>
          <a:blipFill>
            <a:blip r:embed="rId2"/>
            <a:stretch>
              <a:fillRect/>
            </a:stretch>
          </a:blipFill>
        </p:spPr>
      </p:sp>
      <p:sp>
        <p:nvSpPr>
          <p:cNvPr id="4" name="Freeform 4"/>
          <p:cNvSpPr/>
          <p:nvPr/>
        </p:nvSpPr>
        <p:spPr>
          <a:xfrm>
            <a:off x="1088238" y="3701588"/>
            <a:ext cx="784860" cy="1082040"/>
          </a:xfrm>
          <a:custGeom>
            <a:avLst/>
            <a:gdLst/>
            <a:ahLst/>
            <a:cxnLst/>
            <a:rect l="l" t="t" r="r" b="b"/>
            <a:pathLst>
              <a:path w="981075" h="1352550">
                <a:moveTo>
                  <a:pt x="0" y="0"/>
                </a:moveTo>
                <a:lnTo>
                  <a:pt x="981075" y="0"/>
                </a:lnTo>
                <a:lnTo>
                  <a:pt x="981075" y="1352550"/>
                </a:lnTo>
                <a:lnTo>
                  <a:pt x="0" y="1352550"/>
                </a:lnTo>
                <a:lnTo>
                  <a:pt x="0" y="0"/>
                </a:lnTo>
                <a:close/>
              </a:path>
            </a:pathLst>
          </a:custGeom>
          <a:blipFill>
            <a:blip r:embed="rId3"/>
            <a:stretch>
              <a:fillRect/>
            </a:stretch>
          </a:blipFill>
        </p:spPr>
      </p:sp>
      <p:sp>
        <p:nvSpPr>
          <p:cNvPr id="5" name="Freeform 5"/>
          <p:cNvSpPr/>
          <p:nvPr/>
        </p:nvSpPr>
        <p:spPr>
          <a:xfrm>
            <a:off x="1014354" y="2224660"/>
            <a:ext cx="1051560" cy="1051560"/>
          </a:xfrm>
          <a:custGeom>
            <a:avLst/>
            <a:gdLst/>
            <a:ahLst/>
            <a:cxnLst/>
            <a:rect l="l" t="t" r="r" b="b"/>
            <a:pathLst>
              <a:path w="1314450" h="1314450">
                <a:moveTo>
                  <a:pt x="0" y="0"/>
                </a:moveTo>
                <a:lnTo>
                  <a:pt x="1314450" y="0"/>
                </a:lnTo>
                <a:lnTo>
                  <a:pt x="1314450" y="1314450"/>
                </a:lnTo>
                <a:lnTo>
                  <a:pt x="0" y="1314450"/>
                </a:lnTo>
                <a:lnTo>
                  <a:pt x="0" y="0"/>
                </a:lnTo>
                <a:close/>
              </a:path>
            </a:pathLst>
          </a:custGeom>
          <a:blipFill>
            <a:blip r:embed="rId4"/>
            <a:stretch>
              <a:fillRect/>
            </a:stretch>
          </a:blipFill>
        </p:spPr>
      </p:sp>
      <p:grpSp>
        <p:nvGrpSpPr>
          <p:cNvPr id="6" name="Group 6"/>
          <p:cNvGrpSpPr/>
          <p:nvPr/>
        </p:nvGrpSpPr>
        <p:grpSpPr>
          <a:xfrm>
            <a:off x="2330622" y="2439360"/>
            <a:ext cx="76200" cy="76200"/>
            <a:chOff x="0" y="0"/>
            <a:chExt cx="95250" cy="95250"/>
          </a:xfrm>
        </p:grpSpPr>
        <p:sp>
          <p:nvSpPr>
            <p:cNvPr id="7" name="Freeform 7"/>
            <p:cNvSpPr/>
            <p:nvPr/>
          </p:nvSpPr>
          <p:spPr>
            <a:xfrm>
              <a:off x="0" y="0"/>
              <a:ext cx="95377" cy="95377"/>
            </a:xfrm>
            <a:custGeom>
              <a:avLst/>
              <a:gdLst/>
              <a:ahLst/>
              <a:cxnLst/>
              <a:rect l="l" t="t" r="r" b="b"/>
              <a:pathLst>
                <a:path w="95377" h="95377">
                  <a:moveTo>
                    <a:pt x="95250" y="47625"/>
                  </a:moveTo>
                  <a:cubicBezTo>
                    <a:pt x="95250" y="53975"/>
                    <a:pt x="93980" y="60071"/>
                    <a:pt x="91567" y="65913"/>
                  </a:cubicBezTo>
                  <a:cubicBezTo>
                    <a:pt x="89154" y="71755"/>
                    <a:pt x="85725" y="76835"/>
                    <a:pt x="81280" y="81407"/>
                  </a:cubicBezTo>
                  <a:cubicBezTo>
                    <a:pt x="76835" y="85979"/>
                    <a:pt x="71628" y="89281"/>
                    <a:pt x="65786" y="91694"/>
                  </a:cubicBezTo>
                  <a:cubicBezTo>
                    <a:pt x="59944" y="94107"/>
                    <a:pt x="53848" y="95377"/>
                    <a:pt x="47498" y="95377"/>
                  </a:cubicBezTo>
                  <a:cubicBezTo>
                    <a:pt x="41148" y="95377"/>
                    <a:pt x="35052" y="94107"/>
                    <a:pt x="29210" y="91694"/>
                  </a:cubicBezTo>
                  <a:cubicBezTo>
                    <a:pt x="23368" y="89281"/>
                    <a:pt x="18288" y="85852"/>
                    <a:pt x="13716" y="81407"/>
                  </a:cubicBezTo>
                  <a:cubicBezTo>
                    <a:pt x="9144" y="76962"/>
                    <a:pt x="6096" y="71628"/>
                    <a:pt x="3683" y="65913"/>
                  </a:cubicBezTo>
                  <a:cubicBezTo>
                    <a:pt x="1270" y="60198"/>
                    <a:pt x="0" y="53975"/>
                    <a:pt x="0" y="47625"/>
                  </a:cubicBezTo>
                  <a:cubicBezTo>
                    <a:pt x="0" y="41275"/>
                    <a:pt x="1270" y="35179"/>
                    <a:pt x="3683" y="29337"/>
                  </a:cubicBezTo>
                  <a:cubicBezTo>
                    <a:pt x="6096" y="23495"/>
                    <a:pt x="9525" y="18415"/>
                    <a:pt x="13970" y="13970"/>
                  </a:cubicBezTo>
                  <a:cubicBezTo>
                    <a:pt x="18415" y="9525"/>
                    <a:pt x="23622" y="6096"/>
                    <a:pt x="29337" y="3683"/>
                  </a:cubicBezTo>
                  <a:cubicBezTo>
                    <a:pt x="35052" y="1270"/>
                    <a:pt x="41275" y="0"/>
                    <a:pt x="47625" y="0"/>
                  </a:cubicBezTo>
                  <a:cubicBezTo>
                    <a:pt x="53975" y="0"/>
                    <a:pt x="60071" y="1270"/>
                    <a:pt x="65913" y="3683"/>
                  </a:cubicBezTo>
                  <a:cubicBezTo>
                    <a:pt x="71755" y="6096"/>
                    <a:pt x="76835" y="9525"/>
                    <a:pt x="81407" y="13970"/>
                  </a:cubicBezTo>
                  <a:cubicBezTo>
                    <a:pt x="85979" y="18415"/>
                    <a:pt x="89281" y="23622"/>
                    <a:pt x="91694" y="29464"/>
                  </a:cubicBezTo>
                  <a:cubicBezTo>
                    <a:pt x="94107" y="35306"/>
                    <a:pt x="95377" y="41402"/>
                    <a:pt x="95377" y="47752"/>
                  </a:cubicBezTo>
                  <a:close/>
                </a:path>
              </a:pathLst>
            </a:custGeom>
            <a:solidFill>
              <a:srgbClr val="000000"/>
            </a:solidFill>
            <a:ln w="12700">
              <a:solidFill>
                <a:srgbClr val="000000"/>
              </a:solidFill>
            </a:ln>
          </p:spPr>
        </p:sp>
      </p:grpSp>
      <p:grpSp>
        <p:nvGrpSpPr>
          <p:cNvPr id="8" name="Group 8"/>
          <p:cNvGrpSpPr/>
          <p:nvPr/>
        </p:nvGrpSpPr>
        <p:grpSpPr>
          <a:xfrm>
            <a:off x="2330622" y="3719520"/>
            <a:ext cx="76200" cy="76200"/>
            <a:chOff x="0" y="0"/>
            <a:chExt cx="95250" cy="95250"/>
          </a:xfrm>
        </p:grpSpPr>
        <p:sp>
          <p:nvSpPr>
            <p:cNvPr id="9" name="Freeform 9"/>
            <p:cNvSpPr/>
            <p:nvPr/>
          </p:nvSpPr>
          <p:spPr>
            <a:xfrm>
              <a:off x="0" y="0"/>
              <a:ext cx="95377" cy="95377"/>
            </a:xfrm>
            <a:custGeom>
              <a:avLst/>
              <a:gdLst/>
              <a:ahLst/>
              <a:cxnLst/>
              <a:rect l="l" t="t" r="r" b="b"/>
              <a:pathLst>
                <a:path w="95377" h="95377">
                  <a:moveTo>
                    <a:pt x="95250" y="47625"/>
                  </a:moveTo>
                  <a:cubicBezTo>
                    <a:pt x="95250" y="53975"/>
                    <a:pt x="93980" y="60071"/>
                    <a:pt x="91567" y="65913"/>
                  </a:cubicBezTo>
                  <a:cubicBezTo>
                    <a:pt x="89154" y="71755"/>
                    <a:pt x="85725" y="76835"/>
                    <a:pt x="81280" y="81407"/>
                  </a:cubicBezTo>
                  <a:cubicBezTo>
                    <a:pt x="76835" y="85979"/>
                    <a:pt x="71628" y="89281"/>
                    <a:pt x="65786" y="91694"/>
                  </a:cubicBezTo>
                  <a:cubicBezTo>
                    <a:pt x="59944" y="94107"/>
                    <a:pt x="53848" y="95377"/>
                    <a:pt x="47498" y="95377"/>
                  </a:cubicBezTo>
                  <a:cubicBezTo>
                    <a:pt x="41148" y="95377"/>
                    <a:pt x="35052" y="94107"/>
                    <a:pt x="29210" y="91694"/>
                  </a:cubicBezTo>
                  <a:cubicBezTo>
                    <a:pt x="23368" y="89281"/>
                    <a:pt x="18288" y="85852"/>
                    <a:pt x="13716" y="81407"/>
                  </a:cubicBezTo>
                  <a:cubicBezTo>
                    <a:pt x="9144" y="76962"/>
                    <a:pt x="6096" y="71628"/>
                    <a:pt x="3683" y="65913"/>
                  </a:cubicBezTo>
                  <a:cubicBezTo>
                    <a:pt x="1270" y="60198"/>
                    <a:pt x="0" y="53975"/>
                    <a:pt x="0" y="47625"/>
                  </a:cubicBezTo>
                  <a:cubicBezTo>
                    <a:pt x="0" y="41275"/>
                    <a:pt x="1270" y="35179"/>
                    <a:pt x="3683" y="29337"/>
                  </a:cubicBezTo>
                  <a:cubicBezTo>
                    <a:pt x="6096" y="23495"/>
                    <a:pt x="9525" y="18415"/>
                    <a:pt x="13970" y="13970"/>
                  </a:cubicBezTo>
                  <a:cubicBezTo>
                    <a:pt x="18415" y="9525"/>
                    <a:pt x="23622" y="6096"/>
                    <a:pt x="29337" y="3683"/>
                  </a:cubicBezTo>
                  <a:cubicBezTo>
                    <a:pt x="35052" y="1270"/>
                    <a:pt x="41275" y="0"/>
                    <a:pt x="47625" y="0"/>
                  </a:cubicBezTo>
                  <a:cubicBezTo>
                    <a:pt x="53975" y="0"/>
                    <a:pt x="60071" y="1270"/>
                    <a:pt x="65913" y="3683"/>
                  </a:cubicBezTo>
                  <a:cubicBezTo>
                    <a:pt x="71755" y="6096"/>
                    <a:pt x="76835" y="9525"/>
                    <a:pt x="81407" y="13970"/>
                  </a:cubicBezTo>
                  <a:cubicBezTo>
                    <a:pt x="85979" y="18415"/>
                    <a:pt x="89281" y="23622"/>
                    <a:pt x="91694" y="29464"/>
                  </a:cubicBezTo>
                  <a:cubicBezTo>
                    <a:pt x="94107" y="35306"/>
                    <a:pt x="95377" y="41402"/>
                    <a:pt x="95377" y="47752"/>
                  </a:cubicBezTo>
                  <a:close/>
                </a:path>
              </a:pathLst>
            </a:custGeom>
            <a:solidFill>
              <a:srgbClr val="000000"/>
            </a:solidFill>
            <a:ln w="12700">
              <a:solidFill>
                <a:srgbClr val="000000"/>
              </a:solidFill>
            </a:ln>
          </p:spPr>
        </p:sp>
      </p:grpSp>
      <p:grpSp>
        <p:nvGrpSpPr>
          <p:cNvPr id="10" name="Group 10"/>
          <p:cNvGrpSpPr/>
          <p:nvPr/>
        </p:nvGrpSpPr>
        <p:grpSpPr>
          <a:xfrm>
            <a:off x="2330622" y="5639760"/>
            <a:ext cx="76200" cy="76200"/>
            <a:chOff x="0" y="0"/>
            <a:chExt cx="95250" cy="95250"/>
          </a:xfrm>
        </p:grpSpPr>
        <p:sp>
          <p:nvSpPr>
            <p:cNvPr id="11" name="Freeform 11"/>
            <p:cNvSpPr/>
            <p:nvPr/>
          </p:nvSpPr>
          <p:spPr>
            <a:xfrm>
              <a:off x="0" y="0"/>
              <a:ext cx="95377" cy="95377"/>
            </a:xfrm>
            <a:custGeom>
              <a:avLst/>
              <a:gdLst/>
              <a:ahLst/>
              <a:cxnLst/>
              <a:rect l="l" t="t" r="r" b="b"/>
              <a:pathLst>
                <a:path w="95377" h="95377">
                  <a:moveTo>
                    <a:pt x="95250" y="47625"/>
                  </a:moveTo>
                  <a:cubicBezTo>
                    <a:pt x="95250" y="53975"/>
                    <a:pt x="93980" y="60071"/>
                    <a:pt x="91567" y="65913"/>
                  </a:cubicBezTo>
                  <a:cubicBezTo>
                    <a:pt x="89154" y="71755"/>
                    <a:pt x="85725" y="76835"/>
                    <a:pt x="81280" y="81407"/>
                  </a:cubicBezTo>
                  <a:cubicBezTo>
                    <a:pt x="76835" y="85979"/>
                    <a:pt x="71628" y="89281"/>
                    <a:pt x="65786" y="91694"/>
                  </a:cubicBezTo>
                  <a:cubicBezTo>
                    <a:pt x="59944" y="94107"/>
                    <a:pt x="53848" y="95377"/>
                    <a:pt x="47498" y="95377"/>
                  </a:cubicBezTo>
                  <a:cubicBezTo>
                    <a:pt x="41148" y="95377"/>
                    <a:pt x="35052" y="94107"/>
                    <a:pt x="29210" y="91694"/>
                  </a:cubicBezTo>
                  <a:cubicBezTo>
                    <a:pt x="23368" y="89281"/>
                    <a:pt x="18288" y="85852"/>
                    <a:pt x="13716" y="81407"/>
                  </a:cubicBezTo>
                  <a:cubicBezTo>
                    <a:pt x="9144" y="76962"/>
                    <a:pt x="6096" y="71628"/>
                    <a:pt x="3683" y="65913"/>
                  </a:cubicBezTo>
                  <a:cubicBezTo>
                    <a:pt x="1270" y="60198"/>
                    <a:pt x="0" y="53975"/>
                    <a:pt x="0" y="47625"/>
                  </a:cubicBezTo>
                  <a:cubicBezTo>
                    <a:pt x="0" y="41275"/>
                    <a:pt x="1270" y="35179"/>
                    <a:pt x="3683" y="29337"/>
                  </a:cubicBezTo>
                  <a:cubicBezTo>
                    <a:pt x="6096" y="23495"/>
                    <a:pt x="9525" y="18415"/>
                    <a:pt x="13970" y="13970"/>
                  </a:cubicBezTo>
                  <a:cubicBezTo>
                    <a:pt x="18415" y="9525"/>
                    <a:pt x="23622" y="6096"/>
                    <a:pt x="29337" y="3683"/>
                  </a:cubicBezTo>
                  <a:cubicBezTo>
                    <a:pt x="35052" y="1270"/>
                    <a:pt x="41275" y="0"/>
                    <a:pt x="47625" y="0"/>
                  </a:cubicBezTo>
                  <a:cubicBezTo>
                    <a:pt x="53975" y="0"/>
                    <a:pt x="60071" y="1270"/>
                    <a:pt x="65913" y="3683"/>
                  </a:cubicBezTo>
                  <a:cubicBezTo>
                    <a:pt x="71755" y="6096"/>
                    <a:pt x="76835" y="9525"/>
                    <a:pt x="81407" y="13970"/>
                  </a:cubicBezTo>
                  <a:cubicBezTo>
                    <a:pt x="85979" y="18415"/>
                    <a:pt x="89281" y="23622"/>
                    <a:pt x="91694" y="29464"/>
                  </a:cubicBezTo>
                  <a:cubicBezTo>
                    <a:pt x="94107" y="35306"/>
                    <a:pt x="95377" y="41402"/>
                    <a:pt x="95377" y="47752"/>
                  </a:cubicBezTo>
                  <a:close/>
                </a:path>
              </a:pathLst>
            </a:custGeom>
            <a:solidFill>
              <a:srgbClr val="000000"/>
            </a:solidFill>
            <a:ln w="12700">
              <a:solidFill>
                <a:srgbClr val="000000"/>
              </a:solidFill>
            </a:ln>
          </p:spPr>
        </p:sp>
      </p:grpSp>
      <p:sp>
        <p:nvSpPr>
          <p:cNvPr id="12" name="TextBox 12"/>
          <p:cNvSpPr txBox="1"/>
          <p:nvPr/>
        </p:nvSpPr>
        <p:spPr>
          <a:xfrm>
            <a:off x="9559724" y="5631923"/>
            <a:ext cx="4043995" cy="261418"/>
          </a:xfrm>
          <a:prstGeom prst="rect">
            <a:avLst/>
          </a:prstGeom>
        </p:spPr>
        <p:txBody>
          <a:bodyPr lIns="0" tIns="0" rIns="0" bIns="0" rtlCol="0" anchor="t">
            <a:spAutoFit/>
          </a:bodyPr>
          <a:lstStyle/>
          <a:p>
            <a:pPr>
              <a:lnSpc>
                <a:spcPts val="2239"/>
              </a:lnSpc>
            </a:pPr>
            <a:r>
              <a:rPr lang="en-US" sz="1599">
                <a:solidFill>
                  <a:srgbClr val="000000"/>
                </a:solidFill>
                <a:latin typeface="Cambria" panose="02040503050406030204" pitchFamily="18" charset="0"/>
                <a:ea typeface="Cambria" panose="02040503050406030204" pitchFamily="18" charset="0"/>
                <a:cs typeface="Montserrat"/>
                <a:sym typeface="Montserrat"/>
              </a:rPr>
              <a:t>–</a:t>
            </a:r>
            <a:r>
              <a:rPr lang="en-US" sz="1599" b="1">
                <a:solidFill>
                  <a:srgbClr val="000000"/>
                </a:solidFill>
                <a:latin typeface="Cambria" panose="02040503050406030204" pitchFamily="18" charset="0"/>
                <a:ea typeface="Cambria" panose="02040503050406030204" pitchFamily="18" charset="0"/>
                <a:cs typeface="Montserrat Bold"/>
                <a:sym typeface="Montserrat Bold"/>
              </a:rPr>
              <a:t> Bowen &amp; Watson, Teaching with AI.</a:t>
            </a:r>
          </a:p>
        </p:txBody>
      </p:sp>
      <p:sp>
        <p:nvSpPr>
          <p:cNvPr id="14" name="TextBox 14"/>
          <p:cNvSpPr txBox="1"/>
          <p:nvPr/>
        </p:nvSpPr>
        <p:spPr>
          <a:xfrm>
            <a:off x="5084235" y="162049"/>
            <a:ext cx="4461929" cy="581569"/>
          </a:xfrm>
          <a:prstGeom prst="rect">
            <a:avLst/>
          </a:prstGeom>
        </p:spPr>
        <p:txBody>
          <a:bodyPr wrap="square" lIns="0" tIns="0" rIns="0" bIns="0" rtlCol="0" anchor="t">
            <a:spAutoFit/>
          </a:bodyPr>
          <a:lstStyle/>
          <a:p>
            <a:pPr algn="ctr">
              <a:lnSpc>
                <a:spcPts val="5039"/>
              </a:lnSpc>
            </a:pPr>
            <a:r>
              <a:rPr lang="en-US" sz="3600" b="1" dirty="0">
                <a:solidFill>
                  <a:srgbClr val="000000"/>
                </a:solidFill>
                <a:latin typeface="Cambria" panose="02040503050406030204" pitchFamily="18" charset="0"/>
                <a:ea typeface="Cambria" panose="02040503050406030204" pitchFamily="18" charset="0"/>
                <a:cs typeface="Futura Bold"/>
                <a:sym typeface="Futura Bold"/>
              </a:rPr>
              <a:t>AI can Write</a:t>
            </a:r>
          </a:p>
        </p:txBody>
      </p:sp>
      <p:sp>
        <p:nvSpPr>
          <p:cNvPr id="15" name="TextBox 15"/>
          <p:cNvSpPr txBox="1"/>
          <p:nvPr/>
        </p:nvSpPr>
        <p:spPr>
          <a:xfrm>
            <a:off x="1014354" y="1160305"/>
            <a:ext cx="10507086" cy="294055"/>
          </a:xfrm>
          <a:prstGeom prst="rect">
            <a:avLst/>
          </a:prstGeom>
        </p:spPr>
        <p:txBody>
          <a:bodyPr wrap="square" lIns="0" tIns="0" rIns="0" bIns="0" rtlCol="0" anchor="t">
            <a:spAutoFit/>
          </a:bodyPr>
          <a:lstStyle/>
          <a:p>
            <a:pPr>
              <a:lnSpc>
                <a:spcPts val="2520"/>
              </a:lnSpc>
            </a:pPr>
            <a:r>
              <a:rPr lang="en-US" sz="1839" dirty="0">
                <a:solidFill>
                  <a:srgbClr val="000000"/>
                </a:solidFill>
                <a:latin typeface="Cambria" panose="02040503050406030204" pitchFamily="18" charset="0"/>
                <a:ea typeface="Cambria" panose="02040503050406030204" pitchFamily="18" charset="0"/>
                <a:cs typeface="Montserrat"/>
                <a:sym typeface="Montserrat"/>
              </a:rPr>
              <a:t>Within a week that would include word processors like Word/Docs &amp; tools like Grammarly</a:t>
            </a:r>
          </a:p>
        </p:txBody>
      </p:sp>
      <p:sp>
        <p:nvSpPr>
          <p:cNvPr id="16" name="TextBox 16"/>
          <p:cNvSpPr txBox="1"/>
          <p:nvPr/>
        </p:nvSpPr>
        <p:spPr>
          <a:xfrm>
            <a:off x="2537315" y="2334520"/>
            <a:ext cx="6348184" cy="614655"/>
          </a:xfrm>
          <a:prstGeom prst="rect">
            <a:avLst/>
          </a:prstGeom>
        </p:spPr>
        <p:txBody>
          <a:bodyPr lIns="0" tIns="0" rIns="0" bIns="0" rtlCol="0" anchor="t">
            <a:spAutoFit/>
          </a:bodyPr>
          <a:lstStyle/>
          <a:p>
            <a:pPr>
              <a:lnSpc>
                <a:spcPts val="2520"/>
              </a:lnSpc>
            </a:pPr>
            <a:r>
              <a:rPr lang="en-US" sz="1839" b="1">
                <a:solidFill>
                  <a:srgbClr val="000000"/>
                </a:solidFill>
                <a:latin typeface="Cambria" panose="02040503050406030204" pitchFamily="18" charset="0"/>
                <a:ea typeface="Cambria" panose="02040503050406030204" pitchFamily="18" charset="0"/>
                <a:cs typeface="Montserrat Bold"/>
                <a:sym typeface="Montserrat Bold"/>
              </a:rPr>
              <a:t>Grammarly:</a:t>
            </a:r>
            <a:r>
              <a:rPr lang="en-US" sz="1839">
                <a:solidFill>
                  <a:srgbClr val="000000"/>
                </a:solidFill>
                <a:latin typeface="Cambria" panose="02040503050406030204" pitchFamily="18" charset="0"/>
                <a:ea typeface="Cambria" panose="02040503050406030204" pitchFamily="18" charset="0"/>
                <a:cs typeface="Montserrat"/>
                <a:sym typeface="Montserrat"/>
              </a:rPr>
              <a:t> Grammarly is a popular writing assistant tool that uses AI to check for grammar, punctuation, and spelling errors</a:t>
            </a:r>
          </a:p>
        </p:txBody>
      </p:sp>
      <p:sp>
        <p:nvSpPr>
          <p:cNvPr id="17" name="TextBox 17"/>
          <p:cNvSpPr txBox="1"/>
          <p:nvPr/>
        </p:nvSpPr>
        <p:spPr>
          <a:xfrm>
            <a:off x="2537315" y="3614680"/>
            <a:ext cx="6372637" cy="614655"/>
          </a:xfrm>
          <a:prstGeom prst="rect">
            <a:avLst/>
          </a:prstGeom>
        </p:spPr>
        <p:txBody>
          <a:bodyPr lIns="0" tIns="0" rIns="0" bIns="0" rtlCol="0" anchor="t">
            <a:spAutoFit/>
          </a:bodyPr>
          <a:lstStyle/>
          <a:p>
            <a:pPr algn="just">
              <a:lnSpc>
                <a:spcPts val="2520"/>
              </a:lnSpc>
            </a:pPr>
            <a:r>
              <a:rPr lang="en-US" sz="1839" b="1" dirty="0">
                <a:solidFill>
                  <a:srgbClr val="000000"/>
                </a:solidFill>
                <a:latin typeface="Cambria" panose="02040503050406030204" pitchFamily="18" charset="0"/>
                <a:ea typeface="Cambria" panose="02040503050406030204" pitchFamily="18" charset="0"/>
                <a:cs typeface="Montserrat Bold"/>
                <a:sym typeface="Montserrat Bold"/>
              </a:rPr>
              <a:t>Google Docs</a:t>
            </a:r>
            <a:r>
              <a:rPr lang="en-US" sz="1839" dirty="0">
                <a:solidFill>
                  <a:srgbClr val="000000"/>
                </a:solidFill>
                <a:latin typeface="Cambria" panose="02040503050406030204" pitchFamily="18" charset="0"/>
                <a:ea typeface="Cambria" panose="02040503050406030204" pitchFamily="18" charset="0"/>
                <a:cs typeface="Montserrat"/>
                <a:sym typeface="Montserrat"/>
              </a:rPr>
              <a:t>: While not specifically a writing assistant tool, Google Docs uses AI to help users write more effectively. </a:t>
            </a:r>
          </a:p>
        </p:txBody>
      </p:sp>
      <p:sp>
        <p:nvSpPr>
          <p:cNvPr id="18" name="TextBox 18"/>
          <p:cNvSpPr txBox="1"/>
          <p:nvPr/>
        </p:nvSpPr>
        <p:spPr>
          <a:xfrm>
            <a:off x="2537316" y="5534920"/>
            <a:ext cx="6246145" cy="614655"/>
          </a:xfrm>
          <a:prstGeom prst="rect">
            <a:avLst/>
          </a:prstGeom>
        </p:spPr>
        <p:txBody>
          <a:bodyPr lIns="0" tIns="0" rIns="0" bIns="0" rtlCol="0" anchor="t">
            <a:spAutoFit/>
          </a:bodyPr>
          <a:lstStyle/>
          <a:p>
            <a:pPr algn="just">
              <a:lnSpc>
                <a:spcPts val="2520"/>
              </a:lnSpc>
            </a:pPr>
            <a:r>
              <a:rPr lang="en-US" sz="1839" b="1" dirty="0">
                <a:solidFill>
                  <a:srgbClr val="000000"/>
                </a:solidFill>
                <a:latin typeface="Cambria" panose="02040503050406030204" pitchFamily="18" charset="0"/>
                <a:ea typeface="Cambria" panose="02040503050406030204" pitchFamily="18" charset="0"/>
                <a:cs typeface="Montserrat Bold"/>
                <a:sym typeface="Montserrat Bold"/>
              </a:rPr>
              <a:t>Microsoft Word</a:t>
            </a:r>
            <a:r>
              <a:rPr lang="en-US" sz="1839" dirty="0">
                <a:solidFill>
                  <a:srgbClr val="000000"/>
                </a:solidFill>
                <a:latin typeface="Cambria" panose="02040503050406030204" pitchFamily="18" charset="0"/>
                <a:ea typeface="Cambria" panose="02040503050406030204" pitchFamily="18" charset="0"/>
                <a:cs typeface="Montserrat"/>
                <a:sym typeface="Montserrat"/>
              </a:rPr>
              <a:t>: Microsoft Word also uses AI to help users improve their writing. </a:t>
            </a:r>
          </a:p>
        </p:txBody>
      </p:sp>
      <p:sp>
        <p:nvSpPr>
          <p:cNvPr id="19" name="TextBox 19"/>
          <p:cNvSpPr txBox="1"/>
          <p:nvPr/>
        </p:nvSpPr>
        <p:spPr>
          <a:xfrm>
            <a:off x="9348391" y="3519644"/>
            <a:ext cx="4475165" cy="1404808"/>
          </a:xfrm>
          <a:prstGeom prst="rect">
            <a:avLst/>
          </a:prstGeom>
        </p:spPr>
        <p:txBody>
          <a:bodyPr lIns="0" tIns="0" rIns="0" bIns="0" rtlCol="0" anchor="t">
            <a:spAutoFit/>
          </a:bodyPr>
          <a:lstStyle/>
          <a:p>
            <a:pPr algn="ctr">
              <a:lnSpc>
                <a:spcPts val="2759"/>
              </a:lnSpc>
            </a:pPr>
            <a:r>
              <a:rPr lang="en-US" sz="1999" b="1" i="1">
                <a:solidFill>
                  <a:srgbClr val="000000"/>
                </a:solidFill>
                <a:latin typeface="Cambria" panose="02040503050406030204" pitchFamily="18" charset="0"/>
                <a:ea typeface="Cambria" panose="02040503050406030204" pitchFamily="18" charset="0"/>
                <a:cs typeface="Montserrat Bold Italics"/>
                <a:sym typeface="Montserrat Bold Italics"/>
              </a:rPr>
              <a:t>"AI can now produce work indistinguishable from human efforts, challenging educators to rethink how we measure originality and integrity."</a:t>
            </a:r>
          </a:p>
        </p:txBody>
      </p:sp>
      <p:sp>
        <p:nvSpPr>
          <p:cNvPr id="2" name="Date Placeholder 1">
            <a:extLst>
              <a:ext uri="{FF2B5EF4-FFF2-40B4-BE49-F238E27FC236}">
                <a16:creationId xmlns:a16="http://schemas.microsoft.com/office/drawing/2014/main" id="{6EA9FF30-87FA-7ED3-6332-07CA166F35F7}"/>
              </a:ext>
            </a:extLst>
          </p:cNvPr>
          <p:cNvSpPr>
            <a:spLocks noGrp="1"/>
          </p:cNvSpPr>
          <p:nvPr>
            <p:ph type="dt" sz="half" idx="10"/>
          </p:nvPr>
        </p:nvSpPr>
        <p:spPr/>
        <p:txBody>
          <a:bodyPr/>
          <a:lstStyle/>
          <a:p>
            <a:fld id="{82BA2799-E1BA-419F-BCF8-8128DCDF22BC}" type="datetime1">
              <a:rPr lang="en-US" smtClean="0"/>
              <a:t>1/5/2026</a:t>
            </a:fld>
            <a:endParaRPr lang="en-US"/>
          </a:p>
        </p:txBody>
      </p:sp>
      <p:sp>
        <p:nvSpPr>
          <p:cNvPr id="13" name="Footer Placeholder 12">
            <a:extLst>
              <a:ext uri="{FF2B5EF4-FFF2-40B4-BE49-F238E27FC236}">
                <a16:creationId xmlns:a16="http://schemas.microsoft.com/office/drawing/2014/main" id="{66B22C0F-FED1-37CD-5902-1C59324E8C0C}"/>
              </a:ext>
            </a:extLst>
          </p:cNvPr>
          <p:cNvSpPr>
            <a:spLocks noGrp="1"/>
          </p:cNvSpPr>
          <p:nvPr>
            <p:ph type="ftr" sz="quarter" idx="11"/>
          </p:nvPr>
        </p:nvSpPr>
        <p:spPr/>
        <p:txBody>
          <a:bodyPr/>
          <a:lstStyle/>
          <a:p>
            <a:r>
              <a:rPr lang="en-US"/>
              <a:t>23ADB302 GenAI and Agentic AI Systems for Mechanical Engineers | Introduction to Generative AI | Opportunities &amp; Challenges | R.Ruthuraraj</a:t>
            </a:r>
          </a:p>
        </p:txBody>
      </p:sp>
      <p:sp>
        <p:nvSpPr>
          <p:cNvPr id="20" name="Slide Number Placeholder 19">
            <a:extLst>
              <a:ext uri="{FF2B5EF4-FFF2-40B4-BE49-F238E27FC236}">
                <a16:creationId xmlns:a16="http://schemas.microsoft.com/office/drawing/2014/main" id="{3A17A464-2CBB-C92F-25E2-5F4451C95103}"/>
              </a:ext>
            </a:extLst>
          </p:cNvPr>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3586692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822960" y="2117446"/>
            <a:ext cx="4244340" cy="4861560"/>
          </a:xfrm>
          <a:custGeom>
            <a:avLst/>
            <a:gdLst/>
            <a:ahLst/>
            <a:cxnLst/>
            <a:rect l="l" t="t" r="r" b="b"/>
            <a:pathLst>
              <a:path w="5305425" h="6076950">
                <a:moveTo>
                  <a:pt x="0" y="0"/>
                </a:moveTo>
                <a:lnTo>
                  <a:pt x="5305425" y="0"/>
                </a:lnTo>
                <a:lnTo>
                  <a:pt x="5305425" y="6076950"/>
                </a:lnTo>
                <a:lnTo>
                  <a:pt x="0" y="6076950"/>
                </a:lnTo>
                <a:lnTo>
                  <a:pt x="0" y="0"/>
                </a:lnTo>
                <a:close/>
              </a:path>
            </a:pathLst>
          </a:custGeom>
          <a:blipFill>
            <a:blip r:embed="rId2"/>
            <a:stretch>
              <a:fillRect l="-10739" r="-3802"/>
            </a:stretch>
          </a:blipFill>
        </p:spPr>
      </p:sp>
      <p:sp>
        <p:nvSpPr>
          <p:cNvPr id="5" name="TextBox 5"/>
          <p:cNvSpPr txBox="1"/>
          <p:nvPr/>
        </p:nvSpPr>
        <p:spPr>
          <a:xfrm>
            <a:off x="4632195" y="357366"/>
            <a:ext cx="6390481" cy="585930"/>
          </a:xfrm>
          <a:prstGeom prst="rect">
            <a:avLst/>
          </a:prstGeom>
        </p:spPr>
        <p:txBody>
          <a:bodyPr wrap="square" lIns="0" tIns="0" rIns="0" bIns="0" rtlCol="0" anchor="t">
            <a:spAutoFit/>
          </a:bodyPr>
          <a:lstStyle/>
          <a:p>
            <a:pPr>
              <a:lnSpc>
                <a:spcPts val="5039"/>
              </a:lnSpc>
            </a:pPr>
            <a:r>
              <a:rPr lang="en-US" sz="3600" b="1" dirty="0">
                <a:solidFill>
                  <a:srgbClr val="000000"/>
                </a:solidFill>
                <a:latin typeface="Cambria" panose="02040503050406030204" pitchFamily="18" charset="0"/>
                <a:ea typeface="Cambria" panose="02040503050406030204" pitchFamily="18" charset="0"/>
                <a:cs typeface="Futura Bold"/>
                <a:sym typeface="Futura Bold"/>
              </a:rPr>
              <a:t>New Rhetorics: “AI Literacy”</a:t>
            </a:r>
          </a:p>
        </p:txBody>
      </p:sp>
      <p:sp>
        <p:nvSpPr>
          <p:cNvPr id="6" name="TextBox 6"/>
          <p:cNvSpPr txBox="1"/>
          <p:nvPr/>
        </p:nvSpPr>
        <p:spPr>
          <a:xfrm>
            <a:off x="5344111" y="2085518"/>
            <a:ext cx="8953779" cy="801245"/>
          </a:xfrm>
          <a:prstGeom prst="rect">
            <a:avLst/>
          </a:prstGeom>
        </p:spPr>
        <p:txBody>
          <a:bodyPr wrap="square" lIns="0" tIns="0" rIns="0" bIns="0" rtlCol="0" anchor="t">
            <a:spAutoFit/>
          </a:bodyPr>
          <a:lstStyle/>
          <a:p>
            <a:pPr algn="just">
              <a:lnSpc>
                <a:spcPct val="150000"/>
              </a:lnSpc>
            </a:pPr>
            <a:r>
              <a:rPr lang="en-US" sz="1839" dirty="0">
                <a:solidFill>
                  <a:srgbClr val="000000"/>
                </a:solidFill>
                <a:latin typeface="Cambria" panose="02040503050406030204" pitchFamily="18" charset="0"/>
                <a:ea typeface="Cambria" panose="02040503050406030204" pitchFamily="18" charset="0"/>
                <a:cs typeface="Montserrat"/>
                <a:sym typeface="Montserrat"/>
              </a:rPr>
              <a:t>As writers, we must consider the ways AI writing technologies are changing the way we write and how we conceive of writing itself.</a:t>
            </a:r>
          </a:p>
        </p:txBody>
      </p:sp>
      <p:sp>
        <p:nvSpPr>
          <p:cNvPr id="7" name="TextBox 7"/>
          <p:cNvSpPr txBox="1"/>
          <p:nvPr/>
        </p:nvSpPr>
        <p:spPr>
          <a:xfrm>
            <a:off x="5344112" y="3542081"/>
            <a:ext cx="8953779" cy="801245"/>
          </a:xfrm>
          <a:prstGeom prst="rect">
            <a:avLst/>
          </a:prstGeom>
        </p:spPr>
        <p:txBody>
          <a:bodyPr wrap="square" lIns="0" tIns="0" rIns="0" bIns="0" rtlCol="0" anchor="t">
            <a:spAutoFit/>
          </a:bodyPr>
          <a:lstStyle/>
          <a:p>
            <a:pPr>
              <a:lnSpc>
                <a:spcPct val="150000"/>
              </a:lnSpc>
            </a:pPr>
            <a:r>
              <a:rPr lang="en-US" sz="1839" dirty="0">
                <a:solidFill>
                  <a:srgbClr val="000000"/>
                </a:solidFill>
                <a:latin typeface="Cambria" panose="02040503050406030204" pitchFamily="18" charset="0"/>
                <a:ea typeface="Cambria" panose="02040503050406030204" pitchFamily="18" charset="0"/>
                <a:cs typeface="Montserrat"/>
                <a:sym typeface="Montserrat"/>
              </a:rPr>
              <a:t>As professionals, we must consider how the emergence of AI writing tools opens up new careers and job opportunities.</a:t>
            </a:r>
          </a:p>
        </p:txBody>
      </p:sp>
      <p:sp>
        <p:nvSpPr>
          <p:cNvPr id="8" name="TextBox 8"/>
          <p:cNvSpPr txBox="1"/>
          <p:nvPr/>
        </p:nvSpPr>
        <p:spPr>
          <a:xfrm>
            <a:off x="5344112" y="4876724"/>
            <a:ext cx="9153284" cy="1645643"/>
          </a:xfrm>
          <a:prstGeom prst="rect">
            <a:avLst/>
          </a:prstGeom>
        </p:spPr>
        <p:txBody>
          <a:bodyPr wrap="square" lIns="0" tIns="0" rIns="0" bIns="0" rtlCol="0" anchor="t">
            <a:spAutoFit/>
          </a:bodyPr>
          <a:lstStyle/>
          <a:p>
            <a:pPr>
              <a:lnSpc>
                <a:spcPct val="150000"/>
              </a:lnSpc>
            </a:pPr>
            <a:r>
              <a:rPr lang="en-US" sz="1839" dirty="0">
                <a:solidFill>
                  <a:srgbClr val="000000"/>
                </a:solidFill>
                <a:latin typeface="Cambria" panose="02040503050406030204" pitchFamily="18" charset="0"/>
                <a:ea typeface="Cambria" panose="02040503050406030204" pitchFamily="18" charset="0"/>
                <a:cs typeface="Montserrat"/>
                <a:sym typeface="Montserrat"/>
              </a:rPr>
              <a:t>As educators, we must consider the possibilities of AI writing to empower ourselves and our students. By integrating AI writing tools, we can teach students to think critically about the information generated by AI, develop their creativity by using AI as a collaborative tool, and improve their digital literacy skills</a:t>
            </a:r>
          </a:p>
        </p:txBody>
      </p:sp>
      <p:sp>
        <p:nvSpPr>
          <p:cNvPr id="2" name="Date Placeholder 1">
            <a:extLst>
              <a:ext uri="{FF2B5EF4-FFF2-40B4-BE49-F238E27FC236}">
                <a16:creationId xmlns:a16="http://schemas.microsoft.com/office/drawing/2014/main" id="{BEFB6943-8B52-F6A2-DB7E-A5B5B1224F38}"/>
              </a:ext>
            </a:extLst>
          </p:cNvPr>
          <p:cNvSpPr>
            <a:spLocks noGrp="1"/>
          </p:cNvSpPr>
          <p:nvPr>
            <p:ph type="dt" sz="half" idx="10"/>
          </p:nvPr>
        </p:nvSpPr>
        <p:spPr/>
        <p:txBody>
          <a:bodyPr/>
          <a:lstStyle/>
          <a:p>
            <a:fld id="{ED726141-C1CF-476D-8EDC-493FB48AA747}" type="datetime1">
              <a:rPr lang="en-US" smtClean="0"/>
              <a:t>1/5/2026</a:t>
            </a:fld>
            <a:endParaRPr lang="en-US"/>
          </a:p>
        </p:txBody>
      </p:sp>
      <p:sp>
        <p:nvSpPr>
          <p:cNvPr id="4" name="Footer Placeholder 3">
            <a:extLst>
              <a:ext uri="{FF2B5EF4-FFF2-40B4-BE49-F238E27FC236}">
                <a16:creationId xmlns:a16="http://schemas.microsoft.com/office/drawing/2014/main" id="{201ED3C3-A36E-8FBB-2F1A-92E5F0C15ABF}"/>
              </a:ext>
            </a:extLst>
          </p:cNvPr>
          <p:cNvSpPr>
            <a:spLocks noGrp="1"/>
          </p:cNvSpPr>
          <p:nvPr>
            <p:ph type="ftr" sz="quarter" idx="11"/>
          </p:nvPr>
        </p:nvSpPr>
        <p:spPr/>
        <p:txBody>
          <a:bodyPr/>
          <a:lstStyle/>
          <a:p>
            <a:r>
              <a:rPr lang="en-US"/>
              <a:t>23ADB302 GenAI and Agentic AI Systems for Mechanical Engineers | Introduction to Generative AI | Opportunities &amp; Challenges | R.Ruthuraraj</a:t>
            </a:r>
          </a:p>
        </p:txBody>
      </p:sp>
      <p:sp>
        <p:nvSpPr>
          <p:cNvPr id="9" name="Slide Number Placeholder 8">
            <a:extLst>
              <a:ext uri="{FF2B5EF4-FFF2-40B4-BE49-F238E27FC236}">
                <a16:creationId xmlns:a16="http://schemas.microsoft.com/office/drawing/2014/main" id="{C026333D-B3DE-BEE0-6D77-DD84AB8010FB}"/>
              </a:ext>
            </a:extLst>
          </p:cNvPr>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3666671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3277553" y="4857788"/>
            <a:ext cx="2552700" cy="2552700"/>
          </a:xfrm>
          <a:custGeom>
            <a:avLst/>
            <a:gdLst/>
            <a:ahLst/>
            <a:cxnLst/>
            <a:rect l="l" t="t" r="r" b="b"/>
            <a:pathLst>
              <a:path w="3190875" h="3190875">
                <a:moveTo>
                  <a:pt x="0" y="0"/>
                </a:moveTo>
                <a:lnTo>
                  <a:pt x="3190875" y="0"/>
                </a:lnTo>
                <a:lnTo>
                  <a:pt x="3190875" y="3190875"/>
                </a:lnTo>
                <a:lnTo>
                  <a:pt x="0" y="3190875"/>
                </a:lnTo>
                <a:lnTo>
                  <a:pt x="0" y="0"/>
                </a:lnTo>
                <a:close/>
              </a:path>
            </a:pathLst>
          </a:custGeom>
          <a:blipFill>
            <a:blip r:embed="rId2"/>
            <a:stretch>
              <a:fillRect/>
            </a:stretch>
          </a:blipFill>
        </p:spPr>
      </p:sp>
      <p:sp>
        <p:nvSpPr>
          <p:cNvPr id="4" name="Freeform 4"/>
          <p:cNvSpPr/>
          <p:nvPr/>
        </p:nvSpPr>
        <p:spPr>
          <a:xfrm>
            <a:off x="1231103" y="3719635"/>
            <a:ext cx="2049780" cy="2877868"/>
          </a:xfrm>
          <a:custGeom>
            <a:avLst/>
            <a:gdLst/>
            <a:ahLst/>
            <a:cxnLst/>
            <a:rect l="l" t="t" r="r" b="b"/>
            <a:pathLst>
              <a:path w="2562225" h="3597335">
                <a:moveTo>
                  <a:pt x="0" y="0"/>
                </a:moveTo>
                <a:lnTo>
                  <a:pt x="2562225" y="0"/>
                </a:lnTo>
                <a:lnTo>
                  <a:pt x="2562225" y="3597335"/>
                </a:lnTo>
                <a:lnTo>
                  <a:pt x="0" y="3597335"/>
                </a:lnTo>
                <a:lnTo>
                  <a:pt x="0" y="0"/>
                </a:lnTo>
                <a:close/>
              </a:path>
            </a:pathLst>
          </a:custGeom>
          <a:blipFill>
            <a:blip r:embed="rId3"/>
            <a:stretch>
              <a:fillRect t="-6706"/>
            </a:stretch>
          </a:blipFill>
        </p:spPr>
      </p:sp>
      <p:sp>
        <p:nvSpPr>
          <p:cNvPr id="5" name="Freeform 5"/>
          <p:cNvSpPr/>
          <p:nvPr/>
        </p:nvSpPr>
        <p:spPr>
          <a:xfrm>
            <a:off x="-50802" y="5249731"/>
            <a:ext cx="4533649" cy="3030665"/>
          </a:xfrm>
          <a:custGeom>
            <a:avLst/>
            <a:gdLst/>
            <a:ahLst/>
            <a:cxnLst/>
            <a:rect l="l" t="t" r="r" b="b"/>
            <a:pathLst>
              <a:path w="5667061" h="3788331">
                <a:moveTo>
                  <a:pt x="0" y="0"/>
                </a:moveTo>
                <a:lnTo>
                  <a:pt x="5667061" y="0"/>
                </a:lnTo>
                <a:lnTo>
                  <a:pt x="5667061" y="3788331"/>
                </a:lnTo>
                <a:lnTo>
                  <a:pt x="0" y="37883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7191550" y="743384"/>
            <a:ext cx="4373880" cy="2918460"/>
          </a:xfrm>
          <a:custGeom>
            <a:avLst/>
            <a:gdLst/>
            <a:ahLst/>
            <a:cxnLst/>
            <a:rect l="l" t="t" r="r" b="b"/>
            <a:pathLst>
              <a:path w="5467350" h="3648075">
                <a:moveTo>
                  <a:pt x="0" y="0"/>
                </a:moveTo>
                <a:lnTo>
                  <a:pt x="5467350" y="0"/>
                </a:lnTo>
                <a:lnTo>
                  <a:pt x="5467350" y="3648075"/>
                </a:lnTo>
                <a:lnTo>
                  <a:pt x="0" y="3648075"/>
                </a:lnTo>
                <a:lnTo>
                  <a:pt x="0" y="0"/>
                </a:lnTo>
                <a:close/>
              </a:path>
            </a:pathLst>
          </a:custGeom>
          <a:blipFill>
            <a:blip r:embed="rId6"/>
            <a:stretch>
              <a:fillRect/>
            </a:stretch>
          </a:blipFill>
        </p:spPr>
      </p:sp>
      <p:sp>
        <p:nvSpPr>
          <p:cNvPr id="7" name="Freeform 7"/>
          <p:cNvSpPr/>
          <p:nvPr/>
        </p:nvSpPr>
        <p:spPr>
          <a:xfrm>
            <a:off x="6276457" y="3362028"/>
            <a:ext cx="3886200" cy="2590800"/>
          </a:xfrm>
          <a:custGeom>
            <a:avLst/>
            <a:gdLst/>
            <a:ahLst/>
            <a:cxnLst/>
            <a:rect l="l" t="t" r="r" b="b"/>
            <a:pathLst>
              <a:path w="4857750" h="3238500">
                <a:moveTo>
                  <a:pt x="0" y="0"/>
                </a:moveTo>
                <a:lnTo>
                  <a:pt x="4857750" y="0"/>
                </a:lnTo>
                <a:lnTo>
                  <a:pt x="4857750" y="3238500"/>
                </a:lnTo>
                <a:lnTo>
                  <a:pt x="0" y="3238500"/>
                </a:lnTo>
                <a:lnTo>
                  <a:pt x="0" y="0"/>
                </a:lnTo>
                <a:close/>
              </a:path>
            </a:pathLst>
          </a:custGeom>
          <a:blipFill>
            <a:blip r:embed="rId7"/>
            <a:stretch>
              <a:fillRect/>
            </a:stretch>
          </a:blipFill>
        </p:spPr>
      </p:sp>
      <p:sp>
        <p:nvSpPr>
          <p:cNvPr id="8" name="Freeform 8"/>
          <p:cNvSpPr/>
          <p:nvPr/>
        </p:nvSpPr>
        <p:spPr>
          <a:xfrm>
            <a:off x="9326262" y="4857788"/>
            <a:ext cx="4480560" cy="2651760"/>
          </a:xfrm>
          <a:custGeom>
            <a:avLst/>
            <a:gdLst/>
            <a:ahLst/>
            <a:cxnLst/>
            <a:rect l="l" t="t" r="r" b="b"/>
            <a:pathLst>
              <a:path w="5600700" h="3314700">
                <a:moveTo>
                  <a:pt x="0" y="0"/>
                </a:moveTo>
                <a:lnTo>
                  <a:pt x="5600700" y="0"/>
                </a:lnTo>
                <a:lnTo>
                  <a:pt x="5600700" y="3314700"/>
                </a:lnTo>
                <a:lnTo>
                  <a:pt x="0" y="3314700"/>
                </a:lnTo>
                <a:lnTo>
                  <a:pt x="0" y="0"/>
                </a:lnTo>
                <a:close/>
              </a:path>
            </a:pathLst>
          </a:custGeom>
          <a:blipFill>
            <a:blip r:embed="rId8"/>
            <a:stretch>
              <a:fillRect l="-10180" r="-8016"/>
            </a:stretch>
          </a:blipFill>
        </p:spPr>
      </p:sp>
      <p:sp>
        <p:nvSpPr>
          <p:cNvPr id="10" name="TextBox 10"/>
          <p:cNvSpPr txBox="1"/>
          <p:nvPr/>
        </p:nvSpPr>
        <p:spPr>
          <a:xfrm>
            <a:off x="841590" y="482651"/>
            <a:ext cx="6589987" cy="581569"/>
          </a:xfrm>
          <a:prstGeom prst="rect">
            <a:avLst/>
          </a:prstGeom>
        </p:spPr>
        <p:txBody>
          <a:bodyPr wrap="square" lIns="0" tIns="0" rIns="0" bIns="0" rtlCol="0" anchor="t">
            <a:spAutoFit/>
          </a:bodyPr>
          <a:lstStyle/>
          <a:p>
            <a:pPr>
              <a:lnSpc>
                <a:spcPts val="5039"/>
              </a:lnSpc>
            </a:pPr>
            <a:r>
              <a:rPr lang="en-US" sz="3600" b="1" dirty="0">
                <a:solidFill>
                  <a:srgbClr val="000000"/>
                </a:solidFill>
                <a:latin typeface="Cambria" panose="02040503050406030204" pitchFamily="18" charset="0"/>
                <a:ea typeface="Cambria" panose="02040503050406030204" pitchFamily="18" charset="0"/>
                <a:cs typeface="Futura Bold"/>
                <a:sym typeface="Futura Bold"/>
              </a:rPr>
              <a:t>But it can do much more...</a:t>
            </a:r>
          </a:p>
        </p:txBody>
      </p:sp>
      <p:sp>
        <p:nvSpPr>
          <p:cNvPr id="11" name="TextBox 11"/>
          <p:cNvSpPr txBox="1"/>
          <p:nvPr/>
        </p:nvSpPr>
        <p:spPr>
          <a:xfrm>
            <a:off x="1303241" y="2168987"/>
            <a:ext cx="4027551" cy="939937"/>
          </a:xfrm>
          <a:prstGeom prst="rect">
            <a:avLst/>
          </a:prstGeom>
        </p:spPr>
        <p:txBody>
          <a:bodyPr lIns="0" tIns="0" rIns="0" bIns="0" rtlCol="0" anchor="t">
            <a:spAutoFit/>
          </a:bodyPr>
          <a:lstStyle/>
          <a:p>
            <a:pPr algn="ctr">
              <a:lnSpc>
                <a:spcPts val="2520"/>
              </a:lnSpc>
            </a:pPr>
            <a:r>
              <a:rPr lang="en-US" sz="1839">
                <a:solidFill>
                  <a:srgbClr val="000000"/>
                </a:solidFill>
                <a:latin typeface="Cambria" panose="02040503050406030204" pitchFamily="18" charset="0"/>
                <a:ea typeface="Cambria" panose="02040503050406030204" pitchFamily="18" charset="0"/>
                <a:cs typeface="Montserrat"/>
                <a:sym typeface="Montserrat"/>
              </a:rPr>
              <a:t>You can create characters, scenes &amp; settings, models, graphics, and even worlds using AI!</a:t>
            </a:r>
          </a:p>
        </p:txBody>
      </p:sp>
      <p:sp>
        <p:nvSpPr>
          <p:cNvPr id="12" name="TextBox 12"/>
          <p:cNvSpPr txBox="1"/>
          <p:nvPr/>
        </p:nvSpPr>
        <p:spPr>
          <a:xfrm>
            <a:off x="1651773" y="1512143"/>
            <a:ext cx="3097522" cy="397096"/>
          </a:xfrm>
          <a:prstGeom prst="rect">
            <a:avLst/>
          </a:prstGeom>
        </p:spPr>
        <p:txBody>
          <a:bodyPr lIns="0" tIns="0" rIns="0" bIns="0" rtlCol="0" anchor="t">
            <a:spAutoFit/>
          </a:bodyPr>
          <a:lstStyle/>
          <a:p>
            <a:pPr>
              <a:lnSpc>
                <a:spcPts val="3358"/>
              </a:lnSpc>
            </a:pPr>
            <a:r>
              <a:rPr lang="en-US" sz="2399" b="1">
                <a:solidFill>
                  <a:srgbClr val="000000"/>
                </a:solidFill>
                <a:latin typeface="Cambria" panose="02040503050406030204" pitchFamily="18" charset="0"/>
                <a:ea typeface="Cambria" panose="02040503050406030204" pitchFamily="18" charset="0"/>
                <a:cs typeface="Montserrat Bold"/>
                <a:sym typeface="Montserrat Bold"/>
              </a:rPr>
              <a:t>Generate Artworks</a:t>
            </a:r>
          </a:p>
        </p:txBody>
      </p:sp>
      <p:sp>
        <p:nvSpPr>
          <p:cNvPr id="9" name="Date Placeholder 8">
            <a:extLst>
              <a:ext uri="{FF2B5EF4-FFF2-40B4-BE49-F238E27FC236}">
                <a16:creationId xmlns:a16="http://schemas.microsoft.com/office/drawing/2014/main" id="{F9414BF5-46A4-C8A1-85C1-8BB5F4964A6C}"/>
              </a:ext>
            </a:extLst>
          </p:cNvPr>
          <p:cNvSpPr>
            <a:spLocks noGrp="1"/>
          </p:cNvSpPr>
          <p:nvPr>
            <p:ph type="dt" sz="half" idx="10"/>
          </p:nvPr>
        </p:nvSpPr>
        <p:spPr/>
        <p:txBody>
          <a:bodyPr/>
          <a:lstStyle/>
          <a:p>
            <a:fld id="{43C3C07A-CC78-4587-B23A-317AF30199C5}" type="datetime1">
              <a:rPr lang="en-US" smtClean="0"/>
              <a:t>1/5/2026</a:t>
            </a:fld>
            <a:endParaRPr lang="en-US"/>
          </a:p>
        </p:txBody>
      </p:sp>
      <p:sp>
        <p:nvSpPr>
          <p:cNvPr id="13" name="Footer Placeholder 12">
            <a:extLst>
              <a:ext uri="{FF2B5EF4-FFF2-40B4-BE49-F238E27FC236}">
                <a16:creationId xmlns:a16="http://schemas.microsoft.com/office/drawing/2014/main" id="{CF6C808B-DE1D-A441-352D-07114EA90AEA}"/>
              </a:ext>
            </a:extLst>
          </p:cNvPr>
          <p:cNvSpPr>
            <a:spLocks noGrp="1"/>
          </p:cNvSpPr>
          <p:nvPr>
            <p:ph type="ftr" sz="quarter" idx="11"/>
          </p:nvPr>
        </p:nvSpPr>
        <p:spPr/>
        <p:txBody>
          <a:bodyPr/>
          <a:lstStyle/>
          <a:p>
            <a:r>
              <a:rPr lang="en-US"/>
              <a:t>23ADB302 GenAI and Agentic AI Systems for Mechanical Engineers | Introduction to Generative AI | Opportunities &amp; Challenges | R.Ruthuraraj</a:t>
            </a:r>
          </a:p>
        </p:txBody>
      </p:sp>
      <p:sp>
        <p:nvSpPr>
          <p:cNvPr id="14" name="Slide Number Placeholder 13">
            <a:extLst>
              <a:ext uri="{FF2B5EF4-FFF2-40B4-BE49-F238E27FC236}">
                <a16:creationId xmlns:a16="http://schemas.microsoft.com/office/drawing/2014/main" id="{87D8578E-F66F-4251-43F6-FE7AFEF7D9B9}"/>
              </a:ext>
            </a:extLst>
          </p:cNvPr>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418113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0802" y="5249731"/>
            <a:ext cx="4533649" cy="3030665"/>
          </a:xfrm>
          <a:custGeom>
            <a:avLst/>
            <a:gdLst/>
            <a:ahLst/>
            <a:cxnLst/>
            <a:rect l="l" t="t" r="r" b="b"/>
            <a:pathLst>
              <a:path w="5667061" h="3788331">
                <a:moveTo>
                  <a:pt x="0" y="0"/>
                </a:moveTo>
                <a:lnTo>
                  <a:pt x="5667061" y="0"/>
                </a:lnTo>
                <a:lnTo>
                  <a:pt x="5667061" y="3788331"/>
                </a:lnTo>
                <a:lnTo>
                  <a:pt x="0" y="37883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9025433" y="2125188"/>
            <a:ext cx="3002280" cy="2034540"/>
          </a:xfrm>
          <a:custGeom>
            <a:avLst/>
            <a:gdLst/>
            <a:ahLst/>
            <a:cxnLst/>
            <a:rect l="l" t="t" r="r" b="b"/>
            <a:pathLst>
              <a:path w="3752850" h="2543175">
                <a:moveTo>
                  <a:pt x="0" y="0"/>
                </a:moveTo>
                <a:lnTo>
                  <a:pt x="3752850" y="0"/>
                </a:lnTo>
                <a:lnTo>
                  <a:pt x="3752850" y="2543175"/>
                </a:lnTo>
                <a:lnTo>
                  <a:pt x="0" y="2543175"/>
                </a:lnTo>
                <a:lnTo>
                  <a:pt x="0" y="0"/>
                </a:lnTo>
                <a:close/>
              </a:path>
            </a:pathLst>
          </a:custGeom>
          <a:blipFill>
            <a:blip r:embed="rId4"/>
            <a:stretch>
              <a:fillRect l="-7010" r="-14308"/>
            </a:stretch>
          </a:blipFill>
        </p:spPr>
      </p:sp>
      <p:sp>
        <p:nvSpPr>
          <p:cNvPr id="5" name="Freeform 5"/>
          <p:cNvSpPr/>
          <p:nvPr/>
        </p:nvSpPr>
        <p:spPr>
          <a:xfrm>
            <a:off x="4583742" y="5815204"/>
            <a:ext cx="2819400" cy="1592580"/>
          </a:xfrm>
          <a:custGeom>
            <a:avLst/>
            <a:gdLst/>
            <a:ahLst/>
            <a:cxnLst/>
            <a:rect l="l" t="t" r="r" b="b"/>
            <a:pathLst>
              <a:path w="3524250" h="1990725">
                <a:moveTo>
                  <a:pt x="0" y="0"/>
                </a:moveTo>
                <a:lnTo>
                  <a:pt x="3524250" y="0"/>
                </a:lnTo>
                <a:lnTo>
                  <a:pt x="3524250" y="1990725"/>
                </a:lnTo>
                <a:lnTo>
                  <a:pt x="0" y="1990725"/>
                </a:lnTo>
                <a:lnTo>
                  <a:pt x="0" y="0"/>
                </a:lnTo>
                <a:close/>
              </a:path>
            </a:pathLst>
          </a:custGeom>
          <a:blipFill>
            <a:blip r:embed="rId5"/>
            <a:stretch>
              <a:fillRect/>
            </a:stretch>
          </a:blipFill>
        </p:spPr>
      </p:sp>
      <p:sp>
        <p:nvSpPr>
          <p:cNvPr id="6" name="Freeform 6"/>
          <p:cNvSpPr/>
          <p:nvPr/>
        </p:nvSpPr>
        <p:spPr>
          <a:xfrm>
            <a:off x="7207629" y="5153536"/>
            <a:ext cx="2720340" cy="1592580"/>
          </a:xfrm>
          <a:custGeom>
            <a:avLst/>
            <a:gdLst/>
            <a:ahLst/>
            <a:cxnLst/>
            <a:rect l="l" t="t" r="r" b="b"/>
            <a:pathLst>
              <a:path w="3400425" h="1990725">
                <a:moveTo>
                  <a:pt x="0" y="0"/>
                </a:moveTo>
                <a:lnTo>
                  <a:pt x="3400425" y="0"/>
                </a:lnTo>
                <a:lnTo>
                  <a:pt x="3400425" y="1990725"/>
                </a:lnTo>
                <a:lnTo>
                  <a:pt x="0" y="1990725"/>
                </a:lnTo>
                <a:lnTo>
                  <a:pt x="0" y="0"/>
                </a:lnTo>
                <a:close/>
              </a:path>
            </a:pathLst>
          </a:custGeom>
          <a:blipFill>
            <a:blip r:embed="rId6"/>
            <a:stretch>
              <a:fillRect r="-5042"/>
            </a:stretch>
          </a:blipFill>
        </p:spPr>
      </p:sp>
      <p:grpSp>
        <p:nvGrpSpPr>
          <p:cNvPr id="7" name="Group 7"/>
          <p:cNvGrpSpPr/>
          <p:nvPr/>
        </p:nvGrpSpPr>
        <p:grpSpPr>
          <a:xfrm>
            <a:off x="5995210" y="7834031"/>
            <a:ext cx="2639858" cy="22860"/>
            <a:chOff x="0" y="0"/>
            <a:chExt cx="3299816" cy="28575"/>
          </a:xfrm>
        </p:grpSpPr>
        <p:sp>
          <p:nvSpPr>
            <p:cNvPr id="8" name="Freeform 8"/>
            <p:cNvSpPr/>
            <p:nvPr/>
          </p:nvSpPr>
          <p:spPr>
            <a:xfrm>
              <a:off x="0" y="0"/>
              <a:ext cx="3299839" cy="28575"/>
            </a:xfrm>
            <a:custGeom>
              <a:avLst/>
              <a:gdLst/>
              <a:ahLst/>
              <a:cxnLst/>
              <a:rect l="l" t="t" r="r" b="b"/>
              <a:pathLst>
                <a:path w="3299839" h="28575">
                  <a:moveTo>
                    <a:pt x="0" y="0"/>
                  </a:moveTo>
                  <a:lnTo>
                    <a:pt x="0" y="28575"/>
                  </a:lnTo>
                  <a:lnTo>
                    <a:pt x="342646" y="28575"/>
                  </a:lnTo>
                  <a:lnTo>
                    <a:pt x="342646" y="0"/>
                  </a:lnTo>
                  <a:close/>
                  <a:moveTo>
                    <a:pt x="433959" y="0"/>
                  </a:moveTo>
                  <a:lnTo>
                    <a:pt x="433959" y="28575"/>
                  </a:lnTo>
                  <a:lnTo>
                    <a:pt x="1118996" y="28575"/>
                  </a:lnTo>
                  <a:lnTo>
                    <a:pt x="1118996" y="0"/>
                  </a:lnTo>
                  <a:close/>
                  <a:moveTo>
                    <a:pt x="1210436" y="0"/>
                  </a:moveTo>
                  <a:lnTo>
                    <a:pt x="1210436" y="28575"/>
                  </a:lnTo>
                  <a:lnTo>
                    <a:pt x="3299839" y="28575"/>
                  </a:lnTo>
                  <a:lnTo>
                    <a:pt x="3299839" y="0"/>
                  </a:lnTo>
                  <a:close/>
                </a:path>
              </a:pathLst>
            </a:custGeom>
            <a:solidFill>
              <a:srgbClr val="000000"/>
            </a:solidFill>
            <a:ln w="12700">
              <a:solidFill>
                <a:srgbClr val="000000"/>
              </a:solidFill>
            </a:ln>
          </p:spPr>
        </p:sp>
      </p:grpSp>
      <p:grpSp>
        <p:nvGrpSpPr>
          <p:cNvPr id="9" name="Group 9"/>
          <p:cNvGrpSpPr/>
          <p:nvPr/>
        </p:nvGrpSpPr>
        <p:grpSpPr>
          <a:xfrm>
            <a:off x="9241856" y="4603243"/>
            <a:ext cx="2569373" cy="22860"/>
            <a:chOff x="0" y="0"/>
            <a:chExt cx="3211716" cy="28575"/>
          </a:xfrm>
        </p:grpSpPr>
        <p:sp>
          <p:nvSpPr>
            <p:cNvPr id="10" name="Freeform 10"/>
            <p:cNvSpPr/>
            <p:nvPr/>
          </p:nvSpPr>
          <p:spPr>
            <a:xfrm>
              <a:off x="0" y="0"/>
              <a:ext cx="3211707" cy="28575"/>
            </a:xfrm>
            <a:custGeom>
              <a:avLst/>
              <a:gdLst/>
              <a:ahLst/>
              <a:cxnLst/>
              <a:rect l="l" t="t" r="r" b="b"/>
              <a:pathLst>
                <a:path w="3211707" h="28575">
                  <a:moveTo>
                    <a:pt x="0" y="0"/>
                  </a:moveTo>
                  <a:lnTo>
                    <a:pt x="0" y="28575"/>
                  </a:lnTo>
                  <a:lnTo>
                    <a:pt x="342646" y="28575"/>
                  </a:lnTo>
                  <a:lnTo>
                    <a:pt x="342646" y="0"/>
                  </a:lnTo>
                  <a:close/>
                  <a:moveTo>
                    <a:pt x="433960" y="0"/>
                  </a:moveTo>
                  <a:lnTo>
                    <a:pt x="433960" y="28575"/>
                  </a:lnTo>
                  <a:lnTo>
                    <a:pt x="3211707" y="28575"/>
                  </a:lnTo>
                  <a:lnTo>
                    <a:pt x="3211707" y="0"/>
                  </a:lnTo>
                  <a:close/>
                </a:path>
              </a:pathLst>
            </a:custGeom>
            <a:solidFill>
              <a:srgbClr val="000000"/>
            </a:solidFill>
            <a:ln w="12700">
              <a:solidFill>
                <a:srgbClr val="000000"/>
              </a:solidFill>
            </a:ln>
          </p:spPr>
        </p:sp>
      </p:grpSp>
      <p:sp>
        <p:nvSpPr>
          <p:cNvPr id="11" name="Freeform 11"/>
          <p:cNvSpPr/>
          <p:nvPr/>
        </p:nvSpPr>
        <p:spPr>
          <a:xfrm>
            <a:off x="1049801" y="2125188"/>
            <a:ext cx="5968639" cy="3354735"/>
          </a:xfrm>
          <a:custGeom>
            <a:avLst/>
            <a:gdLst/>
            <a:ahLst/>
            <a:cxnLst/>
            <a:rect l="l" t="t" r="r" b="b"/>
            <a:pathLst>
              <a:path w="7460799" h="4193419">
                <a:moveTo>
                  <a:pt x="0" y="0"/>
                </a:moveTo>
                <a:lnTo>
                  <a:pt x="7460799" y="0"/>
                </a:lnTo>
                <a:lnTo>
                  <a:pt x="7460799" y="4193420"/>
                </a:lnTo>
                <a:lnTo>
                  <a:pt x="0" y="4193420"/>
                </a:lnTo>
                <a:lnTo>
                  <a:pt x="0" y="0"/>
                </a:lnTo>
                <a:close/>
              </a:path>
            </a:pathLst>
          </a:custGeom>
          <a:blipFill>
            <a:blip r:embed="rId7"/>
            <a:stretch>
              <a:fillRect/>
            </a:stretch>
          </a:blipFill>
        </p:spPr>
      </p:sp>
      <p:sp>
        <p:nvSpPr>
          <p:cNvPr id="13" name="TextBox 13"/>
          <p:cNvSpPr txBox="1"/>
          <p:nvPr/>
        </p:nvSpPr>
        <p:spPr>
          <a:xfrm>
            <a:off x="841590" y="368351"/>
            <a:ext cx="7521013" cy="696986"/>
          </a:xfrm>
          <a:prstGeom prst="rect">
            <a:avLst/>
          </a:prstGeom>
        </p:spPr>
        <p:txBody>
          <a:bodyPr wrap="square" lIns="0" tIns="0" rIns="0" bIns="0" rtlCol="0" anchor="t">
            <a:spAutoFit/>
          </a:bodyPr>
          <a:lstStyle/>
          <a:p>
            <a:pPr>
              <a:lnSpc>
                <a:spcPts val="6206"/>
              </a:lnSpc>
            </a:pPr>
            <a:r>
              <a:rPr lang="en-US" sz="3600" b="1" dirty="0">
                <a:solidFill>
                  <a:srgbClr val="000000"/>
                </a:solidFill>
                <a:latin typeface="Cambria" panose="02040503050406030204" pitchFamily="18" charset="0"/>
                <a:ea typeface="Cambria" panose="02040503050406030204" pitchFamily="18" charset="0"/>
                <a:cs typeface="Futura Bold"/>
                <a:sym typeface="Futura Bold"/>
              </a:rPr>
              <a:t>But it can do much more...</a:t>
            </a:r>
          </a:p>
        </p:txBody>
      </p:sp>
      <p:sp>
        <p:nvSpPr>
          <p:cNvPr id="14" name="TextBox 14"/>
          <p:cNvSpPr txBox="1"/>
          <p:nvPr/>
        </p:nvSpPr>
        <p:spPr>
          <a:xfrm>
            <a:off x="4267116" y="1136310"/>
            <a:ext cx="87966" cy="647165"/>
          </a:xfrm>
          <a:prstGeom prst="rect">
            <a:avLst/>
          </a:prstGeom>
        </p:spPr>
        <p:txBody>
          <a:bodyPr lIns="0" tIns="0" rIns="0" bIns="0" rtlCol="0" anchor="t">
            <a:spAutoFit/>
          </a:bodyPr>
          <a:lstStyle/>
          <a:p>
            <a:pPr>
              <a:lnSpc>
                <a:spcPts val="5998"/>
              </a:lnSpc>
            </a:pPr>
            <a:r>
              <a:rPr lang="en-US" sz="2399" b="1">
                <a:solidFill>
                  <a:srgbClr val="000000"/>
                </a:solidFill>
                <a:latin typeface="Montserrat Bold"/>
                <a:ea typeface="Montserrat Bold"/>
                <a:cs typeface="Montserrat Bold"/>
                <a:sym typeface="Montserrat Bold"/>
              </a:rPr>
              <a:t> </a:t>
            </a:r>
          </a:p>
        </p:txBody>
      </p:sp>
      <p:sp>
        <p:nvSpPr>
          <p:cNvPr id="15" name="TextBox 15"/>
          <p:cNvSpPr txBox="1"/>
          <p:nvPr/>
        </p:nvSpPr>
        <p:spPr>
          <a:xfrm>
            <a:off x="2793066" y="1387770"/>
            <a:ext cx="2531600" cy="397096"/>
          </a:xfrm>
          <a:prstGeom prst="rect">
            <a:avLst/>
          </a:prstGeom>
        </p:spPr>
        <p:txBody>
          <a:bodyPr lIns="0" tIns="0" rIns="0" bIns="0" rtlCol="0" anchor="t">
            <a:spAutoFit/>
          </a:bodyPr>
          <a:lstStyle/>
          <a:p>
            <a:pPr>
              <a:lnSpc>
                <a:spcPts val="3358"/>
              </a:lnSpc>
            </a:pPr>
            <a:r>
              <a:rPr lang="en-US" sz="2399" b="1">
                <a:solidFill>
                  <a:srgbClr val="000000"/>
                </a:solidFill>
                <a:latin typeface="Cambria" panose="02040503050406030204" pitchFamily="18" charset="0"/>
                <a:ea typeface="Cambria" panose="02040503050406030204" pitchFamily="18" charset="0"/>
                <a:cs typeface="Montserrat Bold"/>
                <a:sym typeface="Montserrat Bold"/>
              </a:rPr>
              <a:t>Generate Video</a:t>
            </a:r>
          </a:p>
        </p:txBody>
      </p:sp>
      <p:sp>
        <p:nvSpPr>
          <p:cNvPr id="16" name="TextBox 16"/>
          <p:cNvSpPr txBox="1"/>
          <p:nvPr/>
        </p:nvSpPr>
        <p:spPr>
          <a:xfrm>
            <a:off x="8747447" y="1387770"/>
            <a:ext cx="3629566" cy="397096"/>
          </a:xfrm>
          <a:prstGeom prst="rect">
            <a:avLst/>
          </a:prstGeom>
        </p:spPr>
        <p:txBody>
          <a:bodyPr lIns="0" tIns="0" rIns="0" bIns="0" rtlCol="0" anchor="t">
            <a:spAutoFit/>
          </a:bodyPr>
          <a:lstStyle/>
          <a:p>
            <a:pPr>
              <a:lnSpc>
                <a:spcPts val="3358"/>
              </a:lnSpc>
            </a:pPr>
            <a:r>
              <a:rPr lang="en-US" sz="2399" b="1">
                <a:solidFill>
                  <a:srgbClr val="000000"/>
                </a:solidFill>
                <a:latin typeface="Cambria" panose="02040503050406030204" pitchFamily="18" charset="0"/>
                <a:ea typeface="Cambria" panose="02040503050406030204" pitchFamily="18" charset="0"/>
                <a:cs typeface="Montserrat Bold"/>
                <a:sym typeface="Montserrat Bold"/>
              </a:rPr>
              <a:t>Generate Audio/Music</a:t>
            </a:r>
          </a:p>
        </p:txBody>
      </p:sp>
      <p:sp>
        <p:nvSpPr>
          <p:cNvPr id="17" name="TextBox 17"/>
          <p:cNvSpPr txBox="1"/>
          <p:nvPr/>
        </p:nvSpPr>
        <p:spPr>
          <a:xfrm>
            <a:off x="7679131" y="6897802"/>
            <a:ext cx="2692603" cy="327654"/>
          </a:xfrm>
          <a:prstGeom prst="rect">
            <a:avLst/>
          </a:prstGeom>
        </p:spPr>
        <p:txBody>
          <a:bodyPr lIns="0" tIns="0" rIns="0" bIns="0" rtlCol="0" anchor="t">
            <a:spAutoFit/>
          </a:bodyPr>
          <a:lstStyle/>
          <a:p>
            <a:pPr>
              <a:lnSpc>
                <a:spcPts val="2799"/>
              </a:lnSpc>
            </a:pPr>
            <a:r>
              <a:rPr lang="en-US" sz="1999" dirty="0">
                <a:solidFill>
                  <a:srgbClr val="000000"/>
                </a:solidFill>
                <a:latin typeface="Arimo"/>
                <a:ea typeface="Arimo"/>
                <a:cs typeface="Arimo"/>
                <a:sym typeface="Arimo"/>
                <a:hlinkClick r:id="rId8" tooltip="https://openai.com/sora"/>
              </a:rPr>
              <a:t>https://openai.com/sora</a:t>
            </a:r>
          </a:p>
        </p:txBody>
      </p:sp>
      <p:sp>
        <p:nvSpPr>
          <p:cNvPr id="18" name="TextBox 18"/>
          <p:cNvSpPr txBox="1"/>
          <p:nvPr/>
        </p:nvSpPr>
        <p:spPr>
          <a:xfrm>
            <a:off x="9241857" y="4327672"/>
            <a:ext cx="2620754" cy="327654"/>
          </a:xfrm>
          <a:prstGeom prst="rect">
            <a:avLst/>
          </a:prstGeom>
        </p:spPr>
        <p:txBody>
          <a:bodyPr lIns="0" tIns="0" rIns="0" bIns="0" rtlCol="0" anchor="t">
            <a:spAutoFit/>
          </a:bodyPr>
          <a:lstStyle/>
          <a:p>
            <a:pPr>
              <a:lnSpc>
                <a:spcPts val="2799"/>
              </a:lnSpc>
            </a:pPr>
            <a:r>
              <a:rPr lang="en-US" sz="1999">
                <a:solidFill>
                  <a:srgbClr val="000000"/>
                </a:solidFill>
                <a:latin typeface="Arimo"/>
                <a:ea typeface="Arimo"/>
                <a:cs typeface="Arimo"/>
                <a:sym typeface="Arimo"/>
                <a:hlinkClick r:id="rId9" tooltip="https://suno.com/about"/>
              </a:rPr>
              <a:t>https://suno.com/about</a:t>
            </a:r>
          </a:p>
        </p:txBody>
      </p:sp>
      <p:sp>
        <p:nvSpPr>
          <p:cNvPr id="12" name="Date Placeholder 11">
            <a:extLst>
              <a:ext uri="{FF2B5EF4-FFF2-40B4-BE49-F238E27FC236}">
                <a16:creationId xmlns:a16="http://schemas.microsoft.com/office/drawing/2014/main" id="{46B95B80-98A3-0947-D4B6-4056CFEBF79D}"/>
              </a:ext>
            </a:extLst>
          </p:cNvPr>
          <p:cNvSpPr>
            <a:spLocks noGrp="1"/>
          </p:cNvSpPr>
          <p:nvPr>
            <p:ph type="dt" sz="half" idx="10"/>
          </p:nvPr>
        </p:nvSpPr>
        <p:spPr/>
        <p:txBody>
          <a:bodyPr/>
          <a:lstStyle/>
          <a:p>
            <a:fld id="{3BA26464-01FE-43EC-9C57-1BDC37D9C7CC}" type="datetime1">
              <a:rPr lang="en-US" smtClean="0"/>
              <a:t>1/5/2026</a:t>
            </a:fld>
            <a:endParaRPr lang="en-US"/>
          </a:p>
        </p:txBody>
      </p:sp>
      <p:sp>
        <p:nvSpPr>
          <p:cNvPr id="19" name="Footer Placeholder 18">
            <a:extLst>
              <a:ext uri="{FF2B5EF4-FFF2-40B4-BE49-F238E27FC236}">
                <a16:creationId xmlns:a16="http://schemas.microsoft.com/office/drawing/2014/main" id="{39D29797-8149-1691-B010-9806402EB2E5}"/>
              </a:ext>
            </a:extLst>
          </p:cNvPr>
          <p:cNvSpPr>
            <a:spLocks noGrp="1"/>
          </p:cNvSpPr>
          <p:nvPr>
            <p:ph type="ftr" sz="quarter" idx="11"/>
          </p:nvPr>
        </p:nvSpPr>
        <p:spPr/>
        <p:txBody>
          <a:bodyPr/>
          <a:lstStyle/>
          <a:p>
            <a:r>
              <a:rPr lang="en-US"/>
              <a:t>23ADB302 GenAI and Agentic AI Systems for Mechanical Engineers | Introduction to Generative AI | Opportunities &amp; Challenges | R.Ruthuraraj</a:t>
            </a:r>
          </a:p>
        </p:txBody>
      </p:sp>
      <p:sp>
        <p:nvSpPr>
          <p:cNvPr id="20" name="Slide Number Placeholder 19">
            <a:extLst>
              <a:ext uri="{FF2B5EF4-FFF2-40B4-BE49-F238E27FC236}">
                <a16:creationId xmlns:a16="http://schemas.microsoft.com/office/drawing/2014/main" id="{FEA8FDB8-F7EC-B6C3-A92D-EBB17BFBB08A}"/>
              </a:ext>
            </a:extLst>
          </p:cNvPr>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3813961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TotalTime>
  <Words>933</Words>
  <Application>Microsoft Office PowerPoint</Application>
  <PresentationFormat>Custom</PresentationFormat>
  <Paragraphs>128</Paragraphs>
  <Slides>13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Montserrat Bold</vt:lpstr>
      <vt:lpstr>Cambria</vt:lpstr>
      <vt:lpstr>Inter Medium</vt:lpstr>
      <vt:lpstr>Arimo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Ruthuraraj R</cp:lastModifiedBy>
  <cp:revision>10</cp:revision>
  <dcterms:created xsi:type="dcterms:W3CDTF">2026-01-02T07:05:05Z</dcterms:created>
  <dcterms:modified xsi:type="dcterms:W3CDTF">2026-01-05T07:09:20Z</dcterms:modified>
</cp:coreProperties>
</file>