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68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</p:sldIdLst>
  <p:sldSz cx="14630400" cy="8229600"/>
  <p:notesSz cx="8229600" cy="146304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Inte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uraraj R" initials="RR" lastIdx="1" clrIdx="0">
    <p:extLst>
      <p:ext uri="{19B8F6BF-5375-455C-9EA6-DF929625EA0E}">
        <p15:presenceInfo xmlns:p15="http://schemas.microsoft.com/office/powerpoint/2012/main" userId="a59c73db7f690f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2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BF2A3-735A-48F7-3307-F85CA87F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EA4EA-0C1E-2904-5785-EC4255560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754A8-9619-9E05-C44E-9FE77F4D7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D0A0F-82D6-2A04-7AAD-1F6D8F0E9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6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9EF3D-A05A-3FE1-79CD-A2ECD2FDA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DD75E-2CC9-8135-F882-2BFFA2E8D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DF513-5424-C8A6-3918-51CABBCCF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EB33-6044-2DEA-7960-94C274CFF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B8058-3FD1-3796-5467-638D3419F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90534-8658-4607-EC0E-502014B77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34D4F-25CA-D999-FB05-4E8FBCE06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B2376-E4DD-DDCC-51C2-A0B1A93D5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278F3F-C8B8-16B9-C27A-625A35C6B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52D62F9-B29F-46C3-8DA7-F43ED687C733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77E653-7345-D271-05BF-F7D6A7AE1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C46CF9-8900-D6F8-B09C-CFD0D928E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C1A6D-4E7B-B045-7F32-2FF383B61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BF87EA5-9EFC-45C5-B1FE-85F21CBC01E7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C7B5BB-60E9-F831-8A0D-16B1D17EE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C7C4B4-1E2C-690A-68E2-2E0A3985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38EE584E-48B2-9CA3-EE6F-72EFC075D9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14EF07-A0A0-1476-CF78-E3F595CB9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B74FA9C-5172-4E82-8E24-12EA4912B0E5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0E55C-7913-399F-FF51-DF776900B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FE68ED-41A4-93CE-C29C-47EFF1DB1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943490A0-28B4-B059-184A-E3F4A1824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4AA54-CEB2-4FA8-B374-5635DD484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92C5F2-5413-4F1A-9843-B7F6B032DDDF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7B82F-21AD-10D7-46D3-23DD94E2D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9AB4CA-F86D-BC25-2851-BD5E5D65D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04D267D0-AA75-050C-068D-4DCA2ED4E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3527C4-BD9B-6B82-780D-6E8591E24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51109AB-BC0D-4171-803B-3CFACBD39CD7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131D69-29A7-DEC9-EB17-84583E838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5F7C91-57BE-1E50-210D-CB2DDC47D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381A7A1D-D0AE-CB8A-7CBB-50DDB9A37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DF3CA8-05F8-612D-CC16-D7D1ADE31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51E5318-11CA-4B55-B22F-DCF4F609E52D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7FBDB5-B8B1-269D-F22F-970DF67A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0AD6BA-E946-631A-E45C-8EC10C80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069ACE32-D3C6-7560-B8D8-90282BB4A6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5D08C2-9BA7-EFD4-FAE0-A9BA5576E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A016FD4-BD48-4BC5-9348-9274B3D148F7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91DD98-487B-EC00-ECBF-8E25E5C6F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953D0E-0933-E126-41FB-E18348520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BCE87C17-ADEA-8C30-FCD9-04A126F010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2E0E08-3436-90BD-8D21-3B57101FC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A847978-458E-4F7C-985A-58886C41FEE9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88A1AD-3180-5957-D541-7FA06A126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EC48-7A48-2124-2A0E-E7F09A4A3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16C0FCCE-194D-B8D7-CA4E-20D850244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BD92FC-040E-B379-3390-022EBFC1C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D4F3926-21E8-431C-A76A-667D56D3C023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4460B0-9D31-ED80-453A-604BAC252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B08660-587F-56F9-CF4A-C159C599A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B08997DD-B81C-070C-0B96-89C421608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A52A8-86FE-5F40-C1B7-FBB30F8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E073DAF-0784-4CA3-8996-A93112607478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444209-C9DB-A16C-146C-4707D6F9C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2BCC97-A6CF-0477-BBFF-03D58C719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345F02D6-C6E4-B198-5582-DDD735872E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2B4555-A826-526C-0167-C7B1E8871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D0D4C62-3ABB-4E07-AC7F-F5B957888CF4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685EC0-A5B1-43AF-0034-97E262BAF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667874-44A9-88E0-6EFE-9D77F1B7B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NS Groups">
            <a:extLst>
              <a:ext uri="{FF2B5EF4-FFF2-40B4-BE49-F238E27FC236}">
                <a16:creationId xmlns:a16="http://schemas.microsoft.com/office/drawing/2014/main" id="{0667F7E8-9756-3789-32DB-EC21B5EE1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S Groups">
            <a:extLst>
              <a:ext uri="{FF2B5EF4-FFF2-40B4-BE49-F238E27FC236}">
                <a16:creationId xmlns:a16="http://schemas.microsoft.com/office/drawing/2014/main" id="{0BA59E01-FD1A-E5EC-C344-52EF92F00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58" y="54274"/>
            <a:ext cx="1462000" cy="8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2C8F44-1A9B-9072-8CEA-DC5E0C8C2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FEB721-ADE6-4B78-AC6D-615A5B4F23A4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3E5412-72BA-4FA9-5536-548BE8F99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ECCCD5-FFA1-A27B-9ABE-5BBBEDF59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62576" y="2345650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Generative AI in Engineering: Manufacturing, Design &amp; Automation</a:t>
            </a:r>
            <a:endParaRPr lang="en-US" sz="4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662575" y="552092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Unit I – Introduction to Generative AI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22050A-5699-D716-A99F-83AE11785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11998"/>
          <a:stretch>
            <a:fillRect/>
          </a:stretch>
        </p:blipFill>
        <p:spPr bwMode="auto">
          <a:xfrm>
            <a:off x="0" y="1614374"/>
            <a:ext cx="6280190" cy="59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C1417-F2E1-DE77-542D-CFB7051416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6906ED-EA46-45FF-898A-11016CD4A661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B9F56-355E-C964-6086-868CFA78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55F47-220B-369C-6A3E-3A4BB7F7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2100F-403F-ECF0-D566-46B34275B4A7}"/>
              </a:ext>
            </a:extLst>
          </p:cNvPr>
          <p:cNvSpPr/>
          <p:nvPr/>
        </p:nvSpPr>
        <p:spPr>
          <a:xfrm>
            <a:off x="1531897" y="144464"/>
            <a:ext cx="11872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latin typeface="Cambria" panose="02040503050406030204" pitchFamily="18" charset="0"/>
              </a:rPr>
              <a:t>SNS COLLEGE OF TECHNOLOGY</a:t>
            </a:r>
            <a:br>
              <a:rPr lang="en-IN" sz="4000" b="1" dirty="0">
                <a:latin typeface="Cambria" panose="02040503050406030204" pitchFamily="18" charset="0"/>
              </a:rPr>
            </a:br>
            <a:r>
              <a:rPr lang="en-IN" sz="2800" dirty="0">
                <a:latin typeface="Cambria" panose="02040503050406030204" pitchFamily="18" charset="0"/>
              </a:rPr>
              <a:t>An Autonomous Institution</a:t>
            </a:r>
          </a:p>
          <a:p>
            <a:pPr algn="ctr"/>
            <a:r>
              <a:rPr lang="en-IN" sz="2800" dirty="0">
                <a:latin typeface="Cambria" panose="02040503050406030204" pitchFamily="18" charset="0"/>
              </a:rPr>
              <a:t>Coimbatore-35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28788" b="5237"/>
          <a:stretch>
            <a:fillRect/>
          </a:stretch>
        </p:blipFill>
        <p:spPr>
          <a:xfrm>
            <a:off x="2773" y="68222"/>
            <a:ext cx="5034739" cy="74666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6873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Generative Design &amp; Topology Optimization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036501"/>
            <a:ext cx="755642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Generative design uses AI algorithms to create multiple optimized solutions simultaneously. The system explores geometric possibilities while respecting constraints like load paths, mounting points, and material limits.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177897"/>
            <a:ext cx="907256" cy="10887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68897" y="335934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Weight Reduction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368897" y="3751659"/>
            <a:ext cx="6467713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Remove unnecessary material while maintaining structural integrity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266605"/>
            <a:ext cx="907256" cy="108870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368897" y="4448056"/>
            <a:ext cx="2432447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Strength Optimization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368897" y="4840367"/>
            <a:ext cx="6467713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Align material along stress paths for maximum load-bearing capacity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55312"/>
            <a:ext cx="907256" cy="108870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368897" y="553676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Material Efficiency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368897" y="5929074"/>
            <a:ext cx="6467713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Minimize raw material usage and manufacturing waste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444020"/>
            <a:ext cx="907256" cy="108870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368897" y="6625471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Human Selection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368897" y="7017782"/>
            <a:ext cx="6467713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Engineer evaluates AI-generated options and chooses final design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9EDC6F1-32CE-D0CC-233D-F952074334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757766-0E17-4604-84F9-7E5EC5C3477B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F9B8FA6-CAA6-2872-6235-F2112744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599BFB2-9505-041F-B771-0FBBE3DF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63773" y="521613"/>
            <a:ext cx="2362060" cy="546259"/>
          </a:xfrm>
          <a:prstGeom prst="roundRect">
            <a:avLst>
              <a:gd name="adj" fmla="val 17066"/>
            </a:avLst>
          </a:prstGeom>
          <a:noFill/>
          <a:ln w="7620">
            <a:solidFill>
              <a:srgbClr val="4950BC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787" y="621387"/>
            <a:ext cx="294086" cy="294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7087" y="697862"/>
            <a:ext cx="1615375" cy="355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200" b="1" dirty="0">
                <a:solidFill>
                  <a:srgbClr val="4950BC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AUTOMATION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210877" y="468638"/>
            <a:ext cx="5841563" cy="533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Generative AI in Automation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63773" y="1399575"/>
            <a:ext cx="13302853" cy="546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enhances automation by generating intelligent process plans, optimizing production schedules dynamically, and developing adaptive control strategies that respond to real-time conditions.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63773" y="2308498"/>
            <a:ext cx="2133838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Process Planning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63773" y="2745814"/>
            <a:ext cx="411087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CNC operation sequencing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63773" y="3078594"/>
            <a:ext cx="411087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Tool path generation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63773" y="3411374"/>
            <a:ext cx="411087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Setup optimization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56" y="3940629"/>
            <a:ext cx="3699748" cy="369974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98745" y="2308498"/>
            <a:ext cx="2268617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Intelligent Scheduling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198745" y="2745814"/>
            <a:ext cx="411087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Dynamic job prioritization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198745" y="3078594"/>
            <a:ext cx="411087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Resource allocation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198745" y="3411374"/>
            <a:ext cx="411087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Bottleneck prediction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733717" y="2308498"/>
            <a:ext cx="2133838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Adaptive Control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9733717" y="2745814"/>
            <a:ext cx="424803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Real-time parameter adjustment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9733717" y="3078594"/>
            <a:ext cx="424803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Assembly sequencing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9733717" y="3411374"/>
            <a:ext cx="4248031" cy="273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Quality-based feedback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5D2A46BC-98B9-C12B-D038-DABFC9C06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1DBB6D-A69C-4B32-B710-DAA55C0B086E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18EDC76-CCFE-FFC3-3CBB-EEE0A093F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1E9260A-ED5D-2A04-841D-70363B3B5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ED943DC-FB21-04AD-3BAB-CDF722B6E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6493"/>
          <a:stretch>
            <a:fillRect/>
          </a:stretch>
        </p:blipFill>
        <p:spPr bwMode="auto">
          <a:xfrm>
            <a:off x="4150670" y="3943980"/>
            <a:ext cx="5158946" cy="36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ata-Driven Adaptive Control for Laser-Based Additive Manufacturing with  Automatic Controller Tuning">
            <a:extLst>
              <a:ext uri="{FF2B5EF4-FFF2-40B4-BE49-F238E27FC236}">
                <a16:creationId xmlns:a16="http://schemas.microsoft.com/office/drawing/2014/main" id="{B2921DAB-CE38-3CA5-DE68-7617FE6A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53" y="3960349"/>
            <a:ext cx="4918991" cy="35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69255" y="173519"/>
            <a:ext cx="5698093" cy="373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Human–AI Collaboration in Engineering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01" y="769461"/>
            <a:ext cx="8290679" cy="27045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80230" y="1003027"/>
            <a:ext cx="1517685" cy="487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Engineer Sets Goals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756135" y="1003027"/>
            <a:ext cx="1517685" cy="487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AI Generates Options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908490" y="3002541"/>
            <a:ext cx="2247443" cy="479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Engineer Reviews Feedback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56581" y="3017252"/>
            <a:ext cx="1517685" cy="487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AI Refines Solutions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43890" y="3655289"/>
            <a:ext cx="13342620" cy="1005602"/>
          </a:xfrm>
          <a:prstGeom prst="roundRect">
            <a:avLst>
              <a:gd name="adj" fmla="val 4995"/>
            </a:avLst>
          </a:prstGeom>
          <a:solidFill>
            <a:srgbClr val="C7C9EA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29" y="3818643"/>
            <a:ext cx="186809" cy="14942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69777" y="3804712"/>
            <a:ext cx="3272433" cy="186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Key Insight: Augmentation, Not Replacement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69777" y="4111179"/>
            <a:ext cx="12797195" cy="382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Generative AI amplifies human creativity and expertise by handling computational complexity, freeing engineers to focus on innovation, judgment, and strategic decision-making. The most powerful solutions emerge from combining human domain knowledge with AI's exploratory capabilities.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082284" y="5672305"/>
            <a:ext cx="1470898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70%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954" y="4924950"/>
            <a:ext cx="1793796" cy="179379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975128" y="6868169"/>
            <a:ext cx="1685330" cy="186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Design Time Reduction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18602" y="7134553"/>
            <a:ext cx="4347924" cy="191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When engineers work with AI tools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579632" y="5672305"/>
            <a:ext cx="1470898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3x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302" y="4924950"/>
            <a:ext cx="1793796" cy="179379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67726" y="6868169"/>
            <a:ext cx="1494830" cy="186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More Alternatives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5141238" y="7126773"/>
            <a:ext cx="4347924" cy="191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Explored compared to manual methods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11076980" y="5672305"/>
            <a:ext cx="1470898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85%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650" y="4924950"/>
            <a:ext cx="1793796" cy="1793796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1032212" y="6868169"/>
            <a:ext cx="1560671" cy="186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Engineer Satisfaction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16"/>
          <p:cNvSpPr/>
          <p:nvPr/>
        </p:nvSpPr>
        <p:spPr>
          <a:xfrm>
            <a:off x="9638586" y="7126773"/>
            <a:ext cx="4347924" cy="191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With AI-assisted design processes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2E6D8F1E-EF95-4AD1-B94C-350343823E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A3DA01-8963-4024-AFD1-2437B740B065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D78E1B4A-E0BE-FEFA-AEC3-DB76F975B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026" y="7724517"/>
            <a:ext cx="9703724" cy="292100"/>
          </a:xfrm>
        </p:spPr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BA2AEF-C1DF-916A-B815-A4F4C1D41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44407" y="491966"/>
            <a:ext cx="2215417" cy="400110"/>
          </a:xfrm>
          <a:prstGeom prst="roundRect">
            <a:avLst>
              <a:gd name="adj" fmla="val 17873"/>
            </a:avLst>
          </a:prstGeom>
          <a:solidFill>
            <a:srgbClr val="DADBF1"/>
          </a:solidFill>
          <a:ln/>
        </p:spPr>
      </p:sp>
      <p:sp>
        <p:nvSpPr>
          <p:cNvPr id="4" name="Text 1"/>
          <p:cNvSpPr/>
          <p:nvPr/>
        </p:nvSpPr>
        <p:spPr>
          <a:xfrm>
            <a:off x="639658" y="688836"/>
            <a:ext cx="801886" cy="203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CASE STUDY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980562" y="461205"/>
            <a:ext cx="9703724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Engineering Optimization: A Practical Example</a:t>
            </a:r>
            <a:endParaRPr lang="en-US" sz="3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1465006"/>
            <a:ext cx="476250" cy="1143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15150" y="1623716"/>
            <a:ext cx="21395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Problem Identification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915150" y="1966973"/>
            <a:ext cx="692146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Manual optimization of heat exchanger design taking 3-4 weeks per iteration with limited design variants explored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15" y="2947829"/>
            <a:ext cx="476250" cy="1143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153275" y="3106539"/>
            <a:ext cx="215800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GenAI Implementation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153275" y="3449796"/>
            <a:ext cx="6683335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generates 500+ design configurations in 8 hours, evaluating thermal performance, pressure drop, and manufacturability simultaneously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40" y="4541377"/>
            <a:ext cx="476250" cy="11430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391400" y="4700087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Solution Evaluation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391400" y="5043344"/>
            <a:ext cx="644521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Engineer reviews top 20 candidates using AI-provided performance data, material costs, and manufacturing complexity scores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84" y="5985303"/>
            <a:ext cx="476250" cy="11430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629644" y="6144014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Optimized Outcome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7629644" y="6487271"/>
            <a:ext cx="6206966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15% better thermal efficiency, 20% weight reduction, and 80% faster design cycle achieved through human-AI collaboration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5E44323-E74E-4DD0-B6EC-12B298A0F6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C0B8C-BE23-4545-8DAF-65AE7BF567A5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DA87259-09E9-4951-1AAD-156F3F0E1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8018552-9681-524B-0C70-EAC876CA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ED85ACE-5EA9-6A0A-A94F-050C8139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9" y="973040"/>
            <a:ext cx="5992081" cy="65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24F80-2FEA-4F61-F0F9-8302C8F4F1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74FA9C-5172-4E82-8E24-12EA4912B0E5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A7B5A-E9CE-06AB-39EA-E07103BD9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37D93-3CD9-D580-8719-57FA3EA74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A392C23-9735-3F1D-C597-EAFB558A4B87}"/>
              </a:ext>
            </a:extLst>
          </p:cNvPr>
          <p:cNvSpPr/>
          <p:nvPr/>
        </p:nvSpPr>
        <p:spPr>
          <a:xfrm>
            <a:off x="2463338" y="265907"/>
            <a:ext cx="9703724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Let’s Recap!</a:t>
            </a:r>
            <a:endParaRPr lang="en-US" sz="3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01790-6292-6369-5F12-77B97F4F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923584"/>
            <a:ext cx="11360728" cy="63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54724-4EEE-1724-F7B6-75D729705F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74FA9C-5172-4E82-8E24-12EA4912B0E5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DAA10-D5E4-B2C9-E42F-516D3463C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3C89E-16ED-B782-3594-AF2F731F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58108-3FE9-92D8-F971-BD8D5CFA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56" y="1080655"/>
            <a:ext cx="11218488" cy="63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3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03EC1-D5C6-A310-4CBE-70E0904B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DE546C24-7B02-8C0D-F724-04CA1B92734D}"/>
              </a:ext>
            </a:extLst>
          </p:cNvPr>
          <p:cNvSpPr/>
          <p:nvPr/>
        </p:nvSpPr>
        <p:spPr>
          <a:xfrm>
            <a:off x="745568" y="568588"/>
            <a:ext cx="2413267" cy="388200"/>
          </a:xfrm>
          <a:prstGeom prst="roundRect">
            <a:avLst>
              <a:gd name="adj" fmla="val 17891"/>
            </a:avLst>
          </a:prstGeom>
          <a:solidFill>
            <a:srgbClr val="DADBF1"/>
          </a:solidFill>
          <a:ln/>
        </p:spPr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C3DD9D4B-3349-8DA6-F873-5EAC4DFA522B}"/>
              </a:ext>
            </a:extLst>
          </p:cNvPr>
          <p:cNvSpPr/>
          <p:nvPr/>
        </p:nvSpPr>
        <p:spPr>
          <a:xfrm>
            <a:off x="828556" y="738188"/>
            <a:ext cx="904875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FUNDAMENTALS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22F6A5B-69B9-D9B2-F005-10601CA0C3CA}"/>
              </a:ext>
            </a:extLst>
          </p:cNvPr>
          <p:cNvSpPr/>
          <p:nvPr/>
        </p:nvSpPr>
        <p:spPr>
          <a:xfrm>
            <a:off x="4239496" y="568588"/>
            <a:ext cx="5850731" cy="43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Why Generative AI in Engineering?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694B21B-C48F-2C7F-D76D-F270702782EF}"/>
              </a:ext>
            </a:extLst>
          </p:cNvPr>
          <p:cNvSpPr/>
          <p:nvPr/>
        </p:nvSpPr>
        <p:spPr>
          <a:xfrm>
            <a:off x="745569" y="1653760"/>
            <a:ext cx="13652075" cy="1108118"/>
          </a:xfrm>
          <a:prstGeom prst="roundRect">
            <a:avLst>
              <a:gd name="adj" fmla="val 425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0AC890DB-F001-A7F3-F47F-DE5B5912F521}"/>
              </a:ext>
            </a:extLst>
          </p:cNvPr>
          <p:cNvSpPr/>
          <p:nvPr/>
        </p:nvSpPr>
        <p:spPr>
          <a:xfrm>
            <a:off x="941415" y="1798320"/>
            <a:ext cx="447434" cy="415290"/>
          </a:xfrm>
          <a:prstGeom prst="roundRect">
            <a:avLst>
              <a:gd name="adj" fmla="val 22016147"/>
            </a:avLst>
          </a:prstGeom>
          <a:solidFill>
            <a:srgbClr val="4950BC"/>
          </a:solidFill>
          <a:ln/>
        </p:spPr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994B6DD3-1692-0AE4-FB66-F6F289E56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721" y="1912501"/>
            <a:ext cx="333252" cy="186809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7DB0A3B8-E371-75B4-1355-807635C42FFE}"/>
              </a:ext>
            </a:extLst>
          </p:cNvPr>
          <p:cNvSpPr/>
          <p:nvPr/>
        </p:nvSpPr>
        <p:spPr>
          <a:xfrm>
            <a:off x="1778352" y="1940620"/>
            <a:ext cx="3087414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Rising Complexity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6C26C940-3156-70EF-ED49-16C1B89FD6AF}"/>
              </a:ext>
            </a:extLst>
          </p:cNvPr>
          <p:cNvSpPr/>
          <p:nvPr/>
        </p:nvSpPr>
        <p:spPr>
          <a:xfrm>
            <a:off x="958044" y="2435155"/>
            <a:ext cx="12141425" cy="326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Modern systems demand multi-variable optimization across interconnected components and subsystems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E67D2A8E-E688-BBD1-497D-E9D337A2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21" y="3417213"/>
            <a:ext cx="186809" cy="186809"/>
          </a:xfrm>
          <a:prstGeom prst="rect">
            <a:avLst/>
          </a:prstGeom>
        </p:spPr>
      </p:pic>
      <p:pic>
        <p:nvPicPr>
          <p:cNvPr id="23" name="Image 4" descr="preencoded.png">
            <a:extLst>
              <a:ext uri="{FF2B5EF4-FFF2-40B4-BE49-F238E27FC236}">
                <a16:creationId xmlns:a16="http://schemas.microsoft.com/office/drawing/2014/main" id="{03BA9B6E-34EC-8C47-1A9D-87AEB6B1F1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721" y="6426637"/>
            <a:ext cx="186809" cy="186809"/>
          </a:xfrm>
          <a:prstGeom prst="rect">
            <a:avLst/>
          </a:prstGeom>
        </p:spPr>
      </p:pic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424A7966-D49B-9051-2966-820C03286F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135213-66FF-487C-8CCE-D88C4CCFD592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55F1F844-AC7E-3471-B2A0-91574422D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7A902A5-6582-1FE2-F2B3-3DBE2BA8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The Key Aspects of Automotive Engineering | by codezone | Medium">
            <a:extLst>
              <a:ext uri="{FF2B5EF4-FFF2-40B4-BE49-F238E27FC236}">
                <a16:creationId xmlns:a16="http://schemas.microsoft.com/office/drawing/2014/main" id="{9BBDA5E6-9AA4-BBF6-0807-32CE1D76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32" y="2983422"/>
            <a:ext cx="5840579" cy="4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3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745568" y="568588"/>
            <a:ext cx="2413267" cy="388200"/>
          </a:xfrm>
          <a:prstGeom prst="roundRect">
            <a:avLst>
              <a:gd name="adj" fmla="val 17891"/>
            </a:avLst>
          </a:prstGeom>
          <a:solidFill>
            <a:srgbClr val="DADBF1"/>
          </a:solidFill>
          <a:ln/>
        </p:spPr>
      </p:sp>
      <p:sp>
        <p:nvSpPr>
          <p:cNvPr id="4" name="Text 1"/>
          <p:cNvSpPr/>
          <p:nvPr/>
        </p:nvSpPr>
        <p:spPr>
          <a:xfrm>
            <a:off x="828556" y="738188"/>
            <a:ext cx="904875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FUNDAMENTALS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239496" y="568588"/>
            <a:ext cx="5850731" cy="43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Why Generative AI in Engineering?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721" y="1912501"/>
            <a:ext cx="186809" cy="186809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828556" y="1416129"/>
            <a:ext cx="13336331" cy="1098167"/>
          </a:xfrm>
          <a:prstGeom prst="roundRect">
            <a:avLst>
              <a:gd name="adj" fmla="val 425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IN" dirty="0"/>
          </a:p>
        </p:txBody>
      </p:sp>
      <p:sp>
        <p:nvSpPr>
          <p:cNvPr id="12" name="Shape 8"/>
          <p:cNvSpPr/>
          <p:nvPr/>
        </p:nvSpPr>
        <p:spPr>
          <a:xfrm>
            <a:off x="974527" y="1562100"/>
            <a:ext cx="415290" cy="415290"/>
          </a:xfrm>
          <a:prstGeom prst="roundRect">
            <a:avLst>
              <a:gd name="adj" fmla="val 22016147"/>
            </a:avLst>
          </a:prstGeom>
          <a:solidFill>
            <a:srgbClr val="4950B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08" y="1676281"/>
            <a:ext cx="186809" cy="18680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503998" y="1703496"/>
            <a:ext cx="1730693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Speed Demands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974526" y="2165679"/>
            <a:ext cx="13057357" cy="348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Market pressures require accelerated product development cycles without compromising quality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91B362E7-AF4C-3BDA-5757-A0996E9B12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2B663E-6A49-43D9-ACAF-B59AACFCE9EC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35DFF91E-3914-9080-A4D3-63E35B0C6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6A5837C-1989-9D18-19B3-F72E8F401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1353587-DF29-03CF-C2EA-4624C977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35" y="2760142"/>
            <a:ext cx="7501371" cy="48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F9F51-5FA4-FE3C-FDCD-E3E3EBEF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6522376C-6CEA-D701-6A65-DC85D8308357}"/>
              </a:ext>
            </a:extLst>
          </p:cNvPr>
          <p:cNvSpPr/>
          <p:nvPr/>
        </p:nvSpPr>
        <p:spPr>
          <a:xfrm>
            <a:off x="745568" y="568588"/>
            <a:ext cx="2413267" cy="388200"/>
          </a:xfrm>
          <a:prstGeom prst="roundRect">
            <a:avLst>
              <a:gd name="adj" fmla="val 17891"/>
            </a:avLst>
          </a:prstGeom>
          <a:solidFill>
            <a:srgbClr val="DADBF1"/>
          </a:solidFill>
          <a:ln/>
        </p:spPr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9D79E81-BD5C-E3CC-8465-47D4D81F73AC}"/>
              </a:ext>
            </a:extLst>
          </p:cNvPr>
          <p:cNvSpPr/>
          <p:nvPr/>
        </p:nvSpPr>
        <p:spPr>
          <a:xfrm>
            <a:off x="828556" y="738188"/>
            <a:ext cx="904875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FUNDAMENTALS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CCD2BEF-84F2-ACB9-082A-E0EE05818BF4}"/>
              </a:ext>
            </a:extLst>
          </p:cNvPr>
          <p:cNvSpPr/>
          <p:nvPr/>
        </p:nvSpPr>
        <p:spPr>
          <a:xfrm>
            <a:off x="4239496" y="568588"/>
            <a:ext cx="5850731" cy="43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Why Generative AI in Engineering?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1382F8CE-6DF6-13BA-36E7-44BFDC30F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721" y="1912501"/>
            <a:ext cx="186809" cy="186809"/>
          </a:xfrm>
          <a:prstGeom prst="rect">
            <a:avLst/>
          </a:prstGeom>
        </p:spPr>
      </p:pic>
      <p:sp>
        <p:nvSpPr>
          <p:cNvPr id="16" name="Shape 11">
            <a:extLst>
              <a:ext uri="{FF2B5EF4-FFF2-40B4-BE49-F238E27FC236}">
                <a16:creationId xmlns:a16="http://schemas.microsoft.com/office/drawing/2014/main" id="{6AE61F89-ED6D-A8AF-DEEC-CC2FBF7E9645}"/>
              </a:ext>
            </a:extLst>
          </p:cNvPr>
          <p:cNvSpPr/>
          <p:nvPr/>
        </p:nvSpPr>
        <p:spPr>
          <a:xfrm>
            <a:off x="745569" y="1469692"/>
            <a:ext cx="13652075" cy="1173755"/>
          </a:xfrm>
          <a:prstGeom prst="roundRect">
            <a:avLst>
              <a:gd name="adj" fmla="val 425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91C68F7D-B51E-D29C-AAAD-6DA14A92D1D9}"/>
              </a:ext>
            </a:extLst>
          </p:cNvPr>
          <p:cNvSpPr/>
          <p:nvPr/>
        </p:nvSpPr>
        <p:spPr>
          <a:xfrm>
            <a:off x="891540" y="1615663"/>
            <a:ext cx="415290" cy="415290"/>
          </a:xfrm>
          <a:prstGeom prst="roundRect">
            <a:avLst>
              <a:gd name="adj" fmla="val 22016147"/>
            </a:avLst>
          </a:prstGeom>
          <a:solidFill>
            <a:srgbClr val="4950BC"/>
          </a:solidFill>
          <a:ln/>
        </p:spPr>
      </p:sp>
      <p:pic>
        <p:nvPicPr>
          <p:cNvPr id="18" name="Image 3" descr="preencoded.png">
            <a:extLst>
              <a:ext uri="{FF2B5EF4-FFF2-40B4-BE49-F238E27FC236}">
                <a16:creationId xmlns:a16="http://schemas.microsoft.com/office/drawing/2014/main" id="{C04D045B-0F5E-6B1D-2252-A1B2D18CE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21" y="1729844"/>
            <a:ext cx="186809" cy="186809"/>
          </a:xfrm>
          <a:prstGeom prst="rect">
            <a:avLst/>
          </a:prstGeom>
        </p:spPr>
      </p:pic>
      <p:sp>
        <p:nvSpPr>
          <p:cNvPr id="19" name="Text 13">
            <a:extLst>
              <a:ext uri="{FF2B5EF4-FFF2-40B4-BE49-F238E27FC236}">
                <a16:creationId xmlns:a16="http://schemas.microsoft.com/office/drawing/2014/main" id="{DB29D7E9-27CC-9AB0-C4C9-BD0830784C59}"/>
              </a:ext>
            </a:extLst>
          </p:cNvPr>
          <p:cNvSpPr/>
          <p:nvPr/>
        </p:nvSpPr>
        <p:spPr>
          <a:xfrm>
            <a:off x="1452801" y="1772727"/>
            <a:ext cx="1730693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Tool Limitations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DE7BF639-5D0B-2B7F-1FAF-2E72122D6211}"/>
              </a:ext>
            </a:extLst>
          </p:cNvPr>
          <p:cNvSpPr/>
          <p:nvPr/>
        </p:nvSpPr>
        <p:spPr>
          <a:xfrm>
            <a:off x="958044" y="2301830"/>
            <a:ext cx="1319021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Traditional rule-based engineering software struggles with non-linear problems and novel scenarios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601ACB2-720E-7380-2D32-E14901E45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1CD7C6-1AC8-4D4F-8390-7C3F99D31830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7E1FAF41-B38F-873C-6298-B5EDA7796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C687426D-7C99-73F2-0DA6-86022B0F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27B005-3B6C-310E-FEB0-858479A9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3"/>
          <a:stretch>
            <a:fillRect/>
          </a:stretch>
        </p:blipFill>
        <p:spPr bwMode="auto">
          <a:xfrm>
            <a:off x="3014663" y="2697882"/>
            <a:ext cx="8601075" cy="48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8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6F18E-5D9D-3F6B-A189-10F5CF5C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10E96B75-9D8E-D71B-752E-B40753BD3FF0}"/>
              </a:ext>
            </a:extLst>
          </p:cNvPr>
          <p:cNvSpPr/>
          <p:nvPr/>
        </p:nvSpPr>
        <p:spPr>
          <a:xfrm>
            <a:off x="745568" y="568588"/>
            <a:ext cx="2413267" cy="388200"/>
          </a:xfrm>
          <a:prstGeom prst="roundRect">
            <a:avLst>
              <a:gd name="adj" fmla="val 17891"/>
            </a:avLst>
          </a:prstGeom>
          <a:solidFill>
            <a:srgbClr val="DADBF1"/>
          </a:solidFill>
          <a:ln/>
        </p:spPr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0F5EF8A-FD82-EBC9-C451-7B51240B7BB2}"/>
              </a:ext>
            </a:extLst>
          </p:cNvPr>
          <p:cNvSpPr/>
          <p:nvPr/>
        </p:nvSpPr>
        <p:spPr>
          <a:xfrm>
            <a:off x="828556" y="738188"/>
            <a:ext cx="904875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FUNDAMENTALS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0109C04-FD90-5730-D3F3-F3A86D881527}"/>
              </a:ext>
            </a:extLst>
          </p:cNvPr>
          <p:cNvSpPr/>
          <p:nvPr/>
        </p:nvSpPr>
        <p:spPr>
          <a:xfrm>
            <a:off x="4239496" y="568588"/>
            <a:ext cx="5850731" cy="43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Why Generative AI in Engineering?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2F1B8751-0D39-9720-97A9-47F00C716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721" y="1912501"/>
            <a:ext cx="186809" cy="186809"/>
          </a:xfrm>
          <a:prstGeom prst="rect">
            <a:avLst/>
          </a:prstGeom>
        </p:spPr>
      </p:pic>
      <p:sp>
        <p:nvSpPr>
          <p:cNvPr id="21" name="Shape 15">
            <a:extLst>
              <a:ext uri="{FF2B5EF4-FFF2-40B4-BE49-F238E27FC236}">
                <a16:creationId xmlns:a16="http://schemas.microsoft.com/office/drawing/2014/main" id="{290AF349-3BE2-319A-B047-CCCB2B99ED1E}"/>
              </a:ext>
            </a:extLst>
          </p:cNvPr>
          <p:cNvSpPr/>
          <p:nvPr/>
        </p:nvSpPr>
        <p:spPr>
          <a:xfrm>
            <a:off x="745569" y="1444864"/>
            <a:ext cx="13435944" cy="1098167"/>
          </a:xfrm>
          <a:prstGeom prst="roundRect">
            <a:avLst>
              <a:gd name="adj" fmla="val 425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Shape 16">
            <a:extLst>
              <a:ext uri="{FF2B5EF4-FFF2-40B4-BE49-F238E27FC236}">
                <a16:creationId xmlns:a16="http://schemas.microsoft.com/office/drawing/2014/main" id="{1224C96F-D3F8-E834-A17F-0046B3FC97AA}"/>
              </a:ext>
            </a:extLst>
          </p:cNvPr>
          <p:cNvSpPr/>
          <p:nvPr/>
        </p:nvSpPr>
        <p:spPr>
          <a:xfrm>
            <a:off x="891540" y="1590835"/>
            <a:ext cx="415290" cy="415290"/>
          </a:xfrm>
          <a:prstGeom prst="roundRect">
            <a:avLst>
              <a:gd name="adj" fmla="val 22016147"/>
            </a:avLst>
          </a:prstGeom>
          <a:solidFill>
            <a:srgbClr val="4950BC"/>
          </a:solidFill>
          <a:ln/>
        </p:spPr>
      </p:sp>
      <p:pic>
        <p:nvPicPr>
          <p:cNvPr id="23" name="Image 4" descr="preencoded.png">
            <a:extLst>
              <a:ext uri="{FF2B5EF4-FFF2-40B4-BE49-F238E27FC236}">
                <a16:creationId xmlns:a16="http://schemas.microsoft.com/office/drawing/2014/main" id="{5AFC9C32-34AF-2132-B69D-BFC86DB02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21" y="1705016"/>
            <a:ext cx="186809" cy="186809"/>
          </a:xfrm>
          <a:prstGeom prst="rect">
            <a:avLst/>
          </a:prstGeom>
        </p:spPr>
      </p:pic>
      <p:sp>
        <p:nvSpPr>
          <p:cNvPr id="24" name="Text 17">
            <a:extLst>
              <a:ext uri="{FF2B5EF4-FFF2-40B4-BE49-F238E27FC236}">
                <a16:creationId xmlns:a16="http://schemas.microsoft.com/office/drawing/2014/main" id="{39C31D7E-7424-5303-9595-54CF0781D3E4}"/>
              </a:ext>
            </a:extLst>
          </p:cNvPr>
          <p:cNvSpPr/>
          <p:nvPr/>
        </p:nvSpPr>
        <p:spPr>
          <a:xfrm>
            <a:off x="1452801" y="1710914"/>
            <a:ext cx="1873091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Intelligent Automation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18">
            <a:extLst>
              <a:ext uri="{FF2B5EF4-FFF2-40B4-BE49-F238E27FC236}">
                <a16:creationId xmlns:a16="http://schemas.microsoft.com/office/drawing/2014/main" id="{99A6B9CE-B024-8CEC-C526-88ECF1A06EC7}"/>
              </a:ext>
            </a:extLst>
          </p:cNvPr>
          <p:cNvSpPr/>
          <p:nvPr/>
        </p:nvSpPr>
        <p:spPr>
          <a:xfrm>
            <a:off x="891539" y="2193300"/>
            <a:ext cx="12993291" cy="349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enables adaptive systems that learn from data and improve decision-making autonomously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4618B37C-9ECC-72A2-760C-08D8AB3F8A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D428EE-52C4-4D71-B6B7-76BAF348C9A3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CFA85A88-201D-BF20-E9B8-8E175A6F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F8B9D28-048F-D9C1-6098-C6F22C1F9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5FC532-276A-D45A-691F-37DA7B88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7" y="2751083"/>
            <a:ext cx="9343505" cy="4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6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99666" y="539198"/>
            <a:ext cx="3345948" cy="608485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4950BC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90284" y="714544"/>
            <a:ext cx="3005701" cy="297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4950BC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TRANSFORMATION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035756" y="406901"/>
            <a:ext cx="8799097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Engineering Workflow: Before vs After GenAI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878702" y="2051980"/>
            <a:ext cx="348757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Traditional Approach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78702" y="2704085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Manual design iterations taking weeks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878702" y="3509186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Trial-and-error testing cycles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878702" y="4250642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Limited design exploration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878702" y="5125106"/>
            <a:ext cx="3501509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Sequential optimization phases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895327" y="5880317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High resource consumption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24855" y="2035354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With Generative AI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824855" y="2687459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Automated design generation in hours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824855" y="3492560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Data-driven parameter tuning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824855" y="4297661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Comprehensive solution space coverage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824855" y="5102761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Parallel multi-objective optimization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824855" y="5907862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Efficient resource utilization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0C1F60F3-DA5C-EDBB-3E40-69E9521AA3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3ABC98-CAA5-4F90-B736-18DA629129F3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5ED43AA-DC58-7BB7-F07A-ACE00EEA6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FA22660-CEDC-94E9-473D-D8BA394D3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Disruptive Potential of GenAI in Engineering Product Development: LGM, LPM  will drive the next level of productivity">
            <a:extLst>
              <a:ext uri="{FF2B5EF4-FFF2-40B4-BE49-F238E27FC236}">
                <a16:creationId xmlns:a16="http://schemas.microsoft.com/office/drawing/2014/main" id="{B283D9D0-A665-C029-D78D-AE4411C38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9428" r="11818" b="3416"/>
          <a:stretch>
            <a:fillRect/>
          </a:stretch>
        </p:blipFill>
        <p:spPr bwMode="auto">
          <a:xfrm>
            <a:off x="199506" y="1862051"/>
            <a:ext cx="6434049" cy="53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65760" y="417433"/>
            <a:ext cx="3591098" cy="499348"/>
          </a:xfrm>
          <a:prstGeom prst="roundRect">
            <a:avLst>
              <a:gd name="adj" fmla="val 17869"/>
            </a:avLst>
          </a:prstGeom>
          <a:solidFill>
            <a:srgbClr val="DADBF1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567" y="510951"/>
            <a:ext cx="363206" cy="3632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9985" y="690086"/>
            <a:ext cx="1242655" cy="226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MANUFACTURING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247970" y="422859"/>
            <a:ext cx="6733461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Generative AI in Manufacturing</a:t>
            </a:r>
            <a:endParaRPr lang="en-US" sz="3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26626" y="1735052"/>
            <a:ext cx="7594997" cy="849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transforms production by generating optimal parameters, creating synthetic training data for rare scenarios, and predicting quality outcomes before physical production begins.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626626" y="3049382"/>
            <a:ext cx="3709035" cy="2158127"/>
          </a:xfrm>
          <a:prstGeom prst="roundRect">
            <a:avLst>
              <a:gd name="adj" fmla="val 5084"/>
            </a:avLst>
          </a:prstGeom>
          <a:solidFill>
            <a:srgbClr val="FFFFFF"/>
          </a:solidFill>
          <a:ln/>
        </p:spPr>
      </p:sp>
      <p:sp>
        <p:nvSpPr>
          <p:cNvPr id="9" name="Shape 5"/>
          <p:cNvSpPr/>
          <p:nvPr/>
        </p:nvSpPr>
        <p:spPr>
          <a:xfrm>
            <a:off x="626626" y="3026522"/>
            <a:ext cx="3709035" cy="91440"/>
          </a:xfrm>
          <a:prstGeom prst="roundRect">
            <a:avLst>
              <a:gd name="adj" fmla="val 81316"/>
            </a:avLst>
          </a:prstGeom>
          <a:solidFill>
            <a:srgbClr val="4950BC"/>
          </a:solidFill>
          <a:ln/>
        </p:spPr>
      </p:sp>
      <p:sp>
        <p:nvSpPr>
          <p:cNvPr id="10" name="Shape 6"/>
          <p:cNvSpPr/>
          <p:nvPr/>
        </p:nvSpPr>
        <p:spPr>
          <a:xfrm>
            <a:off x="2215634" y="2783873"/>
            <a:ext cx="531019" cy="531019"/>
          </a:xfrm>
          <a:prstGeom prst="roundRect">
            <a:avLst>
              <a:gd name="adj" fmla="val 172197"/>
            </a:avLst>
          </a:prstGeom>
          <a:solidFill>
            <a:srgbClr val="4950BC"/>
          </a:solidFill>
          <a:ln/>
        </p:spPr>
      </p:sp>
      <p:sp>
        <p:nvSpPr>
          <p:cNvPr id="11" name="Text 7"/>
          <p:cNvSpPr/>
          <p:nvPr/>
        </p:nvSpPr>
        <p:spPr>
          <a:xfrm>
            <a:off x="2374939" y="2916628"/>
            <a:ext cx="212408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26412" y="3491938"/>
            <a:ext cx="2308027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Process Optimization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26412" y="3874724"/>
            <a:ext cx="3309461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recommends machining parameters like cutting speed, feed rate, and depth of cut based on material properties and desired outcomes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512587" y="3049382"/>
            <a:ext cx="3709035" cy="2158127"/>
          </a:xfrm>
          <a:prstGeom prst="roundRect">
            <a:avLst>
              <a:gd name="adj" fmla="val 5084"/>
            </a:avLst>
          </a:prstGeom>
          <a:solidFill>
            <a:srgbClr val="FFFFFF"/>
          </a:solidFill>
          <a:ln/>
        </p:spPr>
      </p:sp>
      <p:sp>
        <p:nvSpPr>
          <p:cNvPr id="15" name="Shape 11"/>
          <p:cNvSpPr/>
          <p:nvPr/>
        </p:nvSpPr>
        <p:spPr>
          <a:xfrm>
            <a:off x="4512587" y="3026522"/>
            <a:ext cx="3709035" cy="91440"/>
          </a:xfrm>
          <a:prstGeom prst="roundRect">
            <a:avLst>
              <a:gd name="adj" fmla="val 81316"/>
            </a:avLst>
          </a:prstGeom>
          <a:solidFill>
            <a:srgbClr val="4950BC"/>
          </a:solidFill>
          <a:ln/>
        </p:spPr>
      </p:sp>
      <p:sp>
        <p:nvSpPr>
          <p:cNvPr id="16" name="Shape 12"/>
          <p:cNvSpPr/>
          <p:nvPr/>
        </p:nvSpPr>
        <p:spPr>
          <a:xfrm>
            <a:off x="6101596" y="2783873"/>
            <a:ext cx="531019" cy="531019"/>
          </a:xfrm>
          <a:prstGeom prst="roundRect">
            <a:avLst>
              <a:gd name="adj" fmla="val 172197"/>
            </a:avLst>
          </a:prstGeom>
          <a:solidFill>
            <a:srgbClr val="4950BC"/>
          </a:solidFill>
          <a:ln/>
        </p:spPr>
      </p:sp>
      <p:sp>
        <p:nvSpPr>
          <p:cNvPr id="17" name="Text 13"/>
          <p:cNvSpPr/>
          <p:nvPr/>
        </p:nvSpPr>
        <p:spPr>
          <a:xfrm>
            <a:off x="6260901" y="2916628"/>
            <a:ext cx="212408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712374" y="3491938"/>
            <a:ext cx="2566511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Synthetic Data Creation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4712374" y="3874724"/>
            <a:ext cx="3309461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Generate realistic fault patterns and defect scenarios for training predictive models without costly real-world failures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6260902" y="5887522"/>
            <a:ext cx="7594997" cy="1591628"/>
          </a:xfrm>
          <a:prstGeom prst="roundRect">
            <a:avLst>
              <a:gd name="adj" fmla="val 6894"/>
            </a:avLst>
          </a:prstGeom>
          <a:solidFill>
            <a:srgbClr val="FFFFFF"/>
          </a:solidFill>
          <a:ln/>
        </p:spPr>
      </p:sp>
      <p:sp>
        <p:nvSpPr>
          <p:cNvPr id="21" name="Shape 17"/>
          <p:cNvSpPr/>
          <p:nvPr/>
        </p:nvSpPr>
        <p:spPr>
          <a:xfrm>
            <a:off x="626626" y="5627086"/>
            <a:ext cx="7594997" cy="91440"/>
          </a:xfrm>
          <a:prstGeom prst="roundRect">
            <a:avLst>
              <a:gd name="adj" fmla="val 81316"/>
            </a:avLst>
          </a:prstGeom>
          <a:solidFill>
            <a:srgbClr val="4950BC"/>
          </a:solidFill>
          <a:ln/>
        </p:spPr>
      </p:sp>
      <p:sp>
        <p:nvSpPr>
          <p:cNvPr id="22" name="Shape 18"/>
          <p:cNvSpPr/>
          <p:nvPr/>
        </p:nvSpPr>
        <p:spPr>
          <a:xfrm>
            <a:off x="4158615" y="5384436"/>
            <a:ext cx="531019" cy="531019"/>
          </a:xfrm>
          <a:prstGeom prst="roundRect">
            <a:avLst>
              <a:gd name="adj" fmla="val 172197"/>
            </a:avLst>
          </a:prstGeom>
          <a:solidFill>
            <a:srgbClr val="4950BC"/>
          </a:solidFill>
          <a:ln/>
        </p:spPr>
      </p:sp>
      <p:sp>
        <p:nvSpPr>
          <p:cNvPr id="23" name="Text 19"/>
          <p:cNvSpPr/>
          <p:nvPr/>
        </p:nvSpPr>
        <p:spPr>
          <a:xfrm>
            <a:off x="4317920" y="5517191"/>
            <a:ext cx="212408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3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826412" y="6092501"/>
            <a:ext cx="22128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Quality Prediction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826412" y="6475287"/>
            <a:ext cx="7195423" cy="56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Forecast surface finish, dimensional accuracy, and defect probability before production run initiation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61AF6132-F8CD-77F3-133D-690AF356A8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88BBEA-48F1-44F5-94B6-D8F596E173D5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54F99C25-0442-3928-A895-801794DFC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7D26388-61AF-92A7-A8F1-2F04EF711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Generative AI In Manufacturing: Use Cases And Benefits">
            <a:extLst>
              <a:ext uri="{FF2B5EF4-FFF2-40B4-BE49-F238E27FC236}">
                <a16:creationId xmlns:a16="http://schemas.microsoft.com/office/drawing/2014/main" id="{BD8E63EB-E40A-EF9A-3305-02A5B38A3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r="21785"/>
          <a:stretch>
            <a:fillRect/>
          </a:stretch>
        </p:blipFill>
        <p:spPr bwMode="auto">
          <a:xfrm>
            <a:off x="8346931" y="1067463"/>
            <a:ext cx="6283469" cy="64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75434" y="353183"/>
            <a:ext cx="5816918" cy="4327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Smart Manufacturing Applications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584" y="8188881"/>
            <a:ext cx="138470" cy="13847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84584" y="8391525"/>
            <a:ext cx="4461391" cy="1524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3" name="Text 9"/>
          <p:cNvSpPr/>
          <p:nvPr/>
        </p:nvSpPr>
        <p:spPr>
          <a:xfrm>
            <a:off x="484584" y="8491180"/>
            <a:ext cx="1995607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Predictive Maintenance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484584" y="8790503"/>
            <a:ext cx="4461391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analyzes vibration, temperature, and acoustic data to forecast equipment failures before breakdowns occur</a:t>
            </a:r>
            <a:endParaRPr lang="en-US" sz="10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4445" y="8188881"/>
            <a:ext cx="138470" cy="138470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5084445" y="8391525"/>
            <a:ext cx="4461391" cy="1524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7" name="Text 12"/>
          <p:cNvSpPr/>
          <p:nvPr/>
        </p:nvSpPr>
        <p:spPr>
          <a:xfrm>
            <a:off x="5084445" y="8491180"/>
            <a:ext cx="1784152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Tool Wear Estimation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5084445" y="8790503"/>
            <a:ext cx="4461391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 cutting tool condition in real-time during turning and milling operations to optimize replacement timing</a:t>
            </a:r>
            <a:endParaRPr lang="en-US" sz="105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4306" y="8188881"/>
            <a:ext cx="138470" cy="138470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9684306" y="8391525"/>
            <a:ext cx="4461510" cy="1524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21" name="Text 15"/>
          <p:cNvSpPr/>
          <p:nvPr/>
        </p:nvSpPr>
        <p:spPr>
          <a:xfrm>
            <a:off x="9684306" y="8491180"/>
            <a:ext cx="2336006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Surface Finish Optimization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9684306" y="8790503"/>
            <a:ext cx="4461510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 parameter combinations that achieve target roughness values while minimizing cycle time and tool wear</a:t>
            </a:r>
            <a:endParaRPr lang="en-US" sz="1050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DB14968-700F-77CE-8380-B244E52A1C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83340C-C710-407B-9784-5C7610074D10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383C2EEC-CE44-9012-49D5-7F6863E1D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CAC2140-9413-B6B0-F9DC-DC75B4D97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54AA3E-5ABD-D3D5-44D7-9B06390EA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>
            <a:fillRect/>
          </a:stretch>
        </p:blipFill>
        <p:spPr bwMode="auto">
          <a:xfrm>
            <a:off x="1482388" y="919855"/>
            <a:ext cx="11901104" cy="67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0334" y="746300"/>
            <a:ext cx="2288750" cy="548981"/>
          </a:xfrm>
          <a:prstGeom prst="roundRect">
            <a:avLst>
              <a:gd name="adj" fmla="val 17877"/>
            </a:avLst>
          </a:prstGeom>
          <a:solidFill>
            <a:srgbClr val="DADBF1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158" y="848258"/>
            <a:ext cx="340105" cy="3401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94273" y="963321"/>
            <a:ext cx="1268688" cy="373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DESIGN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224094" y="675616"/>
            <a:ext cx="8669893" cy="618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Generative AI in Engineering Design</a:t>
            </a:r>
            <a:endParaRPr lang="en-US" sz="38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79496" y="1603688"/>
            <a:ext cx="13668766" cy="95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revolutionizes the design process by automatically generating multiple concept variants, exploring vast design spaces that would take humans months to evaluate, and synthesizing solutions that meet complex engineering constraints.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59210" y="2916993"/>
            <a:ext cx="3062764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Automated Concept Generation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59210" y="3742616"/>
            <a:ext cx="3393518" cy="95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AI produces diverse design alternatives based on functional requirements and constraints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67933" y="2874734"/>
            <a:ext cx="3062883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Design Space Exploration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67932" y="3692916"/>
            <a:ext cx="3062883" cy="95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Systematically evaluate thousands of configurations to identify optimal solutions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59210" y="5211113"/>
            <a:ext cx="3393519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Inter Bold" pitchFamily="34" charset="-120"/>
              </a:rPr>
              <a:t>Constraint-Based Synthesis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111868" y="5734957"/>
            <a:ext cx="7016829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Generate designs that inherently satisfy manufacturing, material, and performance limitations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450" y="2795335"/>
            <a:ext cx="5815996" cy="3272956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E70F4E06-8236-6919-AAA6-095DB68247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FCEEDE-8D7E-467E-91E4-BA719F56C31B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D17902D-13AE-F62F-FBAB-5BFE1A16B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23ADB302 GenAI and Agentic AI Systems for Mechanical Engineers | Introduction to Generative AI | Generative AI in Engineering | R.Ruthuraraj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7909531-2D0D-2443-1C1A-CEDA8F46F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Automation clipart Images - Free Download on Freepik">
            <a:extLst>
              <a:ext uri="{FF2B5EF4-FFF2-40B4-BE49-F238E27FC236}">
                <a16:creationId xmlns:a16="http://schemas.microsoft.com/office/drawing/2014/main" id="{54BC21F6-A831-CE85-BE01-4ED169BB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" y="2676018"/>
            <a:ext cx="1016555" cy="10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utomation of Idea Creation, AI, Tiny Person and Robot Holding Big Bright  Light Bulb Stock Vector - Illustration of creativity, technical: 264834816">
            <a:extLst>
              <a:ext uri="{FF2B5EF4-FFF2-40B4-BE49-F238E27FC236}">
                <a16:creationId xmlns:a16="http://schemas.microsoft.com/office/drawing/2014/main" id="{BEB2AD3C-D4FC-EEBD-6148-92BF44B8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37" y="2582012"/>
            <a:ext cx="1016555" cy="10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,200+ Robotic Process Automation Stock Illustrations, Royalty-Free Vector  Graphics &amp; Clip Art - iStock">
            <a:extLst>
              <a:ext uri="{FF2B5EF4-FFF2-40B4-BE49-F238E27FC236}">
                <a16:creationId xmlns:a16="http://schemas.microsoft.com/office/drawing/2014/main" id="{60BBB21E-E7DA-640A-34FD-C5B58867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" y="4937010"/>
            <a:ext cx="928588" cy="9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1086</Words>
  <Application>Microsoft Office PowerPoint</Application>
  <PresentationFormat>Custom</PresentationFormat>
  <Paragraphs>172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Inter Bold</vt:lpstr>
      <vt:lpstr>Inter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Ruthuraraj R</cp:lastModifiedBy>
  <cp:revision>5</cp:revision>
  <dcterms:created xsi:type="dcterms:W3CDTF">2026-01-05T10:33:39Z</dcterms:created>
  <dcterms:modified xsi:type="dcterms:W3CDTF">2026-01-05T11:30:58Z</dcterms:modified>
</cp:coreProperties>
</file>