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0016" y="560831"/>
            <a:ext cx="7997952" cy="50932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847" y="165557"/>
            <a:ext cx="9695561" cy="1436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93104" y="2402281"/>
            <a:ext cx="5823584" cy="1855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317" y="458470"/>
            <a:ext cx="78397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001F5F"/>
                </a:solidFill>
              </a:rPr>
              <a:t>SNS</a:t>
            </a:r>
            <a:r>
              <a:rPr spc="-190" dirty="0">
                <a:solidFill>
                  <a:srgbClr val="001F5F"/>
                </a:solidFill>
              </a:rPr>
              <a:t> </a:t>
            </a:r>
            <a:r>
              <a:rPr spc="-45" dirty="0">
                <a:solidFill>
                  <a:srgbClr val="001F5F"/>
                </a:solidFill>
              </a:rPr>
              <a:t>COLLEGE</a:t>
            </a:r>
            <a:r>
              <a:rPr spc="-200" dirty="0">
                <a:solidFill>
                  <a:srgbClr val="001F5F"/>
                </a:solidFill>
              </a:rPr>
              <a:t> </a:t>
            </a:r>
            <a:r>
              <a:rPr dirty="0">
                <a:solidFill>
                  <a:srgbClr val="001F5F"/>
                </a:solidFill>
              </a:rPr>
              <a:t>OF</a:t>
            </a:r>
            <a:r>
              <a:rPr spc="-200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00727" y="1290320"/>
            <a:ext cx="2214245" cy="42989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509270" marR="5080" indent="-497205">
              <a:lnSpc>
                <a:spcPts val="1500"/>
              </a:lnSpc>
              <a:spcBef>
                <a:spcPts val="305"/>
              </a:spcBef>
            </a:pPr>
            <a:r>
              <a:rPr sz="1400" b="1" dirty="0">
                <a:solidFill>
                  <a:srgbClr val="000300"/>
                </a:solidFill>
                <a:latin typeface="Cambria"/>
                <a:cs typeface="Cambria"/>
              </a:rPr>
              <a:t>An</a:t>
            </a:r>
            <a:r>
              <a:rPr sz="1400" b="1" spc="-2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400" b="1" spc="-20" dirty="0">
                <a:solidFill>
                  <a:srgbClr val="000300"/>
                </a:solidFill>
                <a:latin typeface="Cambria"/>
                <a:cs typeface="Cambria"/>
              </a:rPr>
              <a:t>Autonomous</a:t>
            </a:r>
            <a:r>
              <a:rPr sz="1400" b="1" spc="-45" dirty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00300"/>
                </a:solidFill>
                <a:latin typeface="Cambria"/>
                <a:cs typeface="Cambria"/>
              </a:rPr>
              <a:t>Institution </a:t>
            </a:r>
            <a:r>
              <a:rPr sz="1400" b="1" spc="-60" dirty="0">
                <a:solidFill>
                  <a:srgbClr val="00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00300"/>
                </a:solidFill>
                <a:latin typeface="Cambria"/>
                <a:cs typeface="Cambria"/>
              </a:rPr>
              <a:t>35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861" y="1738046"/>
            <a:ext cx="9549130" cy="4427879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80"/>
              </a:spcBef>
            </a:pPr>
            <a:r>
              <a:rPr sz="2800" b="1" spc="-25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2800" b="1" spc="-8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2800" b="1" spc="-5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lang="en-US" sz="2800" b="1" spc="-50" dirty="0" smtClean="0">
                <a:solidFill>
                  <a:srgbClr val="C00000"/>
                </a:solidFill>
                <a:latin typeface="Cambria"/>
                <a:cs typeface="Cambria"/>
              </a:rPr>
              <a:t>Artificial Intelligence and Data Science</a:t>
            </a:r>
            <a:endParaRPr sz="2800">
              <a:latin typeface="Cambria"/>
              <a:cs typeface="Cambria"/>
            </a:endParaRPr>
          </a:p>
          <a:p>
            <a:pPr marL="47625" marR="106045" algn="ctr">
              <a:lnSpc>
                <a:spcPct val="100000"/>
              </a:lnSpc>
              <a:spcBef>
                <a:spcPts val="1700"/>
              </a:spcBef>
              <a:tabLst>
                <a:tab pos="5066665" algn="l"/>
              </a:tabLst>
            </a:pPr>
            <a:r>
              <a:rPr sz="3000" b="1" spc="-40" smtClean="0">
                <a:latin typeface="Cambria"/>
                <a:cs typeface="Cambria"/>
              </a:rPr>
              <a:t>23EET10</a:t>
            </a:r>
            <a:r>
              <a:rPr lang="en-US" sz="3000" b="1" spc="-40" dirty="0" smtClean="0">
                <a:latin typeface="Cambria"/>
                <a:cs typeface="Cambria"/>
              </a:rPr>
              <a:t>3</a:t>
            </a:r>
            <a:r>
              <a:rPr sz="3000" b="1" spc="-40" smtClean="0">
                <a:latin typeface="Cambria"/>
                <a:cs typeface="Cambria"/>
              </a:rPr>
              <a:t>-</a:t>
            </a:r>
            <a:r>
              <a:rPr sz="3000" b="1" spc="-20" smtClean="0">
                <a:latin typeface="Cambria"/>
                <a:cs typeface="Cambria"/>
              </a:rPr>
              <a:t>Electrical</a:t>
            </a:r>
            <a:r>
              <a:rPr sz="3000" b="1" spc="-114" smtClean="0">
                <a:latin typeface="Cambria"/>
                <a:cs typeface="Cambria"/>
              </a:rPr>
              <a:t> </a:t>
            </a:r>
            <a:r>
              <a:rPr lang="en-US" sz="3000" b="1" spc="-114" dirty="0" smtClean="0">
                <a:latin typeface="Cambria"/>
                <a:cs typeface="Cambria"/>
              </a:rPr>
              <a:t> Circuits </a:t>
            </a:r>
            <a:r>
              <a:rPr sz="3000" b="1" smtClean="0">
                <a:latin typeface="Cambria"/>
                <a:cs typeface="Cambria"/>
              </a:rPr>
              <a:t>and</a:t>
            </a:r>
            <a:r>
              <a:rPr sz="3000" b="1" spc="-114" smtClean="0">
                <a:latin typeface="Cambria"/>
                <a:cs typeface="Cambria"/>
              </a:rPr>
              <a:t> </a:t>
            </a:r>
            <a:r>
              <a:rPr sz="3000" b="1" spc="-20" smtClean="0">
                <a:latin typeface="Cambria"/>
                <a:cs typeface="Cambria"/>
              </a:rPr>
              <a:t>Electron</a:t>
            </a:r>
            <a:r>
              <a:rPr lang="en-US" sz="3000" b="1" spc="-114" dirty="0" smtClean="0">
                <a:latin typeface="Cambria"/>
                <a:cs typeface="Cambria"/>
              </a:rPr>
              <a:t> Devices</a:t>
            </a:r>
            <a:endParaRPr sz="3000">
              <a:latin typeface="Cambria"/>
              <a:cs typeface="Cambria"/>
            </a:endParaRPr>
          </a:p>
          <a:p>
            <a:pPr marL="2242185" marR="2044700" indent="561975">
              <a:lnSpc>
                <a:spcPct val="134300"/>
              </a:lnSpc>
              <a:spcBef>
                <a:spcPts val="3265"/>
              </a:spcBef>
            </a:pPr>
            <a:r>
              <a:rPr sz="3000" b="1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pc="-6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000" b="1" dirty="0" smtClean="0">
                <a:solidFill>
                  <a:srgbClr val="000300"/>
                </a:solidFill>
                <a:latin typeface="Cambria"/>
                <a:cs typeface="Cambria"/>
              </a:rPr>
              <a:t>CSE-</a:t>
            </a:r>
            <a:r>
              <a:rPr lang="en-US" sz="3000" b="1" spc="-90" dirty="0" smtClean="0">
                <a:solidFill>
                  <a:srgbClr val="000300"/>
                </a:solidFill>
                <a:latin typeface="Cambria"/>
                <a:cs typeface="Cambria"/>
              </a:rPr>
              <a:t>IOT</a:t>
            </a:r>
            <a:r>
              <a:rPr sz="3000" b="1" spc="-25" smtClean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3000" b="1">
                <a:solidFill>
                  <a:srgbClr val="000300"/>
                </a:solidFill>
                <a:latin typeface="Cambria"/>
                <a:cs typeface="Cambria"/>
              </a:rPr>
              <a:t>/</a:t>
            </a:r>
            <a:r>
              <a:rPr sz="3000" b="1" spc="-65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lang="en-US" sz="3000" b="1" spc="-65" smtClean="0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mtClean="0">
                <a:solidFill>
                  <a:srgbClr val="000300"/>
                </a:solidFill>
                <a:latin typeface="Cambria"/>
                <a:cs typeface="Cambria"/>
              </a:rPr>
              <a:t>I</a:t>
            </a:r>
            <a:r>
              <a:rPr sz="3000" b="1" spc="-70" smtClean="0">
                <a:solidFill>
                  <a:srgbClr val="000300"/>
                </a:solidFill>
                <a:latin typeface="Cambria"/>
                <a:cs typeface="Cambria"/>
              </a:rPr>
              <a:t> </a:t>
            </a:r>
            <a:r>
              <a:rPr sz="3000" b="1" spc="-10" smtClean="0">
                <a:solidFill>
                  <a:srgbClr val="000300"/>
                </a:solidFill>
                <a:latin typeface="Cambria"/>
                <a:cs typeface="Cambria"/>
              </a:rPr>
              <a:t>SEMESTER </a:t>
            </a:r>
            <a:endParaRPr lang="en-US" sz="3000" b="1" spc="-10" dirty="0" smtClean="0">
              <a:solidFill>
                <a:srgbClr val="000300"/>
              </a:solidFill>
              <a:latin typeface="Cambria"/>
              <a:cs typeface="Cambria"/>
            </a:endParaRPr>
          </a:p>
          <a:p>
            <a:pPr marL="2242185" marR="2044700" indent="561975">
              <a:lnSpc>
                <a:spcPct val="134300"/>
              </a:lnSpc>
              <a:spcBef>
                <a:spcPts val="3265"/>
              </a:spcBef>
            </a:pPr>
            <a:r>
              <a:rPr sz="3000" b="1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lang="en-US" sz="3000" b="1" dirty="0" smtClean="0">
                <a:solidFill>
                  <a:srgbClr val="001F5F"/>
                </a:solidFill>
                <a:latin typeface="Cambria"/>
                <a:cs typeface="Cambria"/>
              </a:rPr>
              <a:t> I</a:t>
            </a:r>
            <a:r>
              <a:rPr sz="3000" b="1" smtClean="0">
                <a:solidFill>
                  <a:srgbClr val="001F5F"/>
                </a:solidFill>
                <a:latin typeface="Cambria"/>
                <a:cs typeface="Cambria"/>
              </a:rPr>
              <a:t>I</a:t>
            </a:r>
            <a:r>
              <a:rPr sz="3000" b="1" spc="-6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sz="3000" b="1" spc="-95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AC</a:t>
            </a:r>
            <a:r>
              <a:rPr sz="3000" b="1" spc="-35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mbria"/>
                <a:cs typeface="Cambria"/>
              </a:rPr>
              <a:t>CIRCUITS</a:t>
            </a:r>
            <a:endParaRPr sz="3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3000">
              <a:latin typeface="Cambria"/>
              <a:cs typeface="Cambria"/>
            </a:endParaRPr>
          </a:p>
          <a:p>
            <a:pPr marL="788035">
              <a:lnSpc>
                <a:spcPct val="100000"/>
              </a:lnSpc>
            </a:pPr>
            <a:r>
              <a:rPr sz="3000" b="1" dirty="0">
                <a:solidFill>
                  <a:srgbClr val="C00000"/>
                </a:solidFill>
                <a:latin typeface="Cambria"/>
                <a:cs typeface="Cambria"/>
              </a:rPr>
              <a:t>Topic</a:t>
            </a:r>
            <a:r>
              <a:rPr sz="3000" b="1" spc="19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mbria"/>
                <a:cs typeface="Cambria"/>
              </a:rPr>
              <a:t>9</a:t>
            </a:r>
            <a:r>
              <a:rPr sz="3000" b="1">
                <a:solidFill>
                  <a:srgbClr val="C00000"/>
                </a:solidFill>
                <a:latin typeface="Cambria"/>
                <a:cs typeface="Cambria"/>
              </a:rPr>
              <a:t>:</a:t>
            </a:r>
            <a:r>
              <a:rPr sz="3000" b="1" spc="-11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3200" b="1" smtClean="0">
                <a:solidFill>
                  <a:srgbClr val="C00000"/>
                </a:solidFill>
                <a:latin typeface="Times New Roman"/>
                <a:cs typeface="Times New Roman"/>
              </a:rPr>
              <a:t>I</a:t>
            </a:r>
            <a:r>
              <a:rPr lang="en-US" sz="32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mpedance, </a:t>
            </a:r>
            <a:r>
              <a:rPr sz="3200" b="1" smtClean="0">
                <a:solidFill>
                  <a:srgbClr val="C00000"/>
                </a:solidFill>
                <a:latin typeface="Times New Roman"/>
                <a:cs typeface="Times New Roman"/>
              </a:rPr>
              <a:t>power</a:t>
            </a:r>
            <a:r>
              <a:rPr sz="3200" b="1" spc="-18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3200" b="1" spc="-8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C00000"/>
                </a:solidFill>
                <a:latin typeface="Times New Roman"/>
                <a:cs typeface="Times New Roman"/>
              </a:rPr>
              <a:t>power</a:t>
            </a:r>
            <a:r>
              <a:rPr sz="3200" b="1" spc="-15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factor</a:t>
            </a:r>
            <a:endParaRPr sz="32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74095" y="474218"/>
            <a:ext cx="1179576" cy="69494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-9144" y="3618103"/>
            <a:ext cx="2261870" cy="1901825"/>
            <a:chOff x="-9144" y="3618103"/>
            <a:chExt cx="2261870" cy="190182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618103"/>
              <a:ext cx="2243327" cy="189268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0" y="5254752"/>
              <a:ext cx="2243455" cy="256540"/>
            </a:xfrm>
            <a:custGeom>
              <a:avLst/>
              <a:gdLst/>
              <a:ahLst/>
              <a:cxnLst/>
              <a:rect l="l" t="t" r="r" b="b"/>
              <a:pathLst>
                <a:path w="2243455" h="256539">
                  <a:moveTo>
                    <a:pt x="2243328" y="0"/>
                  </a:moveTo>
                  <a:lnTo>
                    <a:pt x="0" y="0"/>
                  </a:lnTo>
                  <a:lnTo>
                    <a:pt x="0" y="256032"/>
                  </a:lnTo>
                  <a:lnTo>
                    <a:pt x="2243328" y="256032"/>
                  </a:lnTo>
                  <a:lnTo>
                    <a:pt x="22433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5254752"/>
              <a:ext cx="2243455" cy="256540"/>
            </a:xfrm>
            <a:custGeom>
              <a:avLst/>
              <a:gdLst/>
              <a:ahLst/>
              <a:cxnLst/>
              <a:rect l="l" t="t" r="r" b="b"/>
              <a:pathLst>
                <a:path w="2243455" h="256539">
                  <a:moveTo>
                    <a:pt x="0" y="256032"/>
                  </a:moveTo>
                  <a:lnTo>
                    <a:pt x="2243328" y="256032"/>
                  </a:lnTo>
                  <a:lnTo>
                    <a:pt x="2243328" y="0"/>
                  </a:lnTo>
                  <a:lnTo>
                    <a:pt x="0" y="0"/>
                  </a:lnTo>
                  <a:lnTo>
                    <a:pt x="0" y="256032"/>
                  </a:lnTo>
                  <a:close/>
                </a:path>
              </a:pathLst>
            </a:custGeom>
            <a:ln w="1828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211" rIns="0" bIns="0" rtlCol="0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655"/>
              </a:spcBef>
            </a:pPr>
            <a:r>
              <a:rPr sz="4000" dirty="0"/>
              <a:t>Types</a:t>
            </a:r>
            <a:r>
              <a:rPr sz="4000" spc="-90" dirty="0"/>
              <a:t> </a:t>
            </a:r>
            <a:r>
              <a:rPr sz="4000" dirty="0"/>
              <a:t>of</a:t>
            </a:r>
            <a:r>
              <a:rPr sz="4000" spc="-105" dirty="0"/>
              <a:t> </a:t>
            </a:r>
            <a:r>
              <a:rPr sz="4000" dirty="0"/>
              <a:t>Power</a:t>
            </a:r>
            <a:r>
              <a:rPr sz="4000" spc="-114" dirty="0"/>
              <a:t> </a:t>
            </a:r>
            <a:r>
              <a:rPr sz="4000" dirty="0"/>
              <a:t>Factor</a:t>
            </a:r>
            <a:r>
              <a:rPr sz="4000" spc="-85" dirty="0"/>
              <a:t> </a:t>
            </a:r>
            <a:r>
              <a:rPr sz="4000" dirty="0"/>
              <a:t>(Lagging,</a:t>
            </a:r>
            <a:r>
              <a:rPr sz="4000" spc="-85" dirty="0"/>
              <a:t> </a:t>
            </a:r>
            <a:r>
              <a:rPr sz="4000" spc="-10" dirty="0"/>
              <a:t>Leading, Unity)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pc="-10" dirty="0"/>
              <a:t>Lagging</a:t>
            </a:r>
            <a:r>
              <a:rPr spc="-100" dirty="0"/>
              <a:t> </a:t>
            </a:r>
            <a:r>
              <a:rPr dirty="0"/>
              <a:t>Power</a:t>
            </a:r>
            <a:r>
              <a:rPr spc="-10" dirty="0"/>
              <a:t> </a:t>
            </a:r>
            <a:r>
              <a:rPr spc="-20" dirty="0"/>
              <a:t>Factor:</a:t>
            </a:r>
            <a:r>
              <a:rPr spc="-85" dirty="0"/>
              <a:t> </a:t>
            </a:r>
            <a:r>
              <a:rPr spc="-20" dirty="0"/>
              <a:t>Current</a:t>
            </a:r>
            <a:r>
              <a:rPr spc="-50" dirty="0"/>
              <a:t> </a:t>
            </a:r>
            <a:r>
              <a:rPr dirty="0"/>
              <a:t>lags</a:t>
            </a:r>
            <a:r>
              <a:rPr spc="-70" dirty="0"/>
              <a:t> </a:t>
            </a:r>
            <a:r>
              <a:rPr spc="-10" dirty="0"/>
              <a:t>voltage</a:t>
            </a:r>
            <a:r>
              <a:rPr spc="-8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0" dirty="0"/>
              <a:t>Inductive</a:t>
            </a:r>
            <a:r>
              <a:rPr spc="-65" dirty="0"/>
              <a:t> </a:t>
            </a:r>
            <a:r>
              <a:rPr spc="-10" dirty="0"/>
              <a:t>loads</a:t>
            </a:r>
            <a:r>
              <a:rPr spc="-85" dirty="0"/>
              <a:t> </a:t>
            </a:r>
            <a:r>
              <a:rPr dirty="0"/>
              <a:t>(motors,</a:t>
            </a:r>
            <a:r>
              <a:rPr spc="-60" dirty="0"/>
              <a:t> </a:t>
            </a:r>
            <a:r>
              <a:rPr spc="-10" dirty="0"/>
              <a:t>transformers).</a:t>
            </a: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pc="-10" dirty="0"/>
              <a:t>Leading</a:t>
            </a:r>
            <a:r>
              <a:rPr spc="-75" dirty="0"/>
              <a:t> </a:t>
            </a:r>
            <a:r>
              <a:rPr spc="-10" dirty="0"/>
              <a:t>Power</a:t>
            </a:r>
            <a:r>
              <a:rPr spc="-25" dirty="0"/>
              <a:t> </a:t>
            </a:r>
            <a:r>
              <a:rPr spc="-20" dirty="0"/>
              <a:t>Factor:</a:t>
            </a:r>
            <a:r>
              <a:rPr spc="-90" dirty="0"/>
              <a:t> </a:t>
            </a:r>
            <a:r>
              <a:rPr spc="-10" dirty="0"/>
              <a:t>Current</a:t>
            </a:r>
            <a:r>
              <a:rPr spc="-50" dirty="0"/>
              <a:t> </a:t>
            </a:r>
            <a:r>
              <a:rPr spc="-10" dirty="0"/>
              <a:t>leads</a:t>
            </a:r>
            <a:r>
              <a:rPr spc="-55" dirty="0"/>
              <a:t> </a:t>
            </a:r>
            <a:r>
              <a:rPr spc="-10" dirty="0"/>
              <a:t>voltage</a:t>
            </a:r>
            <a:r>
              <a:rPr spc="-9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0" dirty="0"/>
              <a:t>Capacitive</a:t>
            </a:r>
            <a:r>
              <a:rPr spc="-40" dirty="0"/>
              <a:t> </a:t>
            </a:r>
            <a:r>
              <a:rPr dirty="0"/>
              <a:t>loads</a:t>
            </a:r>
            <a:r>
              <a:rPr spc="-10" dirty="0"/>
              <a:t> </a:t>
            </a:r>
            <a:r>
              <a:rPr spc="-20" dirty="0"/>
              <a:t>(capacitor</a:t>
            </a:r>
            <a:r>
              <a:rPr spc="-55" dirty="0"/>
              <a:t> </a:t>
            </a:r>
            <a:r>
              <a:rPr spc="-10" dirty="0"/>
              <a:t>banks).</a:t>
            </a: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dirty="0"/>
              <a:t>Unity</a:t>
            </a:r>
            <a:r>
              <a:rPr spc="-75" dirty="0"/>
              <a:t> </a:t>
            </a:r>
            <a:r>
              <a:rPr spc="-10" dirty="0"/>
              <a:t>Power</a:t>
            </a:r>
            <a:r>
              <a:rPr spc="-55" dirty="0"/>
              <a:t> </a:t>
            </a:r>
            <a:r>
              <a:rPr spc="-10" dirty="0"/>
              <a:t>Factor:</a:t>
            </a:r>
            <a:r>
              <a:rPr spc="-85" dirty="0"/>
              <a:t> </a:t>
            </a:r>
            <a:r>
              <a:rPr spc="-30" dirty="0"/>
              <a:t>Voltage</a:t>
            </a:r>
            <a:r>
              <a:rPr spc="-110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dirty="0"/>
              <a:t>current</a:t>
            </a:r>
            <a:r>
              <a:rPr spc="-60" dirty="0"/>
              <a:t> </a:t>
            </a:r>
            <a:r>
              <a:rPr dirty="0"/>
              <a:t>in</a:t>
            </a:r>
            <a:r>
              <a:rPr spc="-95" dirty="0"/>
              <a:t> </a:t>
            </a:r>
            <a:r>
              <a:rPr dirty="0"/>
              <a:t>phase</a:t>
            </a:r>
            <a:r>
              <a:rPr spc="-90" dirty="0"/>
              <a:t> </a:t>
            </a:r>
            <a:r>
              <a:rPr spc="-50" dirty="0"/>
              <a:t>→</a:t>
            </a:r>
          </a:p>
          <a:p>
            <a:pPr marL="299085">
              <a:lnSpc>
                <a:spcPct val="100000"/>
              </a:lnSpc>
            </a:pPr>
            <a:r>
              <a:rPr spc="-25" dirty="0"/>
              <a:t>purely</a:t>
            </a:r>
            <a:r>
              <a:rPr spc="-70" dirty="0"/>
              <a:t> </a:t>
            </a:r>
            <a:r>
              <a:rPr spc="-20" dirty="0"/>
              <a:t>resistive</a:t>
            </a:r>
            <a:r>
              <a:rPr spc="-25" dirty="0"/>
              <a:t> </a:t>
            </a:r>
            <a:r>
              <a:rPr spc="-20" dirty="0"/>
              <a:t>load.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115311"/>
            <a:ext cx="5711951" cy="24749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796143" y="6310071"/>
            <a:ext cx="4800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67676"/>
                </a:solidFill>
                <a:latin typeface="Courier New"/>
                <a:cs typeface="Courier New"/>
              </a:rPr>
              <a:t>10/12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48000" y="6477000"/>
            <a:ext cx="678179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105"/>
              </a:spcBef>
            </a:pPr>
            <a:r>
              <a:rPr dirty="0"/>
              <a:t>Summary</a:t>
            </a:r>
            <a:r>
              <a:rPr spc="-215" dirty="0"/>
              <a:t> </a:t>
            </a:r>
            <a:r>
              <a:rPr dirty="0"/>
              <a:t>and</a:t>
            </a:r>
            <a:r>
              <a:rPr spc="-160" dirty="0"/>
              <a:t> </a:t>
            </a:r>
            <a:r>
              <a:rPr dirty="0"/>
              <a:t>Future</a:t>
            </a:r>
            <a:r>
              <a:rPr spc="-170" dirty="0"/>
              <a:t> </a:t>
            </a:r>
            <a:r>
              <a:rPr spc="-10" dirty="0"/>
              <a:t>Scope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21258" y="1819783"/>
            <a:ext cx="110985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"/>
                <a:cs typeface="Cambria"/>
              </a:rPr>
              <a:t>Looking</a:t>
            </a:r>
            <a:r>
              <a:rPr sz="1800" spc="3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ahead,</a:t>
            </a:r>
            <a:r>
              <a:rPr sz="1800" spc="37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future</a:t>
            </a:r>
            <a:r>
              <a:rPr sz="1800" b="1" spc="38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trends</a:t>
            </a:r>
            <a:r>
              <a:rPr sz="1800" b="1" spc="3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involve</a:t>
            </a:r>
            <a:r>
              <a:rPr sz="1800" spc="3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integrating</a:t>
            </a:r>
            <a:r>
              <a:rPr sz="1800" spc="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power</a:t>
            </a:r>
            <a:r>
              <a:rPr sz="1800" spc="3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factor</a:t>
            </a:r>
            <a:r>
              <a:rPr sz="1800" spc="3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monitoring</a:t>
            </a:r>
            <a:r>
              <a:rPr sz="1800" spc="3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with</a:t>
            </a:r>
            <a:r>
              <a:rPr sz="1800" spc="38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AI-</a:t>
            </a:r>
            <a:r>
              <a:rPr sz="1800" b="1" spc="36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based</a:t>
            </a:r>
            <a:r>
              <a:rPr sz="1800" b="1" spc="37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smart</a:t>
            </a:r>
            <a:r>
              <a:rPr sz="1800" b="1" spc="375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systems</a:t>
            </a:r>
            <a:r>
              <a:rPr sz="1800" spc="-10" dirty="0">
                <a:latin typeface="Cambria"/>
                <a:cs typeface="Cambria"/>
              </a:rPr>
              <a:t>, </a:t>
            </a:r>
            <a:r>
              <a:rPr sz="1800" dirty="0">
                <a:latin typeface="Cambria"/>
                <a:cs typeface="Cambria"/>
              </a:rPr>
              <a:t>enabling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b="1" spc="-25" dirty="0">
                <a:latin typeface="Cambria"/>
                <a:cs typeface="Cambria"/>
              </a:rPr>
              <a:t>real-</a:t>
            </a:r>
            <a:r>
              <a:rPr sz="1800" b="1" dirty="0">
                <a:latin typeface="Cambria"/>
                <a:cs typeface="Cambria"/>
              </a:rPr>
              <a:t>time</a:t>
            </a:r>
            <a:r>
              <a:rPr sz="1800" b="1" spc="-6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analysis,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predictive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maintenance,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spc="-20" dirty="0">
                <a:latin typeface="Cambria"/>
                <a:cs typeface="Cambria"/>
              </a:rPr>
              <a:t>and</a:t>
            </a:r>
            <a:r>
              <a:rPr sz="1800" b="1" spc="-55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automatic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power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factor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correction</a:t>
            </a:r>
            <a:r>
              <a:rPr sz="1800" dirty="0">
                <a:latin typeface="Cambria"/>
                <a:cs typeface="Cambria"/>
              </a:rPr>
              <a:t>.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Such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intelligent </a:t>
            </a:r>
            <a:r>
              <a:rPr sz="1800" dirty="0">
                <a:latin typeface="Cambria"/>
                <a:cs typeface="Cambria"/>
              </a:rPr>
              <a:t>systems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can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optimize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energy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usage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dynamically,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improve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grid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stability,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enhance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overall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energy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efficiency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in </a:t>
            </a:r>
            <a:r>
              <a:rPr sz="1800" spc="-10" dirty="0">
                <a:latin typeface="Cambria"/>
                <a:cs typeface="Cambria"/>
              </a:rPr>
              <a:t>industrial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commercial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setups.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96143" y="6310071"/>
            <a:ext cx="4800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767676"/>
                </a:solidFill>
                <a:latin typeface="Courier New"/>
                <a:cs typeface="Courier New"/>
              </a:rPr>
              <a:t>11/12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7000" y="6477000"/>
            <a:ext cx="66294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2292350">
              <a:lnSpc>
                <a:spcPct val="100000"/>
              </a:lnSpc>
              <a:spcBef>
                <a:spcPts val="105"/>
              </a:spcBef>
            </a:pPr>
            <a:r>
              <a:rPr b="0" spc="45" dirty="0">
                <a:latin typeface="Cambria"/>
                <a:cs typeface="Cambria"/>
              </a:rPr>
              <a:t>Topicsfor</a:t>
            </a:r>
            <a:r>
              <a:rPr b="0" spc="-380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discussion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43860" y="1608582"/>
            <a:ext cx="5224145" cy="3592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Fundamentals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AC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Concept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Instantaneous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20" dirty="0">
                <a:latin typeface="Cambria"/>
                <a:cs typeface="Cambria"/>
              </a:rPr>
              <a:t>Mathematical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Derivation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Instantaneous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Resistive,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Inductive,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Capacitive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Loads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30" dirty="0">
                <a:latin typeface="Cambria"/>
                <a:cs typeface="Cambria"/>
              </a:rPr>
              <a:t>Average,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Reactive,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Apparent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25" dirty="0">
                <a:latin typeface="Cambria"/>
                <a:cs typeface="Cambria"/>
              </a:rPr>
              <a:t>Power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Triangle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Representation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Definition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 Significance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Types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(Lagging,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Leading,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Unity)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Effects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Low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Power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on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Systems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Methods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Improvement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spc="-10" dirty="0">
                <a:latin typeface="Cambria"/>
                <a:cs typeface="Cambria"/>
              </a:rPr>
              <a:t>Measurement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Factor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Industrial and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Real-</a:t>
            </a:r>
            <a:r>
              <a:rPr sz="1800" spc="-40" dirty="0">
                <a:latin typeface="Cambria"/>
                <a:cs typeface="Cambria"/>
              </a:rPr>
              <a:t>World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Applications</a:t>
            </a:r>
            <a:endParaRPr sz="18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800" dirty="0">
                <a:latin typeface="Cambria"/>
                <a:cs typeface="Cambria"/>
              </a:rPr>
              <a:t>Summary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Future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Scope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887582" y="6401511"/>
            <a:ext cx="3854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2/12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5200" y="6477000"/>
            <a:ext cx="64770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</a:t>
            </a:r>
            <a:r>
              <a:rPr sz="1200" spc="-10" smtClean="0">
                <a:solidFill>
                  <a:schemeClr val="tx1"/>
                </a:solidFill>
                <a:latin typeface="Cambria"/>
                <a:cs typeface="Cambria"/>
              </a:rPr>
              <a:t>\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Dr INDU NAIR. V</a:t>
            </a:r>
            <a:r>
              <a:rPr sz="1200" smtClean="0">
                <a:solidFill>
                  <a:schemeClr val="tx1"/>
                </a:solidFill>
                <a:latin typeface="Cambria"/>
                <a:cs typeface="Cambria"/>
              </a:rPr>
              <a:t>\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ASP\AIDS\</a:t>
            </a:r>
            <a:r>
              <a:rPr sz="1200" spc="2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105"/>
              </a:spcBef>
            </a:pPr>
            <a:r>
              <a:rPr dirty="0"/>
              <a:t>Fundamentals</a:t>
            </a:r>
            <a:r>
              <a:rPr spc="-200" dirty="0"/>
              <a:t> </a:t>
            </a:r>
            <a:r>
              <a:rPr dirty="0"/>
              <a:t>of</a:t>
            </a:r>
            <a:r>
              <a:rPr spc="-180" dirty="0"/>
              <a:t> </a:t>
            </a:r>
            <a:r>
              <a:rPr dirty="0"/>
              <a:t>AC</a:t>
            </a:r>
            <a:r>
              <a:rPr spc="-160" dirty="0"/>
              <a:t> </a:t>
            </a:r>
            <a:r>
              <a:rPr spc="-10" dirty="0"/>
              <a:t>Power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392" y="2368295"/>
            <a:ext cx="4541520" cy="264871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137150" y="1873122"/>
            <a:ext cx="616775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mbria"/>
                <a:cs typeface="Cambria"/>
              </a:rPr>
              <a:t>Alternating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Current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(AC)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changes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direction</a:t>
            </a:r>
            <a:r>
              <a:rPr sz="1800" spc="-10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magnitude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with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ambria"/>
                <a:cs typeface="Cambria"/>
              </a:rPr>
              <a:t>time.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AC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voltage</a:t>
            </a:r>
            <a:r>
              <a:rPr sz="1800" spc="-9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current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are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sinusoidal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nature.</a:t>
            </a:r>
            <a:endParaRPr sz="1800">
              <a:latin typeface="Cambria"/>
              <a:cs typeface="Cambria"/>
            </a:endParaRPr>
          </a:p>
          <a:p>
            <a:pPr marL="12700" marR="593090">
              <a:lnSpc>
                <a:spcPct val="100000"/>
              </a:lnSpc>
            </a:pPr>
            <a:r>
              <a:rPr sz="1800" spc="-20" dirty="0">
                <a:latin typeface="Cambria"/>
                <a:cs typeface="Cambria"/>
              </a:rPr>
              <a:t>Power</a:t>
            </a:r>
            <a:r>
              <a:rPr sz="1800" spc="-8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in</a:t>
            </a:r>
            <a:r>
              <a:rPr sz="1800" spc="-7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AC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circuits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is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not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constant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—</a:t>
            </a:r>
            <a:r>
              <a:rPr sz="1800" spc="-3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it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varies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with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time. </a:t>
            </a:r>
            <a:r>
              <a:rPr sz="1800" dirty="0">
                <a:latin typeface="Cambria"/>
                <a:cs typeface="Cambria"/>
              </a:rPr>
              <a:t>Three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major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types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of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power:</a:t>
            </a:r>
            <a:endParaRPr sz="1800">
              <a:latin typeface="Cambria"/>
              <a:cs typeface="Cambria"/>
            </a:endParaRPr>
          </a:p>
          <a:p>
            <a:pPr marL="469900" marR="883919">
              <a:lnSpc>
                <a:spcPct val="100000"/>
              </a:lnSpc>
            </a:pPr>
            <a:r>
              <a:rPr sz="1800" b="1" dirty="0">
                <a:latin typeface="Cambria"/>
                <a:cs typeface="Cambria"/>
              </a:rPr>
              <a:t>Real</a:t>
            </a:r>
            <a:r>
              <a:rPr sz="1800" b="1" spc="-100" dirty="0">
                <a:latin typeface="Cambria"/>
                <a:cs typeface="Cambria"/>
              </a:rPr>
              <a:t> </a:t>
            </a:r>
            <a:r>
              <a:rPr sz="1800" b="1" spc="-25" dirty="0">
                <a:latin typeface="Cambria"/>
                <a:cs typeface="Cambria"/>
              </a:rPr>
              <a:t>Power</a:t>
            </a:r>
            <a:r>
              <a:rPr sz="1800" b="1" spc="-7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(P)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–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actual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energy</a:t>
            </a:r>
            <a:r>
              <a:rPr sz="1800" spc="-5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consumed </a:t>
            </a:r>
            <a:r>
              <a:rPr sz="1800" b="1" spc="-30" dirty="0">
                <a:latin typeface="Cambria"/>
                <a:cs typeface="Cambria"/>
              </a:rPr>
              <a:t>Reactive</a:t>
            </a:r>
            <a:r>
              <a:rPr sz="1800" b="1" spc="-70" dirty="0">
                <a:latin typeface="Cambria"/>
                <a:cs typeface="Cambria"/>
              </a:rPr>
              <a:t> </a:t>
            </a:r>
            <a:r>
              <a:rPr sz="1800" b="1" spc="-25" dirty="0">
                <a:latin typeface="Cambria"/>
                <a:cs typeface="Cambria"/>
              </a:rPr>
              <a:t>Power</a:t>
            </a:r>
            <a:r>
              <a:rPr sz="1800" b="1" spc="-7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(Q)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–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energy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stored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released </a:t>
            </a:r>
            <a:r>
              <a:rPr sz="1800" b="1" spc="-10" dirty="0">
                <a:latin typeface="Cambria"/>
                <a:cs typeface="Cambria"/>
              </a:rPr>
              <a:t>Apparent</a:t>
            </a:r>
            <a:r>
              <a:rPr sz="1800" b="1" spc="-80" dirty="0">
                <a:latin typeface="Cambria"/>
                <a:cs typeface="Cambria"/>
              </a:rPr>
              <a:t> </a:t>
            </a:r>
            <a:r>
              <a:rPr sz="1800" b="1" spc="-30" dirty="0">
                <a:latin typeface="Cambria"/>
                <a:cs typeface="Cambria"/>
              </a:rPr>
              <a:t>Power</a:t>
            </a:r>
            <a:r>
              <a:rPr sz="1800" b="1" spc="-10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(S)</a:t>
            </a:r>
            <a:r>
              <a:rPr sz="1800" b="1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–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total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supplied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3/12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14600" y="6477000"/>
            <a:ext cx="7543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256540">
              <a:lnSpc>
                <a:spcPct val="100000"/>
              </a:lnSpc>
              <a:spcBef>
                <a:spcPts val="105"/>
              </a:spcBef>
            </a:pPr>
            <a:r>
              <a:rPr dirty="0"/>
              <a:t>Concept</a:t>
            </a:r>
            <a:r>
              <a:rPr spc="-170" dirty="0"/>
              <a:t> </a:t>
            </a:r>
            <a:r>
              <a:rPr dirty="0"/>
              <a:t>of</a:t>
            </a:r>
            <a:r>
              <a:rPr spc="-145" dirty="0"/>
              <a:t> </a:t>
            </a:r>
            <a:r>
              <a:rPr spc="-10" dirty="0"/>
              <a:t>Instantaneous</a:t>
            </a:r>
            <a:r>
              <a:rPr spc="-200" dirty="0"/>
              <a:t> </a:t>
            </a:r>
            <a:r>
              <a:rPr spc="-10" dirty="0"/>
              <a:t>Power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6927" y="2164079"/>
            <a:ext cx="4373880" cy="25298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181600" y="1600200"/>
            <a:ext cx="6324600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40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mbria"/>
                <a:cs typeface="Cambria"/>
              </a:rPr>
              <a:t>Defined</a:t>
            </a:r>
            <a:r>
              <a:rPr sz="2800" spc="-9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as</a:t>
            </a:r>
            <a:r>
              <a:rPr sz="2800" spc="-3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the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product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of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instantaneous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75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and </a:t>
            </a:r>
            <a:r>
              <a:rPr sz="2800" spc="-10" dirty="0">
                <a:latin typeface="Cambria"/>
                <a:cs typeface="Cambria"/>
              </a:rPr>
              <a:t>current.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800" b="1" spc="-20" dirty="0">
                <a:latin typeface="Cambria"/>
                <a:cs typeface="Cambria"/>
              </a:rPr>
              <a:t>Formula:</a:t>
            </a:r>
            <a:r>
              <a:rPr sz="2800" b="1" spc="-4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𝑝</a:t>
            </a:r>
            <a:r>
              <a:rPr sz="2800" spc="-10" dirty="0">
                <a:latin typeface="Cambria"/>
                <a:cs typeface="Cambria"/>
              </a:rPr>
              <a:t>(</a:t>
            </a:r>
            <a:r>
              <a:rPr sz="2800" spc="-10" dirty="0">
                <a:latin typeface="Cambria Math"/>
                <a:cs typeface="Cambria Math"/>
              </a:rPr>
              <a:t>𝑡</a:t>
            </a:r>
            <a:r>
              <a:rPr sz="2800" spc="-10" dirty="0">
                <a:latin typeface="Cambria"/>
                <a:cs typeface="Cambria"/>
              </a:rPr>
              <a:t>)=</a:t>
            </a:r>
            <a:r>
              <a:rPr sz="2800" spc="-10" dirty="0">
                <a:latin typeface="Cambria Math"/>
                <a:cs typeface="Cambria Math"/>
              </a:rPr>
              <a:t>𝑣</a:t>
            </a:r>
            <a:r>
              <a:rPr sz="2800" spc="-10" dirty="0">
                <a:latin typeface="Cambria"/>
                <a:cs typeface="Cambria"/>
              </a:rPr>
              <a:t>(</a:t>
            </a:r>
            <a:r>
              <a:rPr sz="2800" spc="-10" dirty="0">
                <a:latin typeface="Cambria Math"/>
                <a:cs typeface="Cambria Math"/>
              </a:rPr>
              <a:t>𝑡</a:t>
            </a:r>
            <a:r>
              <a:rPr sz="2800" spc="-10" dirty="0">
                <a:latin typeface="Cambria"/>
                <a:cs typeface="Cambria"/>
              </a:rPr>
              <a:t>)×</a:t>
            </a:r>
            <a:r>
              <a:rPr sz="2800" spc="-10" dirty="0">
                <a:latin typeface="Cambria Math"/>
                <a:cs typeface="Cambria Math"/>
              </a:rPr>
              <a:t>𝑖</a:t>
            </a:r>
            <a:r>
              <a:rPr sz="2800" spc="-10" dirty="0">
                <a:latin typeface="Cambria"/>
                <a:cs typeface="Cambria"/>
              </a:rPr>
              <a:t>(</a:t>
            </a:r>
            <a:r>
              <a:rPr sz="2800" spc="-10">
                <a:latin typeface="Cambria Math"/>
                <a:cs typeface="Cambria Math"/>
              </a:rPr>
              <a:t>𝑡</a:t>
            </a:r>
            <a:r>
              <a:rPr sz="2800" spc="-10" smtClean="0">
                <a:latin typeface="Cambria"/>
                <a:cs typeface="Cambria"/>
              </a:rPr>
              <a:t>)</a:t>
            </a:r>
            <a:endParaRPr lang="en-US" sz="2800" spc="-10" dirty="0" smtClean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800" spc="-10" smtClean="0">
                <a:latin typeface="Cambria"/>
                <a:cs typeface="Cambria"/>
              </a:rPr>
              <a:t>p(t</a:t>
            </a:r>
            <a:r>
              <a:rPr sz="2800" spc="-10" dirty="0">
                <a:latin typeface="Cambria"/>
                <a:cs typeface="Cambria"/>
              </a:rPr>
              <a:t>)=v(t)×i(t)</a:t>
            </a:r>
            <a:endParaRPr sz="28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2800" spc="-20" dirty="0">
                <a:latin typeface="Cambria"/>
                <a:cs typeface="Cambria"/>
              </a:rPr>
              <a:t>Represents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the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rate of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energy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transfer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at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any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instant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of </a:t>
            </a:r>
            <a:r>
              <a:rPr sz="2800" spc="-10" dirty="0">
                <a:latin typeface="Cambria"/>
                <a:cs typeface="Cambria"/>
              </a:rPr>
              <a:t>time.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Cambria"/>
                <a:cs typeface="Cambria"/>
              </a:rPr>
              <a:t>Varies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continuously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with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the</a:t>
            </a:r>
            <a:r>
              <a:rPr sz="2800" spc="-4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phase</a:t>
            </a:r>
            <a:r>
              <a:rPr sz="2800" spc="-45" dirty="0">
                <a:latin typeface="Cambria"/>
                <a:cs typeface="Cambria"/>
              </a:rPr>
              <a:t> </a:t>
            </a:r>
            <a:r>
              <a:rPr sz="2800" spc="-20" dirty="0">
                <a:latin typeface="Cambria"/>
                <a:cs typeface="Cambria"/>
              </a:rPr>
              <a:t>difference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spc="-25">
                <a:latin typeface="Cambria"/>
                <a:cs typeface="Cambria"/>
              </a:rPr>
              <a:t>(</a:t>
            </a:r>
            <a:r>
              <a:rPr sz="2800" spc="-25" smtClean="0">
                <a:latin typeface="Cambria"/>
                <a:cs typeface="Cambria"/>
              </a:rPr>
              <a:t>φ)</a:t>
            </a:r>
            <a:r>
              <a:rPr lang="en-US" sz="2800" spc="-25" dirty="0">
                <a:latin typeface="Cambria"/>
                <a:cs typeface="Cambria"/>
              </a:rPr>
              <a:t> </a:t>
            </a:r>
            <a:r>
              <a:rPr lang="en-US" sz="2800" dirty="0" smtClean="0">
                <a:latin typeface="Cambria"/>
                <a:cs typeface="Cambria"/>
              </a:rPr>
              <a:t>b</a:t>
            </a:r>
            <a:r>
              <a:rPr sz="2800" smtClean="0">
                <a:latin typeface="Cambria"/>
                <a:cs typeface="Cambria"/>
              </a:rPr>
              <a:t>etween</a:t>
            </a:r>
            <a:r>
              <a:rPr sz="2800" spc="-60" smtClean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10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50" dirty="0">
                <a:latin typeface="Cambria"/>
                <a:cs typeface="Cambria"/>
              </a:rPr>
              <a:t>c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4/12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67000" y="6540804"/>
            <a:ext cx="639864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9117" y="242061"/>
            <a:ext cx="6587490" cy="118046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847725" marR="5080" indent="-835660">
              <a:lnSpc>
                <a:spcPts val="4300"/>
              </a:lnSpc>
              <a:spcBef>
                <a:spcPts val="655"/>
              </a:spcBef>
              <a:tabLst>
                <a:tab pos="3515360" algn="l"/>
              </a:tabLst>
            </a:pPr>
            <a:r>
              <a:rPr sz="4000" spc="-10" dirty="0"/>
              <a:t>Mathematical</a:t>
            </a:r>
            <a:r>
              <a:rPr sz="4000" dirty="0"/>
              <a:t>	</a:t>
            </a:r>
            <a:r>
              <a:rPr sz="4000" spc="-10" dirty="0"/>
              <a:t>Derivation</a:t>
            </a:r>
            <a:r>
              <a:rPr sz="4000" spc="-160" dirty="0"/>
              <a:t> </a:t>
            </a:r>
            <a:r>
              <a:rPr sz="4000" spc="-25" dirty="0"/>
              <a:t>of </a:t>
            </a:r>
            <a:r>
              <a:rPr sz="4000" spc="-20" dirty="0"/>
              <a:t>Instantaneous</a:t>
            </a:r>
            <a:r>
              <a:rPr sz="4000" spc="-114" dirty="0"/>
              <a:t> </a:t>
            </a:r>
            <a:r>
              <a:rPr sz="4000" spc="-10" dirty="0"/>
              <a:t>Power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23160" y="1639823"/>
            <a:ext cx="7011161" cy="328688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5/12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0144" y="6342684"/>
            <a:ext cx="66296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3504" rIns="0" bIns="0" rtlCol="0">
            <a:spAutoFit/>
          </a:bodyPr>
          <a:lstStyle/>
          <a:p>
            <a:pPr marL="407034" marR="5080">
              <a:lnSpc>
                <a:spcPts val="3900"/>
              </a:lnSpc>
              <a:spcBef>
                <a:spcPts val="580"/>
              </a:spcBef>
            </a:pPr>
            <a:r>
              <a:rPr sz="3600" spc="-25" dirty="0"/>
              <a:t>Power</a:t>
            </a:r>
            <a:r>
              <a:rPr sz="3600" spc="-175" dirty="0"/>
              <a:t> </a:t>
            </a:r>
            <a:r>
              <a:rPr sz="3600" spc="-20" dirty="0"/>
              <a:t>in</a:t>
            </a:r>
            <a:r>
              <a:rPr sz="3600" spc="-175" dirty="0"/>
              <a:t> </a:t>
            </a:r>
            <a:r>
              <a:rPr sz="3600" spc="-20" dirty="0"/>
              <a:t>Resistive,</a:t>
            </a:r>
            <a:r>
              <a:rPr sz="3600" spc="-155" dirty="0"/>
              <a:t> </a:t>
            </a:r>
            <a:r>
              <a:rPr sz="3600" spc="-20" dirty="0"/>
              <a:t>Inductive,</a:t>
            </a:r>
            <a:r>
              <a:rPr sz="3600" spc="-170" dirty="0"/>
              <a:t> </a:t>
            </a:r>
            <a:r>
              <a:rPr sz="3600" dirty="0"/>
              <a:t>and</a:t>
            </a:r>
            <a:r>
              <a:rPr sz="3600" spc="-70" dirty="0"/>
              <a:t> </a:t>
            </a:r>
            <a:r>
              <a:rPr sz="3600" spc="-10" dirty="0"/>
              <a:t>Capacitive Loads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181600" y="1066800"/>
            <a:ext cx="6827139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0" algn="just">
              <a:lnSpc>
                <a:spcPct val="100000"/>
              </a:lnSpc>
              <a:spcBef>
                <a:spcPts val="100"/>
              </a:spcBef>
            </a:pPr>
            <a:r>
              <a:rPr sz="2800" b="1" spc="-20" dirty="0">
                <a:latin typeface="Cambria"/>
                <a:cs typeface="Cambria"/>
              </a:rPr>
              <a:t>Resistive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60" dirty="0">
                <a:latin typeface="Cambria"/>
                <a:cs typeface="Cambria"/>
              </a:rPr>
              <a:t> </a:t>
            </a:r>
            <a:r>
              <a:rPr sz="2800" spc="-25" dirty="0">
                <a:latin typeface="Cambria"/>
                <a:cs typeface="Cambria"/>
              </a:rPr>
              <a:t>Voltage</a:t>
            </a:r>
            <a:r>
              <a:rPr sz="2800" spc="-5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current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are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in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phase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1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power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always </a:t>
            </a:r>
            <a:r>
              <a:rPr sz="2800" spc="-10">
                <a:latin typeface="Cambria"/>
                <a:cs typeface="Cambria"/>
              </a:rPr>
              <a:t>positive</a:t>
            </a:r>
            <a:r>
              <a:rPr sz="2800" spc="-10" smtClean="0">
                <a:latin typeface="Cambria"/>
                <a:cs typeface="Cambria"/>
              </a:rPr>
              <a:t>.</a:t>
            </a:r>
            <a:endParaRPr lang="en-US" sz="2800" spc="-10" dirty="0" smtClean="0">
              <a:latin typeface="Cambria"/>
              <a:cs typeface="Cambria"/>
            </a:endParaRPr>
          </a:p>
          <a:p>
            <a:pPr marL="12700" marR="353695" algn="just">
              <a:lnSpc>
                <a:spcPct val="100000"/>
              </a:lnSpc>
            </a:pPr>
            <a:r>
              <a:rPr sz="2800" b="1" spc="-20" smtClean="0">
                <a:latin typeface="Cambria"/>
                <a:cs typeface="Cambria"/>
              </a:rPr>
              <a:t>Inductive</a:t>
            </a:r>
            <a:r>
              <a:rPr sz="2800" b="1" spc="-80" smtClean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Current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lags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9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6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power</a:t>
            </a:r>
            <a:r>
              <a:rPr sz="2800" spc="-8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alternates</a:t>
            </a:r>
            <a:r>
              <a:rPr sz="2800" spc="-6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between positive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and</a:t>
            </a:r>
            <a:r>
              <a:rPr sz="2800" spc="-70" dirty="0">
                <a:latin typeface="Cambria"/>
                <a:cs typeface="Cambria"/>
              </a:rPr>
              <a:t> </a:t>
            </a:r>
            <a:r>
              <a:rPr sz="2800" spc="-10">
                <a:latin typeface="Cambria"/>
                <a:cs typeface="Cambria"/>
              </a:rPr>
              <a:t>negative</a:t>
            </a:r>
            <a:r>
              <a:rPr sz="2800" spc="-10" smtClean="0">
                <a:latin typeface="Cambria"/>
                <a:cs typeface="Cambria"/>
              </a:rPr>
              <a:t>.</a:t>
            </a:r>
            <a:endParaRPr lang="en-US" sz="2800" spc="-10" dirty="0" smtClean="0">
              <a:latin typeface="Cambria"/>
              <a:cs typeface="Cambria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spc="-25" smtClean="0">
                <a:latin typeface="Cambria"/>
                <a:cs typeface="Cambria"/>
              </a:rPr>
              <a:t>Capacitive</a:t>
            </a:r>
            <a:r>
              <a:rPr sz="2800" b="1" spc="-35" smtClean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Load: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Current leads</a:t>
            </a:r>
            <a:r>
              <a:rPr sz="2800" spc="-2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voltage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→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similar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alternating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pattern. </a:t>
            </a:r>
            <a:r>
              <a:rPr sz="2800" dirty="0">
                <a:latin typeface="Cambria"/>
                <a:cs typeface="Cambria"/>
              </a:rPr>
              <a:t>The</a:t>
            </a:r>
            <a:r>
              <a:rPr sz="2800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average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power</a:t>
            </a:r>
            <a:r>
              <a:rPr sz="2800" b="1" spc="-2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for </a:t>
            </a:r>
            <a:r>
              <a:rPr sz="2800" spc="-10" dirty="0">
                <a:latin typeface="Cambria"/>
                <a:cs typeface="Cambria"/>
              </a:rPr>
              <a:t>inductive/capacitive </a:t>
            </a:r>
            <a:r>
              <a:rPr sz="2800" dirty="0">
                <a:latin typeface="Cambria"/>
                <a:cs typeface="Cambria"/>
              </a:rPr>
              <a:t>loads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=</a:t>
            </a:r>
            <a:r>
              <a:rPr sz="2800" spc="1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0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(no net</a:t>
            </a:r>
            <a:r>
              <a:rPr sz="2800" spc="-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energy consumption).</a:t>
            </a:r>
            <a:endParaRPr sz="2800">
              <a:latin typeface="Cambria"/>
              <a:cs typeface="Cambri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72224" y="1780032"/>
            <a:ext cx="4869815" cy="4361815"/>
            <a:chOff x="272224" y="1780032"/>
            <a:chExt cx="4869815" cy="436181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2224" y="1780032"/>
              <a:ext cx="4869815" cy="26304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3671" y="4410455"/>
              <a:ext cx="4102608" cy="173126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0515600" y="6477000"/>
            <a:ext cx="9144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6/12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43200" y="6540804"/>
            <a:ext cx="70866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4045" rIns="0" bIns="0" rtlCol="0">
            <a:spAutoFit/>
          </a:bodyPr>
          <a:lstStyle/>
          <a:p>
            <a:pPr marL="601980" marR="5080">
              <a:lnSpc>
                <a:spcPts val="4800"/>
              </a:lnSpc>
              <a:spcBef>
                <a:spcPts val="660"/>
              </a:spcBef>
            </a:pPr>
            <a:r>
              <a:rPr dirty="0"/>
              <a:t>Average,</a:t>
            </a:r>
            <a:r>
              <a:rPr spc="-275" dirty="0"/>
              <a:t> </a:t>
            </a:r>
            <a:r>
              <a:rPr dirty="0"/>
              <a:t>Reactive,</a:t>
            </a:r>
            <a:r>
              <a:rPr spc="-245" dirty="0"/>
              <a:t> </a:t>
            </a:r>
            <a:r>
              <a:rPr dirty="0"/>
              <a:t>and</a:t>
            </a:r>
            <a:r>
              <a:rPr spc="-105" dirty="0"/>
              <a:t> </a:t>
            </a:r>
            <a:r>
              <a:rPr spc="-10" dirty="0"/>
              <a:t>Apparent Power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1888" y="2209800"/>
            <a:ext cx="6585711" cy="25836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7/12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48000" y="6477000"/>
            <a:ext cx="65532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072" rIns="0" bIns="0" rtlCol="0">
            <a:spAutoFit/>
          </a:bodyPr>
          <a:lstStyle/>
          <a:p>
            <a:pPr marL="60198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Power</a:t>
            </a:r>
            <a:r>
              <a:rPr spc="-220" dirty="0"/>
              <a:t> </a:t>
            </a:r>
            <a:r>
              <a:rPr dirty="0"/>
              <a:t>Triangle</a:t>
            </a:r>
            <a:r>
              <a:rPr spc="-229" dirty="0"/>
              <a:t> </a:t>
            </a:r>
            <a:r>
              <a:rPr spc="-10" dirty="0"/>
              <a:t>Representation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928105" y="2069972"/>
            <a:ext cx="5748655" cy="1135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latin typeface="Cambria"/>
                <a:cs typeface="Cambria"/>
              </a:rPr>
              <a:t>Right-</a:t>
            </a:r>
            <a:r>
              <a:rPr sz="1800" dirty="0">
                <a:latin typeface="Cambria"/>
                <a:cs typeface="Cambria"/>
              </a:rPr>
              <a:t>angled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triangle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linking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80" dirty="0">
                <a:latin typeface="Cambria"/>
                <a:cs typeface="Cambria"/>
              </a:rPr>
              <a:t>P,</a:t>
            </a:r>
            <a:r>
              <a:rPr sz="1800" spc="-9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Q,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S.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8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Cambria"/>
                <a:cs typeface="Cambria"/>
              </a:rPr>
              <a:t>Base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Real</a:t>
            </a:r>
            <a:r>
              <a:rPr sz="1800" spc="-8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(P),</a:t>
            </a:r>
            <a:r>
              <a:rPr sz="1800" spc="-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Perpendicular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Reactive</a:t>
            </a:r>
            <a:r>
              <a:rPr sz="1800" spc="-7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(Q), </a:t>
            </a:r>
            <a:r>
              <a:rPr sz="1800" spc="-10" dirty="0">
                <a:latin typeface="Cambria"/>
                <a:cs typeface="Cambria"/>
              </a:rPr>
              <a:t>Hypotenuse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=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Apparent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Power</a:t>
            </a:r>
            <a:r>
              <a:rPr sz="1800" spc="-6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"/>
                <a:cs typeface="Cambria"/>
              </a:rPr>
              <a:t>(S).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1440" y="3470230"/>
            <a:ext cx="3106420" cy="268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sz="1800" spc="-10" dirty="0">
                <a:latin typeface="Cambria"/>
                <a:cs typeface="Cambria"/>
              </a:rPr>
              <a:t>Relationship: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spc="-20" dirty="0">
                <a:latin typeface="Cambria Math"/>
                <a:cs typeface="Cambria Math"/>
              </a:rPr>
              <a:t>𝑆</a:t>
            </a:r>
            <a:r>
              <a:rPr sz="1800" spc="-20" dirty="0">
                <a:latin typeface="Cambria"/>
                <a:cs typeface="Cambria"/>
              </a:rPr>
              <a:t>2=</a:t>
            </a:r>
            <a:r>
              <a:rPr sz="1800" spc="-20" dirty="0">
                <a:latin typeface="Cambria Math"/>
                <a:cs typeface="Cambria Math"/>
              </a:rPr>
              <a:t>𝑃</a:t>
            </a:r>
            <a:r>
              <a:rPr sz="1800" spc="-20" dirty="0">
                <a:latin typeface="Cambria"/>
                <a:cs typeface="Cambria"/>
              </a:rPr>
              <a:t>2+</a:t>
            </a:r>
            <a:r>
              <a:rPr sz="1800" spc="-20" dirty="0">
                <a:latin typeface="Cambria Math"/>
                <a:cs typeface="Cambria Math"/>
              </a:rPr>
              <a:t>𝑄</a:t>
            </a:r>
            <a:r>
              <a:rPr sz="1800" spc="-20" dirty="0">
                <a:latin typeface="Cambria"/>
                <a:cs typeface="Cambria"/>
              </a:rPr>
              <a:t>2S2=P2+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28105" y="3991736"/>
            <a:ext cx="5859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"/>
                <a:cs typeface="Cambria"/>
              </a:rPr>
              <a:t>The</a:t>
            </a:r>
            <a:r>
              <a:rPr sz="1800" spc="-4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angle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(φ)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between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and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</a:t>
            </a:r>
            <a:r>
              <a:rPr sz="1800" spc="-3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denotes</a:t>
            </a:r>
            <a:r>
              <a:rPr sz="1800" spc="-6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the</a:t>
            </a:r>
            <a:r>
              <a:rPr sz="1800" spc="-2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phase</a:t>
            </a:r>
            <a:r>
              <a:rPr sz="1800" spc="-4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difference.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631" y="2136648"/>
            <a:ext cx="4974336" cy="249631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49111" y="3340557"/>
            <a:ext cx="3324097" cy="44112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8/12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3400" y="6400800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06-</a:t>
            </a: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01</a:t>
            </a:r>
            <a:r>
              <a:rPr sz="1200" spc="-25" smtClean="0">
                <a:solidFill>
                  <a:schemeClr val="tx1"/>
                </a:solidFill>
                <a:latin typeface="Cambria"/>
                <a:cs typeface="Cambria"/>
              </a:rPr>
              <a:t>-</a:t>
            </a:r>
            <a:r>
              <a:rPr sz="1200" spc="-20" smtClean="0">
                <a:solidFill>
                  <a:schemeClr val="tx1"/>
                </a:solidFill>
                <a:latin typeface="Cambria"/>
                <a:cs typeface="Cambria"/>
              </a:rPr>
              <a:t>202</a:t>
            </a:r>
            <a:r>
              <a:rPr lang="en-US" sz="1200" spc="-20" dirty="0" smtClean="0">
                <a:solidFill>
                  <a:schemeClr val="tx1"/>
                </a:solidFill>
                <a:latin typeface="Cambria"/>
                <a:cs typeface="Cambria"/>
              </a:rPr>
              <a:t>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0800" y="6552570"/>
            <a:ext cx="693419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marR="5080">
              <a:lnSpc>
                <a:spcPts val="4800"/>
              </a:lnSpc>
              <a:spcBef>
                <a:spcPts val="665"/>
              </a:spcBef>
            </a:pPr>
            <a:r>
              <a:rPr dirty="0"/>
              <a:t>Definition</a:t>
            </a:r>
            <a:r>
              <a:rPr spc="-220" dirty="0"/>
              <a:t> </a:t>
            </a:r>
            <a:r>
              <a:rPr dirty="0"/>
              <a:t>and</a:t>
            </a:r>
            <a:r>
              <a:rPr spc="-240" dirty="0"/>
              <a:t> </a:t>
            </a:r>
            <a:r>
              <a:rPr dirty="0"/>
              <a:t>Significance</a:t>
            </a:r>
            <a:r>
              <a:rPr spc="-235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spc="-10" dirty="0"/>
              <a:t>Power Factor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65535" y="365759"/>
            <a:ext cx="1179576" cy="69494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93409" y="2641854"/>
            <a:ext cx="592772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Factor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(p.f.)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=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cos(φ)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=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</a:t>
            </a:r>
            <a:r>
              <a:rPr sz="2000" spc="-6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/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spc="-50" dirty="0">
                <a:latin typeface="Cambria"/>
                <a:cs typeface="Cambria"/>
              </a:rPr>
              <a:t>S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Indicates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efficiency</a:t>
            </a:r>
            <a:r>
              <a:rPr sz="2000" spc="-9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of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utilization.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High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p.f.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-7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efficient</a:t>
            </a:r>
            <a:r>
              <a:rPr sz="2000" spc="-8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system,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low</a:t>
            </a:r>
            <a:r>
              <a:rPr sz="2000" spc="-10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p.f.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→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energy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losses.</a:t>
            </a:r>
            <a:endParaRPr sz="2000">
              <a:latin typeface="Cambria"/>
              <a:cs typeface="Cambri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2000" dirty="0">
                <a:latin typeface="Cambria"/>
                <a:cs typeface="Cambria"/>
              </a:rPr>
              <a:t>Unity</a:t>
            </a:r>
            <a:r>
              <a:rPr sz="2000" spc="-9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7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factor</a:t>
            </a:r>
            <a:r>
              <a:rPr sz="2000" spc="-1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(1.0)</a:t>
            </a:r>
            <a:r>
              <a:rPr sz="2000" spc="-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means</a:t>
            </a:r>
            <a:r>
              <a:rPr sz="2000" spc="-8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all</a:t>
            </a:r>
            <a:r>
              <a:rPr sz="2000" spc="-13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supplied</a:t>
            </a:r>
            <a:r>
              <a:rPr sz="2000" spc="-9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power</a:t>
            </a:r>
            <a:r>
              <a:rPr sz="2000" spc="-80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is</a:t>
            </a:r>
            <a:endParaRPr sz="2000">
              <a:latin typeface="Cambria"/>
              <a:cs typeface="Cambria"/>
            </a:endParaRPr>
          </a:p>
          <a:p>
            <a:pPr marL="299085">
              <a:lnSpc>
                <a:spcPct val="100000"/>
              </a:lnSpc>
            </a:pPr>
            <a:r>
              <a:rPr sz="2000" spc="-25" dirty="0">
                <a:latin typeface="Cambria"/>
                <a:cs typeface="Cambria"/>
              </a:rPr>
              <a:t>effectively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used.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5789" y="1900427"/>
            <a:ext cx="4697857" cy="25891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796143" y="6310071"/>
            <a:ext cx="3886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767676"/>
                </a:solidFill>
                <a:latin typeface="Courier New"/>
                <a:cs typeface="Courier New"/>
              </a:rPr>
              <a:t>9/12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010" y="6420408"/>
            <a:ext cx="8274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25" dirty="0" smtClean="0">
                <a:solidFill>
                  <a:schemeClr val="tx1"/>
                </a:solidFill>
                <a:latin typeface="Cambria"/>
                <a:cs typeface="Cambria"/>
              </a:rPr>
              <a:t>06-01-2026</a:t>
            </a:r>
            <a:endParaRPr sz="120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00400" y="6441135"/>
            <a:ext cx="6858000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INSTANTANEOUS</a:t>
            </a:r>
            <a:r>
              <a:rPr lang="en-US" sz="1200" spc="-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AND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POWER</a:t>
            </a:r>
            <a:r>
              <a:rPr lang="en-US" sz="1200" spc="25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FACTOR\23EET103\Dr INDU NAIR. V</a:t>
            </a:r>
            <a:r>
              <a:rPr lang="en-US" sz="1200" dirty="0" smtClean="0">
                <a:solidFill>
                  <a:schemeClr val="tx1"/>
                </a:solidFill>
                <a:latin typeface="Cambria"/>
                <a:cs typeface="Cambria"/>
              </a:rPr>
              <a:t>\ASP\AIDS\</a:t>
            </a:r>
            <a:r>
              <a:rPr lang="en-US" sz="1200" spc="20" dirty="0" smtClean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sz="1200" spc="-10" dirty="0" smtClean="0">
                <a:solidFill>
                  <a:schemeClr val="tx1"/>
                </a:solidFill>
                <a:latin typeface="Cambria"/>
                <a:cs typeface="Cambria"/>
              </a:rPr>
              <a:t>SNSCT</a:t>
            </a:r>
            <a:endParaRPr lang="en-US" sz="1200" dirty="0" smtClean="0">
              <a:solidFill>
                <a:schemeClr val="tx1"/>
              </a:solidFill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706</Words>
  <Application>Microsoft Office PowerPoint</Application>
  <PresentationFormat>Custom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SNS COLLEGE OF TECHNOLOGY</vt:lpstr>
      <vt:lpstr>Topicsfor discussion</vt:lpstr>
      <vt:lpstr>Fundamentals of AC Power</vt:lpstr>
      <vt:lpstr>Concept of Instantaneous Power</vt:lpstr>
      <vt:lpstr>Mathematical Derivation of Instantaneous Power</vt:lpstr>
      <vt:lpstr>Power in Resistive, Inductive, and Capacitive Loads</vt:lpstr>
      <vt:lpstr>Average, Reactive, and Apparent Power</vt:lpstr>
      <vt:lpstr>Power Triangle Representation</vt:lpstr>
      <vt:lpstr>Definition and Significance of Power Factor</vt:lpstr>
      <vt:lpstr>Types of Power Factor (Lagging, Leading, Unity)</vt:lpstr>
      <vt:lpstr>Summary and Future Scope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Mano E</dc:creator>
  <cp:lastModifiedBy>Student</cp:lastModifiedBy>
  <cp:revision>4</cp:revision>
  <dcterms:created xsi:type="dcterms:W3CDTF">2026-01-23T05:16:56Z</dcterms:created>
  <dcterms:modified xsi:type="dcterms:W3CDTF">2026-03-06T04:44:21Z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2025-10-29T00:00:00Z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2026-01-23T00:00:00Z</vt:filetime>
  </property>
  <property fmtid="{D5CDD505-2E9C-101B-9397-08002B2CF9AE}" pid="5" name="Producer">
    <vt:lpwstr>Microsoft® PowerPoint® 2021</vt:lpwstr>
  </property>
</Properties>
</file>