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9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9D698-C21D-4F0E-B36D-E2D1D86C1C31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AEA60-AA92-40BC-A6A5-82B92C37F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C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Instantaneous Power and Power Factor\23EET103\ECED\Dr Indu Nair. V \ SNSCT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681CE-75C0-49F8-9BC1-267D3348FE0B}" type="datetime1">
              <a:rPr lang="en-US" smtClean="0"/>
              <a:pPr/>
              <a:t>3/6/2026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C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Instantaneous Power and Power Factor\23EET103\ECED\Dr Indu Nair. V \ SNSCT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F9F12-91AA-4591-A0CB-6BE477AEB2C9}" type="datetime1">
              <a:rPr lang="en-US" smtClean="0"/>
              <a:pPr/>
              <a:t>3/6/2026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C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Instantaneous Power and Power Factor\23EET103\ECED\Dr Indu Nair. V \ SNSCT</a:t>
            </a: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BDB5A-1ED7-48BD-85B7-71EDD63F012D}" type="datetime1">
              <a:rPr lang="en-US" smtClean="0"/>
              <a:pPr/>
              <a:t>3/6/2026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C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Instantaneous Power and Power Factor\23EET103\ECED\Dr Indu Nair. V \ SNSCT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63F78-EF70-4309-A4B4-D5A4F4D786DA}" type="datetime1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65535" y="365759"/>
            <a:ext cx="1179576" cy="69494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90016" y="560831"/>
            <a:ext cx="7997952" cy="509320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Instantaneous Power and Power Factor\23EET103\ECED\Dr Indu Nair. V \ SNSCT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46099-3574-489E-B7D1-9E5F40BFE146}" type="datetime1">
              <a:rPr lang="en-US" smtClean="0"/>
              <a:pPr/>
              <a:t>3/6/2026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6847" y="165557"/>
            <a:ext cx="9695561" cy="1436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C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93104" y="2402281"/>
            <a:ext cx="5823584" cy="1855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Instantaneous Power and Power Factor\23EET103\ECED\Dr Indu Nair. V \ SNSCT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61506-0795-4530-BF69-4E932D91873A}" type="datetime1">
              <a:rPr lang="en-US" smtClean="0"/>
              <a:pPr/>
              <a:t>3/6/2026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55317" y="458470"/>
            <a:ext cx="7839709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>
                <a:solidFill>
                  <a:srgbClr val="001F5F"/>
                </a:solidFill>
              </a:rPr>
              <a:t>SNS</a:t>
            </a:r>
            <a:r>
              <a:rPr spc="-190" dirty="0">
                <a:solidFill>
                  <a:srgbClr val="001F5F"/>
                </a:solidFill>
              </a:rPr>
              <a:t> </a:t>
            </a:r>
            <a:r>
              <a:rPr spc="-45" dirty="0">
                <a:solidFill>
                  <a:srgbClr val="001F5F"/>
                </a:solidFill>
              </a:rPr>
              <a:t>COLLEGE</a:t>
            </a:r>
            <a:r>
              <a:rPr spc="-200" dirty="0">
                <a:solidFill>
                  <a:srgbClr val="001F5F"/>
                </a:solidFill>
              </a:rPr>
              <a:t> </a:t>
            </a:r>
            <a:r>
              <a:rPr dirty="0">
                <a:solidFill>
                  <a:srgbClr val="001F5F"/>
                </a:solidFill>
              </a:rPr>
              <a:t>OF</a:t>
            </a:r>
            <a:r>
              <a:rPr spc="-200" dirty="0">
                <a:solidFill>
                  <a:srgbClr val="001F5F"/>
                </a:solidFill>
              </a:rPr>
              <a:t> </a:t>
            </a:r>
            <a:r>
              <a:rPr spc="-10" dirty="0">
                <a:solidFill>
                  <a:srgbClr val="001F5F"/>
                </a:solidFill>
              </a:rPr>
              <a:t>TECHNOLOGY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00727" y="1290320"/>
            <a:ext cx="2214245" cy="429895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509270" marR="5080" indent="-497205">
              <a:lnSpc>
                <a:spcPts val="1500"/>
              </a:lnSpc>
              <a:spcBef>
                <a:spcPts val="305"/>
              </a:spcBef>
            </a:pPr>
            <a:r>
              <a:rPr sz="1400" b="1" dirty="0">
                <a:solidFill>
                  <a:srgbClr val="000300"/>
                </a:solidFill>
                <a:latin typeface="Cambria"/>
                <a:cs typeface="Cambria"/>
              </a:rPr>
              <a:t>An</a:t>
            </a:r>
            <a:r>
              <a:rPr sz="1400" b="1" spc="-25" dirty="0">
                <a:solidFill>
                  <a:srgbClr val="000300"/>
                </a:solidFill>
                <a:latin typeface="Cambria"/>
                <a:cs typeface="Cambria"/>
              </a:rPr>
              <a:t> </a:t>
            </a:r>
            <a:r>
              <a:rPr sz="1400" b="1" spc="-20" dirty="0">
                <a:solidFill>
                  <a:srgbClr val="000300"/>
                </a:solidFill>
                <a:latin typeface="Cambria"/>
                <a:cs typeface="Cambria"/>
              </a:rPr>
              <a:t>Autonomous</a:t>
            </a:r>
            <a:r>
              <a:rPr sz="1400" b="1" spc="-45" dirty="0">
                <a:solidFill>
                  <a:srgbClr val="000300"/>
                </a:solidFill>
                <a:latin typeface="Cambria"/>
                <a:cs typeface="Cambria"/>
              </a:rPr>
              <a:t> </a:t>
            </a:r>
            <a:r>
              <a:rPr sz="1400" b="1" spc="-10" dirty="0">
                <a:solidFill>
                  <a:srgbClr val="000300"/>
                </a:solidFill>
                <a:latin typeface="Cambria"/>
                <a:cs typeface="Cambria"/>
              </a:rPr>
              <a:t>Institution </a:t>
            </a:r>
            <a:r>
              <a:rPr sz="1400" b="1" spc="-60" dirty="0">
                <a:solidFill>
                  <a:srgbClr val="000300"/>
                </a:solidFill>
                <a:latin typeface="Cambria"/>
                <a:cs typeface="Cambria"/>
              </a:rPr>
              <a:t>Coimbatore-</a:t>
            </a:r>
            <a:r>
              <a:rPr sz="1400" b="1" spc="-25" dirty="0">
                <a:solidFill>
                  <a:srgbClr val="000300"/>
                </a:solidFill>
                <a:latin typeface="Cambria"/>
                <a:cs typeface="Cambria"/>
              </a:rPr>
              <a:t>35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8861" y="1738046"/>
            <a:ext cx="9549130" cy="4004686"/>
          </a:xfrm>
          <a:prstGeom prst="rect">
            <a:avLst/>
          </a:prstGeom>
        </p:spPr>
        <p:txBody>
          <a:bodyPr vert="horz" wrap="square" lIns="0" tIns="2133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80"/>
              </a:spcBef>
            </a:pPr>
            <a:r>
              <a:rPr sz="2800" b="1" spc="-25" dirty="0">
                <a:solidFill>
                  <a:srgbClr val="C00000"/>
                </a:solidFill>
                <a:latin typeface="Cambria"/>
                <a:cs typeface="Cambria"/>
              </a:rPr>
              <a:t>Department</a:t>
            </a:r>
            <a:r>
              <a:rPr sz="2800" b="1" spc="-8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800" b="1" dirty="0">
                <a:solidFill>
                  <a:srgbClr val="C00000"/>
                </a:solidFill>
                <a:latin typeface="Cambria"/>
                <a:cs typeface="Cambria"/>
              </a:rPr>
              <a:t>of</a:t>
            </a:r>
            <a:r>
              <a:rPr sz="2800" b="1" spc="-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800" b="1" spc="-50" dirty="0">
                <a:solidFill>
                  <a:srgbClr val="C00000"/>
                </a:solidFill>
                <a:latin typeface="Cambria"/>
                <a:cs typeface="Cambria"/>
              </a:rPr>
              <a:t>Electronics</a:t>
            </a:r>
            <a:r>
              <a:rPr sz="2800" b="1" spc="-8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800" b="1" spc="-30" dirty="0">
                <a:solidFill>
                  <a:srgbClr val="C00000"/>
                </a:solidFill>
                <a:latin typeface="Cambria"/>
                <a:cs typeface="Cambria"/>
              </a:rPr>
              <a:t>and</a:t>
            </a:r>
            <a:r>
              <a:rPr sz="2800" b="1" spc="-6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800" b="1" spc="-50" dirty="0">
                <a:solidFill>
                  <a:srgbClr val="C00000"/>
                </a:solidFill>
                <a:latin typeface="Cambria"/>
                <a:cs typeface="Cambria"/>
              </a:rPr>
              <a:t>Communication</a:t>
            </a:r>
            <a:r>
              <a:rPr sz="2800" b="1" spc="-8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800" b="1" spc="-10" dirty="0">
                <a:solidFill>
                  <a:srgbClr val="C00000"/>
                </a:solidFill>
                <a:latin typeface="Cambria"/>
                <a:cs typeface="Cambria"/>
              </a:rPr>
              <a:t>Engineering</a:t>
            </a:r>
            <a:endParaRPr sz="2800">
              <a:latin typeface="Cambria"/>
              <a:cs typeface="Cambria"/>
            </a:endParaRPr>
          </a:p>
          <a:p>
            <a:pPr marL="47625" marR="106045" algn="ctr">
              <a:lnSpc>
                <a:spcPct val="100000"/>
              </a:lnSpc>
              <a:spcBef>
                <a:spcPts val="1700"/>
              </a:spcBef>
              <a:tabLst>
                <a:tab pos="5066665" algn="l"/>
              </a:tabLst>
            </a:pPr>
            <a:r>
              <a:rPr sz="3000" b="1" spc="-40" smtClean="0">
                <a:latin typeface="Cambria"/>
                <a:cs typeface="Cambria"/>
              </a:rPr>
              <a:t>23EET10</a:t>
            </a:r>
            <a:r>
              <a:rPr lang="en-US" sz="3000" b="1" spc="-40" dirty="0" smtClean="0">
                <a:latin typeface="Cambria"/>
                <a:cs typeface="Cambria"/>
              </a:rPr>
              <a:t>3</a:t>
            </a:r>
            <a:r>
              <a:rPr sz="3000" b="1" spc="-40" smtClean="0">
                <a:latin typeface="Cambria"/>
                <a:cs typeface="Cambria"/>
              </a:rPr>
              <a:t>-</a:t>
            </a:r>
            <a:r>
              <a:rPr sz="3000" b="1" spc="-20" smtClean="0">
                <a:latin typeface="Cambria"/>
                <a:cs typeface="Cambria"/>
              </a:rPr>
              <a:t>Electrical</a:t>
            </a:r>
            <a:r>
              <a:rPr sz="3000" b="1" spc="-114" smtClean="0">
                <a:latin typeface="Cambria"/>
                <a:cs typeface="Cambria"/>
              </a:rPr>
              <a:t> </a:t>
            </a:r>
            <a:r>
              <a:rPr lang="en-US" sz="3000" b="1" spc="-114" dirty="0" smtClean="0">
                <a:latin typeface="Cambria"/>
                <a:cs typeface="Cambria"/>
              </a:rPr>
              <a:t>Circuits </a:t>
            </a:r>
            <a:r>
              <a:rPr sz="3000" b="1" smtClean="0">
                <a:latin typeface="Cambria"/>
                <a:cs typeface="Cambria"/>
              </a:rPr>
              <a:t>and</a:t>
            </a:r>
            <a:r>
              <a:rPr sz="3000" b="1" spc="-114" smtClean="0">
                <a:latin typeface="Cambria"/>
                <a:cs typeface="Cambria"/>
              </a:rPr>
              <a:t> </a:t>
            </a:r>
            <a:r>
              <a:rPr sz="3000" b="1" spc="-20" smtClean="0">
                <a:latin typeface="Cambria"/>
                <a:cs typeface="Cambria"/>
              </a:rPr>
              <a:t>Electron</a:t>
            </a:r>
            <a:r>
              <a:rPr lang="en-US" sz="3000" b="1" spc="-20" dirty="0" smtClean="0">
                <a:latin typeface="Cambria"/>
                <a:cs typeface="Cambria"/>
              </a:rPr>
              <a:t> Devices</a:t>
            </a:r>
            <a:r>
              <a:rPr sz="3000" b="1" spc="-20" smtClean="0">
                <a:latin typeface="Cambria"/>
                <a:cs typeface="Cambria"/>
              </a:rPr>
              <a:t> </a:t>
            </a:r>
            <a:endParaRPr sz="3000">
              <a:latin typeface="Cambria"/>
              <a:cs typeface="Cambria"/>
            </a:endParaRPr>
          </a:p>
          <a:p>
            <a:pPr marL="2242185" marR="2044700" indent="561975">
              <a:lnSpc>
                <a:spcPct val="134300"/>
              </a:lnSpc>
              <a:spcBef>
                <a:spcPts val="3265"/>
              </a:spcBef>
            </a:pPr>
            <a:r>
              <a:rPr sz="3000" b="1">
                <a:solidFill>
                  <a:srgbClr val="000300"/>
                </a:solidFill>
                <a:latin typeface="Cambria"/>
                <a:cs typeface="Cambria"/>
              </a:rPr>
              <a:t>I</a:t>
            </a:r>
            <a:r>
              <a:rPr sz="3000" b="1" spc="-60">
                <a:solidFill>
                  <a:srgbClr val="000300"/>
                </a:solidFill>
                <a:latin typeface="Cambria"/>
                <a:cs typeface="Cambria"/>
              </a:rPr>
              <a:t> </a:t>
            </a:r>
            <a:r>
              <a:rPr lang="en-US" sz="3000" b="1" smtClean="0">
                <a:solidFill>
                  <a:srgbClr val="000300"/>
                </a:solidFill>
                <a:latin typeface="Cambria"/>
                <a:cs typeface="Cambria"/>
              </a:rPr>
              <a:t>CSE-IOT</a:t>
            </a:r>
            <a:r>
              <a:rPr sz="3000" b="1" spc="-25" smtClean="0">
                <a:solidFill>
                  <a:srgbClr val="000300"/>
                </a:solidFill>
                <a:latin typeface="Cambria"/>
                <a:cs typeface="Cambria"/>
              </a:rPr>
              <a:t> </a:t>
            </a:r>
            <a:r>
              <a:rPr sz="3000" b="1">
                <a:solidFill>
                  <a:srgbClr val="000300"/>
                </a:solidFill>
                <a:latin typeface="Cambria"/>
                <a:cs typeface="Cambria"/>
              </a:rPr>
              <a:t>/</a:t>
            </a:r>
            <a:r>
              <a:rPr sz="3000" b="1" spc="-65">
                <a:solidFill>
                  <a:srgbClr val="000300"/>
                </a:solidFill>
                <a:latin typeface="Cambria"/>
                <a:cs typeface="Cambria"/>
              </a:rPr>
              <a:t> </a:t>
            </a:r>
            <a:r>
              <a:rPr lang="en-US" sz="3000" b="1" spc="-65" dirty="0" smtClean="0">
                <a:solidFill>
                  <a:srgbClr val="000300"/>
                </a:solidFill>
                <a:latin typeface="Cambria"/>
                <a:cs typeface="Cambria"/>
              </a:rPr>
              <a:t>I</a:t>
            </a:r>
            <a:r>
              <a:rPr sz="3000" b="1" smtClean="0">
                <a:solidFill>
                  <a:srgbClr val="000300"/>
                </a:solidFill>
                <a:latin typeface="Cambria"/>
                <a:cs typeface="Cambria"/>
              </a:rPr>
              <a:t>I</a:t>
            </a:r>
            <a:r>
              <a:rPr sz="3000" b="1" spc="-70" smtClean="0">
                <a:solidFill>
                  <a:srgbClr val="000300"/>
                </a:solidFill>
                <a:latin typeface="Cambria"/>
                <a:cs typeface="Cambria"/>
              </a:rPr>
              <a:t> </a:t>
            </a:r>
            <a:r>
              <a:rPr sz="3000" b="1" spc="-10">
                <a:solidFill>
                  <a:srgbClr val="000300"/>
                </a:solidFill>
                <a:latin typeface="Cambria"/>
                <a:cs typeface="Cambria"/>
              </a:rPr>
              <a:t>SEMESTER </a:t>
            </a:r>
            <a:r>
              <a:rPr lang="en-US" sz="3000" b="1" spc="-10" dirty="0" smtClean="0">
                <a:solidFill>
                  <a:srgbClr val="000300"/>
                </a:solidFill>
                <a:latin typeface="Cambria"/>
                <a:cs typeface="Cambria"/>
              </a:rPr>
              <a:t> 	</a:t>
            </a:r>
            <a:r>
              <a:rPr sz="3000" b="1" smtClean="0">
                <a:solidFill>
                  <a:srgbClr val="001F5F"/>
                </a:solidFill>
                <a:latin typeface="Cambria"/>
                <a:cs typeface="Cambria"/>
              </a:rPr>
              <a:t>UNIT</a:t>
            </a:r>
            <a:r>
              <a:rPr sz="3000" b="1" spc="-110" smtClean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3000" b="1" smtClean="0">
                <a:solidFill>
                  <a:srgbClr val="001F5F"/>
                </a:solidFill>
                <a:latin typeface="Cambria"/>
                <a:cs typeface="Cambria"/>
              </a:rPr>
              <a:t>I</a:t>
            </a:r>
            <a:r>
              <a:rPr lang="en-US" sz="3000" b="1" spc="-60" dirty="0" smtClean="0">
                <a:solidFill>
                  <a:srgbClr val="001F5F"/>
                </a:solidFill>
                <a:latin typeface="Cambria"/>
                <a:cs typeface="Cambria"/>
              </a:rPr>
              <a:t>I</a:t>
            </a:r>
            <a:r>
              <a:rPr sz="3000" b="1" smtClean="0">
                <a:solidFill>
                  <a:srgbClr val="001F5F"/>
                </a:solidFill>
                <a:latin typeface="Cambria"/>
                <a:cs typeface="Cambria"/>
              </a:rPr>
              <a:t>:</a:t>
            </a:r>
            <a:r>
              <a:rPr sz="3000" b="1" spc="-95" smtClean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lang="en-US" sz="3000" b="1" spc="-10" dirty="0" smtClean="0">
                <a:solidFill>
                  <a:srgbClr val="001F5F"/>
                </a:solidFill>
                <a:latin typeface="Cambria"/>
                <a:cs typeface="Cambria"/>
              </a:rPr>
              <a:t>AC </a:t>
            </a:r>
            <a:r>
              <a:rPr sz="3000" b="1" spc="-10" smtClean="0">
                <a:solidFill>
                  <a:srgbClr val="001F5F"/>
                </a:solidFill>
                <a:latin typeface="Cambria"/>
                <a:cs typeface="Cambria"/>
              </a:rPr>
              <a:t>CIRCUITS</a:t>
            </a:r>
            <a:endParaRPr sz="30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00"/>
              </a:spcBef>
            </a:pPr>
            <a:endParaRPr sz="3000">
              <a:latin typeface="Cambria"/>
              <a:cs typeface="Cambria"/>
            </a:endParaRPr>
          </a:p>
          <a:p>
            <a:pPr marL="788035">
              <a:lnSpc>
                <a:spcPct val="100000"/>
              </a:lnSpc>
            </a:pPr>
            <a:r>
              <a:rPr sz="3000" b="1">
                <a:solidFill>
                  <a:srgbClr val="C00000"/>
                </a:solidFill>
                <a:latin typeface="Cambria"/>
                <a:cs typeface="Cambria"/>
              </a:rPr>
              <a:t>Topic</a:t>
            </a:r>
            <a:r>
              <a:rPr sz="3000" b="1" spc="19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lang="en-US" sz="3000" b="1" spc="190" dirty="0">
                <a:solidFill>
                  <a:srgbClr val="C00000"/>
                </a:solidFill>
                <a:latin typeface="Cambria"/>
                <a:cs typeface="Cambria"/>
              </a:rPr>
              <a:t>3</a:t>
            </a:r>
            <a:r>
              <a:rPr sz="3000" b="1" smtClean="0">
                <a:solidFill>
                  <a:srgbClr val="C00000"/>
                </a:solidFill>
                <a:latin typeface="Cambria"/>
                <a:cs typeface="Cambria"/>
              </a:rPr>
              <a:t>:</a:t>
            </a:r>
            <a:r>
              <a:rPr sz="3000" b="1" spc="-110" smtClean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solidFill>
                  <a:srgbClr val="C00000"/>
                </a:solidFill>
                <a:latin typeface="Times New Roman"/>
                <a:cs typeface="Times New Roman"/>
              </a:rPr>
              <a:t>Instantaneous</a:t>
            </a:r>
            <a:r>
              <a:rPr sz="3200" b="1" spc="-10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C00000"/>
                </a:solidFill>
                <a:latin typeface="Times New Roman"/>
                <a:cs typeface="Times New Roman"/>
              </a:rPr>
              <a:t>power</a:t>
            </a:r>
            <a:r>
              <a:rPr sz="3200" b="1" spc="-18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C00000"/>
                </a:solidFill>
                <a:latin typeface="Times New Roman"/>
                <a:cs typeface="Times New Roman"/>
              </a:rPr>
              <a:t>and</a:t>
            </a:r>
            <a:r>
              <a:rPr sz="3200" b="1" spc="-8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C00000"/>
                </a:solidFill>
                <a:latin typeface="Times New Roman"/>
                <a:cs typeface="Times New Roman"/>
              </a:rPr>
              <a:t>power</a:t>
            </a:r>
            <a:r>
              <a:rPr sz="3200" b="1" spc="-15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32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factor</a:t>
            </a:r>
            <a:endParaRPr sz="3200">
              <a:latin typeface="Times New Roman"/>
              <a:cs typeface="Times New Roman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74095" y="474218"/>
            <a:ext cx="1179576" cy="694943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1600200" y="3429000"/>
            <a:ext cx="1447800" cy="914400"/>
            <a:chOff x="-9144" y="3618103"/>
            <a:chExt cx="2261870" cy="1901825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618103"/>
              <a:ext cx="2243327" cy="1892681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0" y="5254752"/>
              <a:ext cx="2243455" cy="256540"/>
            </a:xfrm>
            <a:custGeom>
              <a:avLst/>
              <a:gdLst/>
              <a:ahLst/>
              <a:cxnLst/>
              <a:rect l="l" t="t" r="r" b="b"/>
              <a:pathLst>
                <a:path w="2243455" h="256539">
                  <a:moveTo>
                    <a:pt x="2243328" y="0"/>
                  </a:moveTo>
                  <a:lnTo>
                    <a:pt x="0" y="0"/>
                  </a:lnTo>
                  <a:lnTo>
                    <a:pt x="0" y="256032"/>
                  </a:lnTo>
                  <a:lnTo>
                    <a:pt x="2243328" y="256032"/>
                  </a:lnTo>
                  <a:lnTo>
                    <a:pt x="224332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5254752"/>
              <a:ext cx="2243455" cy="256540"/>
            </a:xfrm>
            <a:custGeom>
              <a:avLst/>
              <a:gdLst/>
              <a:ahLst/>
              <a:cxnLst/>
              <a:rect l="l" t="t" r="r" b="b"/>
              <a:pathLst>
                <a:path w="2243455" h="256539">
                  <a:moveTo>
                    <a:pt x="0" y="256032"/>
                  </a:moveTo>
                  <a:lnTo>
                    <a:pt x="2243328" y="256032"/>
                  </a:lnTo>
                  <a:lnTo>
                    <a:pt x="2243328" y="0"/>
                  </a:lnTo>
                  <a:lnTo>
                    <a:pt x="0" y="0"/>
                  </a:lnTo>
                  <a:lnTo>
                    <a:pt x="0" y="256032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Footer Placeholder 9"/>
          <p:cNvSpPr>
            <a:spLocks noGrp="1"/>
          </p:cNvSpPr>
          <p:nvPr>
            <p:ph type="ftr" sz="quarter" idx="5"/>
          </p:nvPr>
        </p:nvSpPr>
        <p:spPr>
          <a:xfrm>
            <a:off x="1752600" y="6553200"/>
            <a:ext cx="8382000" cy="184666"/>
          </a:xfrm>
        </p:spPr>
        <p:txBody>
          <a:bodyPr/>
          <a:lstStyle/>
          <a:p>
            <a:r>
              <a:rPr lang="en-US" sz="1200" dirty="0" smtClean="0">
                <a:solidFill>
                  <a:schemeClr val="tx1"/>
                </a:solidFill>
              </a:rPr>
              <a:t>INSTANTANEOUS POWER AND POWER FACTOR\23EET103\ECED\DR INDU NAIR. V \ASP\AIDS\ SNSCT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2211" rIns="0" bIns="0" rtlCol="0">
            <a:spAutoFit/>
          </a:bodyPr>
          <a:lstStyle/>
          <a:p>
            <a:pPr marL="12700" marR="5080">
              <a:lnSpc>
                <a:spcPts val="4300"/>
              </a:lnSpc>
              <a:spcBef>
                <a:spcPts val="655"/>
              </a:spcBef>
            </a:pPr>
            <a:r>
              <a:rPr sz="4000" dirty="0"/>
              <a:t>Types</a:t>
            </a:r>
            <a:r>
              <a:rPr sz="4000" spc="-90" dirty="0"/>
              <a:t> </a:t>
            </a:r>
            <a:r>
              <a:rPr sz="4000" dirty="0"/>
              <a:t>of</a:t>
            </a:r>
            <a:r>
              <a:rPr sz="4000" spc="-105" dirty="0"/>
              <a:t> </a:t>
            </a:r>
            <a:r>
              <a:rPr sz="4000" dirty="0"/>
              <a:t>Power</a:t>
            </a:r>
            <a:r>
              <a:rPr sz="4000" spc="-114" dirty="0"/>
              <a:t> </a:t>
            </a:r>
            <a:r>
              <a:rPr sz="4000" dirty="0"/>
              <a:t>Factor</a:t>
            </a:r>
            <a:r>
              <a:rPr sz="4000" spc="-85" dirty="0"/>
              <a:t> </a:t>
            </a:r>
            <a:r>
              <a:rPr sz="4000" dirty="0"/>
              <a:t>(Lagging,</a:t>
            </a:r>
            <a:r>
              <a:rPr sz="4000" spc="-85" dirty="0"/>
              <a:t> </a:t>
            </a:r>
            <a:r>
              <a:rPr sz="4000" spc="-10" dirty="0"/>
              <a:t>Leading, Unity)</a:t>
            </a:r>
            <a:endParaRPr sz="4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65535" y="365759"/>
            <a:ext cx="1179576" cy="69494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99085" algn="l"/>
              </a:tabLst>
            </a:pPr>
            <a:r>
              <a:rPr spc="-10" dirty="0"/>
              <a:t>Lagging</a:t>
            </a:r>
            <a:r>
              <a:rPr spc="-100" dirty="0"/>
              <a:t> </a:t>
            </a:r>
            <a:r>
              <a:rPr dirty="0"/>
              <a:t>Power</a:t>
            </a:r>
            <a:r>
              <a:rPr spc="-10" dirty="0"/>
              <a:t> </a:t>
            </a:r>
            <a:r>
              <a:rPr spc="-20" dirty="0"/>
              <a:t>Factor:</a:t>
            </a:r>
            <a:r>
              <a:rPr spc="-85" dirty="0"/>
              <a:t> </a:t>
            </a:r>
            <a:r>
              <a:rPr spc="-20" dirty="0"/>
              <a:t>Current</a:t>
            </a:r>
            <a:r>
              <a:rPr spc="-50" dirty="0"/>
              <a:t> </a:t>
            </a:r>
            <a:r>
              <a:rPr dirty="0"/>
              <a:t>lags</a:t>
            </a:r>
            <a:r>
              <a:rPr spc="-70" dirty="0"/>
              <a:t> </a:t>
            </a:r>
            <a:r>
              <a:rPr spc="-10" dirty="0"/>
              <a:t>voltage</a:t>
            </a:r>
            <a:r>
              <a:rPr spc="-80" dirty="0"/>
              <a:t> </a:t>
            </a:r>
            <a:r>
              <a:rPr spc="-50" dirty="0"/>
              <a:t>→</a:t>
            </a:r>
          </a:p>
          <a:p>
            <a:pPr marL="299085">
              <a:lnSpc>
                <a:spcPct val="100000"/>
              </a:lnSpc>
            </a:pPr>
            <a:r>
              <a:rPr spc="-20" dirty="0"/>
              <a:t>Inductive</a:t>
            </a:r>
            <a:r>
              <a:rPr spc="-65" dirty="0"/>
              <a:t> </a:t>
            </a:r>
            <a:r>
              <a:rPr spc="-10" dirty="0"/>
              <a:t>loads</a:t>
            </a:r>
            <a:r>
              <a:rPr spc="-85" dirty="0"/>
              <a:t> </a:t>
            </a:r>
            <a:r>
              <a:rPr dirty="0"/>
              <a:t>(motors,</a:t>
            </a:r>
            <a:r>
              <a:rPr spc="-60" dirty="0"/>
              <a:t> </a:t>
            </a:r>
            <a:r>
              <a:rPr spc="-10" dirty="0"/>
              <a:t>transformers).</a:t>
            </a: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pc="-10" dirty="0"/>
              <a:t>Leading</a:t>
            </a:r>
            <a:r>
              <a:rPr spc="-75" dirty="0"/>
              <a:t> </a:t>
            </a:r>
            <a:r>
              <a:rPr spc="-10" dirty="0"/>
              <a:t>Power</a:t>
            </a:r>
            <a:r>
              <a:rPr spc="-25" dirty="0"/>
              <a:t> </a:t>
            </a:r>
            <a:r>
              <a:rPr spc="-20" dirty="0"/>
              <a:t>Factor:</a:t>
            </a:r>
            <a:r>
              <a:rPr spc="-90" dirty="0"/>
              <a:t> </a:t>
            </a:r>
            <a:r>
              <a:rPr spc="-10" dirty="0"/>
              <a:t>Current</a:t>
            </a:r>
            <a:r>
              <a:rPr spc="-50" dirty="0"/>
              <a:t> </a:t>
            </a:r>
            <a:r>
              <a:rPr spc="-10" dirty="0"/>
              <a:t>leads</a:t>
            </a:r>
            <a:r>
              <a:rPr spc="-55" dirty="0"/>
              <a:t> </a:t>
            </a:r>
            <a:r>
              <a:rPr spc="-10" dirty="0"/>
              <a:t>voltage</a:t>
            </a:r>
            <a:r>
              <a:rPr spc="-90" dirty="0"/>
              <a:t> </a:t>
            </a:r>
            <a:r>
              <a:rPr spc="-50" dirty="0"/>
              <a:t>→</a:t>
            </a:r>
          </a:p>
          <a:p>
            <a:pPr marL="299085">
              <a:lnSpc>
                <a:spcPct val="100000"/>
              </a:lnSpc>
            </a:pPr>
            <a:r>
              <a:rPr spc="-20" dirty="0"/>
              <a:t>Capacitive</a:t>
            </a:r>
            <a:r>
              <a:rPr spc="-40" dirty="0"/>
              <a:t> </a:t>
            </a:r>
            <a:r>
              <a:rPr dirty="0"/>
              <a:t>loads</a:t>
            </a:r>
            <a:r>
              <a:rPr spc="-10" dirty="0"/>
              <a:t> </a:t>
            </a:r>
            <a:r>
              <a:rPr spc="-20" dirty="0"/>
              <a:t>(capacitor</a:t>
            </a:r>
            <a:r>
              <a:rPr spc="-55" dirty="0"/>
              <a:t> </a:t>
            </a:r>
            <a:r>
              <a:rPr spc="-10" dirty="0"/>
              <a:t>banks).</a:t>
            </a: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dirty="0"/>
              <a:t>Unity</a:t>
            </a:r>
            <a:r>
              <a:rPr spc="-75" dirty="0"/>
              <a:t> </a:t>
            </a:r>
            <a:r>
              <a:rPr spc="-10" dirty="0"/>
              <a:t>Power</a:t>
            </a:r>
            <a:r>
              <a:rPr spc="-55" dirty="0"/>
              <a:t> </a:t>
            </a:r>
            <a:r>
              <a:rPr spc="-10" dirty="0"/>
              <a:t>Factor:</a:t>
            </a:r>
            <a:r>
              <a:rPr spc="-85" dirty="0"/>
              <a:t> </a:t>
            </a:r>
            <a:r>
              <a:rPr spc="-30" dirty="0"/>
              <a:t>Voltage</a:t>
            </a:r>
            <a:r>
              <a:rPr spc="-110" dirty="0"/>
              <a:t> </a:t>
            </a:r>
            <a:r>
              <a:rPr dirty="0"/>
              <a:t>and</a:t>
            </a:r>
            <a:r>
              <a:rPr spc="-80" dirty="0"/>
              <a:t> </a:t>
            </a:r>
            <a:r>
              <a:rPr dirty="0"/>
              <a:t>current</a:t>
            </a:r>
            <a:r>
              <a:rPr spc="-60" dirty="0"/>
              <a:t> </a:t>
            </a:r>
            <a:r>
              <a:rPr dirty="0"/>
              <a:t>in</a:t>
            </a:r>
            <a:r>
              <a:rPr spc="-95" dirty="0"/>
              <a:t> </a:t>
            </a:r>
            <a:r>
              <a:rPr dirty="0"/>
              <a:t>phase</a:t>
            </a:r>
            <a:r>
              <a:rPr spc="-90" dirty="0"/>
              <a:t> </a:t>
            </a:r>
            <a:r>
              <a:rPr spc="-50" dirty="0"/>
              <a:t>→</a:t>
            </a:r>
          </a:p>
          <a:p>
            <a:pPr marL="299085">
              <a:lnSpc>
                <a:spcPct val="100000"/>
              </a:lnSpc>
            </a:pPr>
            <a:r>
              <a:rPr spc="-25" dirty="0"/>
              <a:t>purely</a:t>
            </a:r>
            <a:r>
              <a:rPr spc="-70" dirty="0"/>
              <a:t> </a:t>
            </a:r>
            <a:r>
              <a:rPr spc="-20" dirty="0"/>
              <a:t>resistive</a:t>
            </a:r>
            <a:r>
              <a:rPr spc="-25" dirty="0"/>
              <a:t> </a:t>
            </a:r>
            <a:r>
              <a:rPr spc="-20" dirty="0"/>
              <a:t>load.</a:t>
            </a: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2115311"/>
            <a:ext cx="5711951" cy="2474976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0820400" y="6400800"/>
            <a:ext cx="48005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767676"/>
                </a:solidFill>
                <a:latin typeface="Courier New"/>
                <a:cs typeface="Courier New"/>
              </a:rPr>
              <a:t>10/12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2010" y="6420408"/>
            <a:ext cx="95819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06-</a:t>
            </a:r>
            <a:r>
              <a:rPr lang="en-US" sz="1200" spc="-25" dirty="0" smtClean="0">
                <a:solidFill>
                  <a:schemeClr val="tx1"/>
                </a:solidFill>
                <a:latin typeface="Cambria"/>
                <a:cs typeface="Cambria"/>
              </a:rPr>
              <a:t>01-</a:t>
            </a:r>
            <a:r>
              <a:rPr sz="1200" spc="-20" smtClean="0">
                <a:solidFill>
                  <a:schemeClr val="tx1"/>
                </a:solidFill>
                <a:latin typeface="Cambria"/>
                <a:cs typeface="Cambria"/>
              </a:rPr>
              <a:t>202</a:t>
            </a:r>
            <a:r>
              <a:rPr lang="en-US" sz="1200" spc="-20" dirty="0" smtClean="0">
                <a:solidFill>
                  <a:schemeClr val="tx1"/>
                </a:solidFill>
                <a:latin typeface="Cambria"/>
                <a:cs typeface="Cambria"/>
              </a:rPr>
              <a:t>6</a:t>
            </a:r>
            <a:endParaRPr sz="120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5"/>
          </p:nvPr>
        </p:nvSpPr>
        <p:spPr>
          <a:xfrm>
            <a:off x="2362200" y="6477000"/>
            <a:ext cx="7924800" cy="216932"/>
          </a:xfrm>
        </p:spPr>
        <p:txBody>
          <a:bodyPr/>
          <a:lstStyle/>
          <a:p>
            <a:r>
              <a:rPr lang="en-US" sz="1200" dirty="0" smtClean="0">
                <a:solidFill>
                  <a:schemeClr val="tx1"/>
                </a:solidFill>
              </a:rPr>
              <a:t>INSTANTANEOUS POWER AND POWER FACTOR\23EET103\ECED\DR INDU NAIR. V \ASP\AIDS\ SNSCT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0072" rIns="0" bIns="0" rtlCol="0">
            <a:spAutoFit/>
          </a:bodyPr>
          <a:lstStyle/>
          <a:p>
            <a:pPr marL="601980">
              <a:lnSpc>
                <a:spcPct val="100000"/>
              </a:lnSpc>
              <a:spcBef>
                <a:spcPts val="105"/>
              </a:spcBef>
            </a:pPr>
            <a:r>
              <a:rPr dirty="0"/>
              <a:t>Summary</a:t>
            </a:r>
            <a:r>
              <a:rPr spc="-215" dirty="0"/>
              <a:t> </a:t>
            </a:r>
            <a:r>
              <a:rPr dirty="0"/>
              <a:t>and</a:t>
            </a:r>
            <a:r>
              <a:rPr spc="-160" dirty="0"/>
              <a:t> </a:t>
            </a:r>
            <a:r>
              <a:rPr dirty="0"/>
              <a:t>Future</a:t>
            </a:r>
            <a:r>
              <a:rPr spc="-170" dirty="0"/>
              <a:t> </a:t>
            </a:r>
            <a:r>
              <a:rPr spc="-10" dirty="0"/>
              <a:t>Scope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65535" y="365759"/>
            <a:ext cx="1179576" cy="69494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21258" y="1819783"/>
            <a:ext cx="11098530" cy="30418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Cambria"/>
                <a:cs typeface="Cambria"/>
              </a:rPr>
              <a:t>Looking</a:t>
            </a:r>
            <a:r>
              <a:rPr sz="2800" spc="36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ahead,</a:t>
            </a:r>
            <a:r>
              <a:rPr sz="2800" spc="375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future</a:t>
            </a:r>
            <a:r>
              <a:rPr sz="2800" b="1" spc="380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trends</a:t>
            </a:r>
            <a:r>
              <a:rPr sz="2800" b="1" spc="37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involve</a:t>
            </a:r>
            <a:r>
              <a:rPr sz="2800" spc="38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integrating</a:t>
            </a:r>
            <a:r>
              <a:rPr sz="2800" spc="38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power</a:t>
            </a:r>
            <a:r>
              <a:rPr sz="2800" spc="36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factor</a:t>
            </a:r>
            <a:r>
              <a:rPr sz="2800" spc="38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monitoring</a:t>
            </a:r>
            <a:r>
              <a:rPr sz="2800" spc="36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with</a:t>
            </a:r>
            <a:r>
              <a:rPr sz="2800" spc="380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AI-</a:t>
            </a:r>
            <a:r>
              <a:rPr sz="2800" b="1" spc="360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based</a:t>
            </a:r>
            <a:r>
              <a:rPr sz="2800" b="1" spc="370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smart</a:t>
            </a:r>
            <a:r>
              <a:rPr sz="2800" b="1" spc="375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systems</a:t>
            </a:r>
            <a:r>
              <a:rPr sz="2800" spc="-10" dirty="0">
                <a:latin typeface="Cambria"/>
                <a:cs typeface="Cambria"/>
              </a:rPr>
              <a:t>, </a:t>
            </a:r>
            <a:r>
              <a:rPr sz="2800" dirty="0">
                <a:latin typeface="Cambria"/>
                <a:cs typeface="Cambria"/>
              </a:rPr>
              <a:t>enabling</a:t>
            </a:r>
            <a:r>
              <a:rPr sz="2800" spc="-65" dirty="0">
                <a:latin typeface="Cambria"/>
                <a:cs typeface="Cambria"/>
              </a:rPr>
              <a:t> </a:t>
            </a:r>
            <a:r>
              <a:rPr sz="2800" b="1" spc="-25" dirty="0">
                <a:latin typeface="Cambria"/>
                <a:cs typeface="Cambria"/>
              </a:rPr>
              <a:t>real-</a:t>
            </a:r>
            <a:r>
              <a:rPr sz="2800" b="1" dirty="0">
                <a:latin typeface="Cambria"/>
                <a:cs typeface="Cambria"/>
              </a:rPr>
              <a:t>time</a:t>
            </a:r>
            <a:r>
              <a:rPr sz="2800" b="1" spc="-60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analysis,</a:t>
            </a:r>
            <a:r>
              <a:rPr sz="2800" b="1" spc="-50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predictive</a:t>
            </a:r>
            <a:r>
              <a:rPr sz="2800" b="1" spc="-50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maintenance,</a:t>
            </a:r>
            <a:r>
              <a:rPr sz="2800" b="1" spc="-50" dirty="0">
                <a:latin typeface="Cambria"/>
                <a:cs typeface="Cambria"/>
              </a:rPr>
              <a:t> </a:t>
            </a:r>
            <a:r>
              <a:rPr sz="2800" b="1" spc="-20" dirty="0">
                <a:latin typeface="Cambria"/>
                <a:cs typeface="Cambria"/>
              </a:rPr>
              <a:t>and</a:t>
            </a:r>
            <a:r>
              <a:rPr sz="2800" b="1" spc="-55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automatic</a:t>
            </a:r>
            <a:r>
              <a:rPr sz="2800" b="1" spc="-50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power</a:t>
            </a:r>
            <a:r>
              <a:rPr sz="2800" b="1" spc="-50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factor</a:t>
            </a:r>
            <a:r>
              <a:rPr sz="2800" b="1" spc="-45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correction</a:t>
            </a:r>
            <a:r>
              <a:rPr sz="2800">
                <a:latin typeface="Cambria"/>
                <a:cs typeface="Cambria"/>
              </a:rPr>
              <a:t>.</a:t>
            </a:r>
            <a:r>
              <a:rPr sz="2800" spc="-40">
                <a:latin typeface="Cambria"/>
                <a:cs typeface="Cambria"/>
              </a:rPr>
              <a:t> </a:t>
            </a:r>
            <a:endParaRPr lang="en-US" sz="2800" spc="-40" dirty="0" smtClean="0">
              <a:latin typeface="Cambria"/>
              <a:cs typeface="Cambria"/>
            </a:endParaRPr>
          </a:p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800" smtClean="0">
                <a:latin typeface="Cambria"/>
                <a:cs typeface="Cambria"/>
              </a:rPr>
              <a:t>Such</a:t>
            </a:r>
            <a:r>
              <a:rPr sz="2800" spc="-60" smtClean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intelligent </a:t>
            </a:r>
            <a:r>
              <a:rPr sz="2800" dirty="0">
                <a:latin typeface="Cambria"/>
                <a:cs typeface="Cambria"/>
              </a:rPr>
              <a:t>systems</a:t>
            </a:r>
            <a:r>
              <a:rPr sz="2800" spc="6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can</a:t>
            </a:r>
            <a:r>
              <a:rPr sz="2800" spc="6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optimize</a:t>
            </a:r>
            <a:r>
              <a:rPr sz="2800" spc="6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energy</a:t>
            </a:r>
            <a:r>
              <a:rPr sz="2800" spc="6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usage</a:t>
            </a:r>
            <a:r>
              <a:rPr sz="2800" spc="6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dynamically,</a:t>
            </a:r>
            <a:r>
              <a:rPr sz="2800" spc="7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improve</a:t>
            </a:r>
            <a:r>
              <a:rPr sz="2800" spc="7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grid</a:t>
            </a:r>
            <a:r>
              <a:rPr sz="2800" spc="6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stability,</a:t>
            </a:r>
            <a:r>
              <a:rPr sz="2800" spc="8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and</a:t>
            </a:r>
            <a:r>
              <a:rPr sz="2800" spc="7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enhance</a:t>
            </a:r>
            <a:r>
              <a:rPr sz="2800" spc="5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overall</a:t>
            </a:r>
            <a:r>
              <a:rPr sz="2800" spc="7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energy</a:t>
            </a:r>
            <a:r>
              <a:rPr sz="2800" spc="7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efficiency</a:t>
            </a:r>
            <a:r>
              <a:rPr sz="2800" spc="65" dirty="0">
                <a:latin typeface="Cambria"/>
                <a:cs typeface="Cambria"/>
              </a:rPr>
              <a:t> </a:t>
            </a:r>
            <a:r>
              <a:rPr sz="2800" spc="-25" dirty="0">
                <a:latin typeface="Cambria"/>
                <a:cs typeface="Cambria"/>
              </a:rPr>
              <a:t>in </a:t>
            </a:r>
            <a:r>
              <a:rPr sz="2800" spc="-10" dirty="0">
                <a:latin typeface="Cambria"/>
                <a:cs typeface="Cambria"/>
              </a:rPr>
              <a:t>industrial</a:t>
            </a:r>
            <a:r>
              <a:rPr sz="2800" spc="-3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and</a:t>
            </a:r>
            <a:r>
              <a:rPr sz="2800" spc="-2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commercial</a:t>
            </a:r>
            <a:r>
              <a:rPr sz="2800" spc="-5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setups.</a:t>
            </a:r>
            <a:endParaRPr sz="28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796143" y="6310071"/>
            <a:ext cx="48005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767676"/>
                </a:solidFill>
                <a:latin typeface="Courier New"/>
                <a:cs typeface="Courier New"/>
              </a:rPr>
              <a:t>11/12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2010" y="6420408"/>
            <a:ext cx="8274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06-</a:t>
            </a:r>
            <a:r>
              <a:rPr lang="en-US" sz="1200" spc="-25" dirty="0" smtClean="0">
                <a:solidFill>
                  <a:schemeClr val="tx1"/>
                </a:solidFill>
                <a:latin typeface="Cambria"/>
                <a:cs typeface="Cambria"/>
              </a:rPr>
              <a:t>01</a:t>
            </a: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-</a:t>
            </a:r>
            <a:r>
              <a:rPr sz="1200" spc="-20" smtClean="0">
                <a:solidFill>
                  <a:schemeClr val="tx1"/>
                </a:solidFill>
                <a:latin typeface="Cambria"/>
                <a:cs typeface="Cambria"/>
              </a:rPr>
              <a:t>202</a:t>
            </a:r>
            <a:r>
              <a:rPr lang="en-US" sz="1200" b="1" spc="-20" dirty="0" smtClean="0">
                <a:solidFill>
                  <a:srgbClr val="A6A6A6"/>
                </a:solidFill>
                <a:latin typeface="Cambria"/>
                <a:cs typeface="Cambria"/>
              </a:rPr>
              <a:t>6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5"/>
          </p:nvPr>
        </p:nvSpPr>
        <p:spPr>
          <a:xfrm>
            <a:off x="2286000" y="6400800"/>
            <a:ext cx="8001000" cy="228600"/>
          </a:xfrm>
        </p:spPr>
        <p:txBody>
          <a:bodyPr/>
          <a:lstStyle/>
          <a:p>
            <a:r>
              <a:rPr lang="en-US" sz="1200" dirty="0" smtClean="0">
                <a:solidFill>
                  <a:schemeClr val="tx1"/>
                </a:solidFill>
              </a:rPr>
              <a:t>INSTANTANEOUS POWER AND POWER FACTOR\23EET103\ECED\DR INDU NAIR. V \ASP\AIDS\ SNSCT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796143" y="6310071"/>
            <a:ext cx="48005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767676"/>
                </a:solidFill>
                <a:latin typeface="Courier New"/>
                <a:cs typeface="Courier New"/>
              </a:rPr>
              <a:t>12/12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2010" y="6420408"/>
            <a:ext cx="8274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A6A6A6"/>
                </a:solidFill>
                <a:latin typeface="Cambria"/>
                <a:cs typeface="Cambria"/>
              </a:rPr>
              <a:t>06-10-</a:t>
            </a:r>
            <a:r>
              <a:rPr sz="1200" b="1" spc="-20" dirty="0">
                <a:solidFill>
                  <a:srgbClr val="A6A6A6"/>
                </a:solidFill>
                <a:latin typeface="Cambria"/>
                <a:cs typeface="Cambria"/>
              </a:rPr>
              <a:t>2025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 smtClean="0"/>
              <a:t>Instantaneous Power and Power Factor\23EET103\ECED\Dr Indu Nair. V \ SNSCT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0072" rIns="0" bIns="0" rtlCol="0">
            <a:spAutoFit/>
          </a:bodyPr>
          <a:lstStyle/>
          <a:p>
            <a:pPr marL="2292350">
              <a:lnSpc>
                <a:spcPct val="100000"/>
              </a:lnSpc>
              <a:spcBef>
                <a:spcPts val="105"/>
              </a:spcBef>
            </a:pPr>
            <a:r>
              <a:rPr b="0" spc="45" dirty="0">
                <a:latin typeface="Cambria"/>
                <a:cs typeface="Cambria"/>
              </a:rPr>
              <a:t>Topicsfor</a:t>
            </a:r>
            <a:r>
              <a:rPr b="0" spc="-380" dirty="0">
                <a:latin typeface="Cambria"/>
                <a:cs typeface="Cambria"/>
              </a:rPr>
              <a:t> </a:t>
            </a:r>
            <a:r>
              <a:rPr b="0" spc="-10" dirty="0">
                <a:latin typeface="Cambria"/>
                <a:cs typeface="Cambria"/>
              </a:rPr>
              <a:t>discussion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65535" y="365759"/>
            <a:ext cx="1179576" cy="69494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943860" y="1608582"/>
            <a:ext cx="5224145" cy="3592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</a:tabLst>
            </a:pPr>
            <a:r>
              <a:rPr sz="1800" spc="-10" dirty="0">
                <a:latin typeface="Cambria"/>
                <a:cs typeface="Cambria"/>
              </a:rPr>
              <a:t>Fundamentals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of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AC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Power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800" dirty="0">
                <a:latin typeface="Cambria"/>
                <a:cs typeface="Cambria"/>
              </a:rPr>
              <a:t>Concept</a:t>
            </a:r>
            <a:r>
              <a:rPr sz="1800" spc="-5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of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Instantaneous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Power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800" spc="-20" dirty="0">
                <a:latin typeface="Cambria"/>
                <a:cs typeface="Cambria"/>
              </a:rPr>
              <a:t>Mathematical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Derivation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of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Instantaneous</a:t>
            </a:r>
            <a:r>
              <a:rPr sz="1800" spc="-7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Power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800" spc="-10" dirty="0">
                <a:latin typeface="Cambria"/>
                <a:cs typeface="Cambria"/>
              </a:rPr>
              <a:t>Power</a:t>
            </a:r>
            <a:r>
              <a:rPr sz="1800" spc="-8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in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Resistive,</a:t>
            </a:r>
            <a:r>
              <a:rPr sz="1800" spc="-4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Inductive,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and</a:t>
            </a:r>
            <a:r>
              <a:rPr sz="1800" spc="-8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Capacitive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Loads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800" spc="-30" dirty="0">
                <a:latin typeface="Cambria"/>
                <a:cs typeface="Cambria"/>
              </a:rPr>
              <a:t>Average,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Reactive,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and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Apparent</a:t>
            </a:r>
            <a:r>
              <a:rPr sz="1800" spc="-5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Power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800" spc="-25" dirty="0">
                <a:latin typeface="Cambria"/>
                <a:cs typeface="Cambria"/>
              </a:rPr>
              <a:t>Power</a:t>
            </a:r>
            <a:r>
              <a:rPr sz="1800" spc="-8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Triangle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Representation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800" spc="-10" dirty="0">
                <a:latin typeface="Cambria"/>
                <a:cs typeface="Cambria"/>
              </a:rPr>
              <a:t>Definition</a:t>
            </a:r>
            <a:r>
              <a:rPr sz="1800" spc="-9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and Significance</a:t>
            </a:r>
            <a:r>
              <a:rPr sz="1800" spc="-9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of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Power</a:t>
            </a:r>
            <a:r>
              <a:rPr sz="1800" spc="-4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Factor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800" dirty="0">
                <a:latin typeface="Cambria"/>
                <a:cs typeface="Cambria"/>
              </a:rPr>
              <a:t>Types</a:t>
            </a:r>
            <a:r>
              <a:rPr sz="1800" spc="-5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of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Power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Factor</a:t>
            </a:r>
            <a:r>
              <a:rPr sz="1800" spc="-5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(Lagging,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Leading,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Unity)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800" dirty="0">
                <a:latin typeface="Cambria"/>
                <a:cs typeface="Cambria"/>
              </a:rPr>
              <a:t>Effects</a:t>
            </a:r>
            <a:r>
              <a:rPr sz="1800" spc="-5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of</a:t>
            </a:r>
            <a:r>
              <a:rPr sz="1800" spc="-7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Low</a:t>
            </a:r>
            <a:r>
              <a:rPr sz="1800" spc="-8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Power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Factor</a:t>
            </a:r>
            <a:r>
              <a:rPr sz="1800" spc="-7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on</a:t>
            </a:r>
            <a:r>
              <a:rPr sz="1800" spc="-9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Systems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</a:tabLst>
            </a:pPr>
            <a:r>
              <a:rPr sz="1800" dirty="0">
                <a:latin typeface="Cambria"/>
                <a:cs typeface="Cambria"/>
              </a:rPr>
              <a:t>Methods</a:t>
            </a:r>
            <a:r>
              <a:rPr sz="1800" spc="-8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of</a:t>
            </a:r>
            <a:r>
              <a:rPr sz="1800" spc="-7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Power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Factor</a:t>
            </a:r>
            <a:r>
              <a:rPr sz="1800" spc="-9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Improvement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800" spc="-10" dirty="0">
                <a:latin typeface="Cambria"/>
                <a:cs typeface="Cambria"/>
              </a:rPr>
              <a:t>Measurement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of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Power</a:t>
            </a:r>
            <a:r>
              <a:rPr sz="1800" spc="-5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and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Power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Factor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800" dirty="0">
                <a:latin typeface="Cambria"/>
                <a:cs typeface="Cambria"/>
              </a:rPr>
              <a:t>Industrial and</a:t>
            </a:r>
            <a:r>
              <a:rPr sz="1800" spc="-45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Real-</a:t>
            </a:r>
            <a:r>
              <a:rPr sz="1800" spc="-40" dirty="0">
                <a:latin typeface="Cambria"/>
                <a:cs typeface="Cambria"/>
              </a:rPr>
              <a:t>World</a:t>
            </a:r>
            <a:r>
              <a:rPr sz="1800" spc="-7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Applications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800" dirty="0">
                <a:latin typeface="Cambria"/>
                <a:cs typeface="Cambria"/>
              </a:rPr>
              <a:t>Summary</a:t>
            </a:r>
            <a:r>
              <a:rPr sz="1800" spc="-8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and</a:t>
            </a:r>
            <a:r>
              <a:rPr sz="1800" spc="-10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Future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Scope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887582" y="6401511"/>
            <a:ext cx="3854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767676"/>
                </a:solidFill>
                <a:latin typeface="Courier New"/>
                <a:cs typeface="Courier New"/>
              </a:rPr>
              <a:t>2/12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5"/>
          </p:nvPr>
        </p:nvSpPr>
        <p:spPr>
          <a:xfrm>
            <a:off x="1905000" y="6553200"/>
            <a:ext cx="8153400" cy="304800"/>
          </a:xfrm>
        </p:spPr>
        <p:txBody>
          <a:bodyPr/>
          <a:lstStyle/>
          <a:p>
            <a:r>
              <a:rPr lang="en-US" sz="1200" dirty="0" smtClean="0">
                <a:solidFill>
                  <a:schemeClr val="tx1"/>
                </a:solidFill>
              </a:rPr>
              <a:t>INSTANTANEOUS POWER AND POWER FACTOR\23EET103\ECED\DR INDU NAIR. V \ASP\AIDS\ SNSCT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object 7"/>
          <p:cNvSpPr txBox="1"/>
          <p:nvPr/>
        </p:nvSpPr>
        <p:spPr>
          <a:xfrm>
            <a:off x="642010" y="6420408"/>
            <a:ext cx="8274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smtClean="0">
                <a:solidFill>
                  <a:srgbClr val="A6A6A6"/>
                </a:solidFill>
                <a:latin typeface="Cambria"/>
                <a:cs typeface="Cambria"/>
              </a:rPr>
              <a:t>06-</a:t>
            </a:r>
            <a:r>
              <a:rPr lang="en-US" sz="1200" b="1" spc="-25" dirty="0" smtClean="0">
                <a:solidFill>
                  <a:srgbClr val="A6A6A6"/>
                </a:solidFill>
                <a:latin typeface="Cambria"/>
                <a:cs typeface="Cambria"/>
              </a:rPr>
              <a:t>01</a:t>
            </a:r>
            <a:r>
              <a:rPr sz="1200" b="1" spc="-25" smtClean="0">
                <a:solidFill>
                  <a:srgbClr val="A6A6A6"/>
                </a:solidFill>
                <a:latin typeface="Cambria"/>
                <a:cs typeface="Cambria"/>
              </a:rPr>
              <a:t>-</a:t>
            </a:r>
            <a:r>
              <a:rPr sz="1200" b="1" spc="-20" smtClean="0">
                <a:solidFill>
                  <a:srgbClr val="A6A6A6"/>
                </a:solidFill>
                <a:latin typeface="Cambria"/>
                <a:cs typeface="Cambria"/>
              </a:rPr>
              <a:t>202</a:t>
            </a:r>
            <a:r>
              <a:rPr lang="en-US" sz="1200" b="1" spc="-20" dirty="0" smtClean="0">
                <a:solidFill>
                  <a:srgbClr val="A6A6A6"/>
                </a:solidFill>
                <a:latin typeface="Cambria"/>
                <a:cs typeface="Cambria"/>
              </a:rPr>
              <a:t>6</a:t>
            </a:r>
            <a:endParaRPr sz="1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0"/>
            <a:ext cx="9372600" cy="1111380"/>
          </a:xfrm>
          <a:prstGeom prst="rect">
            <a:avLst/>
          </a:prstGeom>
        </p:spPr>
        <p:txBody>
          <a:bodyPr vert="horz" wrap="square" lIns="0" tIns="430072" rIns="0" bIns="0" rtlCol="0" anchor="ctr">
            <a:spAutoFit/>
          </a:bodyPr>
          <a:lstStyle/>
          <a:p>
            <a:pPr marL="601980" algn="l">
              <a:lnSpc>
                <a:spcPct val="100000"/>
              </a:lnSpc>
              <a:spcBef>
                <a:spcPts val="105"/>
              </a:spcBef>
            </a:pPr>
            <a:r>
              <a:rPr dirty="0"/>
              <a:t>Fundamentals</a:t>
            </a:r>
            <a:r>
              <a:rPr spc="-200" dirty="0"/>
              <a:t> </a:t>
            </a:r>
            <a:r>
              <a:rPr dirty="0"/>
              <a:t>of</a:t>
            </a:r>
            <a:r>
              <a:rPr spc="-180" dirty="0"/>
              <a:t> </a:t>
            </a:r>
            <a:r>
              <a:rPr/>
              <a:t>AC</a:t>
            </a:r>
            <a:r>
              <a:rPr spc="-160"/>
              <a:t> </a:t>
            </a:r>
            <a:r>
              <a:rPr spc="-10" smtClean="0"/>
              <a:t>Power</a:t>
            </a:r>
            <a:endParaRPr spc="-10"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65535" y="365759"/>
            <a:ext cx="1179576" cy="69494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8600" y="1676401"/>
            <a:ext cx="4267200" cy="251460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648200" y="1143000"/>
            <a:ext cx="7162800" cy="432169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>
                <a:latin typeface="Cambria"/>
                <a:cs typeface="Cambria"/>
              </a:rPr>
              <a:t>Alternating</a:t>
            </a:r>
            <a:r>
              <a:rPr sz="2800" spc="-5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Current</a:t>
            </a:r>
            <a:r>
              <a:rPr sz="2800" spc="-1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(AC)</a:t>
            </a:r>
            <a:r>
              <a:rPr sz="2800" spc="-5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changes</a:t>
            </a:r>
            <a:r>
              <a:rPr sz="2800" spc="-10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direction</a:t>
            </a:r>
            <a:r>
              <a:rPr sz="2800" spc="-10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and</a:t>
            </a:r>
            <a:r>
              <a:rPr sz="2800" spc="-60" dirty="0">
                <a:latin typeface="Cambria"/>
                <a:cs typeface="Cambria"/>
              </a:rPr>
              <a:t> </a:t>
            </a:r>
            <a:r>
              <a:rPr sz="2800" spc="-10">
                <a:latin typeface="Cambria"/>
                <a:cs typeface="Cambria"/>
              </a:rPr>
              <a:t>magnitude</a:t>
            </a:r>
            <a:r>
              <a:rPr sz="2800" spc="-75">
                <a:latin typeface="Cambria"/>
                <a:cs typeface="Cambria"/>
              </a:rPr>
              <a:t> </a:t>
            </a:r>
            <a:r>
              <a:rPr sz="2800" spc="-20" smtClean="0">
                <a:latin typeface="Cambria"/>
                <a:cs typeface="Cambria"/>
              </a:rPr>
              <a:t>with</a:t>
            </a:r>
            <a:r>
              <a:rPr lang="en-US" sz="2800" spc="-20" dirty="0">
                <a:latin typeface="Cambria"/>
                <a:cs typeface="Cambria"/>
              </a:rPr>
              <a:t> </a:t>
            </a:r>
            <a:r>
              <a:rPr sz="2800" spc="-10" smtClean="0">
                <a:latin typeface="Cambria"/>
                <a:cs typeface="Cambria"/>
              </a:rPr>
              <a:t>time</a:t>
            </a:r>
            <a:r>
              <a:rPr sz="2800" spc="-10" dirty="0">
                <a:latin typeface="Cambria"/>
                <a:cs typeface="Cambria"/>
              </a:rPr>
              <a:t>.</a:t>
            </a:r>
            <a:endParaRPr sz="2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2800" dirty="0">
                <a:latin typeface="Cambria"/>
                <a:cs typeface="Cambria"/>
              </a:rPr>
              <a:t>AC</a:t>
            </a:r>
            <a:r>
              <a:rPr sz="2800" spc="-4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voltage</a:t>
            </a:r>
            <a:r>
              <a:rPr sz="2800" spc="-9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and</a:t>
            </a:r>
            <a:r>
              <a:rPr sz="2800" spc="-7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current</a:t>
            </a:r>
            <a:r>
              <a:rPr sz="2800" spc="-3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are</a:t>
            </a:r>
            <a:r>
              <a:rPr sz="2800" spc="-7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sinusoidal</a:t>
            </a:r>
            <a:r>
              <a:rPr sz="2800" spc="-5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in</a:t>
            </a:r>
            <a:r>
              <a:rPr sz="2800" spc="-6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nature.</a:t>
            </a:r>
            <a:endParaRPr sz="2800">
              <a:latin typeface="Cambria"/>
              <a:cs typeface="Cambria"/>
            </a:endParaRPr>
          </a:p>
          <a:p>
            <a:pPr marL="12700" marR="593090">
              <a:lnSpc>
                <a:spcPct val="100000"/>
              </a:lnSpc>
            </a:pPr>
            <a:r>
              <a:rPr sz="2800" spc="-20" dirty="0">
                <a:latin typeface="Cambria"/>
                <a:cs typeface="Cambria"/>
              </a:rPr>
              <a:t>Power</a:t>
            </a:r>
            <a:r>
              <a:rPr sz="2800" spc="-8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in</a:t>
            </a:r>
            <a:r>
              <a:rPr sz="2800" spc="-7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AC</a:t>
            </a:r>
            <a:r>
              <a:rPr sz="2800" spc="-3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circuits</a:t>
            </a:r>
            <a:r>
              <a:rPr sz="2800" spc="-4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is</a:t>
            </a:r>
            <a:r>
              <a:rPr sz="2800" spc="-6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not</a:t>
            </a:r>
            <a:r>
              <a:rPr sz="2800" spc="-5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constant</a:t>
            </a:r>
            <a:r>
              <a:rPr sz="2800" spc="-6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—</a:t>
            </a:r>
            <a:r>
              <a:rPr sz="2800" spc="-3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it</a:t>
            </a:r>
            <a:r>
              <a:rPr sz="2800" spc="-5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varies</a:t>
            </a:r>
            <a:r>
              <a:rPr sz="2800" spc="-5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with</a:t>
            </a:r>
            <a:r>
              <a:rPr sz="2800" spc="-3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time</a:t>
            </a:r>
            <a:r>
              <a:rPr sz="2800" spc="-10">
                <a:latin typeface="Cambria"/>
                <a:cs typeface="Cambria"/>
              </a:rPr>
              <a:t>. </a:t>
            </a:r>
            <a:endParaRPr lang="en-US" sz="2800" spc="-10" dirty="0" smtClean="0">
              <a:latin typeface="Cambria"/>
              <a:cs typeface="Cambria"/>
            </a:endParaRPr>
          </a:p>
          <a:p>
            <a:pPr marL="12700" marR="593090">
              <a:lnSpc>
                <a:spcPct val="100000"/>
              </a:lnSpc>
            </a:pPr>
            <a:r>
              <a:rPr sz="2800" smtClean="0">
                <a:latin typeface="Cambria"/>
                <a:cs typeface="Cambria"/>
              </a:rPr>
              <a:t>Three</a:t>
            </a:r>
            <a:r>
              <a:rPr sz="2800" spc="-65" smtClean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major</a:t>
            </a:r>
            <a:r>
              <a:rPr sz="2800" spc="-5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types</a:t>
            </a:r>
            <a:r>
              <a:rPr sz="2800" spc="-3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of</a:t>
            </a:r>
            <a:r>
              <a:rPr sz="2800" spc="-5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power:</a:t>
            </a:r>
            <a:endParaRPr sz="2800">
              <a:latin typeface="Cambria"/>
              <a:cs typeface="Cambria"/>
            </a:endParaRPr>
          </a:p>
          <a:p>
            <a:pPr marL="469900" marR="883919">
              <a:lnSpc>
                <a:spcPct val="100000"/>
              </a:lnSpc>
            </a:pPr>
            <a:r>
              <a:rPr sz="2800" b="1" dirty="0">
                <a:latin typeface="Cambria"/>
                <a:cs typeface="Cambria"/>
              </a:rPr>
              <a:t>Real</a:t>
            </a:r>
            <a:r>
              <a:rPr sz="2800" b="1" spc="-100" dirty="0">
                <a:latin typeface="Cambria"/>
                <a:cs typeface="Cambria"/>
              </a:rPr>
              <a:t> </a:t>
            </a:r>
            <a:r>
              <a:rPr sz="2800" b="1" spc="-25" dirty="0">
                <a:latin typeface="Cambria"/>
                <a:cs typeface="Cambria"/>
              </a:rPr>
              <a:t>Power</a:t>
            </a:r>
            <a:r>
              <a:rPr sz="2800" b="1" spc="-75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(P)</a:t>
            </a:r>
            <a:r>
              <a:rPr sz="2800" b="1" spc="-4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–</a:t>
            </a:r>
            <a:r>
              <a:rPr sz="2800" spc="-4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actual</a:t>
            </a:r>
            <a:r>
              <a:rPr sz="2800" spc="-4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energy</a:t>
            </a:r>
            <a:r>
              <a:rPr sz="2800" spc="-5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consumed </a:t>
            </a:r>
            <a:r>
              <a:rPr sz="2800" b="1" spc="-30" dirty="0">
                <a:latin typeface="Cambria"/>
                <a:cs typeface="Cambria"/>
              </a:rPr>
              <a:t>Reactive</a:t>
            </a:r>
            <a:r>
              <a:rPr sz="2800" b="1" spc="-70" dirty="0">
                <a:latin typeface="Cambria"/>
                <a:cs typeface="Cambria"/>
              </a:rPr>
              <a:t> </a:t>
            </a:r>
            <a:r>
              <a:rPr sz="2800" b="1" spc="-25" dirty="0">
                <a:latin typeface="Cambria"/>
                <a:cs typeface="Cambria"/>
              </a:rPr>
              <a:t>Power</a:t>
            </a:r>
            <a:r>
              <a:rPr sz="2800" b="1" spc="-75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(Q)</a:t>
            </a:r>
            <a:r>
              <a:rPr sz="2800" b="1" spc="-3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–</a:t>
            </a:r>
            <a:r>
              <a:rPr sz="2800" spc="-4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energy</a:t>
            </a:r>
            <a:r>
              <a:rPr sz="2800" spc="-4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stored</a:t>
            </a:r>
            <a:r>
              <a:rPr sz="2800" spc="-2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and</a:t>
            </a:r>
            <a:r>
              <a:rPr sz="2800" spc="-6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released </a:t>
            </a:r>
            <a:r>
              <a:rPr sz="2800" b="1" spc="-10" dirty="0">
                <a:latin typeface="Cambria"/>
                <a:cs typeface="Cambria"/>
              </a:rPr>
              <a:t>Apparent</a:t>
            </a:r>
            <a:r>
              <a:rPr sz="2800" b="1" spc="-80" dirty="0">
                <a:latin typeface="Cambria"/>
                <a:cs typeface="Cambria"/>
              </a:rPr>
              <a:t> </a:t>
            </a:r>
            <a:r>
              <a:rPr sz="2800" b="1" spc="-30" dirty="0">
                <a:latin typeface="Cambria"/>
                <a:cs typeface="Cambria"/>
              </a:rPr>
              <a:t>Power</a:t>
            </a:r>
            <a:r>
              <a:rPr sz="2800" b="1" spc="-105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(S)</a:t>
            </a:r>
            <a:r>
              <a:rPr sz="2800" b="1" spc="-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–</a:t>
            </a:r>
            <a:r>
              <a:rPr sz="2800" spc="-4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total</a:t>
            </a:r>
            <a:r>
              <a:rPr sz="2800" spc="-2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supplied</a:t>
            </a:r>
            <a:r>
              <a:rPr sz="2800" spc="-4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power</a:t>
            </a:r>
            <a:endParaRPr sz="28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049000" y="6477000"/>
            <a:ext cx="68580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chemeClr val="tx1"/>
                </a:solidFill>
                <a:latin typeface="Courier New"/>
                <a:cs typeface="Courier New"/>
              </a:rPr>
              <a:t>3/12</a:t>
            </a:r>
            <a:endParaRPr sz="1200">
              <a:solidFill>
                <a:schemeClr val="tx1"/>
              </a:solidFill>
              <a:latin typeface="Courier New"/>
              <a:cs typeface="Courier New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5"/>
          </p:nvPr>
        </p:nvSpPr>
        <p:spPr>
          <a:xfrm>
            <a:off x="1676400" y="6553200"/>
            <a:ext cx="8534400" cy="304800"/>
          </a:xfrm>
        </p:spPr>
        <p:txBody>
          <a:bodyPr/>
          <a:lstStyle/>
          <a:p>
            <a:r>
              <a:rPr lang="en-US" sz="1200" dirty="0" smtClean="0">
                <a:solidFill>
                  <a:schemeClr val="tx1"/>
                </a:solidFill>
              </a:rPr>
              <a:t>INSTANTANEOUS POWER AND POWER FACTOR\23EET103\ECED\DR INDU NAIR. V \ASP\AIDS\ SNSCT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object 7"/>
          <p:cNvSpPr txBox="1"/>
          <p:nvPr/>
        </p:nvSpPr>
        <p:spPr>
          <a:xfrm>
            <a:off x="228600" y="6477000"/>
            <a:ext cx="8274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06-</a:t>
            </a:r>
            <a:r>
              <a:rPr lang="en-US" sz="1200" spc="-25" dirty="0" smtClean="0">
                <a:solidFill>
                  <a:schemeClr val="tx1"/>
                </a:solidFill>
                <a:latin typeface="Cambria"/>
                <a:cs typeface="Cambria"/>
              </a:rPr>
              <a:t>01</a:t>
            </a: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-</a:t>
            </a:r>
            <a:r>
              <a:rPr sz="1200" spc="-20" smtClean="0">
                <a:solidFill>
                  <a:schemeClr val="tx1"/>
                </a:solidFill>
                <a:latin typeface="Cambria"/>
                <a:cs typeface="Cambria"/>
              </a:rPr>
              <a:t>202</a:t>
            </a:r>
            <a:r>
              <a:rPr lang="en-US" sz="1200" spc="-20" dirty="0" smtClean="0">
                <a:solidFill>
                  <a:schemeClr val="tx1"/>
                </a:solidFill>
                <a:latin typeface="Cambria"/>
                <a:cs typeface="Cambria"/>
              </a:rPr>
              <a:t>6</a:t>
            </a:r>
            <a:endParaRPr sz="1200">
              <a:solidFill>
                <a:schemeClr val="tx1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0072" rIns="0" bIns="0" rtlCol="0">
            <a:spAutoFit/>
          </a:bodyPr>
          <a:lstStyle/>
          <a:p>
            <a:pPr marL="256540">
              <a:lnSpc>
                <a:spcPct val="100000"/>
              </a:lnSpc>
              <a:spcBef>
                <a:spcPts val="105"/>
              </a:spcBef>
            </a:pPr>
            <a:r>
              <a:rPr dirty="0"/>
              <a:t>Concept</a:t>
            </a:r>
            <a:r>
              <a:rPr spc="-170" dirty="0"/>
              <a:t> </a:t>
            </a:r>
            <a:r>
              <a:rPr dirty="0"/>
              <a:t>of</a:t>
            </a:r>
            <a:r>
              <a:rPr spc="-145" dirty="0"/>
              <a:t> </a:t>
            </a:r>
            <a:r>
              <a:rPr spc="-10" dirty="0"/>
              <a:t>Instantaneous</a:t>
            </a:r>
            <a:r>
              <a:rPr spc="-200" dirty="0"/>
              <a:t> </a:t>
            </a:r>
            <a:r>
              <a:rPr spc="-10" dirty="0"/>
              <a:t>Power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65535" y="365759"/>
            <a:ext cx="1179576" cy="69494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6927" y="2164079"/>
            <a:ext cx="4373880" cy="252984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763514" y="2378202"/>
            <a:ext cx="5294630" cy="1946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540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"/>
                <a:cs typeface="Cambria"/>
              </a:rPr>
              <a:t>Defined</a:t>
            </a:r>
            <a:r>
              <a:rPr sz="1800" spc="-9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as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the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product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of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instantaneous</a:t>
            </a:r>
            <a:r>
              <a:rPr sz="1800" spc="-7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voltage</a:t>
            </a:r>
            <a:r>
              <a:rPr sz="1800" spc="-75" dirty="0">
                <a:latin typeface="Cambria"/>
                <a:cs typeface="Cambria"/>
              </a:rPr>
              <a:t> </a:t>
            </a:r>
            <a:r>
              <a:rPr sz="1800" spc="-25" dirty="0">
                <a:latin typeface="Cambria"/>
                <a:cs typeface="Cambria"/>
              </a:rPr>
              <a:t>and </a:t>
            </a:r>
            <a:r>
              <a:rPr sz="1800" spc="-10" dirty="0">
                <a:latin typeface="Cambria"/>
                <a:cs typeface="Cambria"/>
              </a:rPr>
              <a:t>current.</a:t>
            </a:r>
            <a:endParaRPr sz="1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1800" b="1" spc="-20" dirty="0">
                <a:latin typeface="Cambria"/>
                <a:cs typeface="Cambria"/>
              </a:rPr>
              <a:t>Formula:</a:t>
            </a:r>
            <a:r>
              <a:rPr sz="1800" b="1" spc="-4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 Math"/>
                <a:cs typeface="Cambria Math"/>
              </a:rPr>
              <a:t>𝑝</a:t>
            </a:r>
            <a:r>
              <a:rPr sz="1800" spc="-10" dirty="0">
                <a:latin typeface="Cambria"/>
                <a:cs typeface="Cambria"/>
              </a:rPr>
              <a:t>(</a:t>
            </a:r>
            <a:r>
              <a:rPr sz="1800" spc="-10" dirty="0">
                <a:latin typeface="Cambria Math"/>
                <a:cs typeface="Cambria Math"/>
              </a:rPr>
              <a:t>𝑡</a:t>
            </a:r>
            <a:r>
              <a:rPr sz="1800" spc="-10" dirty="0">
                <a:latin typeface="Cambria"/>
                <a:cs typeface="Cambria"/>
              </a:rPr>
              <a:t>)=</a:t>
            </a:r>
            <a:r>
              <a:rPr sz="1800" spc="-10" dirty="0">
                <a:latin typeface="Cambria Math"/>
                <a:cs typeface="Cambria Math"/>
              </a:rPr>
              <a:t>𝑣</a:t>
            </a:r>
            <a:r>
              <a:rPr sz="1800" spc="-10" dirty="0">
                <a:latin typeface="Cambria"/>
                <a:cs typeface="Cambria"/>
              </a:rPr>
              <a:t>(</a:t>
            </a:r>
            <a:r>
              <a:rPr sz="1800" spc="-10" dirty="0">
                <a:latin typeface="Cambria Math"/>
                <a:cs typeface="Cambria Math"/>
              </a:rPr>
              <a:t>𝑡</a:t>
            </a:r>
            <a:r>
              <a:rPr sz="1800" spc="-10" dirty="0">
                <a:latin typeface="Cambria"/>
                <a:cs typeface="Cambria"/>
              </a:rPr>
              <a:t>)×</a:t>
            </a:r>
            <a:r>
              <a:rPr sz="1800" spc="-10" dirty="0">
                <a:latin typeface="Cambria Math"/>
                <a:cs typeface="Cambria Math"/>
              </a:rPr>
              <a:t>𝑖</a:t>
            </a:r>
            <a:r>
              <a:rPr sz="1800" spc="-10" dirty="0">
                <a:latin typeface="Cambria"/>
                <a:cs typeface="Cambria"/>
              </a:rPr>
              <a:t>(</a:t>
            </a:r>
            <a:r>
              <a:rPr sz="1800" spc="-10" dirty="0">
                <a:latin typeface="Cambria Math"/>
                <a:cs typeface="Cambria Math"/>
              </a:rPr>
              <a:t>𝑡</a:t>
            </a:r>
            <a:r>
              <a:rPr sz="1800" spc="-10" dirty="0">
                <a:latin typeface="Cambria"/>
                <a:cs typeface="Cambria"/>
              </a:rPr>
              <a:t>)p(t)=v(t)×i(t)</a:t>
            </a:r>
            <a:endParaRPr sz="1800">
              <a:latin typeface="Cambria"/>
              <a:cs typeface="Cambria"/>
            </a:endParaRPr>
          </a:p>
          <a:p>
            <a:pPr marL="12700" marR="5080">
              <a:lnSpc>
                <a:spcPct val="100000"/>
              </a:lnSpc>
            </a:pPr>
            <a:r>
              <a:rPr sz="1800" spc="-20" dirty="0">
                <a:latin typeface="Cambria"/>
                <a:cs typeface="Cambria"/>
              </a:rPr>
              <a:t>Represents</a:t>
            </a:r>
            <a:r>
              <a:rPr sz="1800" spc="-7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the</a:t>
            </a:r>
            <a:r>
              <a:rPr sz="1800" spc="-5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rate of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energy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transfer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at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any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instant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spc="-25" dirty="0">
                <a:latin typeface="Cambria"/>
                <a:cs typeface="Cambria"/>
              </a:rPr>
              <a:t>of </a:t>
            </a:r>
            <a:r>
              <a:rPr sz="1800" spc="-10" dirty="0">
                <a:latin typeface="Cambria"/>
                <a:cs typeface="Cambria"/>
              </a:rPr>
              <a:t>time.</a:t>
            </a:r>
            <a:endParaRPr sz="1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Cambria"/>
                <a:cs typeface="Cambria"/>
              </a:rPr>
              <a:t>Varies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continuously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with</a:t>
            </a:r>
            <a:r>
              <a:rPr sz="1800" spc="-3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the</a:t>
            </a:r>
            <a:r>
              <a:rPr sz="1800" spc="-4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phase</a:t>
            </a:r>
            <a:r>
              <a:rPr sz="1800" spc="-45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difference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spc="-25" dirty="0">
                <a:latin typeface="Cambria"/>
                <a:cs typeface="Cambria"/>
              </a:rPr>
              <a:t>(φ)</a:t>
            </a:r>
            <a:endParaRPr sz="1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Cambria"/>
                <a:cs typeface="Cambria"/>
              </a:rPr>
              <a:t>between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voltage</a:t>
            </a:r>
            <a:r>
              <a:rPr sz="1800" spc="-10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and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spc="-50" dirty="0">
                <a:latin typeface="Cambria"/>
                <a:cs typeface="Cambria"/>
              </a:rPr>
              <a:t>c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820400" y="6400800"/>
            <a:ext cx="3886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767676"/>
                </a:solidFill>
                <a:latin typeface="Courier New"/>
                <a:cs typeface="Courier New"/>
              </a:rPr>
              <a:t>4/12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2010" y="6420408"/>
            <a:ext cx="8274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06-</a:t>
            </a:r>
            <a:r>
              <a:rPr lang="en-US" sz="1200" spc="-25" dirty="0" smtClean="0">
                <a:solidFill>
                  <a:schemeClr val="tx1"/>
                </a:solidFill>
                <a:latin typeface="Cambria"/>
                <a:cs typeface="Cambria"/>
              </a:rPr>
              <a:t>01</a:t>
            </a: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-</a:t>
            </a:r>
            <a:r>
              <a:rPr sz="1200" spc="-20" smtClean="0">
                <a:solidFill>
                  <a:schemeClr val="tx1"/>
                </a:solidFill>
                <a:latin typeface="Cambria"/>
                <a:cs typeface="Cambria"/>
              </a:rPr>
              <a:t>202</a:t>
            </a:r>
            <a:r>
              <a:rPr lang="en-US" sz="1200" spc="-20" dirty="0" smtClean="0">
                <a:solidFill>
                  <a:schemeClr val="tx1"/>
                </a:solidFill>
                <a:latin typeface="Cambria"/>
                <a:cs typeface="Cambria"/>
              </a:rPr>
              <a:t>6</a:t>
            </a:r>
            <a:endParaRPr sz="120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5"/>
          </p:nvPr>
        </p:nvSpPr>
        <p:spPr>
          <a:xfrm>
            <a:off x="2209800" y="6400800"/>
            <a:ext cx="7772400" cy="369332"/>
          </a:xfrm>
        </p:spPr>
        <p:txBody>
          <a:bodyPr/>
          <a:lstStyle/>
          <a:p>
            <a:r>
              <a:rPr lang="en-US" sz="1200" dirty="0" smtClean="0">
                <a:solidFill>
                  <a:schemeClr val="tx1"/>
                </a:solidFill>
              </a:rPr>
              <a:t>INSTANTANEOUS POWER AND POWER FACTOR\23EET103\ECED\DR INDU NAIR. V \ASP\AIDS\ SNSCT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79117" y="242061"/>
            <a:ext cx="6587490" cy="1180465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847725" marR="5080" indent="-835660">
              <a:lnSpc>
                <a:spcPts val="4300"/>
              </a:lnSpc>
              <a:spcBef>
                <a:spcPts val="655"/>
              </a:spcBef>
              <a:tabLst>
                <a:tab pos="3515360" algn="l"/>
              </a:tabLst>
            </a:pPr>
            <a:r>
              <a:rPr sz="4000" spc="-10" dirty="0"/>
              <a:t>Mathematical</a:t>
            </a:r>
            <a:r>
              <a:rPr sz="4000" dirty="0"/>
              <a:t>	</a:t>
            </a:r>
            <a:r>
              <a:rPr sz="4000" spc="-10" dirty="0"/>
              <a:t>Derivation</a:t>
            </a:r>
            <a:r>
              <a:rPr sz="4000" spc="-160" dirty="0"/>
              <a:t> </a:t>
            </a:r>
            <a:r>
              <a:rPr sz="4000" spc="-25" dirty="0"/>
              <a:t>of </a:t>
            </a:r>
            <a:r>
              <a:rPr sz="4000" spc="-20" dirty="0"/>
              <a:t>Instantaneous</a:t>
            </a:r>
            <a:r>
              <a:rPr sz="4000" spc="-114" dirty="0"/>
              <a:t> </a:t>
            </a:r>
            <a:r>
              <a:rPr sz="4000" spc="-10" dirty="0"/>
              <a:t>Power</a:t>
            </a:r>
            <a:endParaRPr sz="4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65535" y="365759"/>
            <a:ext cx="1179576" cy="69494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24000" y="1600200"/>
            <a:ext cx="7559040" cy="3998977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0820400" y="6400800"/>
            <a:ext cx="3886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767676"/>
                </a:solidFill>
                <a:latin typeface="Courier New"/>
                <a:cs typeface="Courier New"/>
              </a:rPr>
              <a:t>5/12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7200" y="6477000"/>
            <a:ext cx="8274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06-</a:t>
            </a:r>
            <a:r>
              <a:rPr lang="en-US" sz="1200" spc="-25" dirty="0" smtClean="0">
                <a:solidFill>
                  <a:schemeClr val="tx1"/>
                </a:solidFill>
                <a:latin typeface="Cambria"/>
                <a:cs typeface="Cambria"/>
              </a:rPr>
              <a:t>01-</a:t>
            </a:r>
            <a:r>
              <a:rPr sz="1200" spc="-20" smtClean="0">
                <a:solidFill>
                  <a:schemeClr val="tx1"/>
                </a:solidFill>
                <a:latin typeface="Cambria"/>
                <a:cs typeface="Cambria"/>
              </a:rPr>
              <a:t>202</a:t>
            </a:r>
            <a:r>
              <a:rPr lang="en-US" sz="1200" spc="-20" dirty="0" smtClean="0">
                <a:solidFill>
                  <a:schemeClr val="tx1"/>
                </a:solidFill>
                <a:latin typeface="Cambria"/>
                <a:cs typeface="Cambria"/>
              </a:rPr>
              <a:t>6</a:t>
            </a:r>
            <a:endParaRPr sz="120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5"/>
          </p:nvPr>
        </p:nvSpPr>
        <p:spPr>
          <a:xfrm>
            <a:off x="2286000" y="6488668"/>
            <a:ext cx="8077200" cy="369332"/>
          </a:xfrm>
        </p:spPr>
        <p:txBody>
          <a:bodyPr/>
          <a:lstStyle/>
          <a:p>
            <a:r>
              <a:rPr lang="en-US" sz="1200" dirty="0" smtClean="0">
                <a:solidFill>
                  <a:schemeClr val="tx1"/>
                </a:solidFill>
              </a:rPr>
              <a:t>INSTANTANEOUS POWER AND POWER FACTOR\23EET103\ECED\DR INDU NAIR. V \ASP\AIDS\ SNSCT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3504" rIns="0" bIns="0" rtlCol="0">
            <a:spAutoFit/>
          </a:bodyPr>
          <a:lstStyle/>
          <a:p>
            <a:pPr marL="407034" marR="5080">
              <a:lnSpc>
                <a:spcPts val="3900"/>
              </a:lnSpc>
              <a:spcBef>
                <a:spcPts val="580"/>
              </a:spcBef>
            </a:pPr>
            <a:r>
              <a:rPr sz="3600" spc="-25" dirty="0"/>
              <a:t>Power</a:t>
            </a:r>
            <a:r>
              <a:rPr sz="3600" spc="-175" dirty="0"/>
              <a:t> </a:t>
            </a:r>
            <a:r>
              <a:rPr sz="3600" spc="-20" dirty="0"/>
              <a:t>in</a:t>
            </a:r>
            <a:r>
              <a:rPr sz="3600" spc="-175" dirty="0"/>
              <a:t> </a:t>
            </a:r>
            <a:r>
              <a:rPr sz="3600" spc="-20" dirty="0"/>
              <a:t>Resistive,</a:t>
            </a:r>
            <a:r>
              <a:rPr sz="3600" spc="-155" dirty="0"/>
              <a:t> </a:t>
            </a:r>
            <a:r>
              <a:rPr sz="3600" spc="-20" dirty="0"/>
              <a:t>Inductive,</a:t>
            </a:r>
            <a:r>
              <a:rPr sz="3600" spc="-170" dirty="0"/>
              <a:t> </a:t>
            </a:r>
            <a:r>
              <a:rPr sz="3600" dirty="0"/>
              <a:t>and</a:t>
            </a:r>
            <a:r>
              <a:rPr sz="3600" spc="-70" dirty="0"/>
              <a:t> </a:t>
            </a:r>
            <a:r>
              <a:rPr sz="3600" spc="-10" dirty="0"/>
              <a:t>Capacitive Loads</a:t>
            </a:r>
            <a:endParaRPr sz="36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65535" y="365759"/>
            <a:ext cx="1179576" cy="69494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181600" y="1295400"/>
            <a:ext cx="6827139" cy="38908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00050" algn="just">
              <a:lnSpc>
                <a:spcPct val="100000"/>
              </a:lnSpc>
              <a:spcBef>
                <a:spcPts val="100"/>
              </a:spcBef>
            </a:pPr>
            <a:r>
              <a:rPr sz="2800" b="1" spc="-20" dirty="0">
                <a:latin typeface="Cambria"/>
                <a:cs typeface="Cambria"/>
              </a:rPr>
              <a:t>Resistive</a:t>
            </a:r>
            <a:r>
              <a:rPr sz="2800" b="1" spc="-80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Load:</a:t>
            </a:r>
            <a:r>
              <a:rPr sz="2800" b="1" spc="-60" dirty="0">
                <a:latin typeface="Cambria"/>
                <a:cs typeface="Cambria"/>
              </a:rPr>
              <a:t> </a:t>
            </a:r>
            <a:r>
              <a:rPr sz="2800" spc="-25" dirty="0">
                <a:latin typeface="Cambria"/>
                <a:cs typeface="Cambria"/>
              </a:rPr>
              <a:t>Voltage</a:t>
            </a:r>
            <a:r>
              <a:rPr sz="2800" spc="-5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and</a:t>
            </a:r>
            <a:r>
              <a:rPr sz="2800" spc="-35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current</a:t>
            </a:r>
            <a:r>
              <a:rPr sz="2800" spc="-2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are</a:t>
            </a:r>
            <a:r>
              <a:rPr sz="2800" spc="-6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in</a:t>
            </a:r>
            <a:r>
              <a:rPr sz="2800" spc="-2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phase</a:t>
            </a:r>
            <a:r>
              <a:rPr sz="2800" spc="-6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→</a:t>
            </a:r>
            <a:r>
              <a:rPr sz="2800" spc="-1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power</a:t>
            </a:r>
            <a:r>
              <a:rPr sz="2800" spc="-4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always positive.</a:t>
            </a:r>
            <a:endParaRPr sz="2800">
              <a:latin typeface="Cambria"/>
              <a:cs typeface="Cambria"/>
            </a:endParaRPr>
          </a:p>
          <a:p>
            <a:pPr marL="12700" marR="353695" algn="just">
              <a:lnSpc>
                <a:spcPct val="100000"/>
              </a:lnSpc>
            </a:pPr>
            <a:r>
              <a:rPr sz="2800" b="1" spc="-20" dirty="0">
                <a:latin typeface="Cambria"/>
                <a:cs typeface="Cambria"/>
              </a:rPr>
              <a:t>Inductive</a:t>
            </a:r>
            <a:r>
              <a:rPr sz="2800" b="1" spc="-80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Load:</a:t>
            </a:r>
            <a:r>
              <a:rPr sz="2800" b="1" spc="-7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Current</a:t>
            </a:r>
            <a:r>
              <a:rPr sz="2800" spc="-2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lags</a:t>
            </a:r>
            <a:r>
              <a:rPr sz="2800" spc="-7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voltage</a:t>
            </a:r>
            <a:r>
              <a:rPr sz="2800" spc="-9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→</a:t>
            </a:r>
            <a:r>
              <a:rPr sz="2800" spc="-6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power</a:t>
            </a:r>
            <a:r>
              <a:rPr sz="2800" spc="-8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alternates</a:t>
            </a:r>
            <a:r>
              <a:rPr sz="2800" spc="-65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between positive</a:t>
            </a:r>
            <a:r>
              <a:rPr sz="2800" spc="-3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and</a:t>
            </a:r>
            <a:r>
              <a:rPr sz="2800" spc="-7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negative.</a:t>
            </a:r>
            <a:endParaRPr sz="2800">
              <a:latin typeface="Cambria"/>
              <a:cs typeface="Cambria"/>
            </a:endParaRPr>
          </a:p>
          <a:p>
            <a:pPr marL="12700" marR="5080" algn="just">
              <a:lnSpc>
                <a:spcPct val="100000"/>
              </a:lnSpc>
            </a:pPr>
            <a:r>
              <a:rPr sz="2800" b="1" spc="-25" dirty="0">
                <a:latin typeface="Cambria"/>
                <a:cs typeface="Cambria"/>
              </a:rPr>
              <a:t>Capacitive</a:t>
            </a:r>
            <a:r>
              <a:rPr sz="2800" b="1" spc="-35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Load:</a:t>
            </a:r>
            <a:r>
              <a:rPr sz="2800" b="1" spc="-1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Current leads</a:t>
            </a:r>
            <a:r>
              <a:rPr sz="2800" spc="-2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voltage</a:t>
            </a:r>
            <a:r>
              <a:rPr sz="2800" spc="-1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→</a:t>
            </a:r>
            <a:r>
              <a:rPr sz="2800" spc="-1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similar</a:t>
            </a:r>
            <a:r>
              <a:rPr sz="2800" spc="-2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alternating</a:t>
            </a:r>
            <a:r>
              <a:rPr sz="2800" spc="-15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pattern</a:t>
            </a:r>
            <a:r>
              <a:rPr sz="2800" spc="-10">
                <a:latin typeface="Cambria"/>
                <a:cs typeface="Cambria"/>
              </a:rPr>
              <a:t>. </a:t>
            </a:r>
            <a:endParaRPr lang="en-US" sz="2800" spc="-10" dirty="0" smtClean="0">
              <a:latin typeface="Cambria"/>
              <a:cs typeface="Cambria"/>
            </a:endParaRPr>
          </a:p>
          <a:p>
            <a:pPr marL="12700" marR="5080" algn="just">
              <a:lnSpc>
                <a:spcPct val="100000"/>
              </a:lnSpc>
            </a:pPr>
            <a:r>
              <a:rPr sz="2800" smtClean="0">
                <a:latin typeface="Cambria"/>
                <a:cs typeface="Cambria"/>
              </a:rPr>
              <a:t>The</a:t>
            </a:r>
            <a:r>
              <a:rPr sz="2800" spc="-15" smtClean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average</a:t>
            </a:r>
            <a:r>
              <a:rPr sz="2800" b="1" spc="-15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power</a:t>
            </a:r>
            <a:r>
              <a:rPr sz="2800" b="1" spc="-2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for </a:t>
            </a:r>
            <a:r>
              <a:rPr sz="2800" spc="-10" dirty="0">
                <a:latin typeface="Cambria"/>
                <a:cs typeface="Cambria"/>
              </a:rPr>
              <a:t>inductive/capacitive </a:t>
            </a:r>
            <a:r>
              <a:rPr sz="2800" dirty="0">
                <a:latin typeface="Cambria"/>
                <a:cs typeface="Cambria"/>
              </a:rPr>
              <a:t>loads</a:t>
            </a:r>
            <a:r>
              <a:rPr sz="2800" spc="-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=</a:t>
            </a:r>
            <a:r>
              <a:rPr sz="2800" spc="1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0</a:t>
            </a:r>
            <a:r>
              <a:rPr sz="2800" spc="-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(no net</a:t>
            </a:r>
            <a:r>
              <a:rPr sz="2800" spc="-5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energy consumption).</a:t>
            </a:r>
            <a:endParaRPr sz="2800">
              <a:latin typeface="Cambria"/>
              <a:cs typeface="Cambri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72224" y="1780032"/>
            <a:ext cx="4869815" cy="4361815"/>
            <a:chOff x="272224" y="1780032"/>
            <a:chExt cx="4869815" cy="436181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2224" y="1780032"/>
              <a:ext cx="4869815" cy="2630424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3671" y="4410455"/>
              <a:ext cx="4102608" cy="1731264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10744200" y="6477000"/>
            <a:ext cx="3886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767676"/>
                </a:solidFill>
                <a:latin typeface="Courier New"/>
                <a:cs typeface="Courier New"/>
              </a:rPr>
              <a:t>6/12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2011" y="6420408"/>
            <a:ext cx="80579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06-</a:t>
            </a:r>
            <a:r>
              <a:rPr lang="en-US" sz="1200" spc="-25" dirty="0" smtClean="0">
                <a:solidFill>
                  <a:schemeClr val="tx1"/>
                </a:solidFill>
                <a:latin typeface="Cambria"/>
                <a:cs typeface="Cambria"/>
              </a:rPr>
              <a:t>01-</a:t>
            </a:r>
            <a:r>
              <a:rPr sz="1200" spc="-20" smtClean="0">
                <a:solidFill>
                  <a:schemeClr val="tx1"/>
                </a:solidFill>
                <a:latin typeface="Cambria"/>
                <a:cs typeface="Cambria"/>
              </a:rPr>
              <a:t>202</a:t>
            </a:r>
            <a:r>
              <a:rPr lang="en-US" sz="1200" spc="-20" dirty="0" smtClean="0">
                <a:solidFill>
                  <a:schemeClr val="tx1"/>
                </a:solidFill>
                <a:latin typeface="Cambria"/>
                <a:cs typeface="Cambria"/>
              </a:rPr>
              <a:t>6</a:t>
            </a:r>
            <a:endParaRPr sz="120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5"/>
          </p:nvPr>
        </p:nvSpPr>
        <p:spPr>
          <a:xfrm>
            <a:off x="2438400" y="6488668"/>
            <a:ext cx="7543800" cy="369332"/>
          </a:xfrm>
        </p:spPr>
        <p:txBody>
          <a:bodyPr/>
          <a:lstStyle/>
          <a:p>
            <a:r>
              <a:rPr lang="en-US" sz="1200" dirty="0" smtClean="0">
                <a:solidFill>
                  <a:schemeClr val="tx1"/>
                </a:solidFill>
              </a:rPr>
              <a:t>INSTANTANEOUS POWER AND POWER FACTOR\23EET103\ECED\DR INDU NAIR. V \ASP\AIDS\ SNSCT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4045" rIns="0" bIns="0" rtlCol="0">
            <a:spAutoFit/>
          </a:bodyPr>
          <a:lstStyle/>
          <a:p>
            <a:pPr marL="601980" marR="5080">
              <a:lnSpc>
                <a:spcPts val="4800"/>
              </a:lnSpc>
              <a:spcBef>
                <a:spcPts val="660"/>
              </a:spcBef>
            </a:pPr>
            <a:r>
              <a:rPr dirty="0"/>
              <a:t>Average,</a:t>
            </a:r>
            <a:r>
              <a:rPr spc="-275" dirty="0"/>
              <a:t> </a:t>
            </a:r>
            <a:r>
              <a:rPr dirty="0"/>
              <a:t>Reactive,</a:t>
            </a:r>
            <a:r>
              <a:rPr spc="-245" dirty="0"/>
              <a:t> </a:t>
            </a:r>
            <a:r>
              <a:rPr dirty="0"/>
              <a:t>and</a:t>
            </a:r>
            <a:r>
              <a:rPr spc="-105" dirty="0"/>
              <a:t> </a:t>
            </a:r>
            <a:r>
              <a:rPr spc="-10" dirty="0"/>
              <a:t>Apparent Power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65535" y="365759"/>
            <a:ext cx="1179576" cy="69494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51888" y="2209800"/>
            <a:ext cx="6585711" cy="258368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0796143" y="6310071"/>
            <a:ext cx="3886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767676"/>
                </a:solidFill>
                <a:latin typeface="Courier New"/>
                <a:cs typeface="Courier New"/>
              </a:rPr>
              <a:t>7/12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2010" y="6420408"/>
            <a:ext cx="8274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smtClean="0">
                <a:solidFill>
                  <a:srgbClr val="A6A6A6"/>
                </a:solidFill>
                <a:latin typeface="Cambria"/>
                <a:cs typeface="Cambria"/>
              </a:rPr>
              <a:t>06-</a:t>
            </a:r>
            <a:r>
              <a:rPr lang="en-US" sz="1200" b="1" spc="-25" dirty="0" smtClean="0">
                <a:solidFill>
                  <a:srgbClr val="A6A6A6"/>
                </a:solidFill>
                <a:latin typeface="Cambria"/>
                <a:cs typeface="Cambria"/>
              </a:rPr>
              <a:t>01-</a:t>
            </a:r>
            <a:r>
              <a:rPr sz="1200" b="1" spc="-20" smtClean="0">
                <a:solidFill>
                  <a:srgbClr val="A6A6A6"/>
                </a:solidFill>
                <a:latin typeface="Cambria"/>
                <a:cs typeface="Cambria"/>
              </a:rPr>
              <a:t>202</a:t>
            </a:r>
            <a:r>
              <a:rPr lang="en-US" sz="1200" b="1" spc="-20" dirty="0" smtClean="0">
                <a:solidFill>
                  <a:srgbClr val="A6A6A6"/>
                </a:solidFill>
                <a:latin typeface="Cambria"/>
                <a:cs typeface="Cambria"/>
              </a:rPr>
              <a:t>6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5"/>
          </p:nvPr>
        </p:nvSpPr>
        <p:spPr>
          <a:xfrm>
            <a:off x="2438400" y="6488668"/>
            <a:ext cx="7467600" cy="369332"/>
          </a:xfrm>
        </p:spPr>
        <p:txBody>
          <a:bodyPr/>
          <a:lstStyle/>
          <a:p>
            <a:r>
              <a:rPr lang="en-US" sz="1200" dirty="0" smtClean="0">
                <a:solidFill>
                  <a:schemeClr val="tx1"/>
                </a:solidFill>
              </a:rPr>
              <a:t>INSTANTANEOUS POWER AND POWER FACTOR\23EET103\ECED\DR INDU NAIR. V \ASP\AIDS\ SNSCT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0072" rIns="0" bIns="0" rtlCol="0">
            <a:spAutoFit/>
          </a:bodyPr>
          <a:lstStyle/>
          <a:p>
            <a:pPr marL="60198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Power</a:t>
            </a:r>
            <a:r>
              <a:rPr spc="-220" dirty="0"/>
              <a:t> </a:t>
            </a:r>
            <a:r>
              <a:rPr dirty="0"/>
              <a:t>Triangle</a:t>
            </a:r>
            <a:r>
              <a:rPr spc="-229" dirty="0"/>
              <a:t> </a:t>
            </a:r>
            <a:r>
              <a:rPr spc="-10" dirty="0"/>
              <a:t>Representation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65535" y="365759"/>
            <a:ext cx="1179576" cy="69494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928105" y="2069972"/>
            <a:ext cx="5748655" cy="1135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35" dirty="0">
                <a:latin typeface="Cambria"/>
                <a:cs typeface="Cambria"/>
              </a:rPr>
              <a:t>Right-</a:t>
            </a:r>
            <a:r>
              <a:rPr sz="1800" dirty="0">
                <a:latin typeface="Cambria"/>
                <a:cs typeface="Cambria"/>
              </a:rPr>
              <a:t>angled</a:t>
            </a:r>
            <a:r>
              <a:rPr sz="1800" spc="-5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triangle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linking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spc="-80" dirty="0">
                <a:latin typeface="Cambria"/>
                <a:cs typeface="Cambria"/>
              </a:rPr>
              <a:t>P,</a:t>
            </a:r>
            <a:r>
              <a:rPr sz="1800" spc="-9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Q,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and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spc="-25" dirty="0">
                <a:latin typeface="Cambria"/>
                <a:cs typeface="Cambria"/>
              </a:rPr>
              <a:t>S.</a:t>
            </a:r>
            <a:endParaRPr sz="18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800">
              <a:latin typeface="Cambria"/>
              <a:cs typeface="Cambria"/>
            </a:endParaRPr>
          </a:p>
          <a:p>
            <a:pPr marL="12700" marR="5080">
              <a:lnSpc>
                <a:spcPct val="100000"/>
              </a:lnSpc>
            </a:pPr>
            <a:r>
              <a:rPr sz="1800" dirty="0">
                <a:latin typeface="Cambria"/>
                <a:cs typeface="Cambria"/>
              </a:rPr>
              <a:t>Base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=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Real</a:t>
            </a:r>
            <a:r>
              <a:rPr sz="1800" spc="-8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Power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(P),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Perpendicular</a:t>
            </a:r>
            <a:r>
              <a:rPr sz="1800" spc="-7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=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Reactive</a:t>
            </a:r>
            <a:r>
              <a:rPr sz="1800" spc="-7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Power</a:t>
            </a:r>
            <a:r>
              <a:rPr sz="1800" spc="-55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(Q), </a:t>
            </a:r>
            <a:r>
              <a:rPr sz="1800" spc="-10" dirty="0">
                <a:latin typeface="Cambria"/>
                <a:cs typeface="Cambria"/>
              </a:rPr>
              <a:t>Hypotenuse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=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Apparent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Power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(S).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41440" y="3470230"/>
            <a:ext cx="3106420" cy="268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sz="1800" spc="-10" dirty="0">
                <a:latin typeface="Cambria"/>
                <a:cs typeface="Cambria"/>
              </a:rPr>
              <a:t>Relationship: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 Math"/>
                <a:cs typeface="Cambria Math"/>
              </a:rPr>
              <a:t>𝑆</a:t>
            </a:r>
            <a:r>
              <a:rPr sz="1800" spc="-20" dirty="0">
                <a:latin typeface="Cambria"/>
                <a:cs typeface="Cambria"/>
              </a:rPr>
              <a:t>2=</a:t>
            </a:r>
            <a:r>
              <a:rPr sz="1800" spc="-20" dirty="0">
                <a:latin typeface="Cambria Math"/>
                <a:cs typeface="Cambria Math"/>
              </a:rPr>
              <a:t>𝑃</a:t>
            </a:r>
            <a:r>
              <a:rPr sz="1800" spc="-20" dirty="0">
                <a:latin typeface="Cambria"/>
                <a:cs typeface="Cambria"/>
              </a:rPr>
              <a:t>2+</a:t>
            </a:r>
            <a:r>
              <a:rPr sz="1800" spc="-20" dirty="0">
                <a:latin typeface="Cambria Math"/>
                <a:cs typeface="Cambria Math"/>
              </a:rPr>
              <a:t>𝑄</a:t>
            </a:r>
            <a:r>
              <a:rPr sz="1800" spc="-20" dirty="0">
                <a:latin typeface="Cambria"/>
                <a:cs typeface="Cambria"/>
              </a:rPr>
              <a:t>2S2=P2+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28105" y="3991736"/>
            <a:ext cx="58597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"/>
                <a:cs typeface="Cambria"/>
              </a:rPr>
              <a:t>The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angle</a:t>
            </a:r>
            <a:r>
              <a:rPr sz="1800" spc="-5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(φ)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between</a:t>
            </a:r>
            <a:r>
              <a:rPr sz="1800" spc="-4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S</a:t>
            </a:r>
            <a:r>
              <a:rPr sz="1800" spc="-4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and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P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denotes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the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phase</a:t>
            </a:r>
            <a:r>
              <a:rPr sz="1800" spc="-4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difference.</a:t>
            </a:r>
            <a:endParaRPr sz="1800">
              <a:latin typeface="Cambria"/>
              <a:cs typeface="Cambria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4631" y="2136648"/>
            <a:ext cx="4974336" cy="2496312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49111" y="3340557"/>
            <a:ext cx="3324097" cy="441121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0667999" y="6400800"/>
            <a:ext cx="516763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chemeClr val="tx1"/>
                </a:solidFill>
                <a:latin typeface="Courier New"/>
                <a:cs typeface="Courier New"/>
              </a:rPr>
              <a:t>8/12</a:t>
            </a:r>
            <a:endParaRPr sz="1200">
              <a:solidFill>
                <a:schemeClr val="tx1"/>
              </a:solidFill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2010" y="6420408"/>
            <a:ext cx="8274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06-</a:t>
            </a:r>
            <a:r>
              <a:rPr lang="en-US" sz="1200" spc="-25" dirty="0" smtClean="0">
                <a:solidFill>
                  <a:schemeClr val="tx1"/>
                </a:solidFill>
                <a:latin typeface="Cambria"/>
                <a:cs typeface="Cambria"/>
              </a:rPr>
              <a:t>01</a:t>
            </a: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-</a:t>
            </a:r>
            <a:r>
              <a:rPr sz="1200" spc="-20" smtClean="0">
                <a:solidFill>
                  <a:schemeClr val="tx1"/>
                </a:solidFill>
                <a:latin typeface="Cambria"/>
                <a:cs typeface="Cambria"/>
              </a:rPr>
              <a:t>202</a:t>
            </a:r>
            <a:r>
              <a:rPr lang="en-US" sz="1200" spc="-20" dirty="0" smtClean="0">
                <a:solidFill>
                  <a:schemeClr val="tx1"/>
                </a:solidFill>
                <a:latin typeface="Cambria"/>
                <a:cs typeface="Cambria"/>
              </a:rPr>
              <a:t>6</a:t>
            </a:r>
            <a:endParaRPr sz="120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5"/>
          </p:nvPr>
        </p:nvSpPr>
        <p:spPr>
          <a:xfrm>
            <a:off x="2209800" y="6477000"/>
            <a:ext cx="7848600" cy="381000"/>
          </a:xfrm>
        </p:spPr>
        <p:txBody>
          <a:bodyPr/>
          <a:lstStyle/>
          <a:p>
            <a:r>
              <a:rPr lang="en-US" sz="1200" dirty="0" smtClean="0">
                <a:solidFill>
                  <a:schemeClr val="tx1"/>
                </a:solidFill>
              </a:rPr>
              <a:t>INSTANTANEOUS POWER AND POWER FACTOR\23EET103\ECED\DR INDU NAIR. V \ASP\AIDS\ SNSCT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12700" marR="5080">
              <a:lnSpc>
                <a:spcPts val="4800"/>
              </a:lnSpc>
              <a:spcBef>
                <a:spcPts val="665"/>
              </a:spcBef>
            </a:pPr>
            <a:r>
              <a:rPr dirty="0"/>
              <a:t>Definition</a:t>
            </a:r>
            <a:r>
              <a:rPr spc="-220" dirty="0"/>
              <a:t> </a:t>
            </a:r>
            <a:r>
              <a:rPr dirty="0"/>
              <a:t>and</a:t>
            </a:r>
            <a:r>
              <a:rPr spc="-240" dirty="0"/>
              <a:t> </a:t>
            </a:r>
            <a:r>
              <a:rPr dirty="0"/>
              <a:t>Significance</a:t>
            </a:r>
            <a:r>
              <a:rPr spc="-235" dirty="0"/>
              <a:t> </a:t>
            </a:r>
            <a:r>
              <a:rPr dirty="0"/>
              <a:t>of</a:t>
            </a:r>
            <a:r>
              <a:rPr spc="-90" dirty="0"/>
              <a:t> </a:t>
            </a:r>
            <a:r>
              <a:rPr spc="-10" dirty="0"/>
              <a:t>Power Factor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65535" y="365759"/>
            <a:ext cx="1179576" cy="69494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93409" y="2641854"/>
            <a:ext cx="5927725" cy="1550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99085" algn="l"/>
              </a:tabLst>
            </a:pPr>
            <a:r>
              <a:rPr sz="2000" dirty="0">
                <a:latin typeface="Cambria"/>
                <a:cs typeface="Cambria"/>
              </a:rPr>
              <a:t>Power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Factor</a:t>
            </a:r>
            <a:r>
              <a:rPr sz="2000" spc="-9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(p.f.)</a:t>
            </a:r>
            <a:r>
              <a:rPr sz="2000" spc="-6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=</a:t>
            </a:r>
            <a:r>
              <a:rPr sz="2000" spc="-6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cos(φ)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=</a:t>
            </a:r>
            <a:r>
              <a:rPr sz="2000" spc="-7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P</a:t>
            </a:r>
            <a:r>
              <a:rPr sz="2000" spc="-6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/</a:t>
            </a:r>
            <a:r>
              <a:rPr sz="2000" spc="-70" dirty="0">
                <a:latin typeface="Cambria"/>
                <a:cs typeface="Cambria"/>
              </a:rPr>
              <a:t> </a:t>
            </a:r>
            <a:r>
              <a:rPr sz="2000" spc="-50" dirty="0">
                <a:latin typeface="Cambria"/>
                <a:cs typeface="Cambria"/>
              </a:rPr>
              <a:t>S</a:t>
            </a:r>
            <a:endParaRPr sz="20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2000" dirty="0">
                <a:latin typeface="Cambria"/>
                <a:cs typeface="Cambria"/>
              </a:rPr>
              <a:t>Indicates</a:t>
            </a:r>
            <a:r>
              <a:rPr sz="2000" spc="-7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efficiency</a:t>
            </a:r>
            <a:r>
              <a:rPr sz="2000" spc="-9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of</a:t>
            </a:r>
            <a:r>
              <a:rPr sz="2000" spc="-9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power</a:t>
            </a:r>
            <a:r>
              <a:rPr sz="2000" spc="-7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utilization.</a:t>
            </a:r>
            <a:endParaRPr sz="20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2000" dirty="0">
                <a:latin typeface="Cambria"/>
                <a:cs typeface="Cambria"/>
              </a:rPr>
              <a:t>High</a:t>
            </a:r>
            <a:r>
              <a:rPr sz="2000" spc="-8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p.f.</a:t>
            </a:r>
            <a:r>
              <a:rPr sz="2000" spc="-7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→</a:t>
            </a:r>
            <a:r>
              <a:rPr sz="2000" spc="-7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efficient</a:t>
            </a:r>
            <a:r>
              <a:rPr sz="2000" spc="-8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system,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low</a:t>
            </a:r>
            <a:r>
              <a:rPr sz="2000" spc="-10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p.f.</a:t>
            </a:r>
            <a:r>
              <a:rPr sz="2000" spc="-6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→</a:t>
            </a:r>
            <a:r>
              <a:rPr sz="2000" spc="-8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energy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losses.</a:t>
            </a:r>
            <a:endParaRPr sz="20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2000" dirty="0">
                <a:latin typeface="Cambria"/>
                <a:cs typeface="Cambria"/>
              </a:rPr>
              <a:t>Unity</a:t>
            </a:r>
            <a:r>
              <a:rPr sz="2000" spc="-9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power</a:t>
            </a:r>
            <a:r>
              <a:rPr sz="2000" spc="-7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factor</a:t>
            </a:r>
            <a:r>
              <a:rPr sz="2000" spc="-1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(1.0)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means</a:t>
            </a:r>
            <a:r>
              <a:rPr sz="2000" spc="-8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all</a:t>
            </a:r>
            <a:r>
              <a:rPr sz="2000" spc="-13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supplied</a:t>
            </a:r>
            <a:r>
              <a:rPr sz="2000" spc="-9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power</a:t>
            </a:r>
            <a:r>
              <a:rPr sz="2000" spc="-80" dirty="0">
                <a:latin typeface="Cambria"/>
                <a:cs typeface="Cambria"/>
              </a:rPr>
              <a:t> </a:t>
            </a:r>
            <a:r>
              <a:rPr sz="2000" spc="-25" dirty="0">
                <a:latin typeface="Cambria"/>
                <a:cs typeface="Cambria"/>
              </a:rPr>
              <a:t>is</a:t>
            </a:r>
            <a:endParaRPr sz="2000">
              <a:latin typeface="Cambria"/>
              <a:cs typeface="Cambria"/>
            </a:endParaRPr>
          </a:p>
          <a:p>
            <a:pPr marL="299085">
              <a:lnSpc>
                <a:spcPct val="100000"/>
              </a:lnSpc>
            </a:pPr>
            <a:r>
              <a:rPr sz="2000" spc="-25" dirty="0">
                <a:latin typeface="Cambria"/>
                <a:cs typeface="Cambria"/>
              </a:rPr>
              <a:t>effectively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used.</a:t>
            </a:r>
            <a:endParaRPr sz="2000">
              <a:latin typeface="Cambria"/>
              <a:cs typeface="Cambria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5789" y="1900427"/>
            <a:ext cx="4697857" cy="258914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0744200" y="6477000"/>
            <a:ext cx="3886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767676"/>
                </a:solidFill>
                <a:latin typeface="Courier New"/>
                <a:cs typeface="Courier New"/>
              </a:rPr>
              <a:t>9/12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9600" y="6420408"/>
            <a:ext cx="85981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06-</a:t>
            </a:r>
            <a:r>
              <a:rPr lang="en-US" sz="1200" spc="-25" dirty="0" smtClean="0">
                <a:solidFill>
                  <a:schemeClr val="tx1"/>
                </a:solidFill>
                <a:latin typeface="Cambria"/>
                <a:cs typeface="Cambria"/>
              </a:rPr>
              <a:t>01-</a:t>
            </a:r>
            <a:r>
              <a:rPr sz="1200" spc="-20" smtClean="0">
                <a:solidFill>
                  <a:schemeClr val="tx1"/>
                </a:solidFill>
                <a:latin typeface="Cambria"/>
                <a:cs typeface="Cambria"/>
              </a:rPr>
              <a:t>202</a:t>
            </a:r>
            <a:r>
              <a:rPr lang="en-US" sz="1200" spc="-20" dirty="0" smtClean="0">
                <a:solidFill>
                  <a:schemeClr val="tx1"/>
                </a:solidFill>
                <a:latin typeface="Cambria"/>
                <a:cs typeface="Cambria"/>
              </a:rPr>
              <a:t>6</a:t>
            </a:r>
            <a:endParaRPr sz="120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5"/>
          </p:nvPr>
        </p:nvSpPr>
        <p:spPr>
          <a:xfrm>
            <a:off x="2362200" y="6488668"/>
            <a:ext cx="7620000" cy="369332"/>
          </a:xfrm>
        </p:spPr>
        <p:txBody>
          <a:bodyPr/>
          <a:lstStyle/>
          <a:p>
            <a:r>
              <a:rPr lang="en-US" sz="1200" dirty="0" smtClean="0">
                <a:solidFill>
                  <a:schemeClr val="tx1"/>
                </a:solidFill>
              </a:rPr>
              <a:t>INSTANTANEOUS POWER AND POWER FACTOR\23EET103\ECED\DR INDU NAIR. V \ASP\AIDS\ SNSCT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733</Words>
  <Application>Microsoft Office PowerPoint</Application>
  <PresentationFormat>Custom</PresentationFormat>
  <Paragraphs>96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SNS COLLEGE OF TECHNOLOGY</vt:lpstr>
      <vt:lpstr>Topicsfor discussion</vt:lpstr>
      <vt:lpstr>Fundamentals of AC Power</vt:lpstr>
      <vt:lpstr>Concept of Instantaneous Power</vt:lpstr>
      <vt:lpstr>Mathematical Derivation of Instantaneous Power</vt:lpstr>
      <vt:lpstr>Power in Resistive, Inductive, and Capacitive Loads</vt:lpstr>
      <vt:lpstr>Average, Reactive, and Apparent Power</vt:lpstr>
      <vt:lpstr>Power Triangle Representation</vt:lpstr>
      <vt:lpstr>Definition and Significance of Power Factor</vt:lpstr>
      <vt:lpstr>Types of Power Factor (Lagging, Leading, Unity)</vt:lpstr>
      <vt:lpstr>Summary and Future Scope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SNS COLLEGE OF TECHNOLOGY</dc:title>
  <dc:creator>Mano E</dc:creator>
  <cp:lastModifiedBy>Student</cp:lastModifiedBy>
  <cp:revision>15</cp:revision>
  <dcterms:created xsi:type="dcterms:W3CDTF">2026-01-22T09:50:38Z</dcterms:created>
  <dcterms:modified xsi:type="dcterms:W3CDTF">2026-03-06T04:44:30Z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2025-10-29T00:00:00Z</vt:filetime>
  </property>
  <property fmtid="{D5CDD505-2E9C-101B-9397-08002B2CF9AE}" pid="3" name="Creator">
    <vt:lpwstr>Microsoft® PowerPoint® 2021</vt:lpwstr>
  </property>
  <property fmtid="{D5CDD505-2E9C-101B-9397-08002B2CF9AE}" pid="4" name="LastSaved">
    <vt:filetime>2026-01-22T00:00:00Z</vt:filetime>
  </property>
  <property fmtid="{D5CDD505-2E9C-101B-9397-08002B2CF9AE}" pid="5" name="Producer">
    <vt:lpwstr>Microsoft® PowerPoint® 2021</vt:lpwstr>
  </property>
</Properties>
</file>