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Lst>
  <p:sldSz cx="14630400" cy="8229600"/>
  <p:notesSz cx="8229600" cy="14630400"/>
  <p:embeddedFontLst>
    <p:embeddedFont>
      <p:font typeface="Cambria" panose="02040503050406030204" pitchFamily="18"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41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D693E-14D8-2497-6DFF-5B83B19DD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9351C-D01F-C40C-CE2B-F25F67625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0C0A4-3972-4534-0099-299D631024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7903E-CFB5-FF3A-ECEE-C80981B8D862}"/>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70550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05A1B-D791-F144-DE2B-ADE8608ED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7070A-D88D-B038-CB02-B5965C62F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30DE8-E369-C5AA-2067-2D9D1C3BCA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E1FDB0-7465-DF29-A262-C9168ED1BE3C}"/>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428073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9A73-B806-22C2-FF79-1D95BA6B9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3A59D-2231-CBCF-BC9C-516F97EE2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A6B78-87EF-AEB5-5751-7FBE51BFCF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1D1C3D-1AA4-8440-1EDE-09CE1789F886}"/>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63053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pic>
        <p:nvPicPr>
          <p:cNvPr id="2" name="Picture 2" descr="SNS Groups">
            <a:extLst>
              <a:ext uri="{FF2B5EF4-FFF2-40B4-BE49-F238E27FC236}">
                <a16:creationId xmlns:a16="http://schemas.microsoft.com/office/drawing/2014/main" id="{C06E8CD7-7AA1-B882-3909-C54B150B9BF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097B0DA6-6AEE-785D-78F9-5D53831309BD}"/>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6E9E5ABD-3A5A-4FF4-9826-12B2BD61B863}" type="datetime1">
              <a:rPr lang="en-US" smtClean="0"/>
              <a:t>1/7/2026</a:t>
            </a:fld>
            <a:endParaRPr lang="en-US" dirty="0"/>
          </a:p>
        </p:txBody>
      </p:sp>
      <p:sp>
        <p:nvSpPr>
          <p:cNvPr id="4" name="Footer Placeholder 4">
            <a:extLst>
              <a:ext uri="{FF2B5EF4-FFF2-40B4-BE49-F238E27FC236}">
                <a16:creationId xmlns:a16="http://schemas.microsoft.com/office/drawing/2014/main" id="{12926073-A863-837C-A3DE-4DA22FC44D55}"/>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5" name="Slide Number Placeholder 5">
            <a:extLst>
              <a:ext uri="{FF2B5EF4-FFF2-40B4-BE49-F238E27FC236}">
                <a16:creationId xmlns:a16="http://schemas.microsoft.com/office/drawing/2014/main" id="{901A4D0A-3E77-6C29-0BD7-488B675A2215}"/>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740E8101-43CC-46BB-D2DE-6D3182F18F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F3818B25-D69F-4537-848C-F08B98AC38A9}"/>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7DA53D29-0338-4606-B217-152856F93602}" type="datetime1">
              <a:rPr lang="en-US" smtClean="0"/>
              <a:t>1/7/2026</a:t>
            </a:fld>
            <a:endParaRPr lang="en-US" dirty="0"/>
          </a:p>
        </p:txBody>
      </p:sp>
      <p:sp>
        <p:nvSpPr>
          <p:cNvPr id="7" name="Footer Placeholder 4">
            <a:extLst>
              <a:ext uri="{FF2B5EF4-FFF2-40B4-BE49-F238E27FC236}">
                <a16:creationId xmlns:a16="http://schemas.microsoft.com/office/drawing/2014/main" id="{6D10A932-956A-4A33-91E9-36BA8A1DFF2C}"/>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625D910F-E29A-E970-3B5B-0507AA178402}"/>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6E849D32-255E-D16E-1663-2E3A6876CBC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023F9C3A-EF78-B007-5E0C-1AC56A8DE279}"/>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6314072B-36EF-4DA0-9177-01487174EF68}" type="datetime1">
              <a:rPr lang="en-US" smtClean="0"/>
              <a:t>1/7/2026</a:t>
            </a:fld>
            <a:endParaRPr lang="en-US" dirty="0"/>
          </a:p>
        </p:txBody>
      </p:sp>
      <p:sp>
        <p:nvSpPr>
          <p:cNvPr id="7" name="Footer Placeholder 4">
            <a:extLst>
              <a:ext uri="{FF2B5EF4-FFF2-40B4-BE49-F238E27FC236}">
                <a16:creationId xmlns:a16="http://schemas.microsoft.com/office/drawing/2014/main" id="{16B5334E-8250-4BAA-C607-F9486F63DE23}"/>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54F64F38-63A1-4E74-65C0-24443508EE3D}"/>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11C83F55-85C8-C89F-7898-2A9D3399583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1C798318-3086-AF4F-C359-01AFB38F5537}"/>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D5DC8088-4324-4C10-A170-5EBE8E1A4E54}" type="datetime1">
              <a:rPr lang="en-US" smtClean="0"/>
              <a:t>1/7/2026</a:t>
            </a:fld>
            <a:endParaRPr lang="en-US" dirty="0"/>
          </a:p>
        </p:txBody>
      </p:sp>
      <p:sp>
        <p:nvSpPr>
          <p:cNvPr id="7" name="Footer Placeholder 4">
            <a:extLst>
              <a:ext uri="{FF2B5EF4-FFF2-40B4-BE49-F238E27FC236}">
                <a16:creationId xmlns:a16="http://schemas.microsoft.com/office/drawing/2014/main" id="{0F0AAA5A-5066-2915-33C9-B320971E2EB8}"/>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C64BEBCD-930F-24A9-D469-773B9D325CC9}"/>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D9D37198-6BFF-982D-127C-4047476F41F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7A962959-5187-02A6-6F95-CF54DF423288}"/>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2555C981-999D-480C-918F-914FFF2921FA}" type="datetime1">
              <a:rPr lang="en-US" smtClean="0"/>
              <a:t>1/7/2026</a:t>
            </a:fld>
            <a:endParaRPr lang="en-US" dirty="0"/>
          </a:p>
        </p:txBody>
      </p:sp>
      <p:sp>
        <p:nvSpPr>
          <p:cNvPr id="7" name="Footer Placeholder 4">
            <a:extLst>
              <a:ext uri="{FF2B5EF4-FFF2-40B4-BE49-F238E27FC236}">
                <a16:creationId xmlns:a16="http://schemas.microsoft.com/office/drawing/2014/main" id="{8C272FCE-FF6F-7856-14F6-6F73536B3F74}"/>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534E24F7-DEA2-A481-BE4D-021024020DA8}"/>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CEC5CBB5-3D6D-AEF3-F7EF-4B7ACF06DDD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80799BEB-3CE8-CBBC-364A-8CE11431529E}"/>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8480FDD3-88EB-473E-B821-48E2EB72D93F}" type="datetime1">
              <a:rPr lang="en-US" smtClean="0"/>
              <a:t>1/7/2026</a:t>
            </a:fld>
            <a:endParaRPr lang="en-US" dirty="0"/>
          </a:p>
        </p:txBody>
      </p:sp>
      <p:sp>
        <p:nvSpPr>
          <p:cNvPr id="7" name="Footer Placeholder 4">
            <a:extLst>
              <a:ext uri="{FF2B5EF4-FFF2-40B4-BE49-F238E27FC236}">
                <a16:creationId xmlns:a16="http://schemas.microsoft.com/office/drawing/2014/main" id="{1AB3445D-9E74-136F-11EE-E493972A5201}"/>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F79DBAF9-4136-5173-F5FE-5E4A99666A69}"/>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859D0C13-6EB7-72EC-DB5F-EFD7B4D4077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F128A319-766E-AA70-D22C-BF4A25AFBF8C}"/>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004A7E8F-7B54-4C91-94F0-58FFF714ED06}" type="datetime1">
              <a:rPr lang="en-US" smtClean="0"/>
              <a:t>1/7/2026</a:t>
            </a:fld>
            <a:endParaRPr lang="en-US" dirty="0"/>
          </a:p>
        </p:txBody>
      </p:sp>
      <p:sp>
        <p:nvSpPr>
          <p:cNvPr id="7" name="Footer Placeholder 4">
            <a:extLst>
              <a:ext uri="{FF2B5EF4-FFF2-40B4-BE49-F238E27FC236}">
                <a16:creationId xmlns:a16="http://schemas.microsoft.com/office/drawing/2014/main" id="{7666741E-977E-9177-36B1-4A0A3EF49893}"/>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601C25F3-88FF-9278-E8B3-3A02DFEBBA47}"/>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7346509D-E105-BBA9-989E-7B6469FFA6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C726BD2F-658D-9DC8-3741-E94CD0C2709A}"/>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B60A608D-A32D-45AD-8C03-5FD9ADE303E2}" type="datetime1">
              <a:rPr lang="en-US" smtClean="0"/>
              <a:t>1/7/2026</a:t>
            </a:fld>
            <a:endParaRPr lang="en-US" dirty="0"/>
          </a:p>
        </p:txBody>
      </p:sp>
      <p:sp>
        <p:nvSpPr>
          <p:cNvPr id="7" name="Footer Placeholder 4">
            <a:extLst>
              <a:ext uri="{FF2B5EF4-FFF2-40B4-BE49-F238E27FC236}">
                <a16:creationId xmlns:a16="http://schemas.microsoft.com/office/drawing/2014/main" id="{4FC76B6C-99EF-2CAF-75E8-465A83F9AA36}"/>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7B192F14-5A1B-32F3-60C0-CB6369CC9A58}"/>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DA3E261D-075B-9DCD-7666-0725E80D56A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F31B9445-D641-44D7-3773-02F2AD873729}"/>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9BD2285D-5D8B-469C-9271-A0427F6EC47F}" type="datetime1">
              <a:rPr lang="en-US" smtClean="0"/>
              <a:t>1/7/2026</a:t>
            </a:fld>
            <a:endParaRPr lang="en-US" dirty="0"/>
          </a:p>
        </p:txBody>
      </p:sp>
      <p:sp>
        <p:nvSpPr>
          <p:cNvPr id="7" name="Footer Placeholder 4">
            <a:extLst>
              <a:ext uri="{FF2B5EF4-FFF2-40B4-BE49-F238E27FC236}">
                <a16:creationId xmlns:a16="http://schemas.microsoft.com/office/drawing/2014/main" id="{F0947358-EDE4-2285-888A-8FF52E5A185B}"/>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97533846-CF48-1675-774C-6688492955E2}"/>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C2DE2F53-235A-5243-1CCA-54D2589975E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96B53486-D9BB-4361-31D5-777C7D15385E}"/>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34581CDB-1340-4D74-A99C-B6E244B37943}" type="datetime1">
              <a:rPr lang="en-US" smtClean="0"/>
              <a:t>1/7/2026</a:t>
            </a:fld>
            <a:endParaRPr lang="en-US" dirty="0"/>
          </a:p>
        </p:txBody>
      </p:sp>
      <p:sp>
        <p:nvSpPr>
          <p:cNvPr id="7" name="Footer Placeholder 4">
            <a:extLst>
              <a:ext uri="{FF2B5EF4-FFF2-40B4-BE49-F238E27FC236}">
                <a16:creationId xmlns:a16="http://schemas.microsoft.com/office/drawing/2014/main" id="{0B49D56C-5AA5-B61D-2DB6-05A9A243DD30}"/>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4214914B-3B12-35CF-6584-D35F72EB420A}"/>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pic>
        <p:nvPicPr>
          <p:cNvPr id="5" name="Picture 2" descr="SNS Groups">
            <a:extLst>
              <a:ext uri="{FF2B5EF4-FFF2-40B4-BE49-F238E27FC236}">
                <a16:creationId xmlns:a16="http://schemas.microsoft.com/office/drawing/2014/main" id="{97B52921-C39F-8B8C-B4F6-089205C8033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a:extLst>
              <a:ext uri="{FF2B5EF4-FFF2-40B4-BE49-F238E27FC236}">
                <a16:creationId xmlns:a16="http://schemas.microsoft.com/office/drawing/2014/main" id="{97D16422-5643-7FF5-273E-E4974382F227}"/>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D5F6D88B-EE1A-44A5-B738-B183A3658087}" type="datetime1">
              <a:rPr lang="en-US" smtClean="0"/>
              <a:t>1/7/2026</a:t>
            </a:fld>
            <a:endParaRPr lang="en-US" dirty="0"/>
          </a:p>
        </p:txBody>
      </p:sp>
      <p:sp>
        <p:nvSpPr>
          <p:cNvPr id="7" name="Footer Placeholder 4">
            <a:extLst>
              <a:ext uri="{FF2B5EF4-FFF2-40B4-BE49-F238E27FC236}">
                <a16:creationId xmlns:a16="http://schemas.microsoft.com/office/drawing/2014/main" id="{32C450B6-98C1-3622-E4C0-40964E603A4B}"/>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8" name="Slide Number Placeholder 5">
            <a:extLst>
              <a:ext uri="{FF2B5EF4-FFF2-40B4-BE49-F238E27FC236}">
                <a16:creationId xmlns:a16="http://schemas.microsoft.com/office/drawing/2014/main" id="{63FC67F8-59A6-3120-09F0-874098A21565}"/>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descr="SNS Groups">
            <a:extLst>
              <a:ext uri="{FF2B5EF4-FFF2-40B4-BE49-F238E27FC236}">
                <a16:creationId xmlns:a16="http://schemas.microsoft.com/office/drawing/2014/main" id="{6A01FB8D-8214-6A58-94EA-CC6F9D15F248}"/>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917975" y="54274"/>
            <a:ext cx="1644883" cy="9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4F211AFB-BDFB-D638-D67C-BAE4E195891D}"/>
              </a:ext>
            </a:extLst>
          </p:cNvPr>
          <p:cNvSpPr>
            <a:spLocks noGrp="1"/>
          </p:cNvSpPr>
          <p:nvPr>
            <p:ph type="dt" sz="half" idx="2"/>
          </p:nvPr>
        </p:nvSpPr>
        <p:spPr>
          <a:xfrm>
            <a:off x="365760" y="7741574"/>
            <a:ext cx="1706880" cy="292100"/>
          </a:xfrm>
          <a:prstGeom prst="rect">
            <a:avLst/>
          </a:prstGeom>
        </p:spPr>
        <p:txBody>
          <a:bodyPr/>
          <a:lstStyle>
            <a:lvl1pPr>
              <a:defRPr sz="1400"/>
            </a:lvl1pPr>
          </a:lstStyle>
          <a:p>
            <a:fld id="{DE449751-B61C-4E26-AA84-D630CCFB987C}" type="datetime1">
              <a:rPr lang="en-US" smtClean="0"/>
              <a:t>1/7/2026</a:t>
            </a:fld>
            <a:endParaRPr lang="en-US" dirty="0"/>
          </a:p>
        </p:txBody>
      </p:sp>
      <p:sp>
        <p:nvSpPr>
          <p:cNvPr id="4" name="Footer Placeholder 4">
            <a:extLst>
              <a:ext uri="{FF2B5EF4-FFF2-40B4-BE49-F238E27FC236}">
                <a16:creationId xmlns:a16="http://schemas.microsoft.com/office/drawing/2014/main" id="{D662F57B-4ADF-86BC-ABCC-DD0406F8C2D3}"/>
              </a:ext>
            </a:extLst>
          </p:cNvPr>
          <p:cNvSpPr>
            <a:spLocks noGrp="1"/>
          </p:cNvSpPr>
          <p:nvPr>
            <p:ph type="ftr" sz="quarter" idx="3"/>
          </p:nvPr>
        </p:nvSpPr>
        <p:spPr>
          <a:xfrm>
            <a:off x="2499360" y="7711901"/>
            <a:ext cx="9703724" cy="292100"/>
          </a:xfrm>
          <a:prstGeom prst="rect">
            <a:avLst/>
          </a:prstGeom>
        </p:spPr>
        <p:txBody>
          <a:bodyPr vert="horz" lIns="91440" tIns="45720" rIns="91440" bIns="45720" rtlCol="0" anchor="ctr"/>
          <a:lstStyle>
            <a:lvl1pPr algn="ctr">
              <a:defRPr sz="1400" b="1">
                <a:solidFill>
                  <a:schemeClr val="tx1"/>
                </a:solidFill>
                <a:latin typeface="Cambria" panose="02040503050406030204" pitchFamily="18" charset="0"/>
                <a:ea typeface="Cambria" panose="02040503050406030204" pitchFamily="18" charset="0"/>
              </a:defRPr>
            </a:lvl1pPr>
          </a:lstStyle>
          <a:p>
            <a:r>
              <a:rPr lang="en-US"/>
              <a:t>23ADB302 GenAI and Agentic AI Systems for Mechanical Engineers | Introduction to Generative AI | Introduction to AI-Driven Robotics | R.Ruthuraraj</a:t>
            </a:r>
            <a:endParaRPr lang="en-US" dirty="0"/>
          </a:p>
        </p:txBody>
      </p:sp>
      <p:sp>
        <p:nvSpPr>
          <p:cNvPr id="5" name="Slide Number Placeholder 5">
            <a:extLst>
              <a:ext uri="{FF2B5EF4-FFF2-40B4-BE49-F238E27FC236}">
                <a16:creationId xmlns:a16="http://schemas.microsoft.com/office/drawing/2014/main" id="{F85DFD2C-BD3B-0B02-109F-C64853C927E9}"/>
              </a:ext>
            </a:extLst>
          </p:cNvPr>
          <p:cNvSpPr>
            <a:spLocks noGrp="1"/>
          </p:cNvSpPr>
          <p:nvPr>
            <p:ph type="sldNum" sz="quarter" idx="4"/>
          </p:nvPr>
        </p:nvSpPr>
        <p:spPr>
          <a:xfrm>
            <a:off x="12690764" y="7534910"/>
            <a:ext cx="1706880" cy="292100"/>
          </a:xfrm>
          <a:prstGeom prst="rect">
            <a:avLst/>
          </a:prstGeom>
        </p:spPr>
        <p:txBody>
          <a:bodyPr vert="horz" lIns="91440" tIns="45720" rIns="91440" bIns="45720" rtlCol="0" anchor="ctr"/>
          <a:lstStyle>
            <a:lvl1pPr algn="r">
              <a:defRPr sz="1400" b="1">
                <a:solidFill>
                  <a:schemeClr val="tx1"/>
                </a:solidFill>
                <a:latin typeface="Cambria" panose="02040503050406030204" pitchFamily="18" charset="0"/>
                <a:ea typeface="Cambria" panose="020405030504060302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9.xml"/><Relationship Id="rId16" Type="http://schemas.openxmlformats.org/officeDocument/2006/relationships/image" Target="../media/image28.png"/><Relationship Id="rId20" Type="http://schemas.openxmlformats.org/officeDocument/2006/relationships/image" Target="../media/image32.svg"/><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endParaRPr lang="en-US" sz="4450" dirty="0"/>
          </a:p>
        </p:txBody>
      </p:sp>
      <p:pic>
        <p:nvPicPr>
          <p:cNvPr id="1026" name="Picture 2">
            <a:extLst>
              <a:ext uri="{FF2B5EF4-FFF2-40B4-BE49-F238E27FC236}">
                <a16:creationId xmlns:a16="http://schemas.microsoft.com/office/drawing/2014/main" id="{04AB412C-CD73-DC9C-A312-9E912E631A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52"/>
          <a:stretch>
            <a:fillRect/>
          </a:stretch>
        </p:blipFill>
        <p:spPr bwMode="auto">
          <a:xfrm>
            <a:off x="9779246" y="1263535"/>
            <a:ext cx="4854632" cy="6927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0">
            <a:extLst>
              <a:ext uri="{FF2B5EF4-FFF2-40B4-BE49-F238E27FC236}">
                <a16:creationId xmlns:a16="http://schemas.microsoft.com/office/drawing/2014/main" id="{79E96E57-30FE-6CA6-4098-26ADEED6E2EC}"/>
              </a:ext>
            </a:extLst>
          </p:cNvPr>
          <p:cNvSpPr/>
          <p:nvPr/>
        </p:nvSpPr>
        <p:spPr>
          <a:xfrm>
            <a:off x="584246" y="2935685"/>
            <a:ext cx="6290072" cy="708779"/>
          </a:xfrm>
          <a:prstGeom prst="rect">
            <a:avLst/>
          </a:prstGeom>
          <a:noFill/>
          <a:ln/>
        </p:spPr>
        <p:txBody>
          <a:bodyPr wrap="none" lIns="0" tIns="0" rIns="0" bIns="0" rtlCol="0" anchor="t"/>
          <a:lstStyle/>
          <a:p>
            <a:pPr marL="0" indent="0" algn="l">
              <a:lnSpc>
                <a:spcPts val="5550"/>
              </a:lnSpc>
              <a:buNone/>
            </a:pPr>
            <a:r>
              <a:rPr lang="en-US" sz="4450" b="1" dirty="0">
                <a:solidFill>
                  <a:srgbClr val="030303"/>
                </a:solidFill>
                <a:latin typeface="Cambria" panose="02040503050406030204" pitchFamily="18" charset="0"/>
                <a:ea typeface="Cambria" panose="02040503050406030204" pitchFamily="18" charset="0"/>
                <a:cs typeface="DM Sans Semi Bold" pitchFamily="34" charset="-120"/>
              </a:rPr>
              <a:t>Introduction to AI-Driven Robotics</a:t>
            </a:r>
          </a:p>
        </p:txBody>
      </p:sp>
      <p:sp>
        <p:nvSpPr>
          <p:cNvPr id="6" name="Shape 2">
            <a:extLst>
              <a:ext uri="{FF2B5EF4-FFF2-40B4-BE49-F238E27FC236}">
                <a16:creationId xmlns:a16="http://schemas.microsoft.com/office/drawing/2014/main" id="{004374FF-F4C9-AB71-F881-1947B316DD50}"/>
              </a:ext>
            </a:extLst>
          </p:cNvPr>
          <p:cNvSpPr/>
          <p:nvPr/>
        </p:nvSpPr>
        <p:spPr>
          <a:xfrm>
            <a:off x="1531897" y="4224589"/>
            <a:ext cx="1087546" cy="441484"/>
          </a:xfrm>
          <a:prstGeom prst="roundRect">
            <a:avLst>
              <a:gd name="adj" fmla="val 6386"/>
            </a:avLst>
          </a:prstGeom>
          <a:solidFill>
            <a:srgbClr val="D4F7EC"/>
          </a:solidFill>
          <a:ln/>
        </p:spPr>
      </p:sp>
      <p:sp>
        <p:nvSpPr>
          <p:cNvPr id="7" name="Text 3">
            <a:extLst>
              <a:ext uri="{FF2B5EF4-FFF2-40B4-BE49-F238E27FC236}">
                <a16:creationId xmlns:a16="http://schemas.microsoft.com/office/drawing/2014/main" id="{F755E58E-9AD3-6795-CBE7-8DCD94EC88C9}"/>
              </a:ext>
            </a:extLst>
          </p:cNvPr>
          <p:cNvSpPr/>
          <p:nvPr/>
        </p:nvSpPr>
        <p:spPr>
          <a:xfrm>
            <a:off x="1647131" y="4309198"/>
            <a:ext cx="536972" cy="290274"/>
          </a:xfrm>
          <a:prstGeom prst="rect">
            <a:avLst/>
          </a:prstGeom>
          <a:noFill/>
          <a:ln/>
        </p:spPr>
        <p:txBody>
          <a:bodyPr wrap="none" lIns="0" tIns="0" rIns="0" bIns="0" rtlCol="0" anchor="t"/>
          <a:lstStyle/>
          <a:p>
            <a:pPr marL="0" indent="0" algn="l">
              <a:lnSpc>
                <a:spcPts val="2250"/>
              </a:lnSpc>
              <a:buNone/>
            </a:pPr>
            <a:r>
              <a:rPr lang="en-US" sz="2400" b="1" dirty="0">
                <a:latin typeface="Cambria" panose="02040503050406030204" pitchFamily="18" charset="0"/>
                <a:ea typeface="Cambria" panose="02040503050406030204" pitchFamily="18" charset="0"/>
                <a:cs typeface="Inter Medium" pitchFamily="34" charset="-120"/>
              </a:rPr>
              <a:t>UNIT I</a:t>
            </a:r>
            <a:endParaRPr lang="en-US" sz="2400" b="1" dirty="0">
              <a:latin typeface="Cambria" panose="02040503050406030204" pitchFamily="18" charset="0"/>
              <a:ea typeface="Cambria" panose="02040503050406030204" pitchFamily="18" charset="0"/>
            </a:endParaRPr>
          </a:p>
        </p:txBody>
      </p:sp>
      <p:sp>
        <p:nvSpPr>
          <p:cNvPr id="8" name="Shape 4">
            <a:extLst>
              <a:ext uri="{FF2B5EF4-FFF2-40B4-BE49-F238E27FC236}">
                <a16:creationId xmlns:a16="http://schemas.microsoft.com/office/drawing/2014/main" id="{509C6CF8-2B9A-C338-1CEA-188D2F8A735B}"/>
              </a:ext>
            </a:extLst>
          </p:cNvPr>
          <p:cNvSpPr/>
          <p:nvPr/>
        </p:nvSpPr>
        <p:spPr>
          <a:xfrm>
            <a:off x="2732789" y="4216969"/>
            <a:ext cx="5948052" cy="441484"/>
          </a:xfrm>
          <a:prstGeom prst="roundRect">
            <a:avLst>
              <a:gd name="adj" fmla="val 6165"/>
            </a:avLst>
          </a:prstGeom>
          <a:noFill/>
          <a:ln w="7620">
            <a:solidFill>
              <a:srgbClr val="1C9770"/>
            </a:solidFill>
            <a:prstDash val="solid"/>
          </a:ln>
        </p:spPr>
      </p:sp>
      <p:sp>
        <p:nvSpPr>
          <p:cNvPr id="9" name="Text 5">
            <a:extLst>
              <a:ext uri="{FF2B5EF4-FFF2-40B4-BE49-F238E27FC236}">
                <a16:creationId xmlns:a16="http://schemas.microsoft.com/office/drawing/2014/main" id="{E1B30CA4-777A-0C59-9342-297EBF070599}"/>
              </a:ext>
            </a:extLst>
          </p:cNvPr>
          <p:cNvSpPr/>
          <p:nvPr/>
        </p:nvSpPr>
        <p:spPr>
          <a:xfrm>
            <a:off x="2876497" y="4309198"/>
            <a:ext cx="3105864" cy="290274"/>
          </a:xfrm>
          <a:prstGeom prst="rect">
            <a:avLst/>
          </a:prstGeom>
          <a:noFill/>
          <a:ln/>
        </p:spPr>
        <p:txBody>
          <a:bodyPr wrap="none" lIns="0" tIns="0" rIns="0" bIns="0" rtlCol="0" anchor="t"/>
          <a:lstStyle/>
          <a:p>
            <a:pPr marL="0" indent="0" algn="l">
              <a:lnSpc>
                <a:spcPts val="2250"/>
              </a:lnSpc>
              <a:buNone/>
            </a:pPr>
            <a:r>
              <a:rPr lang="en-US" sz="2800" b="1" dirty="0">
                <a:solidFill>
                  <a:srgbClr val="1C9770"/>
                </a:solidFill>
                <a:latin typeface="Cambria" panose="02040503050406030204" pitchFamily="18" charset="0"/>
                <a:ea typeface="Cambria" panose="02040503050406030204" pitchFamily="18" charset="0"/>
                <a:cs typeface="Inter Medium" pitchFamily="34" charset="-120"/>
              </a:rPr>
              <a:t>INTRODUCTION TO GENERATIVE AI</a:t>
            </a:r>
            <a:endParaRPr lang="en-US"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5955BB1-083F-2912-BE8A-8B669E726EE2}"/>
              </a:ext>
            </a:extLst>
          </p:cNvPr>
          <p:cNvSpPr/>
          <p:nvPr/>
        </p:nvSpPr>
        <p:spPr>
          <a:xfrm>
            <a:off x="1379012" y="5715"/>
            <a:ext cx="11872376" cy="1569660"/>
          </a:xfrm>
          <a:prstGeom prst="rect">
            <a:avLst/>
          </a:prstGeom>
        </p:spPr>
        <p:txBody>
          <a:bodyPr wrap="square">
            <a:spAutoFit/>
          </a:bodyPr>
          <a:lstStyle/>
          <a:p>
            <a:pPr algn="ctr"/>
            <a:r>
              <a:rPr lang="en-IN" sz="4000" b="1" dirty="0">
                <a:latin typeface="Cambria" panose="02040503050406030204" pitchFamily="18" charset="0"/>
              </a:rPr>
              <a:t>SNS COLLEGE OF TECHNOLOGY</a:t>
            </a:r>
            <a:br>
              <a:rPr lang="en-IN" sz="4000" b="1" dirty="0">
                <a:latin typeface="Cambria" panose="02040503050406030204" pitchFamily="18" charset="0"/>
              </a:rPr>
            </a:br>
            <a:r>
              <a:rPr lang="en-IN" sz="2800" dirty="0">
                <a:latin typeface="Cambria" panose="02040503050406030204" pitchFamily="18" charset="0"/>
              </a:rPr>
              <a:t>An Autonomous Institution</a:t>
            </a:r>
          </a:p>
          <a:p>
            <a:pPr algn="ctr"/>
            <a:r>
              <a:rPr lang="en-IN" sz="2800" dirty="0">
                <a:latin typeface="Cambria" panose="02040503050406030204" pitchFamily="18" charset="0"/>
              </a:rPr>
              <a:t>Coimbatore-35</a:t>
            </a:r>
          </a:p>
        </p:txBody>
      </p:sp>
      <p:sp>
        <p:nvSpPr>
          <p:cNvPr id="11" name="Footer Placeholder 10">
            <a:extLst>
              <a:ext uri="{FF2B5EF4-FFF2-40B4-BE49-F238E27FC236}">
                <a16:creationId xmlns:a16="http://schemas.microsoft.com/office/drawing/2014/main" id="{52FC8D8E-8354-4D1F-A140-E9463E113C86}"/>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12" name="Date Placeholder 11">
            <a:extLst>
              <a:ext uri="{FF2B5EF4-FFF2-40B4-BE49-F238E27FC236}">
                <a16:creationId xmlns:a16="http://schemas.microsoft.com/office/drawing/2014/main" id="{888C3FBD-706D-1373-F500-BB44CB74758D}"/>
              </a:ext>
            </a:extLst>
          </p:cNvPr>
          <p:cNvSpPr>
            <a:spLocks noGrp="1"/>
          </p:cNvSpPr>
          <p:nvPr>
            <p:ph type="dt" sz="half" idx="2"/>
          </p:nvPr>
        </p:nvSpPr>
        <p:spPr/>
        <p:txBody>
          <a:bodyPr/>
          <a:lstStyle/>
          <a:p>
            <a:fld id="{2EB77E4E-8AB7-420F-92FE-AC4BF680DDD7}" type="datetime1">
              <a:rPr lang="en-US" smtClean="0"/>
              <a:t>1/7/2026</a:t>
            </a:fld>
            <a:endParaRPr lang="en-US" dirty="0"/>
          </a:p>
        </p:txBody>
      </p:sp>
      <p:sp>
        <p:nvSpPr>
          <p:cNvPr id="13" name="Slide Number Placeholder 12">
            <a:extLst>
              <a:ext uri="{FF2B5EF4-FFF2-40B4-BE49-F238E27FC236}">
                <a16:creationId xmlns:a16="http://schemas.microsoft.com/office/drawing/2014/main" id="{AD1ED8EE-0EAF-1082-B6B5-6389E12CB56B}"/>
              </a:ext>
            </a:extLst>
          </p:cNvPr>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8670" y="386969"/>
            <a:ext cx="9575840" cy="528161"/>
          </a:xfrm>
          <a:prstGeom prst="rect">
            <a:avLst/>
          </a:prstGeom>
          <a:noFill/>
          <a:ln/>
        </p:spPr>
        <p:txBody>
          <a:bodyPr wrap="none" lIns="0" tIns="0" rIns="0" bIns="0" rtlCol="0" anchor="t"/>
          <a:lstStyle/>
          <a:p>
            <a:pPr marL="0" indent="0" algn="l">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Real-World Mechanical Applications</a:t>
            </a:r>
            <a:endParaRPr lang="en-US" sz="4000" dirty="0">
              <a:latin typeface="Cambria" panose="02040503050406030204" pitchFamily="18" charset="0"/>
              <a:ea typeface="Cambria" panose="02040503050406030204" pitchFamily="18" charset="0"/>
            </a:endParaRPr>
          </a:p>
        </p:txBody>
      </p:sp>
      <p:sp>
        <p:nvSpPr>
          <p:cNvPr id="3" name="Text 1"/>
          <p:cNvSpPr/>
          <p:nvPr/>
        </p:nvSpPr>
        <p:spPr>
          <a:xfrm>
            <a:off x="788670" y="1253149"/>
            <a:ext cx="13053060" cy="270510"/>
          </a:xfrm>
          <a:prstGeom prst="rect">
            <a:avLst/>
          </a:prstGeom>
          <a:noFill/>
          <a:ln/>
        </p:spPr>
        <p:txBody>
          <a:bodyPr wrap="non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AI-driven robotics solving practical engineering challenges across modern manufacturing operations</a:t>
            </a:r>
            <a:endParaRPr lang="en-US" sz="1600" dirty="0">
              <a:latin typeface="Cambria" panose="02040503050406030204" pitchFamily="18" charset="0"/>
              <a:ea typeface="Cambria" panose="02040503050406030204" pitchFamily="18" charset="0"/>
            </a:endParaRPr>
          </a:p>
        </p:txBody>
      </p:sp>
      <p:sp>
        <p:nvSpPr>
          <p:cNvPr id="4" name="Shape 2"/>
          <p:cNvSpPr/>
          <p:nvPr/>
        </p:nvSpPr>
        <p:spPr>
          <a:xfrm>
            <a:off x="788670" y="1713802"/>
            <a:ext cx="13053060" cy="1290042"/>
          </a:xfrm>
          <a:prstGeom prst="roundRect">
            <a:avLst>
              <a:gd name="adj" fmla="val 5503"/>
            </a:avLst>
          </a:prstGeom>
          <a:solidFill>
            <a:srgbClr val="FFFFFF"/>
          </a:solidFill>
          <a:ln w="22860">
            <a:solidFill>
              <a:srgbClr val="BCDBD4"/>
            </a:solidFill>
            <a:prstDash val="solid"/>
          </a:ln>
        </p:spPr>
      </p:sp>
      <p:sp>
        <p:nvSpPr>
          <p:cNvPr id="5" name="Shape 3"/>
          <p:cNvSpPr/>
          <p:nvPr/>
        </p:nvSpPr>
        <p:spPr>
          <a:xfrm>
            <a:off x="811530" y="1736662"/>
            <a:ext cx="676037" cy="1244322"/>
          </a:xfrm>
          <a:prstGeom prst="roundRect">
            <a:avLst>
              <a:gd name="adj" fmla="val 6443"/>
            </a:avLst>
          </a:prstGeom>
          <a:solidFill>
            <a:srgbClr val="D6F5EE"/>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937" y="2232081"/>
            <a:ext cx="253484" cy="253484"/>
          </a:xfrm>
          <a:prstGeom prst="rect">
            <a:avLst/>
          </a:prstGeom>
        </p:spPr>
      </p:pic>
      <p:sp>
        <p:nvSpPr>
          <p:cNvPr id="7" name="Text 4"/>
          <p:cNvSpPr/>
          <p:nvPr/>
        </p:nvSpPr>
        <p:spPr>
          <a:xfrm>
            <a:off x="1656517" y="1905612"/>
            <a:ext cx="4741307" cy="264081"/>
          </a:xfrm>
          <a:prstGeom prst="rect">
            <a:avLst/>
          </a:prstGeom>
          <a:noFill/>
          <a:ln/>
        </p:spPr>
        <p:txBody>
          <a:bodyPr wrap="none" lIns="0" tIns="0" rIns="0" bIns="0" rtlCol="0" anchor="t"/>
          <a:lstStyle/>
          <a:p>
            <a:pPr marL="0" indent="0" algn="l">
              <a:lnSpc>
                <a:spcPts val="2050"/>
              </a:lnSpc>
              <a:buNone/>
            </a:pPr>
            <a:r>
              <a:rPr lang="en-US" sz="2000" b="1" dirty="0">
                <a:latin typeface="Cambria" panose="02040503050406030204" pitchFamily="18" charset="0"/>
                <a:ea typeface="Cambria" panose="02040503050406030204" pitchFamily="18" charset="0"/>
                <a:cs typeface="Unbounded Bold" pitchFamily="34" charset="-120"/>
              </a:rPr>
              <a:t>Adaptive Gripping of Irregular Parts</a:t>
            </a:r>
            <a:endParaRPr lang="en-US" sz="2000" dirty="0">
              <a:latin typeface="Cambria" panose="02040503050406030204" pitchFamily="18" charset="0"/>
              <a:ea typeface="Cambria" panose="02040503050406030204" pitchFamily="18" charset="0"/>
            </a:endParaRPr>
          </a:p>
        </p:txBody>
      </p:sp>
      <p:sp>
        <p:nvSpPr>
          <p:cNvPr id="8" name="Text 5"/>
          <p:cNvSpPr/>
          <p:nvPr/>
        </p:nvSpPr>
        <p:spPr>
          <a:xfrm>
            <a:off x="1656517" y="2271014"/>
            <a:ext cx="11993404" cy="541020"/>
          </a:xfrm>
          <a:prstGeom prst="rect">
            <a:avLst/>
          </a:prstGeom>
          <a:noFill/>
          <a:ln/>
        </p:spPr>
        <p:txBody>
          <a:bodyPr wrap="squar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Vision-guided gripper adjustment for components with geometric variation, deformable materials, or inconsistent positioning. Force feedback ensures secure handling without damage.</a:t>
            </a:r>
            <a:endParaRPr lang="en-US" sz="1600" dirty="0">
              <a:latin typeface="Cambria" panose="02040503050406030204" pitchFamily="18" charset="0"/>
              <a:ea typeface="Cambria" panose="02040503050406030204" pitchFamily="18" charset="0"/>
            </a:endParaRPr>
          </a:p>
        </p:txBody>
      </p:sp>
      <p:sp>
        <p:nvSpPr>
          <p:cNvPr id="24" name="Footer Placeholder 23">
            <a:extLst>
              <a:ext uri="{FF2B5EF4-FFF2-40B4-BE49-F238E27FC236}">
                <a16:creationId xmlns:a16="http://schemas.microsoft.com/office/drawing/2014/main" id="{7DA4CDA8-9D67-5E3F-60DC-2FE96EBC1DAF}"/>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5" name="Date Placeholder 24">
            <a:extLst>
              <a:ext uri="{FF2B5EF4-FFF2-40B4-BE49-F238E27FC236}">
                <a16:creationId xmlns:a16="http://schemas.microsoft.com/office/drawing/2014/main" id="{1D95AE67-58F3-9167-EC7C-5C527FCD8FD1}"/>
              </a:ext>
            </a:extLst>
          </p:cNvPr>
          <p:cNvSpPr>
            <a:spLocks noGrp="1"/>
          </p:cNvSpPr>
          <p:nvPr>
            <p:ph type="dt" sz="half" idx="2"/>
          </p:nvPr>
        </p:nvSpPr>
        <p:spPr/>
        <p:txBody>
          <a:bodyPr/>
          <a:lstStyle/>
          <a:p>
            <a:fld id="{9660B7D7-FF4D-45A5-8340-2B564BF7A9AD}" type="datetime1">
              <a:rPr lang="en-US" smtClean="0"/>
              <a:t>1/7/2026</a:t>
            </a:fld>
            <a:endParaRPr lang="en-US" dirty="0"/>
          </a:p>
        </p:txBody>
      </p:sp>
      <p:sp>
        <p:nvSpPr>
          <p:cNvPr id="26" name="Slide Number Placeholder 25">
            <a:extLst>
              <a:ext uri="{FF2B5EF4-FFF2-40B4-BE49-F238E27FC236}">
                <a16:creationId xmlns:a16="http://schemas.microsoft.com/office/drawing/2014/main" id="{BED6D720-D726-09DC-B270-E4E0ABB0C5A3}"/>
              </a:ext>
            </a:extLst>
          </p:cNvPr>
          <p:cNvSpPr>
            <a:spLocks noGrp="1"/>
          </p:cNvSpPr>
          <p:nvPr>
            <p:ph type="sldNum" sz="quarter" idx="4"/>
          </p:nvPr>
        </p:nvSpPr>
        <p:spPr/>
        <p:txBody>
          <a:bodyPr/>
          <a:lstStyle/>
          <a:p>
            <a:fld id="{B6F15528-21DE-4FAA-801E-634DDDAF4B2B}" type="slidenum">
              <a:rPr lang="en-US" smtClean="0"/>
              <a:pPr/>
              <a:t>10</a:t>
            </a:fld>
            <a:endParaRPr lang="en-US"/>
          </a:p>
        </p:txBody>
      </p:sp>
      <p:pic>
        <p:nvPicPr>
          <p:cNvPr id="2050" name="Picture 2">
            <a:extLst>
              <a:ext uri="{FF2B5EF4-FFF2-40B4-BE49-F238E27FC236}">
                <a16:creationId xmlns:a16="http://schemas.microsoft.com/office/drawing/2014/main" id="{52EC68E8-18E1-19D1-261F-73B9CE524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369" y="3133337"/>
            <a:ext cx="5565285" cy="43867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03A3-FA80-EE6C-AB53-1D60520C6BC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45ADB28-A312-F3E2-A80C-04A383EB42BC}"/>
              </a:ext>
            </a:extLst>
          </p:cNvPr>
          <p:cNvSpPr/>
          <p:nvPr/>
        </p:nvSpPr>
        <p:spPr>
          <a:xfrm>
            <a:off x="788670" y="386969"/>
            <a:ext cx="9575840" cy="528161"/>
          </a:xfrm>
          <a:prstGeom prst="rect">
            <a:avLst/>
          </a:prstGeom>
          <a:noFill/>
          <a:ln/>
        </p:spPr>
        <p:txBody>
          <a:bodyPr wrap="none" lIns="0" tIns="0" rIns="0" bIns="0" rtlCol="0" anchor="t"/>
          <a:lstStyle/>
          <a:p>
            <a:pPr marL="0" indent="0" algn="l">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Real-World Mechanical Applications</a:t>
            </a:r>
            <a:endParaRPr lang="en-US" sz="4000" dirty="0">
              <a:latin typeface="Cambria" panose="02040503050406030204" pitchFamily="18" charset="0"/>
              <a:ea typeface="Cambria" panose="02040503050406030204" pitchFamily="18" charset="0"/>
            </a:endParaRPr>
          </a:p>
        </p:txBody>
      </p:sp>
      <p:sp>
        <p:nvSpPr>
          <p:cNvPr id="3" name="Text 1">
            <a:extLst>
              <a:ext uri="{FF2B5EF4-FFF2-40B4-BE49-F238E27FC236}">
                <a16:creationId xmlns:a16="http://schemas.microsoft.com/office/drawing/2014/main" id="{FE34F3A7-48EF-94DE-B3A6-860B6453993F}"/>
              </a:ext>
            </a:extLst>
          </p:cNvPr>
          <p:cNvSpPr/>
          <p:nvPr/>
        </p:nvSpPr>
        <p:spPr>
          <a:xfrm>
            <a:off x="788670" y="1253149"/>
            <a:ext cx="13053060" cy="270510"/>
          </a:xfrm>
          <a:prstGeom prst="rect">
            <a:avLst/>
          </a:prstGeom>
          <a:noFill/>
          <a:ln/>
        </p:spPr>
        <p:txBody>
          <a:bodyPr wrap="non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AI-driven robotics solving practical engineering challenges across modern manufacturing operations</a:t>
            </a:r>
            <a:endParaRPr lang="en-US" sz="1600" dirty="0">
              <a:latin typeface="Cambria" panose="02040503050406030204" pitchFamily="18" charset="0"/>
              <a:ea typeface="Cambria" panose="02040503050406030204" pitchFamily="18" charset="0"/>
            </a:endParaRPr>
          </a:p>
        </p:txBody>
      </p:sp>
      <p:sp>
        <p:nvSpPr>
          <p:cNvPr id="9" name="Shape 6">
            <a:extLst>
              <a:ext uri="{FF2B5EF4-FFF2-40B4-BE49-F238E27FC236}">
                <a16:creationId xmlns:a16="http://schemas.microsoft.com/office/drawing/2014/main" id="{04AEAB9E-D19C-18CE-1758-5D60C12F5317}"/>
              </a:ext>
            </a:extLst>
          </p:cNvPr>
          <p:cNvSpPr/>
          <p:nvPr/>
        </p:nvSpPr>
        <p:spPr>
          <a:xfrm>
            <a:off x="788670" y="1643261"/>
            <a:ext cx="13053060" cy="1290042"/>
          </a:xfrm>
          <a:prstGeom prst="roundRect">
            <a:avLst>
              <a:gd name="adj" fmla="val 5503"/>
            </a:avLst>
          </a:prstGeom>
          <a:solidFill>
            <a:srgbClr val="FFFFFF"/>
          </a:solidFill>
          <a:ln w="22860">
            <a:solidFill>
              <a:srgbClr val="BCDBD4"/>
            </a:solidFill>
            <a:prstDash val="solid"/>
          </a:ln>
        </p:spPr>
      </p:sp>
      <p:sp>
        <p:nvSpPr>
          <p:cNvPr id="10" name="Shape 7">
            <a:extLst>
              <a:ext uri="{FF2B5EF4-FFF2-40B4-BE49-F238E27FC236}">
                <a16:creationId xmlns:a16="http://schemas.microsoft.com/office/drawing/2014/main" id="{7FF03735-4CF5-2032-26AC-9E6F0911497D}"/>
              </a:ext>
            </a:extLst>
          </p:cNvPr>
          <p:cNvSpPr/>
          <p:nvPr/>
        </p:nvSpPr>
        <p:spPr>
          <a:xfrm>
            <a:off x="811530" y="1666121"/>
            <a:ext cx="676037" cy="1244322"/>
          </a:xfrm>
          <a:prstGeom prst="roundRect">
            <a:avLst>
              <a:gd name="adj" fmla="val 6443"/>
            </a:avLst>
          </a:prstGeom>
          <a:solidFill>
            <a:srgbClr val="D6F5EE"/>
          </a:solidFill>
          <a:ln/>
        </p:spPr>
      </p:sp>
      <p:pic>
        <p:nvPicPr>
          <p:cNvPr id="11" name="Image 1" descr="preencoded.png">
            <a:extLst>
              <a:ext uri="{FF2B5EF4-FFF2-40B4-BE49-F238E27FC236}">
                <a16:creationId xmlns:a16="http://schemas.microsoft.com/office/drawing/2014/main" id="{666E2D2F-2AC0-3B87-1272-F4928D067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937" y="2161540"/>
            <a:ext cx="253484" cy="253484"/>
          </a:xfrm>
          <a:prstGeom prst="rect">
            <a:avLst/>
          </a:prstGeom>
        </p:spPr>
      </p:pic>
      <p:sp>
        <p:nvSpPr>
          <p:cNvPr id="12" name="Text 8">
            <a:extLst>
              <a:ext uri="{FF2B5EF4-FFF2-40B4-BE49-F238E27FC236}">
                <a16:creationId xmlns:a16="http://schemas.microsoft.com/office/drawing/2014/main" id="{5C3768DD-485C-7CAB-FB89-0D387A2FB3A9}"/>
              </a:ext>
            </a:extLst>
          </p:cNvPr>
          <p:cNvSpPr/>
          <p:nvPr/>
        </p:nvSpPr>
        <p:spPr>
          <a:xfrm>
            <a:off x="1656517" y="1835070"/>
            <a:ext cx="4514612" cy="264081"/>
          </a:xfrm>
          <a:prstGeom prst="rect">
            <a:avLst/>
          </a:prstGeom>
          <a:noFill/>
          <a:ln/>
        </p:spPr>
        <p:txBody>
          <a:bodyPr wrap="none" lIns="0" tIns="0" rIns="0" bIns="0" rtlCol="0" anchor="t"/>
          <a:lstStyle/>
          <a:p>
            <a:pPr marL="0" indent="0" algn="l">
              <a:lnSpc>
                <a:spcPts val="2050"/>
              </a:lnSpc>
              <a:buNone/>
            </a:pPr>
            <a:r>
              <a:rPr lang="en-US" sz="2000" b="1" dirty="0">
                <a:latin typeface="Cambria" panose="02040503050406030204" pitchFamily="18" charset="0"/>
                <a:ea typeface="Cambria" panose="02040503050406030204" pitchFamily="18" charset="0"/>
                <a:cs typeface="Unbounded Bold" pitchFamily="34" charset="-120"/>
              </a:rPr>
              <a:t>Real-Time Machining Optimization</a:t>
            </a:r>
            <a:endParaRPr lang="en-US" sz="2000" dirty="0">
              <a:latin typeface="Cambria" panose="02040503050406030204" pitchFamily="18" charset="0"/>
              <a:ea typeface="Cambria" panose="02040503050406030204" pitchFamily="18" charset="0"/>
            </a:endParaRPr>
          </a:p>
        </p:txBody>
      </p:sp>
      <p:sp>
        <p:nvSpPr>
          <p:cNvPr id="13" name="Text 9">
            <a:extLst>
              <a:ext uri="{FF2B5EF4-FFF2-40B4-BE49-F238E27FC236}">
                <a16:creationId xmlns:a16="http://schemas.microsoft.com/office/drawing/2014/main" id="{56E05C54-FCF4-D7D6-B15F-294265429C5B}"/>
              </a:ext>
            </a:extLst>
          </p:cNvPr>
          <p:cNvSpPr/>
          <p:nvPr/>
        </p:nvSpPr>
        <p:spPr>
          <a:xfrm>
            <a:off x="1656517" y="2200473"/>
            <a:ext cx="11993404" cy="541020"/>
          </a:xfrm>
          <a:prstGeom prst="rect">
            <a:avLst/>
          </a:prstGeom>
          <a:noFill/>
          <a:ln/>
        </p:spPr>
        <p:txBody>
          <a:bodyPr wrap="squar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Robots dynamically adjust feed rate, cutting depth, and tool path during machining operations based on measured forces, vibration, and material removal rates to optimize surface finish and tool life.</a:t>
            </a:r>
            <a:endParaRPr lang="en-US" sz="1600" dirty="0">
              <a:latin typeface="Cambria" panose="02040503050406030204" pitchFamily="18" charset="0"/>
              <a:ea typeface="Cambria" panose="02040503050406030204" pitchFamily="18" charset="0"/>
            </a:endParaRPr>
          </a:p>
        </p:txBody>
      </p:sp>
      <p:sp>
        <p:nvSpPr>
          <p:cNvPr id="24" name="Footer Placeholder 23">
            <a:extLst>
              <a:ext uri="{FF2B5EF4-FFF2-40B4-BE49-F238E27FC236}">
                <a16:creationId xmlns:a16="http://schemas.microsoft.com/office/drawing/2014/main" id="{7A41A856-3DCB-1881-872B-B5CA20A91DB1}"/>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5" name="Date Placeholder 24">
            <a:extLst>
              <a:ext uri="{FF2B5EF4-FFF2-40B4-BE49-F238E27FC236}">
                <a16:creationId xmlns:a16="http://schemas.microsoft.com/office/drawing/2014/main" id="{806A3DEF-9852-0FE3-EDD4-A0BE84CB2726}"/>
              </a:ext>
            </a:extLst>
          </p:cNvPr>
          <p:cNvSpPr>
            <a:spLocks noGrp="1"/>
          </p:cNvSpPr>
          <p:nvPr>
            <p:ph type="dt" sz="half" idx="2"/>
          </p:nvPr>
        </p:nvSpPr>
        <p:spPr/>
        <p:txBody>
          <a:bodyPr/>
          <a:lstStyle/>
          <a:p>
            <a:fld id="{9660B7D7-FF4D-45A5-8340-2B564BF7A9AD}" type="datetime1">
              <a:rPr lang="en-US" smtClean="0"/>
              <a:t>1/7/2026</a:t>
            </a:fld>
            <a:endParaRPr lang="en-US" dirty="0"/>
          </a:p>
        </p:txBody>
      </p:sp>
      <p:sp>
        <p:nvSpPr>
          <p:cNvPr id="26" name="Slide Number Placeholder 25">
            <a:extLst>
              <a:ext uri="{FF2B5EF4-FFF2-40B4-BE49-F238E27FC236}">
                <a16:creationId xmlns:a16="http://schemas.microsoft.com/office/drawing/2014/main" id="{FCEAE2B7-0600-B451-1E5F-BAB47FF45F83}"/>
              </a:ext>
            </a:extLst>
          </p:cNvPr>
          <p:cNvSpPr>
            <a:spLocks noGrp="1"/>
          </p:cNvSpPr>
          <p:nvPr>
            <p:ph type="sldNum" sz="quarter" idx="4"/>
          </p:nvPr>
        </p:nvSpPr>
        <p:spPr/>
        <p:txBody>
          <a:bodyPr/>
          <a:lstStyle/>
          <a:p>
            <a:fld id="{B6F15528-21DE-4FAA-801E-634DDDAF4B2B}" type="slidenum">
              <a:rPr lang="en-US" smtClean="0"/>
              <a:pPr/>
              <a:t>11</a:t>
            </a:fld>
            <a:endParaRPr lang="en-US"/>
          </a:p>
        </p:txBody>
      </p:sp>
      <p:pic>
        <p:nvPicPr>
          <p:cNvPr id="3074" name="Picture 2" descr="CNC Optimization Software Reduces Cycle Times 25% or More and Can Double  Tool Life | Modern Machine Shop">
            <a:extLst>
              <a:ext uri="{FF2B5EF4-FFF2-40B4-BE49-F238E27FC236}">
                <a16:creationId xmlns:a16="http://schemas.microsoft.com/office/drawing/2014/main" id="{D804AF63-FD51-40A5-EC72-73803CA31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678" y="3095780"/>
            <a:ext cx="7311044" cy="44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99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F979-7282-4F65-3E11-DB90BD4A612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1413962-C2A5-509B-F136-E143C2CDB734}"/>
              </a:ext>
            </a:extLst>
          </p:cNvPr>
          <p:cNvSpPr/>
          <p:nvPr/>
        </p:nvSpPr>
        <p:spPr>
          <a:xfrm>
            <a:off x="788670" y="386969"/>
            <a:ext cx="9575840" cy="528161"/>
          </a:xfrm>
          <a:prstGeom prst="rect">
            <a:avLst/>
          </a:prstGeom>
          <a:noFill/>
          <a:ln/>
        </p:spPr>
        <p:txBody>
          <a:bodyPr wrap="none" lIns="0" tIns="0" rIns="0" bIns="0" rtlCol="0" anchor="t"/>
          <a:lstStyle/>
          <a:p>
            <a:pPr marL="0" indent="0" algn="l">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Real-World Mechanical Applications</a:t>
            </a:r>
            <a:endParaRPr lang="en-US" sz="4000" dirty="0">
              <a:latin typeface="Cambria" panose="02040503050406030204" pitchFamily="18" charset="0"/>
              <a:ea typeface="Cambria" panose="02040503050406030204" pitchFamily="18" charset="0"/>
            </a:endParaRPr>
          </a:p>
        </p:txBody>
      </p:sp>
      <p:sp>
        <p:nvSpPr>
          <p:cNvPr id="3" name="Text 1">
            <a:extLst>
              <a:ext uri="{FF2B5EF4-FFF2-40B4-BE49-F238E27FC236}">
                <a16:creationId xmlns:a16="http://schemas.microsoft.com/office/drawing/2014/main" id="{59347D9A-5843-20D9-7EF4-5AE05D836DE5}"/>
              </a:ext>
            </a:extLst>
          </p:cNvPr>
          <p:cNvSpPr/>
          <p:nvPr/>
        </p:nvSpPr>
        <p:spPr>
          <a:xfrm>
            <a:off x="788670" y="1103523"/>
            <a:ext cx="13053060" cy="270510"/>
          </a:xfrm>
          <a:prstGeom prst="rect">
            <a:avLst/>
          </a:prstGeom>
          <a:noFill/>
          <a:ln/>
        </p:spPr>
        <p:txBody>
          <a:bodyPr wrap="non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AI-driven robotics solving practical engineering challenges across modern manufacturing operations</a:t>
            </a:r>
            <a:endParaRPr lang="en-US" sz="1600" dirty="0">
              <a:latin typeface="Cambria" panose="02040503050406030204" pitchFamily="18" charset="0"/>
              <a:ea typeface="Cambria" panose="02040503050406030204" pitchFamily="18" charset="0"/>
            </a:endParaRPr>
          </a:p>
        </p:txBody>
      </p:sp>
      <p:sp>
        <p:nvSpPr>
          <p:cNvPr id="14" name="Shape 10">
            <a:extLst>
              <a:ext uri="{FF2B5EF4-FFF2-40B4-BE49-F238E27FC236}">
                <a16:creationId xmlns:a16="http://schemas.microsoft.com/office/drawing/2014/main" id="{3D219AF5-5263-56A7-B73D-F6B1F85ACF0E}"/>
              </a:ext>
            </a:extLst>
          </p:cNvPr>
          <p:cNvSpPr/>
          <p:nvPr/>
        </p:nvSpPr>
        <p:spPr>
          <a:xfrm>
            <a:off x="788670" y="1639208"/>
            <a:ext cx="13053060" cy="1290042"/>
          </a:xfrm>
          <a:prstGeom prst="roundRect">
            <a:avLst>
              <a:gd name="adj" fmla="val 5503"/>
            </a:avLst>
          </a:prstGeom>
          <a:solidFill>
            <a:srgbClr val="FFFFFF"/>
          </a:solidFill>
          <a:ln w="22860">
            <a:solidFill>
              <a:srgbClr val="BCDBD4"/>
            </a:solidFill>
            <a:prstDash val="solid"/>
          </a:ln>
        </p:spPr>
      </p:sp>
      <p:sp>
        <p:nvSpPr>
          <p:cNvPr id="15" name="Shape 11">
            <a:extLst>
              <a:ext uri="{FF2B5EF4-FFF2-40B4-BE49-F238E27FC236}">
                <a16:creationId xmlns:a16="http://schemas.microsoft.com/office/drawing/2014/main" id="{62D50C61-8469-815E-7C9B-CDF031D938CE}"/>
              </a:ext>
            </a:extLst>
          </p:cNvPr>
          <p:cNvSpPr/>
          <p:nvPr/>
        </p:nvSpPr>
        <p:spPr>
          <a:xfrm>
            <a:off x="811530" y="1662068"/>
            <a:ext cx="676037" cy="1244322"/>
          </a:xfrm>
          <a:prstGeom prst="roundRect">
            <a:avLst>
              <a:gd name="adj" fmla="val 6443"/>
            </a:avLst>
          </a:prstGeom>
          <a:solidFill>
            <a:srgbClr val="D6F5EE"/>
          </a:solidFill>
          <a:ln/>
        </p:spPr>
      </p:sp>
      <p:pic>
        <p:nvPicPr>
          <p:cNvPr id="16" name="Image 2" descr="preencoded.png">
            <a:extLst>
              <a:ext uri="{FF2B5EF4-FFF2-40B4-BE49-F238E27FC236}">
                <a16:creationId xmlns:a16="http://schemas.microsoft.com/office/drawing/2014/main" id="{57963440-0D24-D603-5E8D-940404665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937" y="2157487"/>
            <a:ext cx="253484" cy="253484"/>
          </a:xfrm>
          <a:prstGeom prst="rect">
            <a:avLst/>
          </a:prstGeom>
        </p:spPr>
      </p:pic>
      <p:sp>
        <p:nvSpPr>
          <p:cNvPr id="17" name="Text 12">
            <a:extLst>
              <a:ext uri="{FF2B5EF4-FFF2-40B4-BE49-F238E27FC236}">
                <a16:creationId xmlns:a16="http://schemas.microsoft.com/office/drawing/2014/main" id="{7EB0D88F-2BBF-ED8C-603C-D85F20406C93}"/>
              </a:ext>
            </a:extLst>
          </p:cNvPr>
          <p:cNvSpPr/>
          <p:nvPr/>
        </p:nvSpPr>
        <p:spPr>
          <a:xfrm>
            <a:off x="1656517" y="1831017"/>
            <a:ext cx="3765232" cy="264081"/>
          </a:xfrm>
          <a:prstGeom prst="rect">
            <a:avLst/>
          </a:prstGeom>
          <a:noFill/>
          <a:ln/>
        </p:spPr>
        <p:txBody>
          <a:bodyPr wrap="none" lIns="0" tIns="0" rIns="0" bIns="0" rtlCol="0" anchor="t"/>
          <a:lstStyle/>
          <a:p>
            <a:pPr marL="0" indent="0" algn="l">
              <a:lnSpc>
                <a:spcPts val="2050"/>
              </a:lnSpc>
              <a:buNone/>
            </a:pPr>
            <a:r>
              <a:rPr lang="en-US" sz="2000" b="1" dirty="0">
                <a:latin typeface="Cambria" panose="02040503050406030204" pitchFamily="18" charset="0"/>
                <a:ea typeface="Cambria" panose="02040503050406030204" pitchFamily="18" charset="0"/>
                <a:cs typeface="Unbounded Bold" pitchFamily="34" charset="-120"/>
              </a:rPr>
              <a:t>AI-Guided Quality Inspection</a:t>
            </a:r>
            <a:endParaRPr lang="en-US" sz="2000" dirty="0">
              <a:latin typeface="Cambria" panose="02040503050406030204" pitchFamily="18" charset="0"/>
              <a:ea typeface="Cambria" panose="02040503050406030204" pitchFamily="18" charset="0"/>
            </a:endParaRPr>
          </a:p>
        </p:txBody>
      </p:sp>
      <p:sp>
        <p:nvSpPr>
          <p:cNvPr id="18" name="Text 13">
            <a:extLst>
              <a:ext uri="{FF2B5EF4-FFF2-40B4-BE49-F238E27FC236}">
                <a16:creationId xmlns:a16="http://schemas.microsoft.com/office/drawing/2014/main" id="{7D6F3AA1-BC5D-C12F-CAA3-64BE89EE36DA}"/>
              </a:ext>
            </a:extLst>
          </p:cNvPr>
          <p:cNvSpPr/>
          <p:nvPr/>
        </p:nvSpPr>
        <p:spPr>
          <a:xfrm>
            <a:off x="1656517" y="2196420"/>
            <a:ext cx="11993404" cy="541020"/>
          </a:xfrm>
          <a:prstGeom prst="rect">
            <a:avLst/>
          </a:prstGeom>
          <a:noFill/>
          <a:ln/>
        </p:spPr>
        <p:txBody>
          <a:bodyPr wrap="squar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Automated visual inspection systems detect surface defects, dimensional deviations, and assembly errors with higher consistency and speed than manual inspection methods.</a:t>
            </a:r>
            <a:endParaRPr lang="en-US" sz="1600" dirty="0">
              <a:latin typeface="Cambria" panose="02040503050406030204" pitchFamily="18" charset="0"/>
              <a:ea typeface="Cambria" panose="02040503050406030204" pitchFamily="18" charset="0"/>
            </a:endParaRPr>
          </a:p>
        </p:txBody>
      </p:sp>
      <p:sp>
        <p:nvSpPr>
          <p:cNvPr id="24" name="Footer Placeholder 23">
            <a:extLst>
              <a:ext uri="{FF2B5EF4-FFF2-40B4-BE49-F238E27FC236}">
                <a16:creationId xmlns:a16="http://schemas.microsoft.com/office/drawing/2014/main" id="{BB90FE3A-FFB4-BEB1-5CB0-927127E1A33C}"/>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5" name="Date Placeholder 24">
            <a:extLst>
              <a:ext uri="{FF2B5EF4-FFF2-40B4-BE49-F238E27FC236}">
                <a16:creationId xmlns:a16="http://schemas.microsoft.com/office/drawing/2014/main" id="{08694F92-9E54-1D3F-8C5A-06F97FAB2105}"/>
              </a:ext>
            </a:extLst>
          </p:cNvPr>
          <p:cNvSpPr>
            <a:spLocks noGrp="1"/>
          </p:cNvSpPr>
          <p:nvPr>
            <p:ph type="dt" sz="half" idx="2"/>
          </p:nvPr>
        </p:nvSpPr>
        <p:spPr/>
        <p:txBody>
          <a:bodyPr/>
          <a:lstStyle/>
          <a:p>
            <a:fld id="{9660B7D7-FF4D-45A5-8340-2B564BF7A9AD}" type="datetime1">
              <a:rPr lang="en-US" smtClean="0"/>
              <a:t>1/7/2026</a:t>
            </a:fld>
            <a:endParaRPr lang="en-US" dirty="0"/>
          </a:p>
        </p:txBody>
      </p:sp>
      <p:sp>
        <p:nvSpPr>
          <p:cNvPr id="26" name="Slide Number Placeholder 25">
            <a:extLst>
              <a:ext uri="{FF2B5EF4-FFF2-40B4-BE49-F238E27FC236}">
                <a16:creationId xmlns:a16="http://schemas.microsoft.com/office/drawing/2014/main" id="{066CC2DF-C5AF-A0AE-E329-D9BD6226B5EE}"/>
              </a:ext>
            </a:extLst>
          </p:cNvPr>
          <p:cNvSpPr>
            <a:spLocks noGrp="1"/>
          </p:cNvSpPr>
          <p:nvPr>
            <p:ph type="sldNum" sz="quarter" idx="4"/>
          </p:nvPr>
        </p:nvSpPr>
        <p:spPr/>
        <p:txBody>
          <a:bodyPr/>
          <a:lstStyle/>
          <a:p>
            <a:fld id="{B6F15528-21DE-4FAA-801E-634DDDAF4B2B}" type="slidenum">
              <a:rPr lang="en-US" smtClean="0"/>
              <a:pPr/>
              <a:t>12</a:t>
            </a:fld>
            <a:endParaRPr lang="en-US"/>
          </a:p>
        </p:txBody>
      </p:sp>
      <p:pic>
        <p:nvPicPr>
          <p:cNvPr id="4098" name="Picture 2" descr="Vision Guided Robots with Visual Quality Inspection using Cutting Edge  Technologies - A.I. Visual Inspection &amp; Automation">
            <a:extLst>
              <a:ext uri="{FF2B5EF4-FFF2-40B4-BE49-F238E27FC236}">
                <a16:creationId xmlns:a16="http://schemas.microsoft.com/office/drawing/2014/main" id="{BD0CD6A8-1D89-0C81-E83A-B98374863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479" y="3071184"/>
            <a:ext cx="8064893" cy="439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7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536F-0458-F53D-1094-FC3247732A8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AB0E6E7-C8E5-FF31-18F2-29A8FEFAF9AD}"/>
              </a:ext>
            </a:extLst>
          </p:cNvPr>
          <p:cNvSpPr/>
          <p:nvPr/>
        </p:nvSpPr>
        <p:spPr>
          <a:xfrm>
            <a:off x="788670" y="386969"/>
            <a:ext cx="9575840" cy="528161"/>
          </a:xfrm>
          <a:prstGeom prst="rect">
            <a:avLst/>
          </a:prstGeom>
          <a:noFill/>
          <a:ln/>
        </p:spPr>
        <p:txBody>
          <a:bodyPr wrap="none" lIns="0" tIns="0" rIns="0" bIns="0" rtlCol="0" anchor="t"/>
          <a:lstStyle/>
          <a:p>
            <a:pPr marL="0" indent="0" algn="l">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Real-World Mechanical Applications</a:t>
            </a:r>
            <a:endParaRPr lang="en-US" sz="4000" dirty="0">
              <a:latin typeface="Cambria" panose="02040503050406030204" pitchFamily="18" charset="0"/>
              <a:ea typeface="Cambria" panose="02040503050406030204" pitchFamily="18" charset="0"/>
            </a:endParaRPr>
          </a:p>
        </p:txBody>
      </p:sp>
      <p:sp>
        <p:nvSpPr>
          <p:cNvPr id="3" name="Text 1">
            <a:extLst>
              <a:ext uri="{FF2B5EF4-FFF2-40B4-BE49-F238E27FC236}">
                <a16:creationId xmlns:a16="http://schemas.microsoft.com/office/drawing/2014/main" id="{2C4F8393-49EE-17C4-9041-1E04EE686447}"/>
              </a:ext>
            </a:extLst>
          </p:cNvPr>
          <p:cNvSpPr/>
          <p:nvPr/>
        </p:nvSpPr>
        <p:spPr>
          <a:xfrm>
            <a:off x="788670" y="1103523"/>
            <a:ext cx="13053060" cy="270510"/>
          </a:xfrm>
          <a:prstGeom prst="rect">
            <a:avLst/>
          </a:prstGeom>
          <a:noFill/>
          <a:ln/>
        </p:spPr>
        <p:txBody>
          <a:bodyPr wrap="non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AI-driven robotics solving practical engineering challenges across modern manufacturing operations</a:t>
            </a:r>
            <a:endParaRPr lang="en-US" sz="1600" dirty="0">
              <a:latin typeface="Cambria" panose="02040503050406030204" pitchFamily="18" charset="0"/>
              <a:ea typeface="Cambria" panose="02040503050406030204" pitchFamily="18" charset="0"/>
            </a:endParaRPr>
          </a:p>
        </p:txBody>
      </p:sp>
      <p:sp>
        <p:nvSpPr>
          <p:cNvPr id="19" name="Shape 14">
            <a:extLst>
              <a:ext uri="{FF2B5EF4-FFF2-40B4-BE49-F238E27FC236}">
                <a16:creationId xmlns:a16="http://schemas.microsoft.com/office/drawing/2014/main" id="{B79999E2-F7FA-C5A2-4050-ACBA2F7EB8BE}"/>
              </a:ext>
            </a:extLst>
          </p:cNvPr>
          <p:cNvSpPr/>
          <p:nvPr/>
        </p:nvSpPr>
        <p:spPr>
          <a:xfrm>
            <a:off x="788670" y="1552029"/>
            <a:ext cx="13053060" cy="1290042"/>
          </a:xfrm>
          <a:prstGeom prst="roundRect">
            <a:avLst>
              <a:gd name="adj" fmla="val 5503"/>
            </a:avLst>
          </a:prstGeom>
          <a:solidFill>
            <a:srgbClr val="FFFFFF"/>
          </a:solidFill>
          <a:ln w="22860">
            <a:solidFill>
              <a:srgbClr val="BCDBD4"/>
            </a:solidFill>
            <a:prstDash val="solid"/>
          </a:ln>
        </p:spPr>
      </p:sp>
      <p:sp>
        <p:nvSpPr>
          <p:cNvPr id="20" name="Shape 15">
            <a:extLst>
              <a:ext uri="{FF2B5EF4-FFF2-40B4-BE49-F238E27FC236}">
                <a16:creationId xmlns:a16="http://schemas.microsoft.com/office/drawing/2014/main" id="{E0C87EAF-5534-A18E-0ADF-A21858539004}"/>
              </a:ext>
            </a:extLst>
          </p:cNvPr>
          <p:cNvSpPr/>
          <p:nvPr/>
        </p:nvSpPr>
        <p:spPr>
          <a:xfrm>
            <a:off x="811530" y="1574889"/>
            <a:ext cx="676037" cy="1244322"/>
          </a:xfrm>
          <a:prstGeom prst="roundRect">
            <a:avLst>
              <a:gd name="adj" fmla="val 6443"/>
            </a:avLst>
          </a:prstGeom>
          <a:solidFill>
            <a:srgbClr val="D6F5EE"/>
          </a:solidFill>
          <a:ln/>
        </p:spPr>
      </p:sp>
      <p:pic>
        <p:nvPicPr>
          <p:cNvPr id="21" name="Image 3" descr="preencoded.png">
            <a:extLst>
              <a:ext uri="{FF2B5EF4-FFF2-40B4-BE49-F238E27FC236}">
                <a16:creationId xmlns:a16="http://schemas.microsoft.com/office/drawing/2014/main" id="{4ED7D2F6-4921-7583-0F57-70EF8CD78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937" y="2070309"/>
            <a:ext cx="253484" cy="253484"/>
          </a:xfrm>
          <a:prstGeom prst="rect">
            <a:avLst/>
          </a:prstGeom>
        </p:spPr>
      </p:pic>
      <p:sp>
        <p:nvSpPr>
          <p:cNvPr id="22" name="Text 16">
            <a:extLst>
              <a:ext uri="{FF2B5EF4-FFF2-40B4-BE49-F238E27FC236}">
                <a16:creationId xmlns:a16="http://schemas.microsoft.com/office/drawing/2014/main" id="{6DE0BBF5-66DF-641D-937F-302261AF1235}"/>
              </a:ext>
            </a:extLst>
          </p:cNvPr>
          <p:cNvSpPr/>
          <p:nvPr/>
        </p:nvSpPr>
        <p:spPr>
          <a:xfrm>
            <a:off x="1656517" y="1743839"/>
            <a:ext cx="4316016" cy="264081"/>
          </a:xfrm>
          <a:prstGeom prst="rect">
            <a:avLst/>
          </a:prstGeom>
          <a:noFill/>
          <a:ln/>
        </p:spPr>
        <p:txBody>
          <a:bodyPr wrap="none" lIns="0" tIns="0" rIns="0" bIns="0" rtlCol="0" anchor="t"/>
          <a:lstStyle/>
          <a:p>
            <a:pPr marL="0" indent="0" algn="l">
              <a:lnSpc>
                <a:spcPts val="2050"/>
              </a:lnSpc>
              <a:buNone/>
            </a:pPr>
            <a:r>
              <a:rPr lang="en-US" sz="2000" b="1" dirty="0">
                <a:latin typeface="Cambria" panose="02040503050406030204" pitchFamily="18" charset="0"/>
                <a:ea typeface="Cambria" panose="02040503050406030204" pitchFamily="18" charset="0"/>
                <a:cs typeface="Unbounded Bold" pitchFamily="34" charset="-120"/>
              </a:rPr>
              <a:t>Autonomous Warehouse Robots</a:t>
            </a:r>
            <a:endParaRPr lang="en-US" sz="2000" dirty="0">
              <a:latin typeface="Cambria" panose="02040503050406030204" pitchFamily="18" charset="0"/>
              <a:ea typeface="Cambria" panose="02040503050406030204" pitchFamily="18" charset="0"/>
            </a:endParaRPr>
          </a:p>
        </p:txBody>
      </p:sp>
      <p:sp>
        <p:nvSpPr>
          <p:cNvPr id="23" name="Text 17">
            <a:extLst>
              <a:ext uri="{FF2B5EF4-FFF2-40B4-BE49-F238E27FC236}">
                <a16:creationId xmlns:a16="http://schemas.microsoft.com/office/drawing/2014/main" id="{93B7D104-F28B-17D9-E705-ACC1C80958F5}"/>
              </a:ext>
            </a:extLst>
          </p:cNvPr>
          <p:cNvSpPr/>
          <p:nvPr/>
        </p:nvSpPr>
        <p:spPr>
          <a:xfrm>
            <a:off x="1656517" y="2109242"/>
            <a:ext cx="11993404" cy="541020"/>
          </a:xfrm>
          <a:prstGeom prst="rect">
            <a:avLst/>
          </a:prstGeom>
          <a:noFill/>
          <a:ln/>
        </p:spPr>
        <p:txBody>
          <a:bodyPr wrap="squar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Mobile robots navigate dynamic warehouse environments, optimize pick paths, coordinate with multiple units, and adapt to changing inventory layouts without pre-mapped routes.</a:t>
            </a:r>
            <a:endParaRPr lang="en-US" sz="1600" dirty="0">
              <a:latin typeface="Cambria" panose="02040503050406030204" pitchFamily="18" charset="0"/>
              <a:ea typeface="Cambria" panose="02040503050406030204" pitchFamily="18" charset="0"/>
            </a:endParaRPr>
          </a:p>
        </p:txBody>
      </p:sp>
      <p:sp>
        <p:nvSpPr>
          <p:cNvPr id="24" name="Footer Placeholder 23">
            <a:extLst>
              <a:ext uri="{FF2B5EF4-FFF2-40B4-BE49-F238E27FC236}">
                <a16:creationId xmlns:a16="http://schemas.microsoft.com/office/drawing/2014/main" id="{1F86E2FF-5EED-58BF-19DB-36CC0B7E3B24}"/>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5" name="Date Placeholder 24">
            <a:extLst>
              <a:ext uri="{FF2B5EF4-FFF2-40B4-BE49-F238E27FC236}">
                <a16:creationId xmlns:a16="http://schemas.microsoft.com/office/drawing/2014/main" id="{C9F3D023-45A8-B5D6-A74A-8381773CA5DC}"/>
              </a:ext>
            </a:extLst>
          </p:cNvPr>
          <p:cNvSpPr>
            <a:spLocks noGrp="1"/>
          </p:cNvSpPr>
          <p:nvPr>
            <p:ph type="dt" sz="half" idx="2"/>
          </p:nvPr>
        </p:nvSpPr>
        <p:spPr/>
        <p:txBody>
          <a:bodyPr/>
          <a:lstStyle/>
          <a:p>
            <a:fld id="{9660B7D7-FF4D-45A5-8340-2B564BF7A9AD}" type="datetime1">
              <a:rPr lang="en-US" smtClean="0"/>
              <a:t>1/7/2026</a:t>
            </a:fld>
            <a:endParaRPr lang="en-US" dirty="0"/>
          </a:p>
        </p:txBody>
      </p:sp>
      <p:sp>
        <p:nvSpPr>
          <p:cNvPr id="26" name="Slide Number Placeholder 25">
            <a:extLst>
              <a:ext uri="{FF2B5EF4-FFF2-40B4-BE49-F238E27FC236}">
                <a16:creationId xmlns:a16="http://schemas.microsoft.com/office/drawing/2014/main" id="{9DE0829D-D9E0-9E9D-C24A-868060D434B4}"/>
              </a:ext>
            </a:extLst>
          </p:cNvPr>
          <p:cNvSpPr>
            <a:spLocks noGrp="1"/>
          </p:cNvSpPr>
          <p:nvPr>
            <p:ph type="sldNum" sz="quarter" idx="4"/>
          </p:nvPr>
        </p:nvSpPr>
        <p:spPr/>
        <p:txBody>
          <a:bodyPr/>
          <a:lstStyle/>
          <a:p>
            <a:fld id="{B6F15528-21DE-4FAA-801E-634DDDAF4B2B}" type="slidenum">
              <a:rPr lang="en-US" smtClean="0"/>
              <a:pPr/>
              <a:t>13</a:t>
            </a:fld>
            <a:endParaRPr lang="en-US"/>
          </a:p>
        </p:txBody>
      </p:sp>
      <p:pic>
        <p:nvPicPr>
          <p:cNvPr id="5122" name="Picture 2">
            <a:extLst>
              <a:ext uri="{FF2B5EF4-FFF2-40B4-BE49-F238E27FC236}">
                <a16:creationId xmlns:a16="http://schemas.microsoft.com/office/drawing/2014/main" id="{FD7464BA-F7A7-581B-1D56-DCFFAF5A9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327" y="3337491"/>
            <a:ext cx="5951480" cy="36961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01A2E31-0C2D-AD1A-B37F-1430B0CD1A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729" y="3337490"/>
            <a:ext cx="6666191" cy="373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42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111B9-CDAD-24E6-849E-64E4357972AF}"/>
              </a:ext>
            </a:extLst>
          </p:cNvPr>
          <p:cNvSpPr>
            <a:spLocks noGrp="1"/>
          </p:cNvSpPr>
          <p:nvPr>
            <p:ph type="dt" sz="half" idx="2"/>
          </p:nvPr>
        </p:nvSpPr>
        <p:spPr/>
        <p:txBody>
          <a:bodyPr/>
          <a:lstStyle/>
          <a:p>
            <a:fld id="{6314072B-36EF-4DA0-9177-01487174EF68}" type="datetime1">
              <a:rPr lang="en-US" smtClean="0"/>
              <a:t>1/7/2026</a:t>
            </a:fld>
            <a:endParaRPr lang="en-US" dirty="0"/>
          </a:p>
        </p:txBody>
      </p:sp>
      <p:sp>
        <p:nvSpPr>
          <p:cNvPr id="3" name="Footer Placeholder 2">
            <a:extLst>
              <a:ext uri="{FF2B5EF4-FFF2-40B4-BE49-F238E27FC236}">
                <a16:creationId xmlns:a16="http://schemas.microsoft.com/office/drawing/2014/main" id="{9E598FE6-DDAA-B35D-4105-30418D8300DF}"/>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4" name="Slide Number Placeholder 3">
            <a:extLst>
              <a:ext uri="{FF2B5EF4-FFF2-40B4-BE49-F238E27FC236}">
                <a16:creationId xmlns:a16="http://schemas.microsoft.com/office/drawing/2014/main" id="{AA4B4C49-3988-5031-395A-E40F9F77A2F0}"/>
              </a:ext>
            </a:extLst>
          </p:cNvPr>
          <p:cNvSpPr>
            <a:spLocks noGrp="1"/>
          </p:cNvSpPr>
          <p:nvPr>
            <p:ph type="sldNum" sz="quarter" idx="4"/>
          </p:nvPr>
        </p:nvSpPr>
        <p:spPr/>
        <p:txBody>
          <a:bodyPr/>
          <a:lstStyle/>
          <a:p>
            <a:fld id="{B6F15528-21DE-4FAA-801E-634DDDAF4B2B}" type="slidenum">
              <a:rPr lang="en-US" smtClean="0"/>
              <a:pPr/>
              <a:t>14</a:t>
            </a:fld>
            <a:endParaRPr lang="en-US"/>
          </a:p>
        </p:txBody>
      </p:sp>
      <p:sp>
        <p:nvSpPr>
          <p:cNvPr id="5" name="Text 0">
            <a:extLst>
              <a:ext uri="{FF2B5EF4-FFF2-40B4-BE49-F238E27FC236}">
                <a16:creationId xmlns:a16="http://schemas.microsoft.com/office/drawing/2014/main" id="{D6D09B70-0900-E520-09CA-6A6CAAF7C159}"/>
              </a:ext>
            </a:extLst>
          </p:cNvPr>
          <p:cNvSpPr/>
          <p:nvPr/>
        </p:nvSpPr>
        <p:spPr>
          <a:xfrm>
            <a:off x="1952451" y="195926"/>
            <a:ext cx="9575840" cy="528161"/>
          </a:xfrm>
          <a:prstGeom prst="rect">
            <a:avLst/>
          </a:prstGeom>
          <a:noFill/>
          <a:ln/>
        </p:spPr>
        <p:txBody>
          <a:bodyPr wrap="none" lIns="0" tIns="0" rIns="0" bIns="0" rtlCol="0" anchor="t"/>
          <a:lstStyle/>
          <a:p>
            <a:pPr marL="0" indent="0" algn="ctr">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Let’s Recap!</a:t>
            </a:r>
            <a:endParaRPr lang="en-US" sz="40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7FA0C2D3-1E12-2470-1F90-7433228D4E54}"/>
              </a:ext>
            </a:extLst>
          </p:cNvPr>
          <p:cNvPicPr>
            <a:picLocks noChangeAspect="1"/>
          </p:cNvPicPr>
          <p:nvPr/>
        </p:nvPicPr>
        <p:blipFill>
          <a:blip r:embed="rId2"/>
          <a:stretch>
            <a:fillRect/>
          </a:stretch>
        </p:blipFill>
        <p:spPr>
          <a:xfrm>
            <a:off x="1429789" y="926420"/>
            <a:ext cx="11770822" cy="6612821"/>
          </a:xfrm>
          <a:prstGeom prst="rect">
            <a:avLst/>
          </a:prstGeom>
        </p:spPr>
      </p:pic>
    </p:spTree>
    <p:extLst>
      <p:ext uri="{BB962C8B-B14F-4D97-AF65-F5344CB8AC3E}">
        <p14:creationId xmlns:p14="http://schemas.microsoft.com/office/powerpoint/2010/main" val="1725604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A094A-6D4E-D6D5-E795-983DAA24C474}"/>
              </a:ext>
            </a:extLst>
          </p:cNvPr>
          <p:cNvSpPr>
            <a:spLocks noGrp="1"/>
          </p:cNvSpPr>
          <p:nvPr>
            <p:ph type="dt" sz="half" idx="2"/>
          </p:nvPr>
        </p:nvSpPr>
        <p:spPr/>
        <p:txBody>
          <a:bodyPr/>
          <a:lstStyle/>
          <a:p>
            <a:fld id="{6314072B-36EF-4DA0-9177-01487174EF68}" type="datetime1">
              <a:rPr lang="en-US" smtClean="0"/>
              <a:t>1/7/2026</a:t>
            </a:fld>
            <a:endParaRPr lang="en-US" dirty="0"/>
          </a:p>
        </p:txBody>
      </p:sp>
      <p:sp>
        <p:nvSpPr>
          <p:cNvPr id="3" name="Footer Placeholder 2">
            <a:extLst>
              <a:ext uri="{FF2B5EF4-FFF2-40B4-BE49-F238E27FC236}">
                <a16:creationId xmlns:a16="http://schemas.microsoft.com/office/drawing/2014/main" id="{E24301AB-D2C1-0CAE-E0BE-7BB0D8D514E0}"/>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4" name="Slide Number Placeholder 3">
            <a:extLst>
              <a:ext uri="{FF2B5EF4-FFF2-40B4-BE49-F238E27FC236}">
                <a16:creationId xmlns:a16="http://schemas.microsoft.com/office/drawing/2014/main" id="{C3EF1D8E-ED80-475B-3A7B-426AF6C84EB0}"/>
              </a:ext>
            </a:extLst>
          </p:cNvPr>
          <p:cNvSpPr>
            <a:spLocks noGrp="1"/>
          </p:cNvSpPr>
          <p:nvPr>
            <p:ph type="sldNum" sz="quarter" idx="4"/>
          </p:nvPr>
        </p:nvSpPr>
        <p:spPr/>
        <p:txBody>
          <a:bodyPr/>
          <a:lstStyle/>
          <a:p>
            <a:fld id="{B6F15528-21DE-4FAA-801E-634DDDAF4B2B}" type="slidenum">
              <a:rPr lang="en-US" smtClean="0"/>
              <a:pPr/>
              <a:t>15</a:t>
            </a:fld>
            <a:endParaRPr lang="en-US"/>
          </a:p>
        </p:txBody>
      </p:sp>
      <p:pic>
        <p:nvPicPr>
          <p:cNvPr id="5" name="Picture 4">
            <a:extLst>
              <a:ext uri="{FF2B5EF4-FFF2-40B4-BE49-F238E27FC236}">
                <a16:creationId xmlns:a16="http://schemas.microsoft.com/office/drawing/2014/main" id="{E9741259-5286-38B0-CCB5-264D86011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578" y="959600"/>
            <a:ext cx="11218488" cy="631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38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365760" y="452557"/>
            <a:ext cx="1947862" cy="454937"/>
          </a:xfrm>
          <a:prstGeom prst="roundRect">
            <a:avLst>
              <a:gd name="adj" fmla="val 17879"/>
            </a:avLst>
          </a:prstGeom>
          <a:solidFill>
            <a:srgbClr val="D6F5EE"/>
          </a:solidFill>
          <a:ln/>
        </p:spPr>
      </p:sp>
      <p:sp>
        <p:nvSpPr>
          <p:cNvPr id="3" name="Text 1"/>
          <p:cNvSpPr/>
          <p:nvPr/>
        </p:nvSpPr>
        <p:spPr>
          <a:xfrm>
            <a:off x="413870" y="545706"/>
            <a:ext cx="1377910" cy="235387"/>
          </a:xfrm>
          <a:prstGeom prst="rect">
            <a:avLst/>
          </a:prstGeom>
          <a:noFill/>
          <a:ln/>
        </p:spPr>
        <p:txBody>
          <a:bodyPr wrap="none" lIns="0" tIns="0" rIns="0" bIns="0" rtlCol="0" anchor="t"/>
          <a:lstStyle/>
          <a:p>
            <a:pPr marL="0" indent="0" algn="l">
              <a:lnSpc>
                <a:spcPts val="1850"/>
              </a:lnSpc>
              <a:buNone/>
            </a:pPr>
            <a:r>
              <a:rPr lang="en-US" sz="1600" b="1" dirty="0">
                <a:latin typeface="Cambria" panose="02040503050406030204" pitchFamily="18" charset="0"/>
                <a:ea typeface="Cambria" panose="02040503050406030204" pitchFamily="18" charset="0"/>
                <a:cs typeface="Open Sans" pitchFamily="34" charset="-120"/>
              </a:rPr>
              <a:t>MODULE OVERVIEW</a:t>
            </a:r>
            <a:endParaRPr lang="en-US" sz="1600" b="1" dirty="0">
              <a:latin typeface="Cambria" panose="02040503050406030204" pitchFamily="18" charset="0"/>
              <a:ea typeface="Cambria" panose="02040503050406030204" pitchFamily="18" charset="0"/>
            </a:endParaRPr>
          </a:p>
        </p:txBody>
      </p:sp>
      <p:sp>
        <p:nvSpPr>
          <p:cNvPr id="4" name="Text 2"/>
          <p:cNvSpPr/>
          <p:nvPr/>
        </p:nvSpPr>
        <p:spPr>
          <a:xfrm>
            <a:off x="2499360" y="385533"/>
            <a:ext cx="8009811" cy="574715"/>
          </a:xfrm>
          <a:prstGeom prst="rect">
            <a:avLst/>
          </a:prstGeom>
          <a:noFill/>
          <a:ln/>
        </p:spPr>
        <p:txBody>
          <a:bodyPr wrap="none" lIns="0" tIns="0" rIns="0" bIns="0" rtlCol="0" anchor="t"/>
          <a:lstStyle/>
          <a:p>
            <a:pPr marL="0" indent="0" algn="l">
              <a:lnSpc>
                <a:spcPts val="4500"/>
              </a:lnSpc>
              <a:buNone/>
            </a:pPr>
            <a:r>
              <a:rPr lang="en-US" sz="3600" b="1" dirty="0">
                <a:latin typeface="Cambria" panose="02040503050406030204" pitchFamily="18" charset="0"/>
                <a:ea typeface="Cambria" panose="02040503050406030204" pitchFamily="18" charset="0"/>
                <a:cs typeface="Unbounded Bold" pitchFamily="34" charset="-120"/>
              </a:rPr>
              <a:t>What Are AI-Driven Robots?</a:t>
            </a:r>
            <a:endParaRPr lang="en-US" sz="3600" dirty="0">
              <a:latin typeface="Cambria" panose="02040503050406030204" pitchFamily="18" charset="0"/>
              <a:ea typeface="Cambria" panose="02040503050406030204" pitchFamily="18" charset="0"/>
            </a:endParaRPr>
          </a:p>
        </p:txBody>
      </p:sp>
      <p:sp>
        <p:nvSpPr>
          <p:cNvPr id="5" name="Text 3"/>
          <p:cNvSpPr/>
          <p:nvPr/>
        </p:nvSpPr>
        <p:spPr>
          <a:xfrm>
            <a:off x="715208" y="1483357"/>
            <a:ext cx="4744522" cy="344805"/>
          </a:xfrm>
          <a:prstGeom prst="rect">
            <a:avLst/>
          </a:prstGeom>
          <a:noFill/>
          <a:ln/>
        </p:spPr>
        <p:txBody>
          <a:bodyPr wrap="none" lIns="0" tIns="0" rIns="0" bIns="0" rtlCol="0" anchor="t"/>
          <a:lstStyle/>
          <a:p>
            <a:pPr marL="0" indent="0" algn="l">
              <a:lnSpc>
                <a:spcPts val="2700"/>
              </a:lnSpc>
              <a:buNone/>
            </a:pPr>
            <a:r>
              <a:rPr lang="en-US" sz="2400" b="1" dirty="0">
                <a:latin typeface="Cambria" panose="02040503050406030204" pitchFamily="18" charset="0"/>
                <a:ea typeface="Cambria" panose="02040503050406030204" pitchFamily="18" charset="0"/>
                <a:cs typeface="Unbounded Bold" pitchFamily="34" charset="-120"/>
              </a:rPr>
              <a:t>Beyond Fixed Programming</a:t>
            </a:r>
            <a:endParaRPr lang="en-US" sz="2400" dirty="0">
              <a:latin typeface="Cambria" panose="02040503050406030204" pitchFamily="18" charset="0"/>
              <a:ea typeface="Cambria" panose="02040503050406030204" pitchFamily="18" charset="0"/>
            </a:endParaRPr>
          </a:p>
        </p:txBody>
      </p:sp>
      <p:sp>
        <p:nvSpPr>
          <p:cNvPr id="6" name="Text 4"/>
          <p:cNvSpPr/>
          <p:nvPr/>
        </p:nvSpPr>
        <p:spPr>
          <a:xfrm>
            <a:off x="715208" y="2011994"/>
            <a:ext cx="6375678" cy="882968"/>
          </a:xfrm>
          <a:prstGeom prst="rect">
            <a:avLst/>
          </a:prstGeom>
          <a:noFill/>
          <a:ln/>
        </p:spPr>
        <p:txBody>
          <a:bodyPr wrap="square" lIns="0" tIns="0" rIns="0" bIns="0" rtlCol="0" anchor="t"/>
          <a:lstStyle/>
          <a:p>
            <a:pPr marL="0" indent="0" algn="l">
              <a:lnSpc>
                <a:spcPts val="2300"/>
              </a:lnSpc>
              <a:buNone/>
            </a:pPr>
            <a:r>
              <a:rPr lang="en-US" sz="1600" dirty="0">
                <a:latin typeface="Cambria" panose="02040503050406030204" pitchFamily="18" charset="0"/>
                <a:ea typeface="Cambria" panose="02040503050406030204" pitchFamily="18" charset="0"/>
                <a:cs typeface="Open Sans" pitchFamily="34" charset="-120"/>
              </a:rPr>
              <a:t>AI-driven robots integrate advanced perception, autonomous decision-making, and continuous learning capabilities. Unlike traditional systems, they adapt to environmental changes and task variations in real-time.</a:t>
            </a:r>
            <a:endParaRPr lang="en-US" sz="1600" dirty="0">
              <a:latin typeface="Cambria" panose="02040503050406030204" pitchFamily="18" charset="0"/>
              <a:ea typeface="Cambria" panose="02040503050406030204" pitchFamily="18" charset="0"/>
            </a:endParaRPr>
          </a:p>
        </p:txBody>
      </p:sp>
      <p:sp>
        <p:nvSpPr>
          <p:cNvPr id="7" name="Text 5"/>
          <p:cNvSpPr/>
          <p:nvPr/>
        </p:nvSpPr>
        <p:spPr>
          <a:xfrm>
            <a:off x="715208" y="3060459"/>
            <a:ext cx="6375678" cy="882968"/>
          </a:xfrm>
          <a:prstGeom prst="rect">
            <a:avLst/>
          </a:prstGeom>
          <a:noFill/>
          <a:ln/>
        </p:spPr>
        <p:txBody>
          <a:bodyPr wrap="square" lIns="0" tIns="0" rIns="0" bIns="0" rtlCol="0" anchor="t"/>
          <a:lstStyle/>
          <a:p>
            <a:pPr marL="0" indent="0" algn="l">
              <a:lnSpc>
                <a:spcPts val="2300"/>
              </a:lnSpc>
              <a:buNone/>
            </a:pPr>
            <a:r>
              <a:rPr lang="en-US" sz="1600" dirty="0">
                <a:latin typeface="Cambria" panose="02040503050406030204" pitchFamily="18" charset="0"/>
                <a:ea typeface="Cambria" panose="02040503050406030204" pitchFamily="18" charset="0"/>
                <a:cs typeface="Open Sans" pitchFamily="34" charset="-120"/>
              </a:rPr>
              <a:t>These systems move beyond executing pre-programmed motion sequences to intelligently responding to dynamic manufacturing conditions.</a:t>
            </a:r>
            <a:endParaRPr lang="en-US" sz="1600" dirty="0">
              <a:latin typeface="Cambria" panose="02040503050406030204" pitchFamily="18" charset="0"/>
              <a:ea typeface="Cambria" panose="02040503050406030204" pitchFamily="18" charset="0"/>
            </a:endParaRPr>
          </a:p>
        </p:txBody>
      </p:sp>
      <p:pic>
        <p:nvPicPr>
          <p:cNvPr id="8" name="Image 0" descr="preencoded.png"/>
          <p:cNvPicPr>
            <a:picLocks noChangeAspect="1"/>
          </p:cNvPicPr>
          <p:nvPr/>
        </p:nvPicPr>
        <p:blipFill>
          <a:blip r:embed="rId3"/>
          <a:stretch>
            <a:fillRect/>
          </a:stretch>
        </p:blipFill>
        <p:spPr>
          <a:xfrm>
            <a:off x="7806106" y="1370696"/>
            <a:ext cx="5738098" cy="3586282"/>
          </a:xfrm>
          <a:prstGeom prst="rect">
            <a:avLst/>
          </a:prstGeom>
        </p:spPr>
      </p:pic>
      <p:sp>
        <p:nvSpPr>
          <p:cNvPr id="9" name="Shape 6"/>
          <p:cNvSpPr/>
          <p:nvPr/>
        </p:nvSpPr>
        <p:spPr>
          <a:xfrm>
            <a:off x="715208" y="5506241"/>
            <a:ext cx="4277439" cy="1656397"/>
          </a:xfrm>
          <a:prstGeom prst="roundRect">
            <a:avLst>
              <a:gd name="adj" fmla="val 4663"/>
            </a:avLst>
          </a:prstGeom>
          <a:solidFill>
            <a:srgbClr val="D6F5EE"/>
          </a:solidFill>
          <a:ln w="7620">
            <a:solidFill>
              <a:srgbClr val="BCDBD4"/>
            </a:solidFill>
            <a:prstDash val="solid"/>
          </a:ln>
        </p:spPr>
      </p:sp>
      <p:sp>
        <p:nvSpPr>
          <p:cNvPr id="10" name="Text 7"/>
          <p:cNvSpPr/>
          <p:nvPr/>
        </p:nvSpPr>
        <p:spPr>
          <a:xfrm>
            <a:off x="906661" y="5697693"/>
            <a:ext cx="3081576" cy="287298"/>
          </a:xfrm>
          <a:prstGeom prst="rect">
            <a:avLst/>
          </a:prstGeom>
          <a:noFill/>
          <a:ln/>
        </p:spPr>
        <p:txBody>
          <a:bodyPr wrap="none" lIns="0" tIns="0" rIns="0" bIns="0" rtlCol="0" anchor="t"/>
          <a:lstStyle/>
          <a:p>
            <a:pPr marL="0" indent="0" algn="l">
              <a:lnSpc>
                <a:spcPts val="2250"/>
              </a:lnSpc>
              <a:buNone/>
            </a:pPr>
            <a:r>
              <a:rPr lang="en-US" sz="2000" b="1" dirty="0">
                <a:latin typeface="Cambria" panose="02040503050406030204" pitchFamily="18" charset="0"/>
                <a:ea typeface="Cambria" panose="02040503050406030204" pitchFamily="18" charset="0"/>
                <a:cs typeface="Unbounded Bold" pitchFamily="34" charset="-120"/>
              </a:rPr>
              <a:t>Enhanced Perception</a:t>
            </a:r>
            <a:endParaRPr lang="en-US" sz="2000" dirty="0">
              <a:latin typeface="Cambria" panose="02040503050406030204" pitchFamily="18" charset="0"/>
              <a:ea typeface="Cambria" panose="02040503050406030204" pitchFamily="18" charset="0"/>
            </a:endParaRPr>
          </a:p>
        </p:txBody>
      </p:sp>
      <p:sp>
        <p:nvSpPr>
          <p:cNvPr id="11" name="Text 8"/>
          <p:cNvSpPr/>
          <p:nvPr/>
        </p:nvSpPr>
        <p:spPr>
          <a:xfrm>
            <a:off x="906661" y="6095243"/>
            <a:ext cx="3894534" cy="588645"/>
          </a:xfrm>
          <a:prstGeom prst="rect">
            <a:avLst/>
          </a:prstGeom>
          <a:noFill/>
          <a:ln/>
        </p:spPr>
        <p:txBody>
          <a:bodyPr wrap="square" lIns="0" tIns="0" rIns="0" bIns="0" rtlCol="0" anchor="t"/>
          <a:lstStyle/>
          <a:p>
            <a:pPr marL="0" indent="0" algn="l">
              <a:lnSpc>
                <a:spcPts val="2300"/>
              </a:lnSpc>
              <a:buNone/>
            </a:pPr>
            <a:r>
              <a:rPr lang="en-US" sz="1600" dirty="0">
                <a:latin typeface="Cambria" panose="02040503050406030204" pitchFamily="18" charset="0"/>
                <a:ea typeface="Cambria" panose="02040503050406030204" pitchFamily="18" charset="0"/>
                <a:cs typeface="Open Sans" pitchFamily="34" charset="-120"/>
              </a:rPr>
              <a:t>Multi-sensor integration for environmental awareness</a:t>
            </a:r>
            <a:endParaRPr lang="en-US" sz="1600" dirty="0">
              <a:latin typeface="Cambria" panose="02040503050406030204" pitchFamily="18" charset="0"/>
              <a:ea typeface="Cambria" panose="02040503050406030204" pitchFamily="18" charset="0"/>
            </a:endParaRPr>
          </a:p>
        </p:txBody>
      </p:sp>
      <p:sp>
        <p:nvSpPr>
          <p:cNvPr id="12" name="Shape 9"/>
          <p:cNvSpPr/>
          <p:nvPr/>
        </p:nvSpPr>
        <p:spPr>
          <a:xfrm>
            <a:off x="5176480" y="5506241"/>
            <a:ext cx="4277439" cy="1656397"/>
          </a:xfrm>
          <a:prstGeom prst="roundRect">
            <a:avLst>
              <a:gd name="adj" fmla="val 4663"/>
            </a:avLst>
          </a:prstGeom>
          <a:solidFill>
            <a:srgbClr val="D6F5EE"/>
          </a:solidFill>
          <a:ln w="7620">
            <a:solidFill>
              <a:srgbClr val="BCDBD4"/>
            </a:solidFill>
            <a:prstDash val="solid"/>
          </a:ln>
        </p:spPr>
      </p:sp>
      <p:sp>
        <p:nvSpPr>
          <p:cNvPr id="13" name="Text 10"/>
          <p:cNvSpPr/>
          <p:nvPr/>
        </p:nvSpPr>
        <p:spPr>
          <a:xfrm>
            <a:off x="5367933" y="5697693"/>
            <a:ext cx="3894534" cy="574596"/>
          </a:xfrm>
          <a:prstGeom prst="rect">
            <a:avLst/>
          </a:prstGeom>
          <a:noFill/>
          <a:ln/>
        </p:spPr>
        <p:txBody>
          <a:bodyPr wrap="square" lIns="0" tIns="0" rIns="0" bIns="0" rtlCol="0" anchor="t"/>
          <a:lstStyle/>
          <a:p>
            <a:pPr marL="0" indent="0" algn="l">
              <a:lnSpc>
                <a:spcPts val="2250"/>
              </a:lnSpc>
              <a:buNone/>
            </a:pPr>
            <a:r>
              <a:rPr lang="en-US" sz="2000" b="1" dirty="0">
                <a:latin typeface="Cambria" panose="02040503050406030204" pitchFamily="18" charset="0"/>
                <a:ea typeface="Cambria" panose="02040503050406030204" pitchFamily="18" charset="0"/>
                <a:cs typeface="Unbounded Bold" pitchFamily="34" charset="-120"/>
              </a:rPr>
              <a:t>Autonomous Decision-Making</a:t>
            </a:r>
            <a:endParaRPr lang="en-US" sz="2000" dirty="0">
              <a:latin typeface="Cambria" panose="02040503050406030204" pitchFamily="18" charset="0"/>
              <a:ea typeface="Cambria" panose="02040503050406030204" pitchFamily="18" charset="0"/>
            </a:endParaRPr>
          </a:p>
        </p:txBody>
      </p:sp>
      <p:sp>
        <p:nvSpPr>
          <p:cNvPr id="14" name="Text 11"/>
          <p:cNvSpPr/>
          <p:nvPr/>
        </p:nvSpPr>
        <p:spPr>
          <a:xfrm>
            <a:off x="5367933" y="6382541"/>
            <a:ext cx="3894534" cy="588645"/>
          </a:xfrm>
          <a:prstGeom prst="rect">
            <a:avLst/>
          </a:prstGeom>
          <a:noFill/>
          <a:ln/>
        </p:spPr>
        <p:txBody>
          <a:bodyPr wrap="square" lIns="0" tIns="0" rIns="0" bIns="0" rtlCol="0" anchor="t"/>
          <a:lstStyle/>
          <a:p>
            <a:pPr marL="0" indent="0" algn="l">
              <a:lnSpc>
                <a:spcPts val="2300"/>
              </a:lnSpc>
              <a:buNone/>
            </a:pPr>
            <a:r>
              <a:rPr lang="en-US" sz="1600" dirty="0">
                <a:latin typeface="Cambria" panose="02040503050406030204" pitchFamily="18" charset="0"/>
                <a:ea typeface="Cambria" panose="02040503050406030204" pitchFamily="18" charset="0"/>
                <a:cs typeface="Open Sans" pitchFamily="34" charset="-120"/>
              </a:rPr>
              <a:t>Real-time processing and intelligent action selection</a:t>
            </a:r>
            <a:endParaRPr lang="en-US" sz="1600" dirty="0">
              <a:latin typeface="Cambria" panose="02040503050406030204" pitchFamily="18" charset="0"/>
              <a:ea typeface="Cambria" panose="02040503050406030204" pitchFamily="18" charset="0"/>
            </a:endParaRPr>
          </a:p>
        </p:txBody>
      </p:sp>
      <p:sp>
        <p:nvSpPr>
          <p:cNvPr id="15" name="Shape 12"/>
          <p:cNvSpPr/>
          <p:nvPr/>
        </p:nvSpPr>
        <p:spPr>
          <a:xfrm>
            <a:off x="9637752" y="5506241"/>
            <a:ext cx="4277439" cy="1656397"/>
          </a:xfrm>
          <a:prstGeom prst="roundRect">
            <a:avLst>
              <a:gd name="adj" fmla="val 4663"/>
            </a:avLst>
          </a:prstGeom>
          <a:solidFill>
            <a:srgbClr val="D6F5EE"/>
          </a:solidFill>
          <a:ln w="7620">
            <a:solidFill>
              <a:srgbClr val="BCDBD4"/>
            </a:solidFill>
            <a:prstDash val="solid"/>
          </a:ln>
        </p:spPr>
      </p:sp>
      <p:sp>
        <p:nvSpPr>
          <p:cNvPr id="16" name="Text 13"/>
          <p:cNvSpPr/>
          <p:nvPr/>
        </p:nvSpPr>
        <p:spPr>
          <a:xfrm>
            <a:off x="9829205" y="5697693"/>
            <a:ext cx="3013472" cy="287298"/>
          </a:xfrm>
          <a:prstGeom prst="rect">
            <a:avLst/>
          </a:prstGeom>
          <a:noFill/>
          <a:ln/>
        </p:spPr>
        <p:txBody>
          <a:bodyPr wrap="none" lIns="0" tIns="0" rIns="0" bIns="0" rtlCol="0" anchor="t"/>
          <a:lstStyle/>
          <a:p>
            <a:pPr marL="0" indent="0" algn="l">
              <a:lnSpc>
                <a:spcPts val="2250"/>
              </a:lnSpc>
              <a:buNone/>
            </a:pPr>
            <a:r>
              <a:rPr lang="en-US" sz="2000" b="1" dirty="0">
                <a:latin typeface="Cambria" panose="02040503050406030204" pitchFamily="18" charset="0"/>
                <a:ea typeface="Cambria" panose="02040503050406030204" pitchFamily="18" charset="0"/>
                <a:cs typeface="Unbounded Bold" pitchFamily="34" charset="-120"/>
              </a:rPr>
              <a:t>Continuous Learning</a:t>
            </a:r>
            <a:endParaRPr lang="en-US" sz="2000" dirty="0">
              <a:latin typeface="Cambria" panose="02040503050406030204" pitchFamily="18" charset="0"/>
              <a:ea typeface="Cambria" panose="02040503050406030204" pitchFamily="18" charset="0"/>
            </a:endParaRPr>
          </a:p>
        </p:txBody>
      </p:sp>
      <p:sp>
        <p:nvSpPr>
          <p:cNvPr id="17" name="Text 14"/>
          <p:cNvSpPr/>
          <p:nvPr/>
        </p:nvSpPr>
        <p:spPr>
          <a:xfrm>
            <a:off x="9829205" y="6095243"/>
            <a:ext cx="3894534" cy="294323"/>
          </a:xfrm>
          <a:prstGeom prst="rect">
            <a:avLst/>
          </a:prstGeom>
          <a:noFill/>
          <a:ln/>
        </p:spPr>
        <p:txBody>
          <a:bodyPr wrap="none" lIns="0" tIns="0" rIns="0" bIns="0" rtlCol="0" anchor="t"/>
          <a:lstStyle/>
          <a:p>
            <a:pPr marL="0" indent="0" algn="l">
              <a:lnSpc>
                <a:spcPts val="2300"/>
              </a:lnSpc>
              <a:buNone/>
            </a:pPr>
            <a:r>
              <a:rPr lang="en-US" sz="1600" dirty="0">
                <a:latin typeface="Cambria" panose="02040503050406030204" pitchFamily="18" charset="0"/>
                <a:ea typeface="Cambria" panose="02040503050406030204" pitchFamily="18" charset="0"/>
                <a:cs typeface="Open Sans" pitchFamily="34" charset="-120"/>
              </a:rPr>
              <a:t>Adaptation through experience and data</a:t>
            </a:r>
            <a:endParaRPr lang="en-US" sz="1600" dirty="0">
              <a:latin typeface="Cambria" panose="02040503050406030204" pitchFamily="18" charset="0"/>
              <a:ea typeface="Cambria" panose="02040503050406030204" pitchFamily="18" charset="0"/>
            </a:endParaRPr>
          </a:p>
        </p:txBody>
      </p:sp>
      <p:sp>
        <p:nvSpPr>
          <p:cNvPr id="18" name="Footer Placeholder 17">
            <a:extLst>
              <a:ext uri="{FF2B5EF4-FFF2-40B4-BE49-F238E27FC236}">
                <a16:creationId xmlns:a16="http://schemas.microsoft.com/office/drawing/2014/main" id="{BD9BD6CD-A86F-9262-CCDF-4BE319612937}"/>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19" name="Date Placeholder 18">
            <a:extLst>
              <a:ext uri="{FF2B5EF4-FFF2-40B4-BE49-F238E27FC236}">
                <a16:creationId xmlns:a16="http://schemas.microsoft.com/office/drawing/2014/main" id="{97C0F902-672E-773A-DA24-5E36072D5E7D}"/>
              </a:ext>
            </a:extLst>
          </p:cNvPr>
          <p:cNvSpPr>
            <a:spLocks noGrp="1"/>
          </p:cNvSpPr>
          <p:nvPr>
            <p:ph type="dt" sz="half" idx="2"/>
          </p:nvPr>
        </p:nvSpPr>
        <p:spPr/>
        <p:txBody>
          <a:bodyPr/>
          <a:lstStyle/>
          <a:p>
            <a:fld id="{571B9A46-D7F7-41CD-BFA0-DCB81B9EDC3B}" type="datetime1">
              <a:rPr lang="en-US" smtClean="0"/>
              <a:t>1/7/2026</a:t>
            </a:fld>
            <a:endParaRPr lang="en-US" dirty="0"/>
          </a:p>
        </p:txBody>
      </p:sp>
      <p:sp>
        <p:nvSpPr>
          <p:cNvPr id="20" name="Slide Number Placeholder 19">
            <a:extLst>
              <a:ext uri="{FF2B5EF4-FFF2-40B4-BE49-F238E27FC236}">
                <a16:creationId xmlns:a16="http://schemas.microsoft.com/office/drawing/2014/main" id="{41A52E7D-1E57-CFF6-BE83-61D5DBED21B3}"/>
              </a:ext>
            </a:extLst>
          </p:cNvPr>
          <p:cNvSpPr>
            <a:spLocks noGrp="1"/>
          </p:cNvSpPr>
          <p:nvPr>
            <p:ph type="sldNum" sz="quarter" idx="4"/>
          </p:nvPr>
        </p:nvSpPr>
        <p:spPr/>
        <p:txBody>
          <a:body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04028"/>
            <a:ext cx="7822168" cy="673418"/>
          </a:xfrm>
          <a:prstGeom prst="rect">
            <a:avLst/>
          </a:prstGeom>
          <a:noFill/>
          <a:ln/>
        </p:spPr>
        <p:txBody>
          <a:bodyPr wrap="none" lIns="0" tIns="0" rIns="0" bIns="0" rtlCol="0" anchor="t"/>
          <a:lstStyle/>
          <a:p>
            <a:pPr marL="0" indent="0" algn="l">
              <a:lnSpc>
                <a:spcPts val="5300"/>
              </a:lnSpc>
              <a:buNone/>
            </a:pPr>
            <a:r>
              <a:rPr lang="en-US" sz="4400" b="1" dirty="0">
                <a:latin typeface="Cambria" panose="02040503050406030204" pitchFamily="18" charset="0"/>
                <a:ea typeface="Cambria" panose="02040503050406030204" pitchFamily="18" charset="0"/>
                <a:cs typeface="Unbounded Bold" pitchFamily="34" charset="-120"/>
              </a:rPr>
              <a:t>Why Robotics Needs AI</a:t>
            </a:r>
            <a:endParaRPr lang="en-US" sz="4400" dirty="0">
              <a:latin typeface="Cambria" panose="02040503050406030204" pitchFamily="18" charset="0"/>
              <a:ea typeface="Cambria" panose="02040503050406030204" pitchFamily="18" charset="0"/>
            </a:endParaRPr>
          </a:p>
        </p:txBody>
      </p:sp>
      <p:sp>
        <p:nvSpPr>
          <p:cNvPr id="3" name="Text 1"/>
          <p:cNvSpPr/>
          <p:nvPr/>
        </p:nvSpPr>
        <p:spPr>
          <a:xfrm>
            <a:off x="793790" y="1708333"/>
            <a:ext cx="13042821" cy="689610"/>
          </a:xfrm>
          <a:prstGeom prst="rect">
            <a:avLst/>
          </a:prstGeom>
          <a:noFill/>
          <a:ln/>
        </p:spPr>
        <p:txBody>
          <a:bodyPr wrap="square" lIns="0" tIns="0" rIns="0" bIns="0" rtlCol="0" anchor="t"/>
          <a:lstStyle/>
          <a:p>
            <a:pPr marL="0" indent="0" algn="l">
              <a:lnSpc>
                <a:spcPts val="2700"/>
              </a:lnSpc>
              <a:buNone/>
            </a:pPr>
            <a:r>
              <a:rPr lang="en-US" dirty="0">
                <a:latin typeface="Cambria" panose="02040503050406030204" pitchFamily="18" charset="0"/>
                <a:ea typeface="Cambria" panose="02040503050406030204" pitchFamily="18" charset="0"/>
                <a:cs typeface="Open Sans" pitchFamily="34" charset="-120"/>
              </a:rPr>
              <a:t>Modern manufacturing demands exceed the capabilities of traditional fixed-instruction robotics. AI bridges this gap by enabling adaptive, intelligent automation.</a:t>
            </a:r>
            <a:endParaRPr lang="en-US" dirty="0">
              <a:latin typeface="Cambria" panose="02040503050406030204" pitchFamily="18" charset="0"/>
              <a:ea typeface="Cambria" panose="02040503050406030204" pitchFamily="18" charset="0"/>
            </a:endParaRPr>
          </a:p>
        </p:txBody>
      </p:sp>
      <p:pic>
        <p:nvPicPr>
          <p:cNvPr id="4" name="Image 0" descr="preencoded.png"/>
          <p:cNvPicPr>
            <a:picLocks noChangeAspect="1"/>
          </p:cNvPicPr>
          <p:nvPr/>
        </p:nvPicPr>
        <p:blipFill>
          <a:blip r:embed="rId3"/>
          <a:stretch>
            <a:fillRect/>
          </a:stretch>
        </p:blipFill>
        <p:spPr>
          <a:xfrm>
            <a:off x="793790" y="2640354"/>
            <a:ext cx="4347567" cy="861893"/>
          </a:xfrm>
          <a:prstGeom prst="rect">
            <a:avLst/>
          </a:prstGeom>
        </p:spPr>
      </p:pic>
      <p:sp>
        <p:nvSpPr>
          <p:cNvPr id="5" name="Text 2"/>
          <p:cNvSpPr/>
          <p:nvPr/>
        </p:nvSpPr>
        <p:spPr>
          <a:xfrm>
            <a:off x="1009174" y="3717632"/>
            <a:ext cx="2693551" cy="336590"/>
          </a:xfrm>
          <a:prstGeom prst="rect">
            <a:avLst/>
          </a:prstGeom>
          <a:noFill/>
          <a:ln/>
        </p:spPr>
        <p:txBody>
          <a:bodyPr wrap="none" lIns="0" tIns="0" rIns="0" bIns="0" rtlCol="0" anchor="t"/>
          <a:lstStyle/>
          <a:p>
            <a:pPr marL="0" indent="0" algn="l">
              <a:lnSpc>
                <a:spcPts val="2650"/>
              </a:lnSpc>
              <a:buNone/>
            </a:pPr>
            <a:r>
              <a:rPr lang="en-US" sz="2400" b="1" dirty="0">
                <a:latin typeface="Cambria" panose="02040503050406030204" pitchFamily="18" charset="0"/>
                <a:ea typeface="Cambria" panose="02040503050406030204" pitchFamily="18" charset="0"/>
                <a:cs typeface="Unbounded Bold" pitchFamily="34" charset="-120"/>
              </a:rPr>
              <a:t>Sense</a:t>
            </a:r>
            <a:endParaRPr lang="en-US" sz="2400" dirty="0">
              <a:latin typeface="Cambria" panose="02040503050406030204" pitchFamily="18" charset="0"/>
              <a:ea typeface="Cambria" panose="02040503050406030204" pitchFamily="18" charset="0"/>
            </a:endParaRPr>
          </a:p>
        </p:txBody>
      </p:sp>
      <p:sp>
        <p:nvSpPr>
          <p:cNvPr id="6" name="Text 3"/>
          <p:cNvSpPr/>
          <p:nvPr/>
        </p:nvSpPr>
        <p:spPr>
          <a:xfrm>
            <a:off x="1009174" y="4183404"/>
            <a:ext cx="3916799" cy="689610"/>
          </a:xfrm>
          <a:prstGeom prst="rect">
            <a:avLst/>
          </a:prstGeom>
          <a:noFill/>
          <a:ln/>
        </p:spPr>
        <p:txBody>
          <a:bodyPr wrap="square" lIns="0" tIns="0" rIns="0" bIns="0" rtlCol="0" anchor="t"/>
          <a:lstStyle/>
          <a:p>
            <a:pPr marL="0" indent="0" algn="l">
              <a:lnSpc>
                <a:spcPts val="2700"/>
              </a:lnSpc>
              <a:buNone/>
            </a:pPr>
            <a:r>
              <a:rPr lang="en-US" dirty="0">
                <a:latin typeface="Cambria" panose="02040503050406030204" pitchFamily="18" charset="0"/>
                <a:ea typeface="Cambria" panose="02040503050406030204" pitchFamily="18" charset="0"/>
                <a:cs typeface="Open Sans" pitchFamily="34" charset="-120"/>
              </a:rPr>
              <a:t>Multi-modal sensor data acquisition from environment</a:t>
            </a:r>
            <a:endParaRPr lang="en-US" dirty="0">
              <a:latin typeface="Cambria" panose="02040503050406030204" pitchFamily="18" charset="0"/>
              <a:ea typeface="Cambria" panose="02040503050406030204" pitchFamily="18" charset="0"/>
            </a:endParaRPr>
          </a:p>
        </p:txBody>
      </p:sp>
      <p:pic>
        <p:nvPicPr>
          <p:cNvPr id="7" name="Image 1" descr="preencoded.png"/>
          <p:cNvPicPr>
            <a:picLocks noChangeAspect="1"/>
          </p:cNvPicPr>
          <p:nvPr/>
        </p:nvPicPr>
        <p:blipFill>
          <a:blip r:embed="rId4"/>
          <a:stretch>
            <a:fillRect/>
          </a:stretch>
        </p:blipFill>
        <p:spPr>
          <a:xfrm>
            <a:off x="5141357" y="2640354"/>
            <a:ext cx="4347567" cy="861893"/>
          </a:xfrm>
          <a:prstGeom prst="rect">
            <a:avLst/>
          </a:prstGeom>
        </p:spPr>
      </p:pic>
      <p:sp>
        <p:nvSpPr>
          <p:cNvPr id="8" name="Text 4"/>
          <p:cNvSpPr/>
          <p:nvPr/>
        </p:nvSpPr>
        <p:spPr>
          <a:xfrm>
            <a:off x="5356741" y="3717632"/>
            <a:ext cx="2693551" cy="336590"/>
          </a:xfrm>
          <a:prstGeom prst="rect">
            <a:avLst/>
          </a:prstGeom>
          <a:noFill/>
          <a:ln/>
        </p:spPr>
        <p:txBody>
          <a:bodyPr wrap="none" lIns="0" tIns="0" rIns="0" bIns="0" rtlCol="0" anchor="t"/>
          <a:lstStyle/>
          <a:p>
            <a:pPr marL="0" indent="0" algn="l">
              <a:lnSpc>
                <a:spcPts val="2650"/>
              </a:lnSpc>
              <a:buNone/>
            </a:pPr>
            <a:r>
              <a:rPr lang="en-US" sz="2400" b="1" dirty="0">
                <a:latin typeface="Cambria" panose="02040503050406030204" pitchFamily="18" charset="0"/>
                <a:ea typeface="Cambria" panose="02040503050406030204" pitchFamily="18" charset="0"/>
                <a:cs typeface="Unbounded Bold" pitchFamily="34" charset="-120"/>
              </a:rPr>
              <a:t>Think</a:t>
            </a:r>
            <a:endParaRPr lang="en-US" sz="2400" dirty="0">
              <a:latin typeface="Cambria" panose="02040503050406030204" pitchFamily="18" charset="0"/>
              <a:ea typeface="Cambria" panose="02040503050406030204" pitchFamily="18" charset="0"/>
            </a:endParaRPr>
          </a:p>
        </p:txBody>
      </p:sp>
      <p:sp>
        <p:nvSpPr>
          <p:cNvPr id="9" name="Text 5"/>
          <p:cNvSpPr/>
          <p:nvPr/>
        </p:nvSpPr>
        <p:spPr>
          <a:xfrm>
            <a:off x="5356741" y="4183404"/>
            <a:ext cx="3916799" cy="689610"/>
          </a:xfrm>
          <a:prstGeom prst="rect">
            <a:avLst/>
          </a:prstGeom>
          <a:noFill/>
          <a:ln/>
        </p:spPr>
        <p:txBody>
          <a:bodyPr wrap="square" lIns="0" tIns="0" rIns="0" bIns="0" rtlCol="0" anchor="t"/>
          <a:lstStyle/>
          <a:p>
            <a:pPr marL="0" indent="0" algn="l">
              <a:lnSpc>
                <a:spcPts val="2700"/>
              </a:lnSpc>
              <a:buNone/>
            </a:pPr>
            <a:r>
              <a:rPr lang="en-US" dirty="0">
                <a:latin typeface="Cambria" panose="02040503050406030204" pitchFamily="18" charset="0"/>
                <a:ea typeface="Cambria" panose="02040503050406030204" pitchFamily="18" charset="0"/>
                <a:cs typeface="Open Sans" pitchFamily="34" charset="-120"/>
              </a:rPr>
              <a:t>AI processes information and determines optimal actions</a:t>
            </a:r>
            <a:endParaRPr lang="en-US" dirty="0">
              <a:latin typeface="Cambria" panose="02040503050406030204" pitchFamily="18" charset="0"/>
              <a:ea typeface="Cambria" panose="02040503050406030204" pitchFamily="18" charset="0"/>
            </a:endParaRPr>
          </a:p>
        </p:txBody>
      </p:sp>
      <p:pic>
        <p:nvPicPr>
          <p:cNvPr id="10" name="Image 2" descr="preencoded.png"/>
          <p:cNvPicPr>
            <a:picLocks noChangeAspect="1"/>
          </p:cNvPicPr>
          <p:nvPr/>
        </p:nvPicPr>
        <p:blipFill>
          <a:blip r:embed="rId5"/>
          <a:stretch>
            <a:fillRect/>
          </a:stretch>
        </p:blipFill>
        <p:spPr>
          <a:xfrm>
            <a:off x="9488924" y="2640354"/>
            <a:ext cx="4347567" cy="861893"/>
          </a:xfrm>
          <a:prstGeom prst="rect">
            <a:avLst/>
          </a:prstGeom>
        </p:spPr>
      </p:pic>
      <p:sp>
        <p:nvSpPr>
          <p:cNvPr id="11" name="Text 6"/>
          <p:cNvSpPr/>
          <p:nvPr/>
        </p:nvSpPr>
        <p:spPr>
          <a:xfrm>
            <a:off x="9704308" y="3717632"/>
            <a:ext cx="2693551" cy="336590"/>
          </a:xfrm>
          <a:prstGeom prst="rect">
            <a:avLst/>
          </a:prstGeom>
          <a:noFill/>
          <a:ln/>
        </p:spPr>
        <p:txBody>
          <a:bodyPr wrap="none" lIns="0" tIns="0" rIns="0" bIns="0" rtlCol="0" anchor="t"/>
          <a:lstStyle/>
          <a:p>
            <a:pPr marL="0" indent="0" algn="l">
              <a:lnSpc>
                <a:spcPts val="2650"/>
              </a:lnSpc>
              <a:buNone/>
            </a:pPr>
            <a:r>
              <a:rPr lang="en-US" sz="2400" b="1" dirty="0">
                <a:latin typeface="Cambria" panose="02040503050406030204" pitchFamily="18" charset="0"/>
                <a:ea typeface="Cambria" panose="02040503050406030204" pitchFamily="18" charset="0"/>
                <a:cs typeface="Unbounded Bold" pitchFamily="34" charset="-120"/>
              </a:rPr>
              <a:t>Act</a:t>
            </a:r>
            <a:endParaRPr lang="en-US" sz="2400" dirty="0">
              <a:latin typeface="Cambria" panose="02040503050406030204" pitchFamily="18" charset="0"/>
              <a:ea typeface="Cambria" panose="02040503050406030204" pitchFamily="18" charset="0"/>
            </a:endParaRPr>
          </a:p>
        </p:txBody>
      </p:sp>
      <p:sp>
        <p:nvSpPr>
          <p:cNvPr id="12" name="Text 7"/>
          <p:cNvSpPr/>
          <p:nvPr/>
        </p:nvSpPr>
        <p:spPr>
          <a:xfrm>
            <a:off x="9704308" y="4183404"/>
            <a:ext cx="3916799" cy="689610"/>
          </a:xfrm>
          <a:prstGeom prst="rect">
            <a:avLst/>
          </a:prstGeom>
          <a:noFill/>
          <a:ln/>
        </p:spPr>
        <p:txBody>
          <a:bodyPr wrap="square" lIns="0" tIns="0" rIns="0" bIns="0" rtlCol="0" anchor="t"/>
          <a:lstStyle/>
          <a:p>
            <a:pPr marL="0" indent="0" algn="l">
              <a:lnSpc>
                <a:spcPts val="2700"/>
              </a:lnSpc>
              <a:buNone/>
            </a:pPr>
            <a:r>
              <a:rPr lang="en-US" dirty="0">
                <a:latin typeface="Cambria" panose="02040503050406030204" pitchFamily="18" charset="0"/>
                <a:ea typeface="Cambria" panose="02040503050406030204" pitchFamily="18" charset="0"/>
                <a:cs typeface="Open Sans" pitchFamily="34" charset="-120"/>
              </a:rPr>
              <a:t>Execute precise, context-aware movements</a:t>
            </a:r>
            <a:endParaRPr lang="en-US" dirty="0">
              <a:latin typeface="Cambria" panose="02040503050406030204" pitchFamily="18" charset="0"/>
              <a:ea typeface="Cambria" panose="02040503050406030204" pitchFamily="18" charset="0"/>
            </a:endParaRPr>
          </a:p>
        </p:txBody>
      </p:sp>
      <p:sp>
        <p:nvSpPr>
          <p:cNvPr id="13" name="Text 8"/>
          <p:cNvSpPr/>
          <p:nvPr/>
        </p:nvSpPr>
        <p:spPr>
          <a:xfrm>
            <a:off x="793790" y="5546194"/>
            <a:ext cx="4331375" cy="403979"/>
          </a:xfrm>
          <a:prstGeom prst="rect">
            <a:avLst/>
          </a:prstGeom>
          <a:noFill/>
          <a:ln/>
        </p:spPr>
        <p:txBody>
          <a:bodyPr wrap="none" lIns="0" tIns="0" rIns="0" bIns="0" rtlCol="0" anchor="t"/>
          <a:lstStyle/>
          <a:p>
            <a:pPr marL="0" indent="0" algn="l">
              <a:lnSpc>
                <a:spcPts val="3150"/>
              </a:lnSpc>
              <a:buNone/>
            </a:pPr>
            <a:r>
              <a:rPr lang="en-US" sz="2800" b="1" dirty="0">
                <a:latin typeface="Cambria" panose="02040503050406030204" pitchFamily="18" charset="0"/>
                <a:ea typeface="Cambria" panose="02040503050406030204" pitchFamily="18" charset="0"/>
                <a:cs typeface="Unbounded Bold" pitchFamily="34" charset="-120"/>
              </a:rPr>
              <a:t>Traditional Approach</a:t>
            </a:r>
            <a:endParaRPr lang="en-US" sz="2800" dirty="0">
              <a:latin typeface="Cambria" panose="02040503050406030204" pitchFamily="18" charset="0"/>
              <a:ea typeface="Cambria" panose="02040503050406030204" pitchFamily="18" charset="0"/>
            </a:endParaRPr>
          </a:p>
        </p:txBody>
      </p:sp>
      <p:sp>
        <p:nvSpPr>
          <p:cNvPr id="14" name="Text 9"/>
          <p:cNvSpPr/>
          <p:nvPr/>
        </p:nvSpPr>
        <p:spPr>
          <a:xfrm>
            <a:off x="793790" y="6165557"/>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Follow predetermined instruction sets</a:t>
            </a:r>
            <a:endParaRPr lang="en-US" dirty="0">
              <a:latin typeface="Cambria" panose="02040503050406030204" pitchFamily="18" charset="0"/>
              <a:ea typeface="Cambria" panose="02040503050406030204" pitchFamily="18" charset="0"/>
            </a:endParaRPr>
          </a:p>
        </p:txBody>
      </p:sp>
      <p:sp>
        <p:nvSpPr>
          <p:cNvPr id="15" name="Text 10"/>
          <p:cNvSpPr/>
          <p:nvPr/>
        </p:nvSpPr>
        <p:spPr>
          <a:xfrm>
            <a:off x="793790" y="6585728"/>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Limited to structured environments</a:t>
            </a:r>
            <a:endParaRPr lang="en-US" dirty="0">
              <a:latin typeface="Cambria" panose="02040503050406030204" pitchFamily="18" charset="0"/>
              <a:ea typeface="Cambria" panose="02040503050406030204" pitchFamily="18" charset="0"/>
            </a:endParaRPr>
          </a:p>
        </p:txBody>
      </p:sp>
      <p:sp>
        <p:nvSpPr>
          <p:cNvPr id="16" name="Text 11"/>
          <p:cNvSpPr/>
          <p:nvPr/>
        </p:nvSpPr>
        <p:spPr>
          <a:xfrm>
            <a:off x="793790" y="7005900"/>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Require manual reprogramming for changes</a:t>
            </a:r>
            <a:endParaRPr lang="en-US" dirty="0">
              <a:latin typeface="Cambria" panose="02040503050406030204" pitchFamily="18" charset="0"/>
              <a:ea typeface="Cambria" panose="02040503050406030204" pitchFamily="18" charset="0"/>
            </a:endParaRPr>
          </a:p>
        </p:txBody>
      </p:sp>
      <p:sp>
        <p:nvSpPr>
          <p:cNvPr id="17" name="Text 12"/>
          <p:cNvSpPr/>
          <p:nvPr/>
        </p:nvSpPr>
        <p:spPr>
          <a:xfrm>
            <a:off x="7585710" y="5546194"/>
            <a:ext cx="4279940" cy="403979"/>
          </a:xfrm>
          <a:prstGeom prst="rect">
            <a:avLst/>
          </a:prstGeom>
          <a:noFill/>
          <a:ln/>
        </p:spPr>
        <p:txBody>
          <a:bodyPr wrap="none" lIns="0" tIns="0" rIns="0" bIns="0" rtlCol="0" anchor="t"/>
          <a:lstStyle/>
          <a:p>
            <a:pPr marL="0" indent="0" algn="l">
              <a:lnSpc>
                <a:spcPts val="3150"/>
              </a:lnSpc>
              <a:buNone/>
            </a:pPr>
            <a:r>
              <a:rPr lang="en-US" sz="2800" b="1" dirty="0">
                <a:latin typeface="Cambria" panose="02040503050406030204" pitchFamily="18" charset="0"/>
                <a:ea typeface="Cambria" panose="02040503050406030204" pitchFamily="18" charset="0"/>
                <a:cs typeface="Unbounded Bold" pitchFamily="34" charset="-120"/>
              </a:rPr>
              <a:t>AI-Enabled Approach</a:t>
            </a:r>
            <a:endParaRPr lang="en-US" sz="2800" dirty="0">
              <a:latin typeface="Cambria" panose="02040503050406030204" pitchFamily="18" charset="0"/>
              <a:ea typeface="Cambria" panose="02040503050406030204" pitchFamily="18" charset="0"/>
            </a:endParaRPr>
          </a:p>
        </p:txBody>
      </p:sp>
      <p:sp>
        <p:nvSpPr>
          <p:cNvPr id="18" name="Text 13"/>
          <p:cNvSpPr/>
          <p:nvPr/>
        </p:nvSpPr>
        <p:spPr>
          <a:xfrm>
            <a:off x="7585710" y="6165557"/>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Dynamic response to conditions</a:t>
            </a:r>
            <a:endParaRPr lang="en-US" dirty="0">
              <a:latin typeface="Cambria" panose="02040503050406030204" pitchFamily="18" charset="0"/>
              <a:ea typeface="Cambria" panose="02040503050406030204" pitchFamily="18" charset="0"/>
            </a:endParaRPr>
          </a:p>
        </p:txBody>
      </p:sp>
      <p:sp>
        <p:nvSpPr>
          <p:cNvPr id="19" name="Text 14"/>
          <p:cNvSpPr/>
          <p:nvPr/>
        </p:nvSpPr>
        <p:spPr>
          <a:xfrm>
            <a:off x="7585710" y="6585728"/>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Handle uncertainty and variability</a:t>
            </a:r>
            <a:endParaRPr lang="en-US" dirty="0">
              <a:latin typeface="Cambria" panose="02040503050406030204" pitchFamily="18" charset="0"/>
              <a:ea typeface="Cambria" panose="02040503050406030204" pitchFamily="18" charset="0"/>
            </a:endParaRPr>
          </a:p>
        </p:txBody>
      </p:sp>
      <p:sp>
        <p:nvSpPr>
          <p:cNvPr id="20" name="Text 15"/>
          <p:cNvSpPr/>
          <p:nvPr/>
        </p:nvSpPr>
        <p:spPr>
          <a:xfrm>
            <a:off x="7585710" y="7005900"/>
            <a:ext cx="6258520" cy="344805"/>
          </a:xfrm>
          <a:prstGeom prst="rect">
            <a:avLst/>
          </a:prstGeom>
          <a:noFill/>
          <a:ln/>
        </p:spPr>
        <p:txBody>
          <a:bodyPr wrap="none" lIns="0" tIns="0" rIns="0" bIns="0" rtlCol="0" anchor="t"/>
          <a:lstStyle/>
          <a:p>
            <a:pPr marL="342900" indent="-342900" algn="l">
              <a:lnSpc>
                <a:spcPts val="2700"/>
              </a:lnSpc>
              <a:buSzPct val="100000"/>
              <a:buChar char="•"/>
            </a:pPr>
            <a:r>
              <a:rPr lang="en-US" dirty="0">
                <a:latin typeface="Cambria" panose="02040503050406030204" pitchFamily="18" charset="0"/>
                <a:ea typeface="Cambria" panose="02040503050406030204" pitchFamily="18" charset="0"/>
                <a:cs typeface="Open Sans" pitchFamily="34" charset="-120"/>
              </a:rPr>
              <a:t>Self-optimize through experience</a:t>
            </a:r>
            <a:endParaRPr lang="en-US" dirty="0">
              <a:latin typeface="Cambria" panose="02040503050406030204" pitchFamily="18" charset="0"/>
              <a:ea typeface="Cambria" panose="02040503050406030204" pitchFamily="18" charset="0"/>
            </a:endParaRPr>
          </a:p>
        </p:txBody>
      </p:sp>
      <p:sp>
        <p:nvSpPr>
          <p:cNvPr id="21" name="Footer Placeholder 20">
            <a:extLst>
              <a:ext uri="{FF2B5EF4-FFF2-40B4-BE49-F238E27FC236}">
                <a16:creationId xmlns:a16="http://schemas.microsoft.com/office/drawing/2014/main" id="{730C016B-44B2-67A8-F657-F615915D6D36}"/>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2" name="Date Placeholder 21">
            <a:extLst>
              <a:ext uri="{FF2B5EF4-FFF2-40B4-BE49-F238E27FC236}">
                <a16:creationId xmlns:a16="http://schemas.microsoft.com/office/drawing/2014/main" id="{0D4334AE-0C52-D11C-D706-64E0F13AE5C7}"/>
              </a:ext>
            </a:extLst>
          </p:cNvPr>
          <p:cNvSpPr>
            <a:spLocks noGrp="1"/>
          </p:cNvSpPr>
          <p:nvPr>
            <p:ph type="dt" sz="half" idx="2"/>
          </p:nvPr>
        </p:nvSpPr>
        <p:spPr/>
        <p:txBody>
          <a:bodyPr/>
          <a:lstStyle/>
          <a:p>
            <a:fld id="{8138A805-9ABF-4BEA-865F-24C3FECB0926}" type="datetime1">
              <a:rPr lang="en-US" smtClean="0"/>
              <a:t>1/7/2026</a:t>
            </a:fld>
            <a:endParaRPr lang="en-US" dirty="0"/>
          </a:p>
        </p:txBody>
      </p:sp>
      <p:sp>
        <p:nvSpPr>
          <p:cNvPr id="23" name="Slide Number Placeholder 22">
            <a:extLst>
              <a:ext uri="{FF2B5EF4-FFF2-40B4-BE49-F238E27FC236}">
                <a16:creationId xmlns:a16="http://schemas.microsoft.com/office/drawing/2014/main" id="{D0C59BAC-32DD-ADFE-6BF8-0A994CC159AE}"/>
              </a:ext>
            </a:extLst>
          </p:cNvPr>
          <p:cNvSpPr>
            <a:spLocks noGrp="1"/>
          </p:cNvSpPr>
          <p:nvPr>
            <p:ph type="sldNum" sz="quarter" idx="4"/>
          </p:nvPr>
        </p:nvSpPr>
        <p:spPr/>
        <p:txBody>
          <a:bodyPr/>
          <a:lstStyle/>
          <a:p>
            <a:fld id="{B6F15528-21DE-4FAA-801E-634DDDAF4B2B}"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01383" y="210574"/>
            <a:ext cx="13042821" cy="1204913"/>
          </a:xfrm>
          <a:prstGeom prst="rect">
            <a:avLst/>
          </a:prstGeom>
          <a:noFill/>
          <a:ln/>
        </p:spPr>
        <p:txBody>
          <a:bodyPr wrap="square" lIns="0" tIns="0" rIns="0" bIns="0" rtlCol="0" anchor="t"/>
          <a:lstStyle/>
          <a:p>
            <a:pPr marL="0" indent="0" algn="ctr">
              <a:lnSpc>
                <a:spcPts val="4700"/>
              </a:lnSpc>
              <a:buNone/>
            </a:pPr>
            <a:r>
              <a:rPr lang="en-US" sz="4400" b="1" dirty="0">
                <a:latin typeface="Cambria" panose="02040503050406030204" pitchFamily="18" charset="0"/>
                <a:ea typeface="Cambria" panose="02040503050406030204" pitchFamily="18" charset="0"/>
                <a:cs typeface="Unbounded Bold" pitchFamily="34" charset="-120"/>
              </a:rPr>
              <a:t>Core Technologies Behind AI-Driven Robotics</a:t>
            </a:r>
            <a:endParaRPr lang="en-US" sz="4400" dirty="0">
              <a:latin typeface="Cambria" panose="02040503050406030204" pitchFamily="18" charset="0"/>
              <a:ea typeface="Cambria" panose="02040503050406030204" pitchFamily="18" charset="0"/>
            </a:endParaRPr>
          </a:p>
        </p:txBody>
      </p:sp>
      <p:sp>
        <p:nvSpPr>
          <p:cNvPr id="3" name="Shape 1"/>
          <p:cNvSpPr/>
          <p:nvPr/>
        </p:nvSpPr>
        <p:spPr>
          <a:xfrm>
            <a:off x="793790" y="2191168"/>
            <a:ext cx="4219099" cy="2649141"/>
          </a:xfrm>
          <a:prstGeom prst="roundRect">
            <a:avLst>
              <a:gd name="adj" fmla="val 4142"/>
            </a:avLst>
          </a:prstGeom>
          <a:solidFill>
            <a:srgbClr val="FFFFFF"/>
          </a:solidFill>
          <a:ln/>
        </p:spPr>
      </p:sp>
      <p:sp>
        <p:nvSpPr>
          <p:cNvPr id="4" name="Shape 2"/>
          <p:cNvSpPr/>
          <p:nvPr/>
        </p:nvSpPr>
        <p:spPr>
          <a:xfrm>
            <a:off x="793790" y="2168308"/>
            <a:ext cx="4219099" cy="91440"/>
          </a:xfrm>
          <a:prstGeom prst="roundRect">
            <a:avLst>
              <a:gd name="adj" fmla="val 88558"/>
            </a:avLst>
          </a:prstGeom>
          <a:solidFill>
            <a:srgbClr val="26A688"/>
          </a:solidFill>
          <a:ln/>
        </p:spPr>
      </p:sp>
      <p:sp>
        <p:nvSpPr>
          <p:cNvPr id="5" name="Shape 3"/>
          <p:cNvSpPr/>
          <p:nvPr/>
        </p:nvSpPr>
        <p:spPr>
          <a:xfrm>
            <a:off x="2614136" y="1901965"/>
            <a:ext cx="578406" cy="578406"/>
          </a:xfrm>
          <a:prstGeom prst="roundRect">
            <a:avLst>
              <a:gd name="adj" fmla="val 158090"/>
            </a:avLst>
          </a:prstGeom>
          <a:solidFill>
            <a:srgbClr val="26A688"/>
          </a:solidFill>
          <a:ln/>
        </p:spPr>
      </p:sp>
      <p:sp>
        <p:nvSpPr>
          <p:cNvPr id="6" name="Text 4"/>
          <p:cNvSpPr/>
          <p:nvPr/>
        </p:nvSpPr>
        <p:spPr>
          <a:xfrm>
            <a:off x="2787610" y="2046507"/>
            <a:ext cx="231338" cy="289203"/>
          </a:xfrm>
          <a:prstGeom prst="rect">
            <a:avLst/>
          </a:prstGeom>
          <a:noFill/>
          <a:ln/>
        </p:spPr>
        <p:txBody>
          <a:bodyPr wrap="none" lIns="0" tIns="0" rIns="0" bIns="0" rtlCol="0" anchor="t"/>
          <a:lstStyle/>
          <a:p>
            <a:pPr marL="0" indent="0" algn="l">
              <a:lnSpc>
                <a:spcPts val="2900"/>
              </a:lnSpc>
              <a:buNone/>
            </a:pPr>
            <a:r>
              <a:rPr lang="en-US" sz="2400" b="1" dirty="0">
                <a:latin typeface="Cambria" panose="02040503050406030204" pitchFamily="18" charset="0"/>
                <a:ea typeface="Cambria" panose="02040503050406030204" pitchFamily="18" charset="0"/>
                <a:cs typeface="Unbounded Bold" pitchFamily="34" charset="-120"/>
              </a:rPr>
              <a:t>1</a:t>
            </a:r>
            <a:endParaRPr lang="en-US" sz="2400" dirty="0">
              <a:latin typeface="Cambria" panose="02040503050406030204" pitchFamily="18" charset="0"/>
              <a:ea typeface="Cambria" panose="02040503050406030204" pitchFamily="18" charset="0"/>
            </a:endParaRPr>
          </a:p>
        </p:txBody>
      </p:sp>
      <p:sp>
        <p:nvSpPr>
          <p:cNvPr id="7" name="Text 5"/>
          <p:cNvSpPr/>
          <p:nvPr/>
        </p:nvSpPr>
        <p:spPr>
          <a:xfrm>
            <a:off x="1009412" y="2673133"/>
            <a:ext cx="2521148" cy="301228"/>
          </a:xfrm>
          <a:prstGeom prst="rect">
            <a:avLst/>
          </a:prstGeom>
          <a:noFill/>
          <a:ln/>
        </p:spPr>
        <p:txBody>
          <a:bodyPr wrap="none" lIns="0" tIns="0" rIns="0" bIns="0" rtlCol="0" anchor="t"/>
          <a:lstStyle/>
          <a:p>
            <a:pPr marL="0" indent="0" algn="l">
              <a:lnSpc>
                <a:spcPts val="2350"/>
              </a:lnSpc>
              <a:buNone/>
            </a:pPr>
            <a:r>
              <a:rPr lang="en-US" sz="2400" b="1" dirty="0">
                <a:latin typeface="Cambria" panose="02040503050406030204" pitchFamily="18" charset="0"/>
                <a:ea typeface="Cambria" panose="02040503050406030204" pitchFamily="18" charset="0"/>
                <a:cs typeface="Unbounded Bold" pitchFamily="34" charset="-120"/>
              </a:rPr>
              <a:t>Computer Vision</a:t>
            </a:r>
            <a:endParaRPr lang="en-US" sz="2400" dirty="0">
              <a:latin typeface="Cambria" panose="02040503050406030204" pitchFamily="18" charset="0"/>
              <a:ea typeface="Cambria" panose="02040503050406030204" pitchFamily="18" charset="0"/>
            </a:endParaRPr>
          </a:p>
        </p:txBody>
      </p:sp>
      <p:sp>
        <p:nvSpPr>
          <p:cNvPr id="8" name="Text 6"/>
          <p:cNvSpPr/>
          <p:nvPr/>
        </p:nvSpPr>
        <p:spPr>
          <a:xfrm>
            <a:off x="1009412" y="3089971"/>
            <a:ext cx="3787854" cy="1233487"/>
          </a:xfrm>
          <a:prstGeom prst="rect">
            <a:avLst/>
          </a:prstGeom>
          <a:noFill/>
          <a:ln/>
        </p:spPr>
        <p:txBody>
          <a:bodyPr wrap="square" lIns="0" tIns="0" rIns="0" bIns="0" rtlCol="0" anchor="t"/>
          <a:lstStyle/>
          <a:p>
            <a:pPr marL="0" indent="0" algn="l">
              <a:lnSpc>
                <a:spcPts val="2400"/>
              </a:lnSpc>
              <a:buNone/>
            </a:pPr>
            <a:r>
              <a:rPr lang="en-US" dirty="0">
                <a:latin typeface="Cambria" panose="02040503050406030204" pitchFamily="18" charset="0"/>
                <a:ea typeface="Cambria" panose="02040503050406030204" pitchFamily="18" charset="0"/>
                <a:cs typeface="Open Sans" pitchFamily="34" charset="-120"/>
              </a:rPr>
              <a:t>Real-time visual processing for object recognition, part orientation detection, and quality inspection using deep learning models.</a:t>
            </a:r>
            <a:endParaRPr lang="en-US" dirty="0">
              <a:latin typeface="Cambria" panose="02040503050406030204" pitchFamily="18" charset="0"/>
              <a:ea typeface="Cambria" panose="02040503050406030204" pitchFamily="18" charset="0"/>
            </a:endParaRPr>
          </a:p>
        </p:txBody>
      </p:sp>
      <p:sp>
        <p:nvSpPr>
          <p:cNvPr id="9" name="Shape 7"/>
          <p:cNvSpPr/>
          <p:nvPr/>
        </p:nvSpPr>
        <p:spPr>
          <a:xfrm>
            <a:off x="5205651" y="2191168"/>
            <a:ext cx="4219099" cy="2649141"/>
          </a:xfrm>
          <a:prstGeom prst="roundRect">
            <a:avLst>
              <a:gd name="adj" fmla="val 4142"/>
            </a:avLst>
          </a:prstGeom>
          <a:solidFill>
            <a:srgbClr val="FFFFFF"/>
          </a:solidFill>
          <a:ln/>
        </p:spPr>
      </p:sp>
      <p:sp>
        <p:nvSpPr>
          <p:cNvPr id="10" name="Shape 8"/>
          <p:cNvSpPr/>
          <p:nvPr/>
        </p:nvSpPr>
        <p:spPr>
          <a:xfrm>
            <a:off x="5205651" y="2168308"/>
            <a:ext cx="4219099" cy="91440"/>
          </a:xfrm>
          <a:prstGeom prst="roundRect">
            <a:avLst>
              <a:gd name="adj" fmla="val 88558"/>
            </a:avLst>
          </a:prstGeom>
          <a:solidFill>
            <a:srgbClr val="26A688"/>
          </a:solidFill>
          <a:ln/>
        </p:spPr>
      </p:sp>
      <p:sp>
        <p:nvSpPr>
          <p:cNvPr id="11" name="Shape 9"/>
          <p:cNvSpPr/>
          <p:nvPr/>
        </p:nvSpPr>
        <p:spPr>
          <a:xfrm>
            <a:off x="7025997" y="1901965"/>
            <a:ext cx="578406" cy="578406"/>
          </a:xfrm>
          <a:prstGeom prst="roundRect">
            <a:avLst>
              <a:gd name="adj" fmla="val 158090"/>
            </a:avLst>
          </a:prstGeom>
          <a:solidFill>
            <a:srgbClr val="26A688"/>
          </a:solidFill>
          <a:ln/>
        </p:spPr>
      </p:sp>
      <p:sp>
        <p:nvSpPr>
          <p:cNvPr id="12" name="Text 10"/>
          <p:cNvSpPr/>
          <p:nvPr/>
        </p:nvSpPr>
        <p:spPr>
          <a:xfrm>
            <a:off x="7199471" y="2046507"/>
            <a:ext cx="231338" cy="289203"/>
          </a:xfrm>
          <a:prstGeom prst="rect">
            <a:avLst/>
          </a:prstGeom>
          <a:noFill/>
          <a:ln/>
        </p:spPr>
        <p:txBody>
          <a:bodyPr wrap="none" lIns="0" tIns="0" rIns="0" bIns="0" rtlCol="0" anchor="t"/>
          <a:lstStyle/>
          <a:p>
            <a:pPr marL="0" indent="0" algn="l">
              <a:lnSpc>
                <a:spcPts val="2900"/>
              </a:lnSpc>
              <a:buNone/>
            </a:pPr>
            <a:r>
              <a:rPr lang="en-US" sz="2400" b="1" dirty="0">
                <a:latin typeface="Cambria" panose="02040503050406030204" pitchFamily="18" charset="0"/>
                <a:ea typeface="Cambria" panose="02040503050406030204" pitchFamily="18" charset="0"/>
                <a:cs typeface="Unbounded Bold" pitchFamily="34" charset="-120"/>
              </a:rPr>
              <a:t>2</a:t>
            </a:r>
            <a:endParaRPr lang="en-US" sz="2400" dirty="0">
              <a:latin typeface="Cambria" panose="02040503050406030204" pitchFamily="18" charset="0"/>
              <a:ea typeface="Cambria" panose="02040503050406030204" pitchFamily="18" charset="0"/>
            </a:endParaRPr>
          </a:p>
        </p:txBody>
      </p:sp>
      <p:sp>
        <p:nvSpPr>
          <p:cNvPr id="13" name="Text 11"/>
          <p:cNvSpPr/>
          <p:nvPr/>
        </p:nvSpPr>
        <p:spPr>
          <a:xfrm>
            <a:off x="5421273" y="2673133"/>
            <a:ext cx="3787854" cy="602456"/>
          </a:xfrm>
          <a:prstGeom prst="rect">
            <a:avLst/>
          </a:prstGeom>
          <a:noFill/>
          <a:ln/>
        </p:spPr>
        <p:txBody>
          <a:bodyPr wrap="square" lIns="0" tIns="0" rIns="0" bIns="0" rtlCol="0" anchor="t"/>
          <a:lstStyle/>
          <a:p>
            <a:pPr marL="0" indent="0" algn="l">
              <a:lnSpc>
                <a:spcPts val="2350"/>
              </a:lnSpc>
              <a:buNone/>
            </a:pPr>
            <a:r>
              <a:rPr lang="en-US" sz="2400" b="1" dirty="0">
                <a:latin typeface="Cambria" panose="02040503050406030204" pitchFamily="18" charset="0"/>
                <a:ea typeface="Cambria" panose="02040503050406030204" pitchFamily="18" charset="0"/>
                <a:cs typeface="Unbounded Bold" pitchFamily="34" charset="-120"/>
              </a:rPr>
              <a:t>Machine Learning &amp; Deep Learning</a:t>
            </a:r>
            <a:endParaRPr lang="en-US" sz="2400" dirty="0">
              <a:latin typeface="Cambria" panose="02040503050406030204" pitchFamily="18" charset="0"/>
              <a:ea typeface="Cambria" panose="02040503050406030204" pitchFamily="18" charset="0"/>
            </a:endParaRPr>
          </a:p>
        </p:txBody>
      </p:sp>
      <p:sp>
        <p:nvSpPr>
          <p:cNvPr id="14" name="Text 12"/>
          <p:cNvSpPr/>
          <p:nvPr/>
        </p:nvSpPr>
        <p:spPr>
          <a:xfrm>
            <a:off x="5421273" y="3391199"/>
            <a:ext cx="3787854" cy="1233487"/>
          </a:xfrm>
          <a:prstGeom prst="rect">
            <a:avLst/>
          </a:prstGeom>
          <a:noFill/>
          <a:ln/>
        </p:spPr>
        <p:txBody>
          <a:bodyPr wrap="square" lIns="0" tIns="0" rIns="0" bIns="0" rtlCol="0" anchor="t"/>
          <a:lstStyle/>
          <a:p>
            <a:pPr marL="0" indent="0" algn="l">
              <a:lnSpc>
                <a:spcPts val="2400"/>
              </a:lnSpc>
              <a:buNone/>
            </a:pPr>
            <a:r>
              <a:rPr lang="en-US" dirty="0">
                <a:latin typeface="Cambria" panose="02040503050406030204" pitchFamily="18" charset="0"/>
                <a:ea typeface="Cambria" panose="02040503050406030204" pitchFamily="18" charset="0"/>
                <a:cs typeface="Open Sans" pitchFamily="34" charset="-120"/>
              </a:rPr>
              <a:t>Neural networks enable pattern recognition, predictive maintenance, and adaptive control strategies from operational data.</a:t>
            </a:r>
            <a:endParaRPr lang="en-US" dirty="0">
              <a:latin typeface="Cambria" panose="02040503050406030204" pitchFamily="18" charset="0"/>
              <a:ea typeface="Cambria" panose="02040503050406030204" pitchFamily="18" charset="0"/>
            </a:endParaRPr>
          </a:p>
        </p:txBody>
      </p:sp>
      <p:sp>
        <p:nvSpPr>
          <p:cNvPr id="15" name="Shape 13"/>
          <p:cNvSpPr/>
          <p:nvPr/>
        </p:nvSpPr>
        <p:spPr>
          <a:xfrm>
            <a:off x="9617512" y="2191168"/>
            <a:ext cx="4219099" cy="2649141"/>
          </a:xfrm>
          <a:prstGeom prst="roundRect">
            <a:avLst>
              <a:gd name="adj" fmla="val 4142"/>
            </a:avLst>
          </a:prstGeom>
          <a:solidFill>
            <a:srgbClr val="FFFFFF"/>
          </a:solidFill>
          <a:ln/>
        </p:spPr>
      </p:sp>
      <p:sp>
        <p:nvSpPr>
          <p:cNvPr id="16" name="Shape 14"/>
          <p:cNvSpPr/>
          <p:nvPr/>
        </p:nvSpPr>
        <p:spPr>
          <a:xfrm>
            <a:off x="9617512" y="2168308"/>
            <a:ext cx="4219099" cy="91440"/>
          </a:xfrm>
          <a:prstGeom prst="roundRect">
            <a:avLst>
              <a:gd name="adj" fmla="val 88558"/>
            </a:avLst>
          </a:prstGeom>
          <a:solidFill>
            <a:srgbClr val="26A688"/>
          </a:solidFill>
          <a:ln/>
        </p:spPr>
      </p:sp>
      <p:sp>
        <p:nvSpPr>
          <p:cNvPr id="17" name="Shape 15"/>
          <p:cNvSpPr/>
          <p:nvPr/>
        </p:nvSpPr>
        <p:spPr>
          <a:xfrm>
            <a:off x="11437858" y="1901965"/>
            <a:ext cx="578406" cy="578406"/>
          </a:xfrm>
          <a:prstGeom prst="roundRect">
            <a:avLst>
              <a:gd name="adj" fmla="val 158090"/>
            </a:avLst>
          </a:prstGeom>
          <a:solidFill>
            <a:srgbClr val="26A688"/>
          </a:solidFill>
          <a:ln/>
        </p:spPr>
      </p:sp>
      <p:sp>
        <p:nvSpPr>
          <p:cNvPr id="18" name="Text 16"/>
          <p:cNvSpPr/>
          <p:nvPr/>
        </p:nvSpPr>
        <p:spPr>
          <a:xfrm>
            <a:off x="11611332" y="2046507"/>
            <a:ext cx="231338" cy="289203"/>
          </a:xfrm>
          <a:prstGeom prst="rect">
            <a:avLst/>
          </a:prstGeom>
          <a:noFill/>
          <a:ln/>
        </p:spPr>
        <p:txBody>
          <a:bodyPr wrap="none" lIns="0" tIns="0" rIns="0" bIns="0" rtlCol="0" anchor="t"/>
          <a:lstStyle/>
          <a:p>
            <a:pPr marL="0" indent="0" algn="l">
              <a:lnSpc>
                <a:spcPts val="2900"/>
              </a:lnSpc>
              <a:buNone/>
            </a:pPr>
            <a:r>
              <a:rPr lang="en-US" sz="2400" b="1" dirty="0">
                <a:latin typeface="Cambria" panose="02040503050406030204" pitchFamily="18" charset="0"/>
                <a:ea typeface="Cambria" panose="02040503050406030204" pitchFamily="18" charset="0"/>
                <a:cs typeface="Unbounded Bold" pitchFamily="34" charset="-120"/>
              </a:rPr>
              <a:t>3</a:t>
            </a:r>
            <a:endParaRPr lang="en-US" sz="2400" dirty="0">
              <a:latin typeface="Cambria" panose="02040503050406030204" pitchFamily="18" charset="0"/>
              <a:ea typeface="Cambria" panose="02040503050406030204" pitchFamily="18" charset="0"/>
            </a:endParaRPr>
          </a:p>
        </p:txBody>
      </p:sp>
      <p:sp>
        <p:nvSpPr>
          <p:cNvPr id="19" name="Text 17"/>
          <p:cNvSpPr/>
          <p:nvPr/>
        </p:nvSpPr>
        <p:spPr>
          <a:xfrm>
            <a:off x="9833134" y="2673133"/>
            <a:ext cx="2457807" cy="301228"/>
          </a:xfrm>
          <a:prstGeom prst="rect">
            <a:avLst/>
          </a:prstGeom>
          <a:noFill/>
          <a:ln/>
        </p:spPr>
        <p:txBody>
          <a:bodyPr wrap="none" lIns="0" tIns="0" rIns="0" bIns="0" rtlCol="0" anchor="t"/>
          <a:lstStyle/>
          <a:p>
            <a:pPr marL="0" indent="0" algn="l">
              <a:lnSpc>
                <a:spcPts val="2350"/>
              </a:lnSpc>
              <a:buNone/>
            </a:pPr>
            <a:r>
              <a:rPr lang="en-US" sz="2400" b="1" dirty="0">
                <a:latin typeface="Cambria" panose="02040503050406030204" pitchFamily="18" charset="0"/>
                <a:ea typeface="Cambria" panose="02040503050406030204" pitchFamily="18" charset="0"/>
                <a:cs typeface="Unbounded Bold" pitchFamily="34" charset="-120"/>
              </a:rPr>
              <a:t>Motion Planning</a:t>
            </a:r>
            <a:endParaRPr lang="en-US" sz="2400" dirty="0">
              <a:latin typeface="Cambria" panose="02040503050406030204" pitchFamily="18" charset="0"/>
              <a:ea typeface="Cambria" panose="02040503050406030204" pitchFamily="18" charset="0"/>
            </a:endParaRPr>
          </a:p>
        </p:txBody>
      </p:sp>
      <p:sp>
        <p:nvSpPr>
          <p:cNvPr id="20" name="Text 18"/>
          <p:cNvSpPr/>
          <p:nvPr/>
        </p:nvSpPr>
        <p:spPr>
          <a:xfrm>
            <a:off x="9833134" y="3089971"/>
            <a:ext cx="3787854" cy="925116"/>
          </a:xfrm>
          <a:prstGeom prst="rect">
            <a:avLst/>
          </a:prstGeom>
          <a:noFill/>
          <a:ln/>
        </p:spPr>
        <p:txBody>
          <a:bodyPr wrap="square" lIns="0" tIns="0" rIns="0" bIns="0" rtlCol="0" anchor="t"/>
          <a:lstStyle/>
          <a:p>
            <a:pPr marL="0" indent="0" algn="l">
              <a:lnSpc>
                <a:spcPts val="2400"/>
              </a:lnSpc>
              <a:buNone/>
            </a:pPr>
            <a:r>
              <a:rPr lang="en-US" dirty="0">
                <a:latin typeface="Cambria" panose="02040503050406030204" pitchFamily="18" charset="0"/>
                <a:ea typeface="Cambria" panose="02040503050406030204" pitchFamily="18" charset="0"/>
                <a:cs typeface="Open Sans" pitchFamily="34" charset="-120"/>
              </a:rPr>
              <a:t>AI-optimized trajectory generation accounting for obstacles, dynamics, and task constraints in real-time.</a:t>
            </a:r>
            <a:endParaRPr lang="en-US" dirty="0">
              <a:latin typeface="Cambria" panose="02040503050406030204" pitchFamily="18" charset="0"/>
              <a:ea typeface="Cambria" panose="02040503050406030204" pitchFamily="18" charset="0"/>
            </a:endParaRPr>
          </a:p>
        </p:txBody>
      </p:sp>
      <p:sp>
        <p:nvSpPr>
          <p:cNvPr id="21" name="Shape 19"/>
          <p:cNvSpPr/>
          <p:nvPr/>
        </p:nvSpPr>
        <p:spPr>
          <a:xfrm>
            <a:off x="793790" y="5322274"/>
            <a:ext cx="6424970" cy="1731169"/>
          </a:xfrm>
          <a:prstGeom prst="roundRect">
            <a:avLst>
              <a:gd name="adj" fmla="val 6338"/>
            </a:avLst>
          </a:prstGeom>
          <a:solidFill>
            <a:srgbClr val="FFFFFF"/>
          </a:solidFill>
          <a:ln/>
        </p:spPr>
      </p:sp>
      <p:sp>
        <p:nvSpPr>
          <p:cNvPr id="22" name="Shape 20"/>
          <p:cNvSpPr/>
          <p:nvPr/>
        </p:nvSpPr>
        <p:spPr>
          <a:xfrm>
            <a:off x="793790" y="5299414"/>
            <a:ext cx="6424970" cy="91440"/>
          </a:xfrm>
          <a:prstGeom prst="roundRect">
            <a:avLst>
              <a:gd name="adj" fmla="val 88558"/>
            </a:avLst>
          </a:prstGeom>
          <a:solidFill>
            <a:srgbClr val="26A688"/>
          </a:solidFill>
          <a:ln/>
        </p:spPr>
      </p:sp>
      <p:sp>
        <p:nvSpPr>
          <p:cNvPr id="23" name="Shape 21"/>
          <p:cNvSpPr/>
          <p:nvPr/>
        </p:nvSpPr>
        <p:spPr>
          <a:xfrm>
            <a:off x="3717012" y="5033071"/>
            <a:ext cx="578406" cy="578406"/>
          </a:xfrm>
          <a:prstGeom prst="roundRect">
            <a:avLst>
              <a:gd name="adj" fmla="val 158090"/>
            </a:avLst>
          </a:prstGeom>
          <a:solidFill>
            <a:srgbClr val="26A688"/>
          </a:solidFill>
          <a:ln/>
        </p:spPr>
      </p:sp>
      <p:sp>
        <p:nvSpPr>
          <p:cNvPr id="24" name="Text 22"/>
          <p:cNvSpPr/>
          <p:nvPr/>
        </p:nvSpPr>
        <p:spPr>
          <a:xfrm>
            <a:off x="3890486" y="5177613"/>
            <a:ext cx="231338" cy="289203"/>
          </a:xfrm>
          <a:prstGeom prst="rect">
            <a:avLst/>
          </a:prstGeom>
          <a:noFill/>
          <a:ln/>
        </p:spPr>
        <p:txBody>
          <a:bodyPr wrap="none" lIns="0" tIns="0" rIns="0" bIns="0" rtlCol="0" anchor="t"/>
          <a:lstStyle/>
          <a:p>
            <a:pPr marL="0" indent="0" algn="l">
              <a:lnSpc>
                <a:spcPts val="2900"/>
              </a:lnSpc>
              <a:buNone/>
            </a:pPr>
            <a:r>
              <a:rPr lang="en-US" sz="2400" b="1" dirty="0">
                <a:latin typeface="Cambria" panose="02040503050406030204" pitchFamily="18" charset="0"/>
                <a:ea typeface="Cambria" panose="02040503050406030204" pitchFamily="18" charset="0"/>
                <a:cs typeface="Unbounded Bold" pitchFamily="34" charset="-120"/>
              </a:rPr>
              <a:t>4</a:t>
            </a:r>
            <a:endParaRPr lang="en-US" sz="2400" dirty="0">
              <a:latin typeface="Cambria" panose="02040503050406030204" pitchFamily="18" charset="0"/>
              <a:ea typeface="Cambria" panose="02040503050406030204" pitchFamily="18" charset="0"/>
            </a:endParaRPr>
          </a:p>
        </p:txBody>
      </p:sp>
      <p:sp>
        <p:nvSpPr>
          <p:cNvPr id="25" name="Text 23"/>
          <p:cNvSpPr/>
          <p:nvPr/>
        </p:nvSpPr>
        <p:spPr>
          <a:xfrm>
            <a:off x="1009412" y="5804239"/>
            <a:ext cx="2409944" cy="301228"/>
          </a:xfrm>
          <a:prstGeom prst="rect">
            <a:avLst/>
          </a:prstGeom>
          <a:noFill/>
          <a:ln/>
        </p:spPr>
        <p:txBody>
          <a:bodyPr wrap="none" lIns="0" tIns="0" rIns="0" bIns="0" rtlCol="0" anchor="t"/>
          <a:lstStyle/>
          <a:p>
            <a:pPr marL="0" indent="0" algn="l">
              <a:lnSpc>
                <a:spcPts val="2350"/>
              </a:lnSpc>
              <a:buNone/>
            </a:pPr>
            <a:r>
              <a:rPr lang="en-US" sz="2400" b="1" dirty="0">
                <a:latin typeface="Cambria" panose="02040503050406030204" pitchFamily="18" charset="0"/>
                <a:ea typeface="Cambria" panose="02040503050406030204" pitchFamily="18" charset="0"/>
                <a:cs typeface="Unbounded Bold" pitchFamily="34" charset="-120"/>
              </a:rPr>
              <a:t>Sensor Fusion</a:t>
            </a:r>
            <a:endParaRPr lang="en-US" sz="2400" dirty="0">
              <a:latin typeface="Cambria" panose="02040503050406030204" pitchFamily="18" charset="0"/>
              <a:ea typeface="Cambria" panose="02040503050406030204" pitchFamily="18" charset="0"/>
            </a:endParaRPr>
          </a:p>
        </p:txBody>
      </p:sp>
      <p:sp>
        <p:nvSpPr>
          <p:cNvPr id="26" name="Text 24"/>
          <p:cNvSpPr/>
          <p:nvPr/>
        </p:nvSpPr>
        <p:spPr>
          <a:xfrm>
            <a:off x="1009412" y="6221077"/>
            <a:ext cx="5993725" cy="616744"/>
          </a:xfrm>
          <a:prstGeom prst="rect">
            <a:avLst/>
          </a:prstGeom>
          <a:noFill/>
          <a:ln/>
        </p:spPr>
        <p:txBody>
          <a:bodyPr wrap="square" lIns="0" tIns="0" rIns="0" bIns="0" rtlCol="0" anchor="t"/>
          <a:lstStyle/>
          <a:p>
            <a:pPr marL="0" indent="0" algn="l">
              <a:lnSpc>
                <a:spcPts val="2400"/>
              </a:lnSpc>
              <a:buNone/>
            </a:pPr>
            <a:r>
              <a:rPr lang="en-US" dirty="0">
                <a:latin typeface="Cambria" panose="02040503050406030204" pitchFamily="18" charset="0"/>
                <a:ea typeface="Cambria" panose="02040503050406030204" pitchFamily="18" charset="0"/>
                <a:cs typeface="Open Sans" pitchFamily="34" charset="-120"/>
              </a:rPr>
              <a:t>Integration of camera, LiDAR, force, and tactile data for comprehensive environmental understanding.</a:t>
            </a:r>
            <a:endParaRPr lang="en-US" dirty="0">
              <a:latin typeface="Cambria" panose="02040503050406030204" pitchFamily="18" charset="0"/>
              <a:ea typeface="Cambria" panose="02040503050406030204" pitchFamily="18" charset="0"/>
            </a:endParaRPr>
          </a:p>
        </p:txBody>
      </p:sp>
      <p:sp>
        <p:nvSpPr>
          <p:cNvPr id="27" name="Shape 25"/>
          <p:cNvSpPr/>
          <p:nvPr/>
        </p:nvSpPr>
        <p:spPr>
          <a:xfrm>
            <a:off x="7411522" y="5322274"/>
            <a:ext cx="6425089" cy="1731169"/>
          </a:xfrm>
          <a:prstGeom prst="roundRect">
            <a:avLst>
              <a:gd name="adj" fmla="val 6338"/>
            </a:avLst>
          </a:prstGeom>
          <a:solidFill>
            <a:srgbClr val="FFFFFF"/>
          </a:solidFill>
          <a:ln/>
        </p:spPr>
      </p:sp>
      <p:sp>
        <p:nvSpPr>
          <p:cNvPr id="28" name="Shape 26"/>
          <p:cNvSpPr/>
          <p:nvPr/>
        </p:nvSpPr>
        <p:spPr>
          <a:xfrm>
            <a:off x="7411522" y="5299414"/>
            <a:ext cx="6425089" cy="91440"/>
          </a:xfrm>
          <a:prstGeom prst="roundRect">
            <a:avLst>
              <a:gd name="adj" fmla="val 88558"/>
            </a:avLst>
          </a:prstGeom>
          <a:solidFill>
            <a:srgbClr val="26A688"/>
          </a:solidFill>
          <a:ln/>
        </p:spPr>
      </p:sp>
      <p:sp>
        <p:nvSpPr>
          <p:cNvPr id="29" name="Shape 27"/>
          <p:cNvSpPr/>
          <p:nvPr/>
        </p:nvSpPr>
        <p:spPr>
          <a:xfrm>
            <a:off x="10334863" y="5033071"/>
            <a:ext cx="578406" cy="578406"/>
          </a:xfrm>
          <a:prstGeom prst="roundRect">
            <a:avLst>
              <a:gd name="adj" fmla="val 158090"/>
            </a:avLst>
          </a:prstGeom>
          <a:solidFill>
            <a:srgbClr val="26A688"/>
          </a:solidFill>
          <a:ln/>
        </p:spPr>
      </p:sp>
      <p:sp>
        <p:nvSpPr>
          <p:cNvPr id="30" name="Text 28"/>
          <p:cNvSpPr/>
          <p:nvPr/>
        </p:nvSpPr>
        <p:spPr>
          <a:xfrm>
            <a:off x="10508337" y="5177613"/>
            <a:ext cx="231338" cy="289203"/>
          </a:xfrm>
          <a:prstGeom prst="rect">
            <a:avLst/>
          </a:prstGeom>
          <a:noFill/>
          <a:ln/>
        </p:spPr>
        <p:txBody>
          <a:bodyPr wrap="none" lIns="0" tIns="0" rIns="0" bIns="0" rtlCol="0" anchor="t"/>
          <a:lstStyle/>
          <a:p>
            <a:pPr marL="0" indent="0" algn="l">
              <a:lnSpc>
                <a:spcPts val="2900"/>
              </a:lnSpc>
              <a:buNone/>
            </a:pPr>
            <a:r>
              <a:rPr lang="en-US" sz="2400" b="1" dirty="0">
                <a:latin typeface="Cambria" panose="02040503050406030204" pitchFamily="18" charset="0"/>
                <a:ea typeface="Cambria" panose="02040503050406030204" pitchFamily="18" charset="0"/>
                <a:cs typeface="Unbounded Bold" pitchFamily="34" charset="-120"/>
              </a:rPr>
              <a:t>5</a:t>
            </a:r>
            <a:endParaRPr lang="en-US" sz="2400" dirty="0">
              <a:latin typeface="Cambria" panose="02040503050406030204" pitchFamily="18" charset="0"/>
              <a:ea typeface="Cambria" panose="02040503050406030204" pitchFamily="18" charset="0"/>
            </a:endParaRPr>
          </a:p>
        </p:txBody>
      </p:sp>
      <p:sp>
        <p:nvSpPr>
          <p:cNvPr id="31" name="Text 29"/>
          <p:cNvSpPr/>
          <p:nvPr/>
        </p:nvSpPr>
        <p:spPr>
          <a:xfrm>
            <a:off x="7627144" y="5804239"/>
            <a:ext cx="3354348" cy="301228"/>
          </a:xfrm>
          <a:prstGeom prst="rect">
            <a:avLst/>
          </a:prstGeom>
          <a:noFill/>
          <a:ln/>
        </p:spPr>
        <p:txBody>
          <a:bodyPr wrap="none" lIns="0" tIns="0" rIns="0" bIns="0" rtlCol="0" anchor="t"/>
          <a:lstStyle/>
          <a:p>
            <a:pPr marL="0" indent="0" algn="l">
              <a:lnSpc>
                <a:spcPts val="2350"/>
              </a:lnSpc>
              <a:buNone/>
            </a:pPr>
            <a:r>
              <a:rPr lang="en-US" sz="2400" b="1" dirty="0">
                <a:latin typeface="Cambria" panose="02040503050406030204" pitchFamily="18" charset="0"/>
                <a:ea typeface="Cambria" panose="02040503050406030204" pitchFamily="18" charset="0"/>
                <a:cs typeface="Unbounded Bold" pitchFamily="34" charset="-120"/>
              </a:rPr>
              <a:t>Generative AI Support</a:t>
            </a:r>
            <a:endParaRPr lang="en-US" sz="2400" dirty="0">
              <a:latin typeface="Cambria" panose="02040503050406030204" pitchFamily="18" charset="0"/>
              <a:ea typeface="Cambria" panose="02040503050406030204" pitchFamily="18" charset="0"/>
            </a:endParaRPr>
          </a:p>
        </p:txBody>
      </p:sp>
      <p:sp>
        <p:nvSpPr>
          <p:cNvPr id="32" name="Text 30"/>
          <p:cNvSpPr/>
          <p:nvPr/>
        </p:nvSpPr>
        <p:spPr>
          <a:xfrm>
            <a:off x="7627144" y="6221077"/>
            <a:ext cx="5993844" cy="616744"/>
          </a:xfrm>
          <a:prstGeom prst="rect">
            <a:avLst/>
          </a:prstGeom>
          <a:noFill/>
          <a:ln/>
        </p:spPr>
        <p:txBody>
          <a:bodyPr wrap="square" lIns="0" tIns="0" rIns="0" bIns="0" rtlCol="0" anchor="t"/>
          <a:lstStyle/>
          <a:p>
            <a:pPr marL="0" indent="0" algn="l">
              <a:lnSpc>
                <a:spcPts val="2400"/>
              </a:lnSpc>
              <a:buNone/>
            </a:pPr>
            <a:r>
              <a:rPr lang="en-US" dirty="0">
                <a:latin typeface="Cambria" panose="02040503050406030204" pitchFamily="18" charset="0"/>
                <a:ea typeface="Cambria" panose="02040503050406030204" pitchFamily="18" charset="0"/>
                <a:cs typeface="Open Sans" pitchFamily="34" charset="-120"/>
              </a:rPr>
              <a:t>Synthetic data generation, motion synthesis, and simulation for training and planning complex manipulation tasks.</a:t>
            </a:r>
            <a:endParaRPr lang="en-US" dirty="0">
              <a:latin typeface="Cambria" panose="02040503050406030204" pitchFamily="18" charset="0"/>
              <a:ea typeface="Cambria" panose="02040503050406030204" pitchFamily="18" charset="0"/>
            </a:endParaRPr>
          </a:p>
        </p:txBody>
      </p:sp>
      <p:sp>
        <p:nvSpPr>
          <p:cNvPr id="33" name="Footer Placeholder 32">
            <a:extLst>
              <a:ext uri="{FF2B5EF4-FFF2-40B4-BE49-F238E27FC236}">
                <a16:creationId xmlns:a16="http://schemas.microsoft.com/office/drawing/2014/main" id="{481D8473-1DDA-C633-475C-6BEE5B96DE20}"/>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34" name="Date Placeholder 33">
            <a:extLst>
              <a:ext uri="{FF2B5EF4-FFF2-40B4-BE49-F238E27FC236}">
                <a16:creationId xmlns:a16="http://schemas.microsoft.com/office/drawing/2014/main" id="{CDDBAB73-BF65-D1A9-CFCB-DD0B8C315540}"/>
              </a:ext>
            </a:extLst>
          </p:cNvPr>
          <p:cNvSpPr>
            <a:spLocks noGrp="1"/>
          </p:cNvSpPr>
          <p:nvPr>
            <p:ph type="dt" sz="half" idx="2"/>
          </p:nvPr>
        </p:nvSpPr>
        <p:spPr/>
        <p:txBody>
          <a:bodyPr/>
          <a:lstStyle/>
          <a:p>
            <a:fld id="{A7F15CC6-63E3-496A-9F52-6BFA16C93F31}" type="datetime1">
              <a:rPr lang="en-US" smtClean="0"/>
              <a:t>1/7/2026</a:t>
            </a:fld>
            <a:endParaRPr lang="en-US" dirty="0"/>
          </a:p>
        </p:txBody>
      </p:sp>
      <p:sp>
        <p:nvSpPr>
          <p:cNvPr id="35" name="Slide Number Placeholder 34">
            <a:extLst>
              <a:ext uri="{FF2B5EF4-FFF2-40B4-BE49-F238E27FC236}">
                <a16:creationId xmlns:a16="http://schemas.microsoft.com/office/drawing/2014/main" id="{68A9DC17-0626-CC99-D330-2C92CB1F5559}"/>
              </a:ext>
            </a:extLst>
          </p:cNvPr>
          <p:cNvSpPr>
            <a:spLocks noGrp="1"/>
          </p:cNvSpPr>
          <p:nvPr>
            <p:ph type="sldNum" sz="quarter" idx="4"/>
          </p:nvPr>
        </p:nvSpPr>
        <p:spPr/>
        <p:txBody>
          <a:bodyPr/>
          <a:lstStyle/>
          <a:p>
            <a:fld id="{B6F15528-21DE-4FAA-801E-634DDDAF4B2B}"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7487" y="372308"/>
            <a:ext cx="7556421" cy="1063228"/>
          </a:xfrm>
          <a:prstGeom prst="rect">
            <a:avLst/>
          </a:prstGeom>
          <a:noFill/>
          <a:ln/>
        </p:spPr>
        <p:txBody>
          <a:bodyPr wrap="square" lIns="0" tIns="0" rIns="0" bIns="0" rtlCol="0" anchor="t"/>
          <a:lstStyle/>
          <a:p>
            <a:pPr marL="0" indent="0" algn="l">
              <a:lnSpc>
                <a:spcPts val="4150"/>
              </a:lnSpc>
              <a:buNone/>
            </a:pPr>
            <a:r>
              <a:rPr lang="en-US" sz="4000" b="1" dirty="0">
                <a:latin typeface="Cambria" panose="02040503050406030204" pitchFamily="18" charset="0"/>
                <a:ea typeface="Cambria" panose="02040503050406030204" pitchFamily="18" charset="0"/>
                <a:cs typeface="Unbounded Bold" pitchFamily="34" charset="-120"/>
              </a:rPr>
              <a:t>Traditional vs AI-Driven Robotics</a:t>
            </a:r>
            <a:endParaRPr lang="en-US" sz="4000" dirty="0">
              <a:latin typeface="Cambria" panose="02040503050406030204" pitchFamily="18" charset="0"/>
              <a:ea typeface="Cambria" panose="02040503050406030204" pitchFamily="18" charset="0"/>
            </a:endParaRPr>
          </a:p>
        </p:txBody>
      </p:sp>
      <p:sp>
        <p:nvSpPr>
          <p:cNvPr id="4" name="Text 1"/>
          <p:cNvSpPr/>
          <p:nvPr/>
        </p:nvSpPr>
        <p:spPr>
          <a:xfrm>
            <a:off x="793790" y="1797413"/>
            <a:ext cx="7556421" cy="272177"/>
          </a:xfrm>
          <a:prstGeom prst="rect">
            <a:avLst/>
          </a:prstGeom>
          <a:noFill/>
          <a:ln/>
        </p:spPr>
        <p:txBody>
          <a:bodyPr wrap="none" lIns="0" tIns="0" rIns="0" bIns="0" rtlCol="0" anchor="t"/>
          <a:lstStyle/>
          <a:p>
            <a:pPr marL="0" indent="0" algn="l">
              <a:lnSpc>
                <a:spcPts val="2100"/>
              </a:lnSpc>
              <a:buNone/>
            </a:pPr>
            <a:r>
              <a:rPr lang="en-US" sz="1600" dirty="0">
                <a:latin typeface="Cambria" panose="02040503050406030204" pitchFamily="18" charset="0"/>
                <a:ea typeface="Cambria" panose="02040503050406030204" pitchFamily="18" charset="0"/>
                <a:cs typeface="Open Sans" pitchFamily="34" charset="-120"/>
              </a:rPr>
              <a:t>The fundamental shift from rigid automation to intelligent, adaptive systems</a:t>
            </a:r>
            <a:endParaRPr lang="en-US" sz="1600" dirty="0">
              <a:latin typeface="Cambria" panose="02040503050406030204" pitchFamily="18" charset="0"/>
              <a:ea typeface="Cambria" panose="02040503050406030204" pitchFamily="18" charset="0"/>
            </a:endParaRPr>
          </a:p>
        </p:txBody>
      </p:sp>
      <p:sp>
        <p:nvSpPr>
          <p:cNvPr id="5" name="Shape 2"/>
          <p:cNvSpPr/>
          <p:nvPr/>
        </p:nvSpPr>
        <p:spPr>
          <a:xfrm>
            <a:off x="793790" y="2260924"/>
            <a:ext cx="22860" cy="5090517"/>
          </a:xfrm>
          <a:prstGeom prst="roundRect">
            <a:avLst>
              <a:gd name="adj" fmla="val 312558"/>
            </a:avLst>
          </a:prstGeom>
          <a:solidFill>
            <a:srgbClr val="BCDBD4"/>
          </a:solidFill>
          <a:ln/>
        </p:spPr>
      </p:sp>
      <p:sp>
        <p:nvSpPr>
          <p:cNvPr id="6" name="Shape 3"/>
          <p:cNvSpPr/>
          <p:nvPr/>
        </p:nvSpPr>
        <p:spPr>
          <a:xfrm>
            <a:off x="816650" y="2260924"/>
            <a:ext cx="7556421" cy="2375178"/>
          </a:xfrm>
          <a:prstGeom prst="rect">
            <a:avLst/>
          </a:prstGeom>
          <a:solidFill>
            <a:srgbClr val="D6F5EE"/>
          </a:solidFill>
          <a:ln w="7620">
            <a:solidFill>
              <a:srgbClr val="192248"/>
            </a:solidFill>
            <a:prstDash val="solid"/>
          </a:ln>
        </p:spPr>
      </p:sp>
      <p:sp>
        <p:nvSpPr>
          <p:cNvPr id="7" name="Text 4"/>
          <p:cNvSpPr/>
          <p:nvPr/>
        </p:nvSpPr>
        <p:spPr>
          <a:xfrm>
            <a:off x="986671" y="2438565"/>
            <a:ext cx="2989064" cy="318849"/>
          </a:xfrm>
          <a:prstGeom prst="rect">
            <a:avLst/>
          </a:prstGeom>
          <a:noFill/>
          <a:ln/>
        </p:spPr>
        <p:txBody>
          <a:bodyPr wrap="none" lIns="0" tIns="0" rIns="0" bIns="0" rtlCol="0" anchor="t"/>
          <a:lstStyle/>
          <a:p>
            <a:pPr marL="0" indent="0" algn="l">
              <a:lnSpc>
                <a:spcPts val="2500"/>
              </a:lnSpc>
              <a:buNone/>
            </a:pPr>
            <a:r>
              <a:rPr lang="en-US" sz="2800" b="1" dirty="0">
                <a:latin typeface="Cambria" panose="02040503050406030204" pitchFamily="18" charset="0"/>
                <a:ea typeface="Cambria" panose="02040503050406030204" pitchFamily="18" charset="0"/>
                <a:cs typeface="Unbounded Bold" pitchFamily="34" charset="-120"/>
              </a:rPr>
              <a:t>Traditional Robots</a:t>
            </a:r>
            <a:endParaRPr lang="en-US" sz="2800" dirty="0">
              <a:latin typeface="Cambria" panose="02040503050406030204" pitchFamily="18" charset="0"/>
              <a:ea typeface="Cambria" panose="02040503050406030204" pitchFamily="18" charset="0"/>
            </a:endParaRPr>
          </a:p>
        </p:txBody>
      </p:sp>
      <p:sp>
        <p:nvSpPr>
          <p:cNvPr id="8" name="Text 5"/>
          <p:cNvSpPr/>
          <p:nvPr/>
        </p:nvSpPr>
        <p:spPr>
          <a:xfrm>
            <a:off x="986671" y="2859451"/>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Fixed programming:</a:t>
            </a:r>
            <a:r>
              <a:rPr lang="en-US" sz="1600" dirty="0">
                <a:latin typeface="Cambria" panose="02040503050406030204" pitchFamily="18" charset="0"/>
                <a:ea typeface="Cambria" panose="02040503050406030204" pitchFamily="18" charset="0"/>
                <a:cs typeface="Open Sans" pitchFamily="34" charset="-120"/>
              </a:rPr>
              <a:t> Hard-coded instruction sequences</a:t>
            </a:r>
            <a:endParaRPr lang="en-US" sz="1600" dirty="0">
              <a:latin typeface="Cambria" panose="02040503050406030204" pitchFamily="18" charset="0"/>
              <a:ea typeface="Cambria" panose="02040503050406030204" pitchFamily="18" charset="0"/>
            </a:endParaRPr>
          </a:p>
        </p:txBody>
      </p:sp>
      <p:sp>
        <p:nvSpPr>
          <p:cNvPr id="9" name="Text 6"/>
          <p:cNvSpPr/>
          <p:nvPr/>
        </p:nvSpPr>
        <p:spPr>
          <a:xfrm>
            <a:off x="986671" y="3191159"/>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Restricted tasks:</a:t>
            </a:r>
            <a:r>
              <a:rPr lang="en-US" sz="1600" dirty="0">
                <a:latin typeface="Cambria" panose="02040503050406030204" pitchFamily="18" charset="0"/>
                <a:ea typeface="Cambria" panose="02040503050406030204" pitchFamily="18" charset="0"/>
                <a:cs typeface="Open Sans" pitchFamily="34" charset="-120"/>
              </a:rPr>
              <a:t> Single-purpose applications</a:t>
            </a:r>
            <a:endParaRPr lang="en-US" sz="1600" dirty="0">
              <a:latin typeface="Cambria" panose="02040503050406030204" pitchFamily="18" charset="0"/>
              <a:ea typeface="Cambria" panose="02040503050406030204" pitchFamily="18" charset="0"/>
            </a:endParaRPr>
          </a:p>
        </p:txBody>
      </p:sp>
      <p:sp>
        <p:nvSpPr>
          <p:cNvPr id="10" name="Text 7"/>
          <p:cNvSpPr/>
          <p:nvPr/>
        </p:nvSpPr>
        <p:spPr>
          <a:xfrm>
            <a:off x="986671" y="3522867"/>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Controlled environment:</a:t>
            </a:r>
            <a:r>
              <a:rPr lang="en-US" sz="1600" dirty="0">
                <a:latin typeface="Cambria" panose="02040503050406030204" pitchFamily="18" charset="0"/>
                <a:ea typeface="Cambria" panose="02040503050406030204" pitchFamily="18" charset="0"/>
                <a:cs typeface="Open Sans" pitchFamily="34" charset="-120"/>
              </a:rPr>
              <a:t> Require precise part positioning</a:t>
            </a:r>
            <a:endParaRPr lang="en-US" sz="1600" dirty="0">
              <a:latin typeface="Cambria" panose="02040503050406030204" pitchFamily="18" charset="0"/>
              <a:ea typeface="Cambria" panose="02040503050406030204" pitchFamily="18" charset="0"/>
            </a:endParaRPr>
          </a:p>
        </p:txBody>
      </p:sp>
      <p:sp>
        <p:nvSpPr>
          <p:cNvPr id="11" name="Text 8"/>
          <p:cNvSpPr/>
          <p:nvPr/>
        </p:nvSpPr>
        <p:spPr>
          <a:xfrm>
            <a:off x="986671" y="3854575"/>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Limited sensing:</a:t>
            </a:r>
            <a:r>
              <a:rPr lang="en-US" sz="1600" dirty="0">
                <a:latin typeface="Cambria" panose="02040503050406030204" pitchFamily="18" charset="0"/>
                <a:ea typeface="Cambria" panose="02040503050406030204" pitchFamily="18" charset="0"/>
                <a:cs typeface="Open Sans" pitchFamily="34" charset="-120"/>
              </a:rPr>
              <a:t> Basic position feedback only</a:t>
            </a:r>
            <a:endParaRPr lang="en-US" sz="1600" dirty="0">
              <a:latin typeface="Cambria" panose="02040503050406030204" pitchFamily="18" charset="0"/>
              <a:ea typeface="Cambria" panose="02040503050406030204" pitchFamily="18" charset="0"/>
            </a:endParaRPr>
          </a:p>
        </p:txBody>
      </p:sp>
      <p:sp>
        <p:nvSpPr>
          <p:cNvPr id="12" name="Text 9"/>
          <p:cNvSpPr/>
          <p:nvPr/>
        </p:nvSpPr>
        <p:spPr>
          <a:xfrm>
            <a:off x="986671" y="4186283"/>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Manual adjustment:</a:t>
            </a:r>
            <a:r>
              <a:rPr lang="en-US" sz="1600" dirty="0">
                <a:latin typeface="Cambria" panose="02040503050406030204" pitchFamily="18" charset="0"/>
                <a:ea typeface="Cambria" panose="02040503050406030204" pitchFamily="18" charset="0"/>
                <a:cs typeface="Open Sans" pitchFamily="34" charset="-120"/>
              </a:rPr>
              <a:t> Engineering required for changes</a:t>
            </a:r>
            <a:endParaRPr lang="en-US" sz="1600" dirty="0">
              <a:latin typeface="Cambria" panose="02040503050406030204" pitchFamily="18" charset="0"/>
              <a:ea typeface="Cambria" panose="02040503050406030204" pitchFamily="18" charset="0"/>
            </a:endParaRPr>
          </a:p>
        </p:txBody>
      </p:sp>
      <p:sp>
        <p:nvSpPr>
          <p:cNvPr id="13" name="Shape 10"/>
          <p:cNvSpPr/>
          <p:nvPr/>
        </p:nvSpPr>
        <p:spPr>
          <a:xfrm>
            <a:off x="816650" y="4976263"/>
            <a:ext cx="7556421" cy="2375178"/>
          </a:xfrm>
          <a:prstGeom prst="rect">
            <a:avLst/>
          </a:prstGeom>
          <a:solidFill>
            <a:srgbClr val="D6F5EE"/>
          </a:solidFill>
          <a:ln w="7620">
            <a:solidFill>
              <a:srgbClr val="26A688"/>
            </a:solidFill>
            <a:prstDash val="solid"/>
          </a:ln>
        </p:spPr>
      </p:sp>
      <p:sp>
        <p:nvSpPr>
          <p:cNvPr id="14" name="Text 11"/>
          <p:cNvSpPr/>
          <p:nvPr/>
        </p:nvSpPr>
        <p:spPr>
          <a:xfrm>
            <a:off x="986671" y="5153904"/>
            <a:ext cx="2684502" cy="318849"/>
          </a:xfrm>
          <a:prstGeom prst="rect">
            <a:avLst/>
          </a:prstGeom>
          <a:noFill/>
          <a:ln/>
        </p:spPr>
        <p:txBody>
          <a:bodyPr wrap="none" lIns="0" tIns="0" rIns="0" bIns="0" rtlCol="0" anchor="t"/>
          <a:lstStyle/>
          <a:p>
            <a:pPr marL="0" indent="0" algn="l">
              <a:lnSpc>
                <a:spcPts val="2500"/>
              </a:lnSpc>
              <a:buNone/>
            </a:pPr>
            <a:r>
              <a:rPr lang="en-US" sz="2800" b="1" dirty="0">
                <a:latin typeface="Cambria" panose="02040503050406030204" pitchFamily="18" charset="0"/>
                <a:ea typeface="Cambria" panose="02040503050406030204" pitchFamily="18" charset="0"/>
                <a:cs typeface="Unbounded Bold" pitchFamily="34" charset="-120"/>
              </a:rPr>
              <a:t>AI-Driven Robots</a:t>
            </a:r>
            <a:endParaRPr lang="en-US" sz="2800" dirty="0">
              <a:latin typeface="Cambria" panose="02040503050406030204" pitchFamily="18" charset="0"/>
              <a:ea typeface="Cambria" panose="02040503050406030204" pitchFamily="18" charset="0"/>
            </a:endParaRPr>
          </a:p>
        </p:txBody>
      </p:sp>
      <p:sp>
        <p:nvSpPr>
          <p:cNvPr id="15" name="Text 12"/>
          <p:cNvSpPr/>
          <p:nvPr/>
        </p:nvSpPr>
        <p:spPr>
          <a:xfrm>
            <a:off x="986671" y="5574790"/>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Adaptive behavior:</a:t>
            </a:r>
            <a:r>
              <a:rPr lang="en-US" sz="1600" dirty="0">
                <a:latin typeface="Cambria" panose="02040503050406030204" pitchFamily="18" charset="0"/>
                <a:ea typeface="Cambria" panose="02040503050406030204" pitchFamily="18" charset="0"/>
                <a:cs typeface="Open Sans" pitchFamily="34" charset="-120"/>
              </a:rPr>
              <a:t> Respond to environmental variations</a:t>
            </a:r>
            <a:endParaRPr lang="en-US" sz="1600" dirty="0">
              <a:latin typeface="Cambria" panose="02040503050406030204" pitchFamily="18" charset="0"/>
              <a:ea typeface="Cambria" panose="02040503050406030204" pitchFamily="18" charset="0"/>
            </a:endParaRPr>
          </a:p>
        </p:txBody>
      </p:sp>
      <p:sp>
        <p:nvSpPr>
          <p:cNvPr id="16" name="Text 13"/>
          <p:cNvSpPr/>
          <p:nvPr/>
        </p:nvSpPr>
        <p:spPr>
          <a:xfrm>
            <a:off x="986671" y="5906498"/>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Multi-task capable:</a:t>
            </a:r>
            <a:r>
              <a:rPr lang="en-US" sz="1600" dirty="0">
                <a:latin typeface="Cambria" panose="02040503050406030204" pitchFamily="18" charset="0"/>
                <a:ea typeface="Cambria" panose="02040503050406030204" pitchFamily="18" charset="0"/>
                <a:cs typeface="Open Sans" pitchFamily="34" charset="-120"/>
              </a:rPr>
              <a:t> Flexible application range</a:t>
            </a:r>
            <a:endParaRPr lang="en-US" sz="1600" dirty="0">
              <a:latin typeface="Cambria" panose="02040503050406030204" pitchFamily="18" charset="0"/>
              <a:ea typeface="Cambria" panose="02040503050406030204" pitchFamily="18" charset="0"/>
            </a:endParaRPr>
          </a:p>
        </p:txBody>
      </p:sp>
      <p:sp>
        <p:nvSpPr>
          <p:cNvPr id="17" name="Text 14"/>
          <p:cNvSpPr/>
          <p:nvPr/>
        </p:nvSpPr>
        <p:spPr>
          <a:xfrm>
            <a:off x="986671" y="6238206"/>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Handle uncertainty:</a:t>
            </a:r>
            <a:r>
              <a:rPr lang="en-US" sz="1600" dirty="0">
                <a:latin typeface="Cambria" panose="02040503050406030204" pitchFamily="18" charset="0"/>
                <a:ea typeface="Cambria" panose="02040503050406030204" pitchFamily="18" charset="0"/>
                <a:cs typeface="Open Sans" pitchFamily="34" charset="-120"/>
              </a:rPr>
              <a:t> Function with part variation</a:t>
            </a:r>
            <a:endParaRPr lang="en-US" sz="1600" dirty="0">
              <a:latin typeface="Cambria" panose="02040503050406030204" pitchFamily="18" charset="0"/>
              <a:ea typeface="Cambria" panose="02040503050406030204" pitchFamily="18" charset="0"/>
            </a:endParaRPr>
          </a:p>
        </p:txBody>
      </p:sp>
      <p:sp>
        <p:nvSpPr>
          <p:cNvPr id="18" name="Text 15"/>
          <p:cNvSpPr/>
          <p:nvPr/>
        </p:nvSpPr>
        <p:spPr>
          <a:xfrm>
            <a:off x="986671" y="6569915"/>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Rich perception:</a:t>
            </a:r>
            <a:r>
              <a:rPr lang="en-US" sz="1600" dirty="0">
                <a:latin typeface="Cambria" panose="02040503050406030204" pitchFamily="18" charset="0"/>
                <a:ea typeface="Cambria" panose="02040503050406030204" pitchFamily="18" charset="0"/>
                <a:cs typeface="Open Sans" pitchFamily="34" charset="-120"/>
              </a:rPr>
              <a:t> Vision, force, and tactile feedback</a:t>
            </a:r>
            <a:endParaRPr lang="en-US" sz="1600" dirty="0">
              <a:latin typeface="Cambria" panose="02040503050406030204" pitchFamily="18" charset="0"/>
              <a:ea typeface="Cambria" panose="02040503050406030204" pitchFamily="18" charset="0"/>
            </a:endParaRPr>
          </a:p>
        </p:txBody>
      </p:sp>
      <p:sp>
        <p:nvSpPr>
          <p:cNvPr id="19" name="Text 16"/>
          <p:cNvSpPr/>
          <p:nvPr/>
        </p:nvSpPr>
        <p:spPr>
          <a:xfrm>
            <a:off x="986671" y="6901623"/>
            <a:ext cx="7208758" cy="272177"/>
          </a:xfrm>
          <a:prstGeom prst="rect">
            <a:avLst/>
          </a:prstGeom>
          <a:noFill/>
          <a:ln/>
        </p:spPr>
        <p:txBody>
          <a:bodyPr wrap="none" lIns="0" tIns="0" rIns="0" bIns="0" rtlCol="0" anchor="t"/>
          <a:lstStyle/>
          <a:p>
            <a:pPr marL="342900" indent="-342900" algn="l">
              <a:lnSpc>
                <a:spcPts val="2100"/>
              </a:lnSpc>
              <a:buSzPct val="100000"/>
              <a:buChar char="•"/>
            </a:pPr>
            <a:r>
              <a:rPr lang="en-US" sz="1600" b="1" dirty="0">
                <a:latin typeface="Cambria" panose="02040503050406030204" pitchFamily="18" charset="0"/>
                <a:ea typeface="Cambria" panose="02040503050406030204" pitchFamily="18" charset="0"/>
                <a:cs typeface="Open Sans" pitchFamily="34" charset="-120"/>
              </a:rPr>
              <a:t>Self-optimization:</a:t>
            </a:r>
            <a:r>
              <a:rPr lang="en-US" sz="1600" dirty="0">
                <a:latin typeface="Cambria" panose="02040503050406030204" pitchFamily="18" charset="0"/>
                <a:ea typeface="Cambria" panose="02040503050406030204" pitchFamily="18" charset="0"/>
                <a:cs typeface="Open Sans" pitchFamily="34" charset="-120"/>
              </a:rPr>
              <a:t> Continuous performance improvement</a:t>
            </a:r>
            <a:endParaRPr lang="en-US" sz="1600" dirty="0">
              <a:latin typeface="Cambria" panose="02040503050406030204" pitchFamily="18" charset="0"/>
              <a:ea typeface="Cambria" panose="02040503050406030204" pitchFamily="18" charset="0"/>
            </a:endParaRPr>
          </a:p>
        </p:txBody>
      </p:sp>
      <p:sp>
        <p:nvSpPr>
          <p:cNvPr id="20" name="Footer Placeholder 19">
            <a:extLst>
              <a:ext uri="{FF2B5EF4-FFF2-40B4-BE49-F238E27FC236}">
                <a16:creationId xmlns:a16="http://schemas.microsoft.com/office/drawing/2014/main" id="{13F87FD4-F75A-2B86-BD9D-5C95F422042C}"/>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1" name="Date Placeholder 20">
            <a:extLst>
              <a:ext uri="{FF2B5EF4-FFF2-40B4-BE49-F238E27FC236}">
                <a16:creationId xmlns:a16="http://schemas.microsoft.com/office/drawing/2014/main" id="{95E91876-05E7-B453-CBB4-1DB3F1DDE4E1}"/>
              </a:ext>
            </a:extLst>
          </p:cNvPr>
          <p:cNvSpPr>
            <a:spLocks noGrp="1"/>
          </p:cNvSpPr>
          <p:nvPr>
            <p:ph type="dt" sz="half" idx="2"/>
          </p:nvPr>
        </p:nvSpPr>
        <p:spPr/>
        <p:txBody>
          <a:bodyPr/>
          <a:lstStyle/>
          <a:p>
            <a:fld id="{F3CB2CF8-DD32-4404-B2DC-61F5BB5986C7}" type="datetime1">
              <a:rPr lang="en-US" smtClean="0"/>
              <a:t>1/7/2026</a:t>
            </a:fld>
            <a:endParaRPr lang="en-US" dirty="0"/>
          </a:p>
        </p:txBody>
      </p:sp>
      <p:sp>
        <p:nvSpPr>
          <p:cNvPr id="22" name="Slide Number Placeholder 21">
            <a:extLst>
              <a:ext uri="{FF2B5EF4-FFF2-40B4-BE49-F238E27FC236}">
                <a16:creationId xmlns:a16="http://schemas.microsoft.com/office/drawing/2014/main" id="{AF8B3540-8196-1CBC-FC18-B5690B5A03E5}"/>
              </a:ext>
            </a:extLst>
          </p:cNvPr>
          <p:cNvSpPr>
            <a:spLocks noGrp="1"/>
          </p:cNvSpPr>
          <p:nvPr>
            <p:ph type="sldNum" sz="quarter" idx="4"/>
          </p:nvPr>
        </p:nvSpPr>
        <p:spPr/>
        <p:txBody>
          <a:bodyPr/>
          <a:lstStyle/>
          <a:p>
            <a:fld id="{B6F15528-21DE-4FAA-801E-634DDDAF4B2B}"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594241" y="242743"/>
            <a:ext cx="2148959" cy="533664"/>
          </a:xfrm>
          <a:prstGeom prst="roundRect">
            <a:avLst>
              <a:gd name="adj" fmla="val 16873"/>
            </a:avLst>
          </a:prstGeom>
          <a:noFill/>
          <a:ln w="7620">
            <a:solidFill>
              <a:srgbClr val="26A688"/>
            </a:solidFill>
            <a:prstDash val="solid"/>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00" y="364591"/>
            <a:ext cx="330853" cy="330853"/>
          </a:xfrm>
          <a:prstGeom prst="rect">
            <a:avLst/>
          </a:prstGeom>
        </p:spPr>
      </p:pic>
      <p:sp>
        <p:nvSpPr>
          <p:cNvPr id="4" name="Text 1"/>
          <p:cNvSpPr/>
          <p:nvPr/>
        </p:nvSpPr>
        <p:spPr>
          <a:xfrm>
            <a:off x="1069962" y="451159"/>
            <a:ext cx="759500" cy="173831"/>
          </a:xfrm>
          <a:prstGeom prst="rect">
            <a:avLst/>
          </a:prstGeom>
          <a:noFill/>
          <a:ln/>
        </p:spPr>
        <p:txBody>
          <a:bodyPr wrap="none" lIns="0" tIns="0" rIns="0" bIns="0" rtlCol="0" anchor="t"/>
          <a:lstStyle/>
          <a:p>
            <a:pPr marL="0" indent="0" algn="l">
              <a:lnSpc>
                <a:spcPts val="1350"/>
              </a:lnSpc>
              <a:buNone/>
            </a:pPr>
            <a:r>
              <a:rPr lang="en-US" b="1" dirty="0">
                <a:latin typeface="Cambria" panose="02040503050406030204" pitchFamily="18" charset="0"/>
                <a:ea typeface="Cambria" panose="02040503050406030204" pitchFamily="18" charset="0"/>
                <a:cs typeface="Open Sans" pitchFamily="34" charset="-120"/>
              </a:rPr>
              <a:t>GENERATIVE AI</a:t>
            </a:r>
            <a:endParaRPr lang="en-US" b="1" dirty="0">
              <a:latin typeface="Cambria" panose="02040503050406030204" pitchFamily="18" charset="0"/>
              <a:ea typeface="Cambria" panose="02040503050406030204" pitchFamily="18" charset="0"/>
            </a:endParaRPr>
          </a:p>
        </p:txBody>
      </p:sp>
      <p:sp>
        <p:nvSpPr>
          <p:cNvPr id="5" name="Text 2"/>
          <p:cNvSpPr/>
          <p:nvPr/>
        </p:nvSpPr>
        <p:spPr>
          <a:xfrm>
            <a:off x="2898759" y="332696"/>
            <a:ext cx="6868358" cy="424458"/>
          </a:xfrm>
          <a:prstGeom prst="rect">
            <a:avLst/>
          </a:prstGeom>
          <a:noFill/>
          <a:ln/>
        </p:spPr>
        <p:txBody>
          <a:bodyPr wrap="none" lIns="0" tIns="0" rIns="0" bIns="0" rtlCol="0" anchor="t"/>
          <a:lstStyle/>
          <a:p>
            <a:pPr marL="0" indent="0" algn="l">
              <a:lnSpc>
                <a:spcPts val="3300"/>
              </a:lnSpc>
              <a:buNone/>
            </a:pPr>
            <a:r>
              <a:rPr lang="en-US" sz="4000" b="1" dirty="0">
                <a:latin typeface="Cambria" panose="02040503050406030204" pitchFamily="18" charset="0"/>
                <a:ea typeface="Cambria" panose="02040503050406030204" pitchFamily="18" charset="0"/>
                <a:cs typeface="Unbounded Bold" pitchFamily="34" charset="-120"/>
              </a:rPr>
              <a:t>Role of Generative AI in Robotics</a:t>
            </a:r>
            <a:endParaRPr lang="en-US" sz="4000" dirty="0">
              <a:latin typeface="Cambria" panose="02040503050406030204" pitchFamily="18" charset="0"/>
              <a:ea typeface="Cambria" panose="02040503050406030204" pitchFamily="18" charset="0"/>
            </a:endParaRPr>
          </a:p>
        </p:txBody>
      </p:sp>
      <p:sp>
        <p:nvSpPr>
          <p:cNvPr id="6" name="Text 3"/>
          <p:cNvSpPr/>
          <p:nvPr/>
        </p:nvSpPr>
        <p:spPr>
          <a:xfrm>
            <a:off x="594241" y="1581031"/>
            <a:ext cx="6924556" cy="651867"/>
          </a:xfrm>
          <a:prstGeom prst="rect">
            <a:avLst/>
          </a:prstGeom>
          <a:noFill/>
          <a:ln/>
        </p:spPr>
        <p:txBody>
          <a:bodyPr wrap="squar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Generative AI models enhance robotic capabilities by creating synthetic training data, optimizing motion trajectories, and enabling planning for complex manipulation tasks.</a:t>
            </a:r>
            <a:endParaRPr lang="en-US" sz="1600" dirty="0">
              <a:latin typeface="Cambria" panose="02040503050406030204" pitchFamily="18" charset="0"/>
              <a:ea typeface="Cambria" panose="02040503050406030204" pitchFamily="18" charset="0"/>
            </a:endParaRPr>
          </a:p>
        </p:txBody>
      </p:sp>
      <p:sp>
        <p:nvSpPr>
          <p:cNvPr id="7" name="Text 4"/>
          <p:cNvSpPr/>
          <p:nvPr/>
        </p:nvSpPr>
        <p:spPr>
          <a:xfrm>
            <a:off x="594240" y="2820854"/>
            <a:ext cx="7136595" cy="434578"/>
          </a:xfrm>
          <a:prstGeom prst="rect">
            <a:avLst/>
          </a:prstGeom>
          <a:noFill/>
          <a:ln/>
        </p:spPr>
        <p:txBody>
          <a:bodyPr wrap="squar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These systems bridge gaps in sensor data and expand training possibilities beyond physical limitations.</a:t>
            </a:r>
            <a:endParaRPr lang="en-US" sz="1600" dirty="0">
              <a:latin typeface="Cambria" panose="02040503050406030204" pitchFamily="18" charset="0"/>
              <a:ea typeface="Cambria" panose="02040503050406030204" pitchFamily="18" charset="0"/>
            </a:endParaRPr>
          </a:p>
        </p:txBody>
      </p:sp>
      <p:pic>
        <p:nvPicPr>
          <p:cNvPr id="8" name="Image 1" descr="preencoded.png"/>
          <p:cNvPicPr>
            <a:picLocks noChangeAspect="1"/>
          </p:cNvPicPr>
          <p:nvPr/>
        </p:nvPicPr>
        <p:blipFill>
          <a:blip r:embed="rId5"/>
          <a:stretch>
            <a:fillRect/>
          </a:stretch>
        </p:blipFill>
        <p:spPr>
          <a:xfrm>
            <a:off x="7777767" y="1101943"/>
            <a:ext cx="6619878" cy="3755446"/>
          </a:xfrm>
          <a:prstGeom prst="rect">
            <a:avLst/>
          </a:prstGeom>
        </p:spPr>
      </p:pic>
      <p:sp>
        <p:nvSpPr>
          <p:cNvPr id="9" name="Text 5"/>
          <p:cNvSpPr/>
          <p:nvPr/>
        </p:nvSpPr>
        <p:spPr>
          <a:xfrm>
            <a:off x="594241" y="5018481"/>
            <a:ext cx="135731" cy="169783"/>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Unbounded Light" pitchFamily="34" charset="-120"/>
              </a:rPr>
              <a:t>01</a:t>
            </a:r>
            <a:endParaRPr lang="en-US" sz="1600" dirty="0">
              <a:latin typeface="Cambria" panose="02040503050406030204" pitchFamily="18" charset="0"/>
              <a:ea typeface="Cambria" panose="02040503050406030204" pitchFamily="18" charset="0"/>
            </a:endParaRPr>
          </a:p>
        </p:txBody>
      </p:sp>
      <p:sp>
        <p:nvSpPr>
          <p:cNvPr id="10" name="Shape 6"/>
          <p:cNvSpPr/>
          <p:nvPr/>
        </p:nvSpPr>
        <p:spPr>
          <a:xfrm>
            <a:off x="594241" y="5234103"/>
            <a:ext cx="6653093" cy="15240"/>
          </a:xfrm>
          <a:prstGeom prst="rect">
            <a:avLst/>
          </a:prstGeom>
          <a:solidFill>
            <a:srgbClr val="26A688"/>
          </a:solidFill>
          <a:ln/>
        </p:spPr>
      </p:sp>
      <p:sp>
        <p:nvSpPr>
          <p:cNvPr id="11" name="Text 7"/>
          <p:cNvSpPr/>
          <p:nvPr/>
        </p:nvSpPr>
        <p:spPr>
          <a:xfrm>
            <a:off x="594241" y="5332449"/>
            <a:ext cx="3165158" cy="212169"/>
          </a:xfrm>
          <a:prstGeom prst="rect">
            <a:avLst/>
          </a:prstGeom>
          <a:noFill/>
          <a:ln/>
        </p:spPr>
        <p:txBody>
          <a:bodyPr wrap="none" lIns="0" tIns="0" rIns="0" bIns="0" rtlCol="0" anchor="t"/>
          <a:lstStyle/>
          <a:p>
            <a:pPr marL="0" indent="0" algn="l">
              <a:lnSpc>
                <a:spcPts val="1650"/>
              </a:lnSpc>
              <a:buNone/>
            </a:pPr>
            <a:r>
              <a:rPr lang="en-US" sz="2000" b="1" dirty="0">
                <a:latin typeface="Cambria" panose="02040503050406030204" pitchFamily="18" charset="0"/>
                <a:ea typeface="Cambria" panose="02040503050406030204" pitchFamily="18" charset="0"/>
                <a:cs typeface="Unbounded Bold" pitchFamily="34" charset="-120"/>
              </a:rPr>
              <a:t>Motion Trajectory Generation</a:t>
            </a:r>
            <a:endParaRPr lang="en-US" sz="2000" dirty="0">
              <a:latin typeface="Cambria" panose="02040503050406030204" pitchFamily="18" charset="0"/>
              <a:ea typeface="Cambria" panose="02040503050406030204" pitchFamily="18" charset="0"/>
            </a:endParaRPr>
          </a:p>
        </p:txBody>
      </p:sp>
      <p:sp>
        <p:nvSpPr>
          <p:cNvPr id="12" name="Text 8"/>
          <p:cNvSpPr/>
          <p:nvPr/>
        </p:nvSpPr>
        <p:spPr>
          <a:xfrm>
            <a:off x="594241" y="5626057"/>
            <a:ext cx="6653093" cy="217289"/>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AI models synthesize optimal collision-free paths for complex </a:t>
            </a:r>
          </a:p>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geometries and constrained workspaces</a:t>
            </a:r>
            <a:endParaRPr lang="en-US" sz="1600" dirty="0">
              <a:latin typeface="Cambria" panose="02040503050406030204" pitchFamily="18" charset="0"/>
              <a:ea typeface="Cambria" panose="02040503050406030204" pitchFamily="18" charset="0"/>
            </a:endParaRPr>
          </a:p>
        </p:txBody>
      </p:sp>
      <p:sp>
        <p:nvSpPr>
          <p:cNvPr id="13" name="Text 9"/>
          <p:cNvSpPr/>
          <p:nvPr/>
        </p:nvSpPr>
        <p:spPr>
          <a:xfrm>
            <a:off x="7383066" y="5018481"/>
            <a:ext cx="135731" cy="169783"/>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Unbounded Light" pitchFamily="34" charset="-120"/>
              </a:rPr>
              <a:t>02</a:t>
            </a:r>
            <a:endParaRPr lang="en-US" sz="1600" dirty="0">
              <a:latin typeface="Cambria" panose="02040503050406030204" pitchFamily="18" charset="0"/>
              <a:ea typeface="Cambria" panose="02040503050406030204" pitchFamily="18" charset="0"/>
            </a:endParaRPr>
          </a:p>
        </p:txBody>
      </p:sp>
      <p:sp>
        <p:nvSpPr>
          <p:cNvPr id="14" name="Shape 10"/>
          <p:cNvSpPr/>
          <p:nvPr/>
        </p:nvSpPr>
        <p:spPr>
          <a:xfrm>
            <a:off x="7383066" y="5234103"/>
            <a:ext cx="6653093" cy="15240"/>
          </a:xfrm>
          <a:prstGeom prst="rect">
            <a:avLst/>
          </a:prstGeom>
          <a:solidFill>
            <a:srgbClr val="26A688"/>
          </a:solidFill>
          <a:ln/>
        </p:spPr>
      </p:sp>
      <p:sp>
        <p:nvSpPr>
          <p:cNvPr id="15" name="Text 11"/>
          <p:cNvSpPr/>
          <p:nvPr/>
        </p:nvSpPr>
        <p:spPr>
          <a:xfrm>
            <a:off x="7383066" y="5332449"/>
            <a:ext cx="2521982" cy="212169"/>
          </a:xfrm>
          <a:prstGeom prst="rect">
            <a:avLst/>
          </a:prstGeom>
          <a:noFill/>
          <a:ln/>
        </p:spPr>
        <p:txBody>
          <a:bodyPr wrap="none" lIns="0" tIns="0" rIns="0" bIns="0" rtlCol="0" anchor="t"/>
          <a:lstStyle/>
          <a:p>
            <a:pPr marL="0" indent="0" algn="l">
              <a:lnSpc>
                <a:spcPts val="1650"/>
              </a:lnSpc>
              <a:buNone/>
            </a:pPr>
            <a:r>
              <a:rPr lang="en-US" sz="2000" b="1" dirty="0">
                <a:latin typeface="Cambria" panose="02040503050406030204" pitchFamily="18" charset="0"/>
                <a:ea typeface="Cambria" panose="02040503050406030204" pitchFamily="18" charset="0"/>
                <a:cs typeface="Unbounded Bold" pitchFamily="34" charset="-120"/>
              </a:rPr>
              <a:t>Sensor Data Simulation</a:t>
            </a:r>
            <a:endParaRPr lang="en-US" sz="2000" dirty="0">
              <a:latin typeface="Cambria" panose="02040503050406030204" pitchFamily="18" charset="0"/>
              <a:ea typeface="Cambria" panose="02040503050406030204" pitchFamily="18" charset="0"/>
            </a:endParaRPr>
          </a:p>
        </p:txBody>
      </p:sp>
      <p:sp>
        <p:nvSpPr>
          <p:cNvPr id="16" name="Text 12"/>
          <p:cNvSpPr/>
          <p:nvPr/>
        </p:nvSpPr>
        <p:spPr>
          <a:xfrm>
            <a:off x="7383066" y="5626057"/>
            <a:ext cx="6653093" cy="217289"/>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Generate synthetic sensor readings for training in scenarios difficult or dangerous</a:t>
            </a:r>
          </a:p>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 to capture physically</a:t>
            </a:r>
            <a:endParaRPr lang="en-US" sz="1600" dirty="0">
              <a:latin typeface="Cambria" panose="02040503050406030204" pitchFamily="18" charset="0"/>
              <a:ea typeface="Cambria" panose="02040503050406030204" pitchFamily="18" charset="0"/>
            </a:endParaRPr>
          </a:p>
        </p:txBody>
      </p:sp>
      <p:sp>
        <p:nvSpPr>
          <p:cNvPr id="17" name="Text 13"/>
          <p:cNvSpPr/>
          <p:nvPr/>
        </p:nvSpPr>
        <p:spPr>
          <a:xfrm>
            <a:off x="594241" y="6230501"/>
            <a:ext cx="135731" cy="169783"/>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Unbounded Light" pitchFamily="34" charset="-120"/>
              </a:rPr>
              <a:t>03</a:t>
            </a:r>
            <a:endParaRPr lang="en-US" sz="1600" dirty="0">
              <a:latin typeface="Cambria" panose="02040503050406030204" pitchFamily="18" charset="0"/>
              <a:ea typeface="Cambria" panose="02040503050406030204" pitchFamily="18" charset="0"/>
            </a:endParaRPr>
          </a:p>
        </p:txBody>
      </p:sp>
      <p:sp>
        <p:nvSpPr>
          <p:cNvPr id="18" name="Shape 14"/>
          <p:cNvSpPr/>
          <p:nvPr/>
        </p:nvSpPr>
        <p:spPr>
          <a:xfrm>
            <a:off x="594241" y="6446123"/>
            <a:ext cx="6653093" cy="15240"/>
          </a:xfrm>
          <a:prstGeom prst="rect">
            <a:avLst/>
          </a:prstGeom>
          <a:solidFill>
            <a:srgbClr val="26A688"/>
          </a:solidFill>
          <a:ln/>
        </p:spPr>
      </p:sp>
      <p:sp>
        <p:nvSpPr>
          <p:cNvPr id="19" name="Text 15"/>
          <p:cNvSpPr/>
          <p:nvPr/>
        </p:nvSpPr>
        <p:spPr>
          <a:xfrm>
            <a:off x="594241" y="6544469"/>
            <a:ext cx="2701052" cy="212169"/>
          </a:xfrm>
          <a:prstGeom prst="rect">
            <a:avLst/>
          </a:prstGeom>
          <a:noFill/>
          <a:ln/>
        </p:spPr>
        <p:txBody>
          <a:bodyPr wrap="none" lIns="0" tIns="0" rIns="0" bIns="0" rtlCol="0" anchor="t"/>
          <a:lstStyle/>
          <a:p>
            <a:pPr marL="0" indent="0" algn="l">
              <a:lnSpc>
                <a:spcPts val="1650"/>
              </a:lnSpc>
              <a:buNone/>
            </a:pPr>
            <a:r>
              <a:rPr lang="en-US" sz="2000" b="1" dirty="0">
                <a:latin typeface="Cambria" panose="02040503050406030204" pitchFamily="18" charset="0"/>
                <a:ea typeface="Cambria" panose="02040503050406030204" pitchFamily="18" charset="0"/>
                <a:cs typeface="Unbounded Bold" pitchFamily="34" charset="-120"/>
              </a:rPr>
              <a:t>Training Sample Creation</a:t>
            </a:r>
            <a:endParaRPr lang="en-US" sz="2000" dirty="0">
              <a:latin typeface="Cambria" panose="02040503050406030204" pitchFamily="18" charset="0"/>
              <a:ea typeface="Cambria" panose="02040503050406030204" pitchFamily="18" charset="0"/>
            </a:endParaRPr>
          </a:p>
        </p:txBody>
      </p:sp>
      <p:sp>
        <p:nvSpPr>
          <p:cNvPr id="20" name="Text 16"/>
          <p:cNvSpPr/>
          <p:nvPr/>
        </p:nvSpPr>
        <p:spPr>
          <a:xfrm>
            <a:off x="594241" y="6838077"/>
            <a:ext cx="6653093" cy="217289"/>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Produce diverse training datasets for rare failure modes, edge cases,</a:t>
            </a:r>
          </a:p>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 and unusual part configurations</a:t>
            </a:r>
            <a:endParaRPr lang="en-US" sz="1600" dirty="0">
              <a:latin typeface="Cambria" panose="02040503050406030204" pitchFamily="18" charset="0"/>
              <a:ea typeface="Cambria" panose="02040503050406030204" pitchFamily="18" charset="0"/>
            </a:endParaRPr>
          </a:p>
        </p:txBody>
      </p:sp>
      <p:sp>
        <p:nvSpPr>
          <p:cNvPr id="21" name="Text 17"/>
          <p:cNvSpPr/>
          <p:nvPr/>
        </p:nvSpPr>
        <p:spPr>
          <a:xfrm>
            <a:off x="7383066" y="6230501"/>
            <a:ext cx="135731" cy="169783"/>
          </a:xfrm>
          <a:prstGeom prst="rect">
            <a:avLst/>
          </a:prstGeom>
          <a:noFill/>
          <a:ln/>
        </p:spPr>
        <p:txBody>
          <a:bodyPr wrap="non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Unbounded Light" pitchFamily="34" charset="-120"/>
              </a:rPr>
              <a:t>04</a:t>
            </a:r>
            <a:endParaRPr lang="en-US" sz="1600" dirty="0">
              <a:latin typeface="Cambria" panose="02040503050406030204" pitchFamily="18" charset="0"/>
              <a:ea typeface="Cambria" panose="02040503050406030204" pitchFamily="18" charset="0"/>
            </a:endParaRPr>
          </a:p>
        </p:txBody>
      </p:sp>
      <p:sp>
        <p:nvSpPr>
          <p:cNvPr id="22" name="Shape 18"/>
          <p:cNvSpPr/>
          <p:nvPr/>
        </p:nvSpPr>
        <p:spPr>
          <a:xfrm>
            <a:off x="7383066" y="6446123"/>
            <a:ext cx="6653093" cy="15240"/>
          </a:xfrm>
          <a:prstGeom prst="rect">
            <a:avLst/>
          </a:prstGeom>
          <a:solidFill>
            <a:srgbClr val="26A688"/>
          </a:solidFill>
          <a:ln/>
        </p:spPr>
      </p:sp>
      <p:sp>
        <p:nvSpPr>
          <p:cNvPr id="23" name="Text 19"/>
          <p:cNvSpPr/>
          <p:nvPr/>
        </p:nvSpPr>
        <p:spPr>
          <a:xfrm>
            <a:off x="7383066" y="6544469"/>
            <a:ext cx="2550081" cy="212169"/>
          </a:xfrm>
          <a:prstGeom prst="rect">
            <a:avLst/>
          </a:prstGeom>
          <a:noFill/>
          <a:ln/>
        </p:spPr>
        <p:txBody>
          <a:bodyPr wrap="none" lIns="0" tIns="0" rIns="0" bIns="0" rtlCol="0" anchor="t"/>
          <a:lstStyle/>
          <a:p>
            <a:pPr marL="0" indent="0" algn="l">
              <a:lnSpc>
                <a:spcPts val="1650"/>
              </a:lnSpc>
              <a:buNone/>
            </a:pPr>
            <a:r>
              <a:rPr lang="en-US" sz="2000" b="1" dirty="0">
                <a:latin typeface="Cambria" panose="02040503050406030204" pitchFamily="18" charset="0"/>
                <a:ea typeface="Cambria" panose="02040503050406030204" pitchFamily="18" charset="0"/>
                <a:cs typeface="Unbounded Bold" pitchFamily="34" charset="-120"/>
              </a:rPr>
              <a:t>Grasp Planning Support</a:t>
            </a:r>
            <a:endParaRPr lang="en-US" sz="2000" dirty="0">
              <a:latin typeface="Cambria" panose="02040503050406030204" pitchFamily="18" charset="0"/>
              <a:ea typeface="Cambria" panose="02040503050406030204" pitchFamily="18" charset="0"/>
            </a:endParaRPr>
          </a:p>
        </p:txBody>
      </p:sp>
      <p:sp>
        <p:nvSpPr>
          <p:cNvPr id="24" name="Text 20"/>
          <p:cNvSpPr/>
          <p:nvPr/>
        </p:nvSpPr>
        <p:spPr>
          <a:xfrm>
            <a:off x="7383066" y="6838077"/>
            <a:ext cx="6653093" cy="434578"/>
          </a:xfrm>
          <a:prstGeom prst="rect">
            <a:avLst/>
          </a:prstGeom>
          <a:noFill/>
          <a:ln/>
        </p:spPr>
        <p:txBody>
          <a:bodyPr wrap="square" lIns="0" tIns="0" rIns="0" bIns="0" rtlCol="0" anchor="t"/>
          <a:lstStyle/>
          <a:p>
            <a:pPr marL="0" indent="0" algn="l">
              <a:lnSpc>
                <a:spcPts val="1700"/>
              </a:lnSpc>
              <a:buNone/>
            </a:pPr>
            <a:r>
              <a:rPr lang="en-US" sz="1600" dirty="0">
                <a:latin typeface="Cambria" panose="02040503050406030204" pitchFamily="18" charset="0"/>
                <a:ea typeface="Cambria" panose="02040503050406030204" pitchFamily="18" charset="0"/>
                <a:cs typeface="Open Sans" pitchFamily="34" charset="-120"/>
              </a:rPr>
              <a:t>Model and predict optimal grip strategies for objects with variable geometry, weight, and surface properties</a:t>
            </a:r>
            <a:endParaRPr lang="en-US" sz="1600" dirty="0">
              <a:latin typeface="Cambria" panose="02040503050406030204" pitchFamily="18" charset="0"/>
              <a:ea typeface="Cambria" panose="02040503050406030204" pitchFamily="18" charset="0"/>
            </a:endParaRPr>
          </a:p>
        </p:txBody>
      </p:sp>
      <p:sp>
        <p:nvSpPr>
          <p:cNvPr id="25" name="Footer Placeholder 24">
            <a:extLst>
              <a:ext uri="{FF2B5EF4-FFF2-40B4-BE49-F238E27FC236}">
                <a16:creationId xmlns:a16="http://schemas.microsoft.com/office/drawing/2014/main" id="{500CA237-CC30-BD84-91AC-FA813208984F}"/>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6" name="Date Placeholder 25">
            <a:extLst>
              <a:ext uri="{FF2B5EF4-FFF2-40B4-BE49-F238E27FC236}">
                <a16:creationId xmlns:a16="http://schemas.microsoft.com/office/drawing/2014/main" id="{07FBDA6F-5A83-1645-238F-CA2EE0CDC286}"/>
              </a:ext>
            </a:extLst>
          </p:cNvPr>
          <p:cNvSpPr>
            <a:spLocks noGrp="1"/>
          </p:cNvSpPr>
          <p:nvPr>
            <p:ph type="dt" sz="half" idx="2"/>
          </p:nvPr>
        </p:nvSpPr>
        <p:spPr/>
        <p:txBody>
          <a:bodyPr/>
          <a:lstStyle/>
          <a:p>
            <a:fld id="{2C8898D1-CB66-499C-AD77-BFD0B7EE840C}" type="datetime1">
              <a:rPr lang="en-US" smtClean="0"/>
              <a:t>1/7/2026</a:t>
            </a:fld>
            <a:endParaRPr lang="en-US" dirty="0"/>
          </a:p>
        </p:txBody>
      </p:sp>
      <p:sp>
        <p:nvSpPr>
          <p:cNvPr id="27" name="Slide Number Placeholder 26">
            <a:extLst>
              <a:ext uri="{FF2B5EF4-FFF2-40B4-BE49-F238E27FC236}">
                <a16:creationId xmlns:a16="http://schemas.microsoft.com/office/drawing/2014/main" id="{8E882898-BD9A-56FA-6874-6B4D4501D3BE}"/>
              </a:ext>
            </a:extLst>
          </p:cNvPr>
          <p:cNvSpPr>
            <a:spLocks noGrp="1"/>
          </p:cNvSpPr>
          <p:nvPr>
            <p:ph type="sldNum" sz="quarter" idx="4"/>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072640" y="196436"/>
            <a:ext cx="10438090" cy="708779"/>
          </a:xfrm>
          <a:prstGeom prst="rect">
            <a:avLst/>
          </a:prstGeom>
          <a:noFill/>
          <a:ln/>
        </p:spPr>
        <p:txBody>
          <a:bodyPr wrap="none" lIns="0" tIns="0" rIns="0" bIns="0" rtlCol="0" anchor="t"/>
          <a:lstStyle/>
          <a:p>
            <a:pPr marL="0" indent="0" algn="ctr">
              <a:lnSpc>
                <a:spcPts val="5550"/>
              </a:lnSpc>
              <a:buNone/>
            </a:pPr>
            <a:r>
              <a:rPr lang="en-US" sz="4800" b="1" dirty="0">
                <a:latin typeface="Cambria" panose="02040503050406030204" pitchFamily="18" charset="0"/>
                <a:ea typeface="Cambria" panose="02040503050406030204" pitchFamily="18" charset="0"/>
                <a:cs typeface="Unbounded Bold" pitchFamily="34" charset="-120"/>
              </a:rPr>
              <a:t>AI Robotics in Manufacturing</a:t>
            </a:r>
            <a:endParaRPr lang="en-US" sz="4800" dirty="0">
              <a:latin typeface="Cambria" panose="02040503050406030204" pitchFamily="18" charset="0"/>
              <a:ea typeface="Cambria" panose="02040503050406030204" pitchFamily="18" charset="0"/>
            </a:endParaRPr>
          </a:p>
        </p:txBody>
      </p:sp>
      <p:sp>
        <p:nvSpPr>
          <p:cNvPr id="3" name="Text 1"/>
          <p:cNvSpPr/>
          <p:nvPr/>
        </p:nvSpPr>
        <p:spPr>
          <a:xfrm>
            <a:off x="793790" y="1422971"/>
            <a:ext cx="13042821" cy="725805"/>
          </a:xfrm>
          <a:prstGeom prst="rect">
            <a:avLst/>
          </a:prstGeom>
          <a:noFill/>
          <a:ln/>
        </p:spPr>
        <p:txBody>
          <a:bodyPr wrap="square" lIns="0" tIns="0" rIns="0" bIns="0" rtlCol="0" anchor="t"/>
          <a:lstStyle/>
          <a:p>
            <a:pPr marL="0" indent="0" algn="l">
              <a:lnSpc>
                <a:spcPts val="2850"/>
              </a:lnSpc>
              <a:buNone/>
            </a:pPr>
            <a:r>
              <a:rPr lang="en-US" dirty="0">
                <a:latin typeface="Cambria" panose="02040503050406030204" pitchFamily="18" charset="0"/>
                <a:ea typeface="Cambria" panose="02040503050406030204" pitchFamily="18" charset="0"/>
                <a:cs typeface="Open Sans" pitchFamily="34" charset="-120"/>
              </a:rPr>
              <a:t>AI-driven robotics transform production environments through adaptive, intelligent automation across diverse manufacturing operations.</a:t>
            </a:r>
            <a:endParaRPr lang="en-US" dirty="0">
              <a:latin typeface="Cambria" panose="02040503050406030204" pitchFamily="18" charset="0"/>
              <a:ea typeface="Cambria" panose="02040503050406030204" pitchFamily="18" charset="0"/>
            </a:endParaRPr>
          </a:p>
        </p:txBody>
      </p:sp>
      <p:sp>
        <p:nvSpPr>
          <p:cNvPr id="4" name="Text 2"/>
          <p:cNvSpPr/>
          <p:nvPr/>
        </p:nvSpPr>
        <p:spPr>
          <a:xfrm>
            <a:off x="793790" y="3611642"/>
            <a:ext cx="3048000" cy="1062990"/>
          </a:xfrm>
          <a:prstGeom prst="rect">
            <a:avLst/>
          </a:prstGeom>
          <a:noFill/>
          <a:ln/>
        </p:spPr>
        <p:txBody>
          <a:bodyPr wrap="square" lIns="0" tIns="0" rIns="0" bIns="0" rtlCol="0" anchor="t"/>
          <a:lstStyle/>
          <a:p>
            <a:pPr marL="0" indent="0" algn="l">
              <a:lnSpc>
                <a:spcPts val="2750"/>
              </a:lnSpc>
              <a:buNone/>
            </a:pPr>
            <a:r>
              <a:rPr lang="en-US" sz="2400" b="1" dirty="0">
                <a:latin typeface="Cambria" panose="02040503050406030204" pitchFamily="18" charset="0"/>
                <a:ea typeface="Cambria" panose="02040503050406030204" pitchFamily="18" charset="0"/>
                <a:cs typeface="Unbounded Bold" pitchFamily="34" charset="-120"/>
              </a:rPr>
              <a:t>Machine Tending &amp; Material Handling</a:t>
            </a:r>
            <a:endParaRPr lang="en-US" sz="2400" dirty="0">
              <a:latin typeface="Cambria" panose="02040503050406030204" pitchFamily="18" charset="0"/>
              <a:ea typeface="Cambria" panose="02040503050406030204" pitchFamily="18" charset="0"/>
            </a:endParaRPr>
          </a:p>
        </p:txBody>
      </p:sp>
      <p:sp>
        <p:nvSpPr>
          <p:cNvPr id="5" name="Text 3"/>
          <p:cNvSpPr/>
          <p:nvPr/>
        </p:nvSpPr>
        <p:spPr>
          <a:xfrm>
            <a:off x="793790" y="4810720"/>
            <a:ext cx="3048000" cy="2177415"/>
          </a:xfrm>
          <a:prstGeom prst="rect">
            <a:avLst/>
          </a:prstGeom>
          <a:noFill/>
          <a:ln/>
        </p:spPr>
        <p:txBody>
          <a:bodyPr wrap="square" lIns="0" tIns="0" rIns="0" bIns="0" rtlCol="0" anchor="t"/>
          <a:lstStyle/>
          <a:p>
            <a:pPr marL="0" indent="0" algn="l">
              <a:lnSpc>
                <a:spcPts val="2850"/>
              </a:lnSpc>
              <a:buNone/>
            </a:pPr>
            <a:r>
              <a:rPr lang="en-US" dirty="0">
                <a:latin typeface="Cambria" panose="02040503050406030204" pitchFamily="18" charset="0"/>
                <a:ea typeface="Cambria" panose="02040503050406030204" pitchFamily="18" charset="0"/>
                <a:cs typeface="Open Sans" pitchFamily="34" charset="-120"/>
              </a:rPr>
              <a:t>Autonomous loading/unloading of CNC machines with adaptive gripping for part variation and intelligent queue management</a:t>
            </a:r>
            <a:endParaRPr lang="en-US" dirty="0">
              <a:latin typeface="Cambria" panose="02040503050406030204" pitchFamily="18" charset="0"/>
              <a:ea typeface="Cambria" panose="02040503050406030204" pitchFamily="18" charset="0"/>
            </a:endParaRPr>
          </a:p>
        </p:txBody>
      </p:sp>
      <p:sp>
        <p:nvSpPr>
          <p:cNvPr id="6" name="Text 4"/>
          <p:cNvSpPr/>
          <p:nvPr/>
        </p:nvSpPr>
        <p:spPr>
          <a:xfrm>
            <a:off x="4125278" y="3611642"/>
            <a:ext cx="3048119" cy="1062990"/>
          </a:xfrm>
          <a:prstGeom prst="rect">
            <a:avLst/>
          </a:prstGeom>
          <a:noFill/>
          <a:ln/>
        </p:spPr>
        <p:txBody>
          <a:bodyPr wrap="square" lIns="0" tIns="0" rIns="0" bIns="0" rtlCol="0" anchor="t"/>
          <a:lstStyle/>
          <a:p>
            <a:pPr marL="0" indent="0" algn="l">
              <a:lnSpc>
                <a:spcPts val="2750"/>
              </a:lnSpc>
              <a:buNone/>
            </a:pPr>
            <a:r>
              <a:rPr lang="en-US" sz="2400" b="1" dirty="0">
                <a:latin typeface="Cambria" panose="02040503050406030204" pitchFamily="18" charset="0"/>
                <a:ea typeface="Cambria" panose="02040503050406030204" pitchFamily="18" charset="0"/>
                <a:cs typeface="Unbounded Bold" pitchFamily="34" charset="-120"/>
              </a:rPr>
              <a:t>Adaptive Welding &amp; Assembly</a:t>
            </a:r>
            <a:endParaRPr lang="en-US" sz="2400" dirty="0">
              <a:latin typeface="Cambria" panose="02040503050406030204" pitchFamily="18" charset="0"/>
              <a:ea typeface="Cambria" panose="02040503050406030204" pitchFamily="18" charset="0"/>
            </a:endParaRPr>
          </a:p>
        </p:txBody>
      </p:sp>
      <p:sp>
        <p:nvSpPr>
          <p:cNvPr id="7" name="Text 5"/>
          <p:cNvSpPr/>
          <p:nvPr/>
        </p:nvSpPr>
        <p:spPr>
          <a:xfrm>
            <a:off x="4125278" y="4810720"/>
            <a:ext cx="3048119" cy="1814513"/>
          </a:xfrm>
          <a:prstGeom prst="rect">
            <a:avLst/>
          </a:prstGeom>
          <a:noFill/>
          <a:ln/>
        </p:spPr>
        <p:txBody>
          <a:bodyPr wrap="square" lIns="0" tIns="0" rIns="0" bIns="0" rtlCol="0" anchor="t"/>
          <a:lstStyle/>
          <a:p>
            <a:pPr marL="0" indent="0" algn="l">
              <a:lnSpc>
                <a:spcPts val="2850"/>
              </a:lnSpc>
              <a:buNone/>
            </a:pPr>
            <a:r>
              <a:rPr lang="en-US" dirty="0">
                <a:latin typeface="Cambria" panose="02040503050406030204" pitchFamily="18" charset="0"/>
                <a:ea typeface="Cambria" panose="02040503050406030204" pitchFamily="18" charset="0"/>
                <a:cs typeface="Open Sans" pitchFamily="34" charset="-120"/>
              </a:rPr>
              <a:t>Vision-guided welding with real-time seam tracking, penetration control, and compensation for thermal distortion</a:t>
            </a:r>
            <a:endParaRPr lang="en-US" dirty="0">
              <a:latin typeface="Cambria" panose="02040503050406030204" pitchFamily="18" charset="0"/>
              <a:ea typeface="Cambria" panose="02040503050406030204" pitchFamily="18" charset="0"/>
            </a:endParaRPr>
          </a:p>
        </p:txBody>
      </p:sp>
      <p:sp>
        <p:nvSpPr>
          <p:cNvPr id="8" name="Text 6"/>
          <p:cNvSpPr/>
          <p:nvPr/>
        </p:nvSpPr>
        <p:spPr>
          <a:xfrm>
            <a:off x="7456884" y="3611642"/>
            <a:ext cx="3048119" cy="708660"/>
          </a:xfrm>
          <a:prstGeom prst="rect">
            <a:avLst/>
          </a:prstGeom>
          <a:noFill/>
          <a:ln/>
        </p:spPr>
        <p:txBody>
          <a:bodyPr wrap="square" lIns="0" tIns="0" rIns="0" bIns="0" rtlCol="0" anchor="t"/>
          <a:lstStyle/>
          <a:p>
            <a:pPr marL="0" indent="0" algn="l">
              <a:lnSpc>
                <a:spcPts val="2750"/>
              </a:lnSpc>
              <a:buNone/>
            </a:pPr>
            <a:r>
              <a:rPr lang="en-US" sz="2400" b="1" dirty="0">
                <a:latin typeface="Cambria" panose="02040503050406030204" pitchFamily="18" charset="0"/>
                <a:ea typeface="Cambria" panose="02040503050406030204" pitchFamily="18" charset="0"/>
                <a:cs typeface="Unbounded Bold" pitchFamily="34" charset="-120"/>
              </a:rPr>
              <a:t>Autonomous Inspection</a:t>
            </a:r>
            <a:endParaRPr lang="en-US" sz="2400" dirty="0">
              <a:latin typeface="Cambria" panose="02040503050406030204" pitchFamily="18" charset="0"/>
              <a:ea typeface="Cambria" panose="02040503050406030204" pitchFamily="18" charset="0"/>
            </a:endParaRPr>
          </a:p>
        </p:txBody>
      </p:sp>
      <p:sp>
        <p:nvSpPr>
          <p:cNvPr id="9" name="Text 7"/>
          <p:cNvSpPr/>
          <p:nvPr/>
        </p:nvSpPr>
        <p:spPr>
          <a:xfrm>
            <a:off x="7456884" y="4805520"/>
            <a:ext cx="3048119" cy="1814513"/>
          </a:xfrm>
          <a:prstGeom prst="rect">
            <a:avLst/>
          </a:prstGeom>
          <a:noFill/>
          <a:ln/>
        </p:spPr>
        <p:txBody>
          <a:bodyPr wrap="square" lIns="0" tIns="0" rIns="0" bIns="0" rtlCol="0" anchor="t"/>
          <a:lstStyle/>
          <a:p>
            <a:pPr marL="0" indent="0" algn="l">
              <a:lnSpc>
                <a:spcPts val="2850"/>
              </a:lnSpc>
              <a:buNone/>
            </a:pPr>
            <a:r>
              <a:rPr lang="en-US" dirty="0">
                <a:latin typeface="Cambria" panose="02040503050406030204" pitchFamily="18" charset="0"/>
                <a:ea typeface="Cambria" panose="02040503050406030204" pitchFamily="18" charset="0"/>
                <a:cs typeface="Open Sans" pitchFamily="34" charset="-120"/>
              </a:rPr>
              <a:t>AI-powered defect detection, dimensional verification, and surface quality assessment with sub-millimeter precision</a:t>
            </a:r>
            <a:endParaRPr lang="en-US" dirty="0">
              <a:latin typeface="Cambria" panose="02040503050406030204" pitchFamily="18" charset="0"/>
              <a:ea typeface="Cambria" panose="02040503050406030204" pitchFamily="18" charset="0"/>
            </a:endParaRPr>
          </a:p>
        </p:txBody>
      </p:sp>
      <p:sp>
        <p:nvSpPr>
          <p:cNvPr id="10" name="Text 8"/>
          <p:cNvSpPr/>
          <p:nvPr/>
        </p:nvSpPr>
        <p:spPr>
          <a:xfrm>
            <a:off x="10788491" y="3611642"/>
            <a:ext cx="3048119" cy="1062990"/>
          </a:xfrm>
          <a:prstGeom prst="rect">
            <a:avLst/>
          </a:prstGeom>
          <a:noFill/>
          <a:ln/>
        </p:spPr>
        <p:txBody>
          <a:bodyPr wrap="square" lIns="0" tIns="0" rIns="0" bIns="0" rtlCol="0" anchor="t"/>
          <a:lstStyle/>
          <a:p>
            <a:pPr marL="0" indent="0" algn="l">
              <a:lnSpc>
                <a:spcPts val="2750"/>
              </a:lnSpc>
              <a:buNone/>
            </a:pPr>
            <a:r>
              <a:rPr lang="en-US" sz="2400" b="1" dirty="0">
                <a:latin typeface="Cambria" panose="02040503050406030204" pitchFamily="18" charset="0"/>
                <a:ea typeface="Cambria" panose="02040503050406030204" pitchFamily="18" charset="0"/>
                <a:cs typeface="Unbounded Bold" pitchFamily="34" charset="-120"/>
              </a:rPr>
              <a:t>Robotic Machining &amp; Finishing</a:t>
            </a:r>
            <a:endParaRPr lang="en-US" sz="2400" dirty="0">
              <a:latin typeface="Cambria" panose="02040503050406030204" pitchFamily="18" charset="0"/>
              <a:ea typeface="Cambria" panose="02040503050406030204" pitchFamily="18" charset="0"/>
            </a:endParaRPr>
          </a:p>
        </p:txBody>
      </p:sp>
      <p:sp>
        <p:nvSpPr>
          <p:cNvPr id="11" name="Text 9"/>
          <p:cNvSpPr/>
          <p:nvPr/>
        </p:nvSpPr>
        <p:spPr>
          <a:xfrm>
            <a:off x="10788491" y="4810720"/>
            <a:ext cx="3048119" cy="1814513"/>
          </a:xfrm>
          <a:prstGeom prst="rect">
            <a:avLst/>
          </a:prstGeom>
          <a:noFill/>
          <a:ln/>
        </p:spPr>
        <p:txBody>
          <a:bodyPr wrap="square" lIns="0" tIns="0" rIns="0" bIns="0" rtlCol="0" anchor="t"/>
          <a:lstStyle/>
          <a:p>
            <a:pPr marL="0" indent="0" algn="l">
              <a:lnSpc>
                <a:spcPts val="2850"/>
              </a:lnSpc>
              <a:buNone/>
            </a:pPr>
            <a:r>
              <a:rPr lang="en-US" dirty="0">
                <a:latin typeface="Cambria" panose="02040503050406030204" pitchFamily="18" charset="0"/>
                <a:ea typeface="Cambria" panose="02040503050406030204" pitchFamily="18" charset="0"/>
                <a:cs typeface="Open Sans" pitchFamily="34" charset="-120"/>
              </a:rPr>
              <a:t>Force-controlled deburring, polishing, and finishing operations adapting to part geometry and material properties</a:t>
            </a:r>
            <a:endParaRPr lang="en-US" dirty="0">
              <a:latin typeface="Cambria" panose="02040503050406030204" pitchFamily="18" charset="0"/>
              <a:ea typeface="Cambria" panose="02040503050406030204" pitchFamily="18" charset="0"/>
            </a:endParaRPr>
          </a:p>
        </p:txBody>
      </p:sp>
      <p:sp>
        <p:nvSpPr>
          <p:cNvPr id="12" name="Footer Placeholder 11">
            <a:extLst>
              <a:ext uri="{FF2B5EF4-FFF2-40B4-BE49-F238E27FC236}">
                <a16:creationId xmlns:a16="http://schemas.microsoft.com/office/drawing/2014/main" id="{5348C8CD-9088-9EF8-C5C4-C8CC65BA09CB}"/>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13" name="Date Placeholder 12">
            <a:extLst>
              <a:ext uri="{FF2B5EF4-FFF2-40B4-BE49-F238E27FC236}">
                <a16:creationId xmlns:a16="http://schemas.microsoft.com/office/drawing/2014/main" id="{4DF6F511-5879-A7D3-A617-D25284845262}"/>
              </a:ext>
            </a:extLst>
          </p:cNvPr>
          <p:cNvSpPr>
            <a:spLocks noGrp="1"/>
          </p:cNvSpPr>
          <p:nvPr>
            <p:ph type="dt" sz="half" idx="2"/>
          </p:nvPr>
        </p:nvSpPr>
        <p:spPr/>
        <p:txBody>
          <a:bodyPr/>
          <a:lstStyle/>
          <a:p>
            <a:fld id="{6D7BC412-26D2-421E-AA7E-B4D9A779644E}" type="datetime1">
              <a:rPr lang="en-US" smtClean="0"/>
              <a:t>1/7/2026</a:t>
            </a:fld>
            <a:endParaRPr lang="en-US" dirty="0"/>
          </a:p>
        </p:txBody>
      </p:sp>
      <p:sp>
        <p:nvSpPr>
          <p:cNvPr id="14" name="Slide Number Placeholder 13">
            <a:extLst>
              <a:ext uri="{FF2B5EF4-FFF2-40B4-BE49-F238E27FC236}">
                <a16:creationId xmlns:a16="http://schemas.microsoft.com/office/drawing/2014/main" id="{3E0FF520-4856-4656-6157-2AD048FE9E84}"/>
              </a:ext>
            </a:extLst>
          </p:cNvPr>
          <p:cNvSpPr>
            <a:spLocks noGrp="1"/>
          </p:cNvSpPr>
          <p:nvPr>
            <p:ph type="sldNum" sz="quarter" idx="4"/>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257472" y="232163"/>
            <a:ext cx="3049548" cy="406101"/>
          </a:xfrm>
          <a:prstGeom prst="roundRect">
            <a:avLst>
              <a:gd name="adj" fmla="val 17890"/>
            </a:avLst>
          </a:prstGeom>
          <a:solidFill>
            <a:srgbClr val="D6F5EE"/>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835" y="283934"/>
            <a:ext cx="413146" cy="354330"/>
          </a:xfrm>
          <a:prstGeom prst="rect">
            <a:avLst/>
          </a:prstGeom>
        </p:spPr>
      </p:pic>
      <p:sp>
        <p:nvSpPr>
          <p:cNvPr id="4" name="Text 1"/>
          <p:cNvSpPr/>
          <p:nvPr/>
        </p:nvSpPr>
        <p:spPr>
          <a:xfrm>
            <a:off x="877966" y="444935"/>
            <a:ext cx="735568" cy="145137"/>
          </a:xfrm>
          <a:prstGeom prst="rect">
            <a:avLst/>
          </a:prstGeom>
          <a:noFill/>
          <a:ln/>
        </p:spPr>
        <p:txBody>
          <a:bodyPr wrap="none" lIns="0" tIns="0" rIns="0" bIns="0" rtlCol="0" anchor="t"/>
          <a:lstStyle/>
          <a:p>
            <a:pPr marL="0" indent="0" algn="l">
              <a:lnSpc>
                <a:spcPts val="1100"/>
              </a:lnSpc>
              <a:buNone/>
            </a:pPr>
            <a:r>
              <a:rPr lang="en-US" sz="2400" b="1" dirty="0">
                <a:latin typeface="Cambria" panose="02040503050406030204" pitchFamily="18" charset="0"/>
                <a:ea typeface="Cambria" panose="02040503050406030204" pitchFamily="18" charset="0"/>
                <a:cs typeface="Open Sans" pitchFamily="34" charset="-120"/>
              </a:rPr>
              <a:t>COLLABORATION</a:t>
            </a:r>
            <a:endParaRPr lang="en-US" sz="2400" b="1" dirty="0">
              <a:latin typeface="Cambria" panose="02040503050406030204" pitchFamily="18" charset="0"/>
              <a:ea typeface="Cambria" panose="02040503050406030204" pitchFamily="18" charset="0"/>
            </a:endParaRPr>
          </a:p>
        </p:txBody>
      </p:sp>
      <p:sp>
        <p:nvSpPr>
          <p:cNvPr id="5" name="Text 2"/>
          <p:cNvSpPr/>
          <p:nvPr/>
        </p:nvSpPr>
        <p:spPr>
          <a:xfrm>
            <a:off x="3446383" y="340338"/>
            <a:ext cx="6666071" cy="354330"/>
          </a:xfrm>
          <a:prstGeom prst="rect">
            <a:avLst/>
          </a:prstGeom>
          <a:noFill/>
          <a:ln/>
        </p:spPr>
        <p:txBody>
          <a:bodyPr wrap="none" lIns="0" tIns="0" rIns="0" bIns="0" rtlCol="0" anchor="t"/>
          <a:lstStyle/>
          <a:p>
            <a:pPr marL="0" indent="0" algn="l">
              <a:lnSpc>
                <a:spcPts val="2750"/>
              </a:lnSpc>
              <a:buNone/>
            </a:pPr>
            <a:r>
              <a:rPr lang="en-US" sz="4000" b="1" dirty="0">
                <a:latin typeface="Cambria" panose="02040503050406030204" pitchFamily="18" charset="0"/>
                <a:ea typeface="Cambria" panose="02040503050406030204" pitchFamily="18" charset="0"/>
                <a:cs typeface="Unbounded Bold" pitchFamily="34" charset="-120"/>
              </a:rPr>
              <a:t>Human–Robot Collaboration (Cobots)</a:t>
            </a:r>
            <a:endParaRPr lang="en-US" sz="4000" dirty="0">
              <a:latin typeface="Cambria" panose="02040503050406030204" pitchFamily="18" charset="0"/>
              <a:ea typeface="Cambria" panose="02040503050406030204" pitchFamily="18" charset="0"/>
            </a:endParaRPr>
          </a:p>
        </p:txBody>
      </p:sp>
      <p:sp>
        <p:nvSpPr>
          <p:cNvPr id="6" name="Text 3"/>
          <p:cNvSpPr/>
          <p:nvPr/>
        </p:nvSpPr>
        <p:spPr>
          <a:xfrm>
            <a:off x="396835" y="1605303"/>
            <a:ext cx="3049548" cy="212646"/>
          </a:xfrm>
          <a:prstGeom prst="rect">
            <a:avLst/>
          </a:prstGeom>
          <a:noFill/>
          <a:ln/>
        </p:spPr>
        <p:txBody>
          <a:bodyPr wrap="none" lIns="0" tIns="0" rIns="0" bIns="0" rtlCol="0" anchor="t"/>
          <a:lstStyle/>
          <a:p>
            <a:pPr marL="0" indent="0" algn="l">
              <a:lnSpc>
                <a:spcPts val="1650"/>
              </a:lnSpc>
              <a:buNone/>
            </a:pPr>
            <a:r>
              <a:rPr lang="en-US" sz="2400" b="1" dirty="0">
                <a:latin typeface="Cambria" panose="02040503050406030204" pitchFamily="18" charset="0"/>
                <a:ea typeface="Cambria" panose="02040503050406030204" pitchFamily="18" charset="0"/>
                <a:cs typeface="Unbounded Bold" pitchFamily="34" charset="-120"/>
              </a:rPr>
              <a:t>Working Together, Not Apart</a:t>
            </a:r>
            <a:endParaRPr lang="en-US" sz="2400" dirty="0">
              <a:latin typeface="Cambria" panose="02040503050406030204" pitchFamily="18" charset="0"/>
              <a:ea typeface="Cambria" panose="02040503050406030204" pitchFamily="18" charset="0"/>
            </a:endParaRPr>
          </a:p>
        </p:txBody>
      </p:sp>
      <p:sp>
        <p:nvSpPr>
          <p:cNvPr id="7" name="Text 4"/>
          <p:cNvSpPr/>
          <p:nvPr/>
        </p:nvSpPr>
        <p:spPr>
          <a:xfrm>
            <a:off x="385122" y="1984313"/>
            <a:ext cx="14000809" cy="725448"/>
          </a:xfrm>
          <a:prstGeom prst="rect">
            <a:avLst/>
          </a:prstGeom>
          <a:noFill/>
          <a:ln/>
        </p:spPr>
        <p:txBody>
          <a:bodyPr wrap="square" lIns="0" tIns="0" rIns="0" bIns="0" rtlCol="0" anchor="t"/>
          <a:lstStyle/>
          <a:p>
            <a:pPr marL="0" indent="0" algn="l">
              <a:lnSpc>
                <a:spcPct val="150000"/>
              </a:lnSpc>
              <a:buNone/>
            </a:pPr>
            <a:r>
              <a:rPr lang="en-US" dirty="0">
                <a:latin typeface="Cambria" panose="02040503050406030204" pitchFamily="18" charset="0"/>
                <a:ea typeface="Cambria" panose="02040503050406030204" pitchFamily="18" charset="0"/>
                <a:cs typeface="Open Sans" pitchFamily="34" charset="-120"/>
              </a:rPr>
              <a:t>Collaborative robots (cobots) operate safely alongside human workers in shared workspaces, augmenting human capabilities rather than replacing them. AI enables these systems to understand and respond to human presence and actions.</a:t>
            </a:r>
            <a:endParaRPr lang="en-US" dirty="0">
              <a:latin typeface="Cambria" panose="02040503050406030204" pitchFamily="18" charset="0"/>
              <a:ea typeface="Cambria" panose="02040503050406030204" pitchFamily="18" charset="0"/>
            </a:endParaRPr>
          </a:p>
        </p:txBody>
      </p:sp>
      <p:sp>
        <p:nvSpPr>
          <p:cNvPr id="8" name="Shape 5"/>
          <p:cNvSpPr/>
          <p:nvPr/>
        </p:nvSpPr>
        <p:spPr>
          <a:xfrm>
            <a:off x="396835" y="3287831"/>
            <a:ext cx="7485578" cy="729139"/>
          </a:xfrm>
          <a:prstGeom prst="roundRect">
            <a:avLst>
              <a:gd name="adj" fmla="val 6533"/>
            </a:avLst>
          </a:prstGeom>
          <a:solidFill>
            <a:srgbClr val="FFFFFF"/>
          </a:solidFill>
          <a:ln w="15240">
            <a:solidFill>
              <a:srgbClr val="BCDBD4"/>
            </a:solidFill>
            <a:prstDash val="solid"/>
          </a:ln>
        </p:spPr>
      </p:sp>
      <p:sp>
        <p:nvSpPr>
          <p:cNvPr id="9" name="Text 6"/>
          <p:cNvSpPr/>
          <p:nvPr/>
        </p:nvSpPr>
        <p:spPr>
          <a:xfrm>
            <a:off x="525423" y="3416418"/>
            <a:ext cx="1727597" cy="177165"/>
          </a:xfrm>
          <a:prstGeom prst="rect">
            <a:avLst/>
          </a:prstGeom>
          <a:noFill/>
          <a:ln/>
        </p:spPr>
        <p:txBody>
          <a:bodyPr wrap="none" lIns="0" tIns="0" rIns="0" bIns="0" rtlCol="0" anchor="t"/>
          <a:lstStyle/>
          <a:p>
            <a:pPr marL="0" indent="0" algn="l">
              <a:lnSpc>
                <a:spcPts val="1350"/>
              </a:lnSpc>
              <a:buNone/>
            </a:pPr>
            <a:r>
              <a:rPr lang="en-US" sz="2000" b="1" dirty="0">
                <a:latin typeface="Cambria" panose="02040503050406030204" pitchFamily="18" charset="0"/>
                <a:ea typeface="Cambria" panose="02040503050406030204" pitchFamily="18" charset="0"/>
                <a:cs typeface="Unbounded Bold" pitchFamily="34" charset="-120"/>
              </a:rPr>
              <a:t>Collision Avoidance</a:t>
            </a:r>
            <a:endParaRPr lang="en-US" sz="2000" dirty="0">
              <a:latin typeface="Cambria" panose="02040503050406030204" pitchFamily="18" charset="0"/>
              <a:ea typeface="Cambria" panose="02040503050406030204" pitchFamily="18" charset="0"/>
            </a:endParaRPr>
          </a:p>
        </p:txBody>
      </p:sp>
      <p:sp>
        <p:nvSpPr>
          <p:cNvPr id="10" name="Text 7"/>
          <p:cNvSpPr/>
          <p:nvPr/>
        </p:nvSpPr>
        <p:spPr>
          <a:xfrm>
            <a:off x="525423" y="3706931"/>
            <a:ext cx="7228403" cy="181451"/>
          </a:xfrm>
          <a:prstGeom prst="rect">
            <a:avLst/>
          </a:prstGeom>
          <a:noFill/>
          <a:ln/>
        </p:spPr>
        <p:txBody>
          <a:bodyPr wrap="none" lIns="0" tIns="0" rIns="0" bIns="0" rtlCol="0" anchor="t"/>
          <a:lstStyle/>
          <a:p>
            <a:pPr marL="0" indent="0" algn="l">
              <a:lnSpc>
                <a:spcPts val="1400"/>
              </a:lnSpc>
              <a:buNone/>
            </a:pPr>
            <a:r>
              <a:rPr lang="en-US" sz="1200" dirty="0">
                <a:latin typeface="Cambria" panose="02040503050406030204" pitchFamily="18" charset="0"/>
                <a:ea typeface="Cambria" panose="02040503050406030204" pitchFamily="18" charset="0"/>
                <a:cs typeface="Open Sans" pitchFamily="34" charset="-120"/>
              </a:rPr>
              <a:t>Real-time motion adjustment prevents contact while maintaining productivity</a:t>
            </a:r>
            <a:endParaRPr lang="en-US" sz="1200" dirty="0">
              <a:latin typeface="Cambria" panose="02040503050406030204" pitchFamily="18" charset="0"/>
              <a:ea typeface="Cambria" panose="02040503050406030204" pitchFamily="18" charset="0"/>
            </a:endParaRPr>
          </a:p>
        </p:txBody>
      </p:sp>
      <p:sp>
        <p:nvSpPr>
          <p:cNvPr id="11" name="Shape 8"/>
          <p:cNvSpPr/>
          <p:nvPr/>
        </p:nvSpPr>
        <p:spPr>
          <a:xfrm>
            <a:off x="396835" y="4579202"/>
            <a:ext cx="7485578" cy="729139"/>
          </a:xfrm>
          <a:prstGeom prst="roundRect">
            <a:avLst>
              <a:gd name="adj" fmla="val 6533"/>
            </a:avLst>
          </a:prstGeom>
          <a:solidFill>
            <a:srgbClr val="FFFFFF"/>
          </a:solidFill>
          <a:ln w="15240">
            <a:solidFill>
              <a:srgbClr val="BCDBD4"/>
            </a:solidFill>
            <a:prstDash val="solid"/>
          </a:ln>
        </p:spPr>
      </p:sp>
      <p:sp>
        <p:nvSpPr>
          <p:cNvPr id="12" name="Text 9"/>
          <p:cNvSpPr/>
          <p:nvPr/>
        </p:nvSpPr>
        <p:spPr>
          <a:xfrm>
            <a:off x="525423" y="4707789"/>
            <a:ext cx="1980605" cy="177165"/>
          </a:xfrm>
          <a:prstGeom prst="rect">
            <a:avLst/>
          </a:prstGeom>
          <a:noFill/>
          <a:ln/>
        </p:spPr>
        <p:txBody>
          <a:bodyPr wrap="none" lIns="0" tIns="0" rIns="0" bIns="0" rtlCol="0" anchor="t"/>
          <a:lstStyle/>
          <a:p>
            <a:pPr marL="0" indent="0" algn="l">
              <a:lnSpc>
                <a:spcPts val="1350"/>
              </a:lnSpc>
              <a:buNone/>
            </a:pPr>
            <a:r>
              <a:rPr lang="en-US" sz="2000" b="1" dirty="0">
                <a:latin typeface="Cambria" panose="02040503050406030204" pitchFamily="18" charset="0"/>
                <a:ea typeface="Cambria" panose="02040503050406030204" pitchFamily="18" charset="0"/>
                <a:cs typeface="Unbounded Bold" pitchFamily="34" charset="-120"/>
              </a:rPr>
              <a:t>Dynamic Task Sharing</a:t>
            </a:r>
            <a:endParaRPr lang="en-US" sz="2000" dirty="0">
              <a:latin typeface="Cambria" panose="02040503050406030204" pitchFamily="18" charset="0"/>
              <a:ea typeface="Cambria" panose="02040503050406030204" pitchFamily="18" charset="0"/>
            </a:endParaRPr>
          </a:p>
        </p:txBody>
      </p:sp>
      <p:sp>
        <p:nvSpPr>
          <p:cNvPr id="13" name="Text 10"/>
          <p:cNvSpPr/>
          <p:nvPr/>
        </p:nvSpPr>
        <p:spPr>
          <a:xfrm>
            <a:off x="525423" y="4998302"/>
            <a:ext cx="7228403" cy="181451"/>
          </a:xfrm>
          <a:prstGeom prst="rect">
            <a:avLst/>
          </a:prstGeom>
          <a:noFill/>
          <a:ln/>
        </p:spPr>
        <p:txBody>
          <a:bodyPr wrap="none" lIns="0" tIns="0" rIns="0" bIns="0" rtlCol="0" anchor="t"/>
          <a:lstStyle/>
          <a:p>
            <a:pPr marL="0" indent="0" algn="l">
              <a:lnSpc>
                <a:spcPts val="1400"/>
              </a:lnSpc>
              <a:buNone/>
            </a:pPr>
            <a:r>
              <a:rPr lang="en-US" sz="1200" dirty="0">
                <a:latin typeface="Cambria" panose="02040503050406030204" pitchFamily="18" charset="0"/>
                <a:ea typeface="Cambria" panose="02040503050406030204" pitchFamily="18" charset="0"/>
                <a:cs typeface="Open Sans" pitchFamily="34" charset="-120"/>
              </a:rPr>
              <a:t>Intelligent work distribution based on complexity and ergonomics</a:t>
            </a:r>
            <a:endParaRPr lang="en-US" sz="1200" dirty="0">
              <a:latin typeface="Cambria" panose="02040503050406030204" pitchFamily="18" charset="0"/>
              <a:ea typeface="Cambria" panose="02040503050406030204" pitchFamily="18" charset="0"/>
            </a:endParaRPr>
          </a:p>
        </p:txBody>
      </p:sp>
      <p:sp>
        <p:nvSpPr>
          <p:cNvPr id="14" name="Shape 11"/>
          <p:cNvSpPr/>
          <p:nvPr/>
        </p:nvSpPr>
        <p:spPr>
          <a:xfrm>
            <a:off x="396835" y="5853950"/>
            <a:ext cx="7485578" cy="729139"/>
          </a:xfrm>
          <a:prstGeom prst="roundRect">
            <a:avLst>
              <a:gd name="adj" fmla="val 6533"/>
            </a:avLst>
          </a:prstGeom>
          <a:solidFill>
            <a:srgbClr val="FFFFFF"/>
          </a:solidFill>
          <a:ln w="15240">
            <a:solidFill>
              <a:srgbClr val="BCDBD4"/>
            </a:solidFill>
            <a:prstDash val="solid"/>
          </a:ln>
        </p:spPr>
      </p:sp>
      <p:sp>
        <p:nvSpPr>
          <p:cNvPr id="15" name="Text 12"/>
          <p:cNvSpPr/>
          <p:nvPr/>
        </p:nvSpPr>
        <p:spPr>
          <a:xfrm>
            <a:off x="525423" y="5982538"/>
            <a:ext cx="1951077" cy="177165"/>
          </a:xfrm>
          <a:prstGeom prst="rect">
            <a:avLst/>
          </a:prstGeom>
          <a:noFill/>
          <a:ln/>
        </p:spPr>
        <p:txBody>
          <a:bodyPr wrap="none" lIns="0" tIns="0" rIns="0" bIns="0" rtlCol="0" anchor="t"/>
          <a:lstStyle/>
          <a:p>
            <a:pPr marL="0" indent="0" algn="l">
              <a:lnSpc>
                <a:spcPts val="1350"/>
              </a:lnSpc>
              <a:buNone/>
            </a:pPr>
            <a:r>
              <a:rPr lang="en-US" sz="2000" b="1" dirty="0">
                <a:latin typeface="Cambria" panose="02040503050406030204" pitchFamily="18" charset="0"/>
                <a:ea typeface="Cambria" panose="02040503050406030204" pitchFamily="18" charset="0"/>
                <a:cs typeface="Unbounded Bold" pitchFamily="34" charset="-120"/>
              </a:rPr>
              <a:t>Real-Time Adjustment</a:t>
            </a:r>
            <a:endParaRPr lang="en-US" sz="2000" dirty="0">
              <a:latin typeface="Cambria" panose="02040503050406030204" pitchFamily="18" charset="0"/>
              <a:ea typeface="Cambria" panose="02040503050406030204" pitchFamily="18" charset="0"/>
            </a:endParaRPr>
          </a:p>
        </p:txBody>
      </p:sp>
      <p:sp>
        <p:nvSpPr>
          <p:cNvPr id="16" name="Text 13"/>
          <p:cNvSpPr/>
          <p:nvPr/>
        </p:nvSpPr>
        <p:spPr>
          <a:xfrm>
            <a:off x="525423" y="6273050"/>
            <a:ext cx="7228403" cy="181451"/>
          </a:xfrm>
          <a:prstGeom prst="rect">
            <a:avLst/>
          </a:prstGeom>
          <a:noFill/>
          <a:ln/>
        </p:spPr>
        <p:txBody>
          <a:bodyPr wrap="none" lIns="0" tIns="0" rIns="0" bIns="0" rtlCol="0" anchor="t"/>
          <a:lstStyle/>
          <a:p>
            <a:pPr marL="0" indent="0" algn="l">
              <a:lnSpc>
                <a:spcPts val="1400"/>
              </a:lnSpc>
              <a:buNone/>
            </a:pPr>
            <a:r>
              <a:rPr lang="en-US" sz="1200" dirty="0">
                <a:latin typeface="Cambria" panose="02040503050406030204" pitchFamily="18" charset="0"/>
                <a:ea typeface="Cambria" panose="02040503050406030204" pitchFamily="18" charset="0"/>
                <a:cs typeface="Open Sans" pitchFamily="34" charset="-120"/>
              </a:rPr>
              <a:t>Adapt speed, force, and trajectory to human proximity and intent</a:t>
            </a:r>
            <a:endParaRPr lang="en-US" sz="1200" dirty="0">
              <a:latin typeface="Cambria" panose="02040503050406030204" pitchFamily="18" charset="0"/>
              <a:ea typeface="Cambria" panose="02040503050406030204" pitchFamily="18" charset="0"/>
            </a:endParaRPr>
          </a:p>
        </p:txBody>
      </p:sp>
      <p:pic>
        <p:nvPicPr>
          <p:cNvPr id="18" name="Image 2" descr="preencoded.png"/>
          <p:cNvPicPr>
            <a:picLocks noChangeAspect="1"/>
          </p:cNvPicPr>
          <p:nvPr/>
        </p:nvPicPr>
        <p:blipFill>
          <a:blip r:embed="rId5"/>
          <a:stretch>
            <a:fillRect/>
          </a:stretch>
        </p:blipFill>
        <p:spPr>
          <a:xfrm>
            <a:off x="8556069" y="2791091"/>
            <a:ext cx="6074331" cy="4662488"/>
          </a:xfrm>
          <a:prstGeom prst="rect">
            <a:avLst/>
          </a:prstGeom>
        </p:spPr>
      </p:pic>
      <p:sp>
        <p:nvSpPr>
          <p:cNvPr id="19" name="Footer Placeholder 18">
            <a:extLst>
              <a:ext uri="{FF2B5EF4-FFF2-40B4-BE49-F238E27FC236}">
                <a16:creationId xmlns:a16="http://schemas.microsoft.com/office/drawing/2014/main" id="{3A738670-2603-A8A7-5435-FF50E11AB1F2}"/>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0" name="Date Placeholder 19">
            <a:extLst>
              <a:ext uri="{FF2B5EF4-FFF2-40B4-BE49-F238E27FC236}">
                <a16:creationId xmlns:a16="http://schemas.microsoft.com/office/drawing/2014/main" id="{C83D62B8-3470-52F5-8A2F-28BDC3B9868D}"/>
              </a:ext>
            </a:extLst>
          </p:cNvPr>
          <p:cNvSpPr>
            <a:spLocks noGrp="1"/>
          </p:cNvSpPr>
          <p:nvPr>
            <p:ph type="dt" sz="half" idx="2"/>
          </p:nvPr>
        </p:nvSpPr>
        <p:spPr/>
        <p:txBody>
          <a:bodyPr/>
          <a:lstStyle/>
          <a:p>
            <a:fld id="{072D38A7-1681-41A3-9639-A1B8E823CDB6}" type="datetime1">
              <a:rPr lang="en-US" smtClean="0"/>
              <a:t>1/7/2026</a:t>
            </a:fld>
            <a:endParaRPr lang="en-US" dirty="0"/>
          </a:p>
        </p:txBody>
      </p:sp>
      <p:sp>
        <p:nvSpPr>
          <p:cNvPr id="21" name="Slide Number Placeholder 20">
            <a:extLst>
              <a:ext uri="{FF2B5EF4-FFF2-40B4-BE49-F238E27FC236}">
                <a16:creationId xmlns:a16="http://schemas.microsoft.com/office/drawing/2014/main" id="{0C86A9F8-5160-D795-7480-DB02F5C786D4}"/>
              </a:ext>
            </a:extLst>
          </p:cNvPr>
          <p:cNvSpPr>
            <a:spLocks noGrp="1"/>
          </p:cNvSpPr>
          <p:nvPr>
            <p:ph type="sldNum" sz="quarter" idx="4"/>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319022"/>
            <a:ext cx="11853267" cy="708779"/>
          </a:xfrm>
          <a:prstGeom prst="rect">
            <a:avLst/>
          </a:prstGeom>
          <a:noFill/>
          <a:ln/>
        </p:spPr>
        <p:txBody>
          <a:bodyPr wrap="none" lIns="0" tIns="0" rIns="0" bIns="0" rtlCol="0" anchor="t"/>
          <a:lstStyle/>
          <a:p>
            <a:pPr marL="0" indent="0" algn="l">
              <a:lnSpc>
                <a:spcPts val="5550"/>
              </a:lnSpc>
              <a:buNone/>
            </a:pPr>
            <a:r>
              <a:rPr lang="en-US" sz="4450" b="1" dirty="0">
                <a:latin typeface="Cambria" panose="02040503050406030204" pitchFamily="18" charset="0"/>
                <a:ea typeface="Cambria" panose="02040503050406030204" pitchFamily="18" charset="0"/>
                <a:cs typeface="Unbounded Bold" pitchFamily="34" charset="-120"/>
              </a:rPr>
              <a:t>Perception and Vision in Robotics</a:t>
            </a:r>
            <a:endParaRPr lang="en-US" sz="4450" dirty="0">
              <a:latin typeface="Cambria" panose="02040503050406030204" pitchFamily="18" charset="0"/>
              <a:ea typeface="Cambria" panose="02040503050406030204" pitchFamily="18" charset="0"/>
            </a:endParaRPr>
          </a:p>
        </p:txBody>
      </p:sp>
      <p:sp>
        <p:nvSpPr>
          <p:cNvPr id="3" name="Text 1"/>
          <p:cNvSpPr/>
          <p:nvPr/>
        </p:nvSpPr>
        <p:spPr>
          <a:xfrm>
            <a:off x="793790" y="1481429"/>
            <a:ext cx="13042821" cy="725805"/>
          </a:xfrm>
          <a:prstGeom prst="rect">
            <a:avLst/>
          </a:prstGeom>
          <a:noFill/>
          <a:ln/>
        </p:spPr>
        <p:txBody>
          <a:bodyPr wrap="square" lIns="0" tIns="0" rIns="0" bIns="0" rtlCol="0" anchor="t"/>
          <a:lstStyle/>
          <a:p>
            <a:pPr marL="0" indent="0" algn="l">
              <a:lnSpc>
                <a:spcPts val="2850"/>
              </a:lnSpc>
              <a:buNone/>
            </a:pPr>
            <a:r>
              <a:rPr lang="en-US" sz="1750" dirty="0">
                <a:latin typeface="Cambria" panose="02040503050406030204" pitchFamily="18" charset="0"/>
                <a:ea typeface="Cambria" panose="02040503050406030204" pitchFamily="18" charset="0"/>
                <a:cs typeface="Open Sans" pitchFamily="34" charset="-120"/>
              </a:rPr>
              <a:t>Multi-modal sensing systems enable robots to understand and interact with complex manufacturing environments through integrated visual, spatial, and tactile feedback.</a:t>
            </a:r>
            <a:endParaRPr lang="en-US" sz="1750" dirty="0">
              <a:latin typeface="Cambria" panose="02040503050406030204" pitchFamily="18" charset="0"/>
              <a:ea typeface="Cambria" panose="02040503050406030204" pitchFamily="18" charset="0"/>
            </a:endParaRPr>
          </a:p>
        </p:txBody>
      </p:sp>
      <p:sp>
        <p:nvSpPr>
          <p:cNvPr id="4" name="Text 2"/>
          <p:cNvSpPr/>
          <p:nvPr/>
        </p:nvSpPr>
        <p:spPr>
          <a:xfrm>
            <a:off x="1970603" y="2462385"/>
            <a:ext cx="2835235" cy="354330"/>
          </a:xfrm>
          <a:prstGeom prst="rect">
            <a:avLst/>
          </a:prstGeom>
          <a:noFill/>
          <a:ln/>
        </p:spPr>
        <p:txBody>
          <a:bodyPr wrap="none" lIns="0" tIns="0" rIns="0" bIns="0" rtlCol="0" anchor="t"/>
          <a:lstStyle/>
          <a:p>
            <a:pPr marL="0" indent="0" algn="r">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Vision Systems</a:t>
            </a:r>
            <a:endParaRPr lang="en-US" sz="2200" dirty="0">
              <a:latin typeface="Cambria" panose="02040503050406030204" pitchFamily="18" charset="0"/>
              <a:ea typeface="Cambria" panose="02040503050406030204" pitchFamily="18" charset="0"/>
            </a:endParaRPr>
          </a:p>
        </p:txBody>
      </p:sp>
      <p:sp>
        <p:nvSpPr>
          <p:cNvPr id="5" name="Text 3"/>
          <p:cNvSpPr/>
          <p:nvPr/>
        </p:nvSpPr>
        <p:spPr>
          <a:xfrm>
            <a:off x="793790" y="2952804"/>
            <a:ext cx="4012049" cy="725805"/>
          </a:xfrm>
          <a:prstGeom prst="rect">
            <a:avLst/>
          </a:prstGeom>
          <a:noFill/>
          <a:ln/>
        </p:spPr>
        <p:txBody>
          <a:bodyPr wrap="square" lIns="0" tIns="0" rIns="0" bIns="0" rtlCol="0" anchor="t"/>
          <a:lstStyle/>
          <a:p>
            <a:pPr marL="0" indent="0" algn="r">
              <a:lnSpc>
                <a:spcPts val="2850"/>
              </a:lnSpc>
              <a:buNone/>
            </a:pPr>
            <a:r>
              <a:rPr lang="en-US" sz="1750" dirty="0">
                <a:latin typeface="Cambria" panose="02040503050406030204" pitchFamily="18" charset="0"/>
                <a:ea typeface="Cambria" panose="02040503050406030204" pitchFamily="18" charset="0"/>
                <a:cs typeface="Open Sans" pitchFamily="34" charset="-120"/>
              </a:rPr>
              <a:t>2D/3D cameras for part identification and tracking</a:t>
            </a:r>
            <a:endParaRPr lang="en-US" sz="1750" dirty="0">
              <a:latin typeface="Cambria" panose="02040503050406030204" pitchFamily="18" charset="0"/>
              <a:ea typeface="Cambria" panose="02040503050406030204" pitchFamily="18" charset="0"/>
            </a:endParaRPr>
          </a:p>
        </p:txBody>
      </p:sp>
      <p:pic>
        <p:nvPicPr>
          <p:cNvPr id="6" name="Image 0" descr="preencoded.png"/>
          <p:cNvPicPr>
            <a:picLocks noChangeAspect="1"/>
          </p:cNvPicPr>
          <p:nvPr/>
        </p:nvPicPr>
        <p:blipFill>
          <a:blip r:embed="rId3"/>
          <a:stretch>
            <a:fillRect/>
          </a:stretch>
        </p:blipFill>
        <p:spPr>
          <a:xfrm>
            <a:off x="5032653" y="2521559"/>
            <a:ext cx="4564975" cy="4564975"/>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6301" y="3133779"/>
            <a:ext cx="339328" cy="339328"/>
          </a:xfrm>
          <a:prstGeom prst="rect">
            <a:avLst/>
          </a:prstGeom>
        </p:spPr>
      </p:pic>
      <p:sp>
        <p:nvSpPr>
          <p:cNvPr id="8" name="Text 4"/>
          <p:cNvSpPr/>
          <p:nvPr/>
        </p:nvSpPr>
        <p:spPr>
          <a:xfrm>
            <a:off x="9824442" y="2462385"/>
            <a:ext cx="2835235" cy="354330"/>
          </a:xfrm>
          <a:prstGeom prst="rect">
            <a:avLst/>
          </a:prstGeom>
          <a:noFill/>
          <a:ln/>
        </p:spPr>
        <p:txBody>
          <a:bodyPr wrap="none" lIns="0" tIns="0" rIns="0" bIns="0" rtlCol="0" anchor="t"/>
          <a:lstStyle/>
          <a:p>
            <a:pPr marL="0" indent="0" algn="l">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LiDAR Sensing</a:t>
            </a:r>
            <a:endParaRPr lang="en-US" sz="2200" dirty="0">
              <a:latin typeface="Cambria" panose="02040503050406030204" pitchFamily="18" charset="0"/>
              <a:ea typeface="Cambria" panose="02040503050406030204" pitchFamily="18" charset="0"/>
            </a:endParaRPr>
          </a:p>
        </p:txBody>
      </p:sp>
      <p:sp>
        <p:nvSpPr>
          <p:cNvPr id="9" name="Text 5"/>
          <p:cNvSpPr/>
          <p:nvPr/>
        </p:nvSpPr>
        <p:spPr>
          <a:xfrm>
            <a:off x="9824442" y="2952804"/>
            <a:ext cx="4012168" cy="725805"/>
          </a:xfrm>
          <a:prstGeom prst="rect">
            <a:avLst/>
          </a:prstGeom>
          <a:noFill/>
          <a:ln/>
        </p:spPr>
        <p:txBody>
          <a:bodyPr wrap="square" lIns="0" tIns="0" rIns="0" bIns="0" rtlCol="0" anchor="t"/>
          <a:lstStyle/>
          <a:p>
            <a:pPr marL="0" indent="0" algn="l">
              <a:lnSpc>
                <a:spcPts val="2850"/>
              </a:lnSpc>
              <a:buNone/>
            </a:pPr>
            <a:r>
              <a:rPr lang="en-US" sz="1750" dirty="0">
                <a:latin typeface="Cambria" panose="02040503050406030204" pitchFamily="18" charset="0"/>
                <a:ea typeface="Cambria" panose="02040503050406030204" pitchFamily="18" charset="0"/>
                <a:cs typeface="Open Sans" pitchFamily="34" charset="-120"/>
              </a:rPr>
              <a:t>Precise 3D spatial mapping and distance measurement</a:t>
            </a:r>
            <a:endParaRPr lang="en-US" sz="1750" dirty="0">
              <a:latin typeface="Cambria" panose="02040503050406030204" pitchFamily="18" charset="0"/>
              <a:ea typeface="Cambria" panose="02040503050406030204" pitchFamily="18" charset="0"/>
            </a:endParaRPr>
          </a:p>
        </p:txBody>
      </p:sp>
      <p:pic>
        <p:nvPicPr>
          <p:cNvPr id="10" name="Image 2" descr="preencoded.png"/>
          <p:cNvPicPr>
            <a:picLocks noChangeAspect="1"/>
          </p:cNvPicPr>
          <p:nvPr/>
        </p:nvPicPr>
        <p:blipFill>
          <a:blip r:embed="rId6"/>
          <a:stretch>
            <a:fillRect/>
          </a:stretch>
        </p:blipFill>
        <p:spPr>
          <a:xfrm>
            <a:off x="5032653" y="2521559"/>
            <a:ext cx="4564975" cy="4564975"/>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0307" y="3408456"/>
            <a:ext cx="339328" cy="339328"/>
          </a:xfrm>
          <a:prstGeom prst="rect">
            <a:avLst/>
          </a:prstGeom>
        </p:spPr>
      </p:pic>
      <p:sp>
        <p:nvSpPr>
          <p:cNvPr id="12" name="Text 6"/>
          <p:cNvSpPr/>
          <p:nvPr/>
        </p:nvSpPr>
        <p:spPr>
          <a:xfrm>
            <a:off x="10051256" y="4195935"/>
            <a:ext cx="3028712" cy="354330"/>
          </a:xfrm>
          <a:prstGeom prst="rect">
            <a:avLst/>
          </a:prstGeom>
          <a:noFill/>
          <a:ln/>
        </p:spPr>
        <p:txBody>
          <a:bodyPr wrap="none" lIns="0" tIns="0" rIns="0" bIns="0" rtlCol="0" anchor="t"/>
          <a:lstStyle/>
          <a:p>
            <a:pPr marL="0" indent="0" algn="l">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Tactile Feedback</a:t>
            </a:r>
            <a:endParaRPr lang="en-US" sz="2200" dirty="0">
              <a:latin typeface="Cambria" panose="02040503050406030204" pitchFamily="18" charset="0"/>
              <a:ea typeface="Cambria" panose="02040503050406030204" pitchFamily="18" charset="0"/>
            </a:endParaRPr>
          </a:p>
        </p:txBody>
      </p:sp>
      <p:sp>
        <p:nvSpPr>
          <p:cNvPr id="13" name="Text 7"/>
          <p:cNvSpPr/>
          <p:nvPr/>
        </p:nvSpPr>
        <p:spPr>
          <a:xfrm>
            <a:off x="10051256" y="4686354"/>
            <a:ext cx="3785354" cy="725805"/>
          </a:xfrm>
          <a:prstGeom prst="rect">
            <a:avLst/>
          </a:prstGeom>
          <a:noFill/>
          <a:ln/>
        </p:spPr>
        <p:txBody>
          <a:bodyPr wrap="square" lIns="0" tIns="0" rIns="0" bIns="0" rtlCol="0" anchor="t"/>
          <a:lstStyle/>
          <a:p>
            <a:pPr marL="0" indent="0" algn="l">
              <a:lnSpc>
                <a:spcPts val="2850"/>
              </a:lnSpc>
              <a:buNone/>
            </a:pPr>
            <a:r>
              <a:rPr lang="en-US" sz="1750" dirty="0">
                <a:latin typeface="Cambria" panose="02040503050406030204" pitchFamily="18" charset="0"/>
                <a:ea typeface="Cambria" panose="02040503050406030204" pitchFamily="18" charset="0"/>
                <a:cs typeface="Open Sans" pitchFamily="34" charset="-120"/>
              </a:rPr>
              <a:t>Force and pressure sensing for delicate manipulation</a:t>
            </a:r>
            <a:endParaRPr lang="en-US" sz="1750" dirty="0">
              <a:latin typeface="Cambria" panose="02040503050406030204" pitchFamily="18" charset="0"/>
              <a:ea typeface="Cambria" panose="02040503050406030204" pitchFamily="18" charset="0"/>
            </a:endParaRPr>
          </a:p>
        </p:txBody>
      </p:sp>
      <p:pic>
        <p:nvPicPr>
          <p:cNvPr id="14" name="Image 4" descr="preencoded.png"/>
          <p:cNvPicPr>
            <a:picLocks noChangeAspect="1"/>
          </p:cNvPicPr>
          <p:nvPr/>
        </p:nvPicPr>
        <p:blipFill>
          <a:blip r:embed="rId9"/>
          <a:stretch>
            <a:fillRect/>
          </a:stretch>
        </p:blipFill>
        <p:spPr>
          <a:xfrm>
            <a:off x="5032653" y="2521559"/>
            <a:ext cx="4564975" cy="4564975"/>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19423" y="4908882"/>
            <a:ext cx="339328" cy="339328"/>
          </a:xfrm>
          <a:prstGeom prst="rect">
            <a:avLst/>
          </a:prstGeom>
        </p:spPr>
      </p:pic>
      <p:sp>
        <p:nvSpPr>
          <p:cNvPr id="16" name="Text 8"/>
          <p:cNvSpPr/>
          <p:nvPr/>
        </p:nvSpPr>
        <p:spPr>
          <a:xfrm>
            <a:off x="9824442" y="5929485"/>
            <a:ext cx="3248263" cy="354330"/>
          </a:xfrm>
          <a:prstGeom prst="rect">
            <a:avLst/>
          </a:prstGeom>
          <a:noFill/>
          <a:ln/>
        </p:spPr>
        <p:txBody>
          <a:bodyPr wrap="none" lIns="0" tIns="0" rIns="0" bIns="0" rtlCol="0" anchor="t"/>
          <a:lstStyle/>
          <a:p>
            <a:pPr marL="0" indent="0" algn="l">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Quality Inspection</a:t>
            </a:r>
            <a:endParaRPr lang="en-US" sz="2200" dirty="0">
              <a:latin typeface="Cambria" panose="02040503050406030204" pitchFamily="18" charset="0"/>
              <a:ea typeface="Cambria" panose="02040503050406030204" pitchFamily="18" charset="0"/>
            </a:endParaRPr>
          </a:p>
        </p:txBody>
      </p:sp>
      <p:sp>
        <p:nvSpPr>
          <p:cNvPr id="17" name="Text 9"/>
          <p:cNvSpPr/>
          <p:nvPr/>
        </p:nvSpPr>
        <p:spPr>
          <a:xfrm>
            <a:off x="9824442" y="6419904"/>
            <a:ext cx="4012168" cy="725805"/>
          </a:xfrm>
          <a:prstGeom prst="rect">
            <a:avLst/>
          </a:prstGeom>
          <a:noFill/>
          <a:ln/>
        </p:spPr>
        <p:txBody>
          <a:bodyPr wrap="square" lIns="0" tIns="0" rIns="0" bIns="0" rtlCol="0" anchor="t"/>
          <a:lstStyle/>
          <a:p>
            <a:pPr marL="0" indent="0" algn="l">
              <a:lnSpc>
                <a:spcPts val="2850"/>
              </a:lnSpc>
              <a:buNone/>
            </a:pPr>
            <a:r>
              <a:rPr lang="en-US" sz="1750" dirty="0">
                <a:latin typeface="Cambria" panose="02040503050406030204" pitchFamily="18" charset="0"/>
                <a:ea typeface="Cambria" panose="02040503050406030204" pitchFamily="18" charset="0"/>
                <a:cs typeface="Open Sans" pitchFamily="34" charset="-120"/>
              </a:rPr>
              <a:t>Automated defect detection and surface analysis</a:t>
            </a:r>
            <a:endParaRPr lang="en-US" sz="1750" dirty="0">
              <a:latin typeface="Cambria" panose="02040503050406030204" pitchFamily="18" charset="0"/>
              <a:ea typeface="Cambria" panose="02040503050406030204" pitchFamily="18" charset="0"/>
            </a:endParaRPr>
          </a:p>
        </p:txBody>
      </p:sp>
      <p:pic>
        <p:nvPicPr>
          <p:cNvPr id="18" name="Image 6" descr="preencoded.png"/>
          <p:cNvPicPr>
            <a:picLocks noChangeAspect="1"/>
          </p:cNvPicPr>
          <p:nvPr/>
        </p:nvPicPr>
        <p:blipFill>
          <a:blip r:embed="rId12"/>
          <a:stretch>
            <a:fillRect/>
          </a:stretch>
        </p:blipFill>
        <p:spPr>
          <a:xfrm>
            <a:off x="5032653" y="2521559"/>
            <a:ext cx="4564975" cy="4564975"/>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94533" y="6134630"/>
            <a:ext cx="339328" cy="339328"/>
          </a:xfrm>
          <a:prstGeom prst="rect">
            <a:avLst/>
          </a:prstGeom>
        </p:spPr>
      </p:pic>
      <p:sp>
        <p:nvSpPr>
          <p:cNvPr id="20" name="Text 10"/>
          <p:cNvSpPr/>
          <p:nvPr/>
        </p:nvSpPr>
        <p:spPr>
          <a:xfrm>
            <a:off x="1789271" y="5929485"/>
            <a:ext cx="3016568" cy="354330"/>
          </a:xfrm>
          <a:prstGeom prst="rect">
            <a:avLst/>
          </a:prstGeom>
          <a:noFill/>
          <a:ln/>
        </p:spPr>
        <p:txBody>
          <a:bodyPr wrap="none" lIns="0" tIns="0" rIns="0" bIns="0" rtlCol="0" anchor="t"/>
          <a:lstStyle/>
          <a:p>
            <a:pPr marL="0" indent="0" algn="r">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Object Detection</a:t>
            </a:r>
            <a:endParaRPr lang="en-US" sz="2200" dirty="0">
              <a:latin typeface="Cambria" panose="02040503050406030204" pitchFamily="18" charset="0"/>
              <a:ea typeface="Cambria" panose="02040503050406030204" pitchFamily="18" charset="0"/>
            </a:endParaRPr>
          </a:p>
        </p:txBody>
      </p:sp>
      <p:sp>
        <p:nvSpPr>
          <p:cNvPr id="21" name="Text 11"/>
          <p:cNvSpPr/>
          <p:nvPr/>
        </p:nvSpPr>
        <p:spPr>
          <a:xfrm>
            <a:off x="793790" y="6419904"/>
            <a:ext cx="4012049" cy="725805"/>
          </a:xfrm>
          <a:prstGeom prst="rect">
            <a:avLst/>
          </a:prstGeom>
          <a:noFill/>
          <a:ln/>
        </p:spPr>
        <p:txBody>
          <a:bodyPr wrap="square" lIns="0" tIns="0" rIns="0" bIns="0" rtlCol="0" anchor="t"/>
          <a:lstStyle/>
          <a:p>
            <a:pPr marL="0" indent="0" algn="r">
              <a:lnSpc>
                <a:spcPts val="2850"/>
              </a:lnSpc>
              <a:buNone/>
            </a:pPr>
            <a:r>
              <a:rPr lang="en-US" sz="1750" dirty="0">
                <a:latin typeface="Cambria" panose="02040503050406030204" pitchFamily="18" charset="0"/>
                <a:ea typeface="Cambria" panose="02040503050406030204" pitchFamily="18" charset="0"/>
                <a:cs typeface="Open Sans" pitchFamily="34" charset="-120"/>
              </a:rPr>
              <a:t>Real-time recognition and localization of parts</a:t>
            </a:r>
            <a:endParaRPr lang="en-US" sz="1750" dirty="0">
              <a:latin typeface="Cambria" panose="02040503050406030204" pitchFamily="18" charset="0"/>
              <a:ea typeface="Cambria" panose="02040503050406030204" pitchFamily="18" charset="0"/>
            </a:endParaRPr>
          </a:p>
        </p:txBody>
      </p:sp>
      <p:pic>
        <p:nvPicPr>
          <p:cNvPr id="22" name="Image 8" descr="preencoded.png"/>
          <p:cNvPicPr>
            <a:picLocks noChangeAspect="1"/>
          </p:cNvPicPr>
          <p:nvPr/>
        </p:nvPicPr>
        <p:blipFill>
          <a:blip r:embed="rId15"/>
          <a:stretch>
            <a:fillRect/>
          </a:stretch>
        </p:blipFill>
        <p:spPr>
          <a:xfrm>
            <a:off x="5032653" y="2521559"/>
            <a:ext cx="4564975" cy="4564975"/>
          </a:xfrm>
          <a:prstGeom prst="rect">
            <a:avLst/>
          </a:prstGeom>
        </p:spPr>
      </p:pic>
      <p:pic>
        <p:nvPicPr>
          <p:cNvPr id="23"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20527" y="5859953"/>
            <a:ext cx="339328" cy="339328"/>
          </a:xfrm>
          <a:prstGeom prst="rect">
            <a:avLst/>
          </a:prstGeom>
        </p:spPr>
      </p:pic>
      <p:sp>
        <p:nvSpPr>
          <p:cNvPr id="24" name="Text 12"/>
          <p:cNvSpPr/>
          <p:nvPr/>
        </p:nvSpPr>
        <p:spPr>
          <a:xfrm>
            <a:off x="793790" y="4018770"/>
            <a:ext cx="3785235" cy="708660"/>
          </a:xfrm>
          <a:prstGeom prst="rect">
            <a:avLst/>
          </a:prstGeom>
          <a:noFill/>
          <a:ln/>
        </p:spPr>
        <p:txBody>
          <a:bodyPr wrap="square" lIns="0" tIns="0" rIns="0" bIns="0" rtlCol="0" anchor="t"/>
          <a:lstStyle/>
          <a:p>
            <a:pPr marL="0" indent="0" algn="r">
              <a:lnSpc>
                <a:spcPts val="2750"/>
              </a:lnSpc>
              <a:buNone/>
            </a:pPr>
            <a:r>
              <a:rPr lang="en-US" sz="2200" b="1" dirty="0">
                <a:latin typeface="Cambria" panose="02040503050406030204" pitchFamily="18" charset="0"/>
                <a:ea typeface="Cambria" panose="02040503050406030204" pitchFamily="18" charset="0"/>
                <a:cs typeface="Unbounded Bold" pitchFamily="34" charset="-120"/>
              </a:rPr>
              <a:t>Orientation Recognition</a:t>
            </a:r>
            <a:endParaRPr lang="en-US" sz="2200" dirty="0">
              <a:latin typeface="Cambria" panose="02040503050406030204" pitchFamily="18" charset="0"/>
              <a:ea typeface="Cambria" panose="02040503050406030204" pitchFamily="18" charset="0"/>
            </a:endParaRPr>
          </a:p>
        </p:txBody>
      </p:sp>
      <p:sp>
        <p:nvSpPr>
          <p:cNvPr id="25" name="Text 13"/>
          <p:cNvSpPr/>
          <p:nvPr/>
        </p:nvSpPr>
        <p:spPr>
          <a:xfrm>
            <a:off x="793790" y="4863519"/>
            <a:ext cx="3785235" cy="725805"/>
          </a:xfrm>
          <a:prstGeom prst="rect">
            <a:avLst/>
          </a:prstGeom>
          <a:noFill/>
          <a:ln/>
        </p:spPr>
        <p:txBody>
          <a:bodyPr wrap="square" lIns="0" tIns="0" rIns="0" bIns="0" rtlCol="0" anchor="t"/>
          <a:lstStyle/>
          <a:p>
            <a:pPr marL="0" indent="0" algn="r">
              <a:lnSpc>
                <a:spcPts val="2850"/>
              </a:lnSpc>
              <a:buNone/>
            </a:pPr>
            <a:r>
              <a:rPr lang="en-US" sz="1750" dirty="0">
                <a:latin typeface="Cambria" panose="02040503050406030204" pitchFamily="18" charset="0"/>
                <a:ea typeface="Cambria" panose="02040503050406030204" pitchFamily="18" charset="0"/>
                <a:cs typeface="Open Sans" pitchFamily="34" charset="-120"/>
              </a:rPr>
              <a:t>Determine part pose for correct manipulation</a:t>
            </a:r>
            <a:endParaRPr lang="en-US" sz="1750" dirty="0">
              <a:latin typeface="Cambria" panose="02040503050406030204" pitchFamily="18" charset="0"/>
              <a:ea typeface="Cambria" panose="02040503050406030204" pitchFamily="18" charset="0"/>
            </a:endParaRPr>
          </a:p>
        </p:txBody>
      </p:sp>
      <p:pic>
        <p:nvPicPr>
          <p:cNvPr id="26" name="Image 10" descr="preencoded.png"/>
          <p:cNvPicPr>
            <a:picLocks noChangeAspect="1"/>
          </p:cNvPicPr>
          <p:nvPr/>
        </p:nvPicPr>
        <p:blipFill>
          <a:blip r:embed="rId18"/>
          <a:stretch>
            <a:fillRect/>
          </a:stretch>
        </p:blipFill>
        <p:spPr>
          <a:xfrm>
            <a:off x="5032653" y="2521559"/>
            <a:ext cx="4564975" cy="4564975"/>
          </a:xfrm>
          <a:prstGeom prst="rect">
            <a:avLst/>
          </a:prstGeom>
        </p:spPr>
      </p:pic>
      <p:pic>
        <p:nvPicPr>
          <p:cNvPr id="27"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71411" y="4359527"/>
            <a:ext cx="339328" cy="339328"/>
          </a:xfrm>
          <a:prstGeom prst="rect">
            <a:avLst/>
          </a:prstGeom>
        </p:spPr>
      </p:pic>
      <p:sp>
        <p:nvSpPr>
          <p:cNvPr id="28" name="Footer Placeholder 27">
            <a:extLst>
              <a:ext uri="{FF2B5EF4-FFF2-40B4-BE49-F238E27FC236}">
                <a16:creationId xmlns:a16="http://schemas.microsoft.com/office/drawing/2014/main" id="{CB327877-57E4-5414-0CB5-A14056C3E41D}"/>
              </a:ext>
            </a:extLst>
          </p:cNvPr>
          <p:cNvSpPr>
            <a:spLocks noGrp="1"/>
          </p:cNvSpPr>
          <p:nvPr>
            <p:ph type="ftr" sz="quarter" idx="3"/>
          </p:nvPr>
        </p:nvSpPr>
        <p:spPr/>
        <p:txBody>
          <a:bodyPr/>
          <a:lstStyle/>
          <a:p>
            <a:r>
              <a:rPr lang="en-US"/>
              <a:t>23ADB302 GenAI and Agentic AI Systems for Mechanical Engineers | Introduction to Generative AI | Introduction to AI-Driven Robotics | R.Ruthuraraj</a:t>
            </a:r>
            <a:endParaRPr lang="en-US" dirty="0"/>
          </a:p>
        </p:txBody>
      </p:sp>
      <p:sp>
        <p:nvSpPr>
          <p:cNvPr id="29" name="Date Placeholder 28">
            <a:extLst>
              <a:ext uri="{FF2B5EF4-FFF2-40B4-BE49-F238E27FC236}">
                <a16:creationId xmlns:a16="http://schemas.microsoft.com/office/drawing/2014/main" id="{8FF51958-B330-1505-3F66-69BDB201FAB2}"/>
              </a:ext>
            </a:extLst>
          </p:cNvPr>
          <p:cNvSpPr>
            <a:spLocks noGrp="1"/>
          </p:cNvSpPr>
          <p:nvPr>
            <p:ph type="dt" sz="half" idx="2"/>
          </p:nvPr>
        </p:nvSpPr>
        <p:spPr/>
        <p:txBody>
          <a:bodyPr/>
          <a:lstStyle/>
          <a:p>
            <a:fld id="{5E49157E-0B1C-450D-B705-10A3C02FD7BB}" type="datetime1">
              <a:rPr lang="en-US" smtClean="0"/>
              <a:t>1/7/2026</a:t>
            </a:fld>
            <a:endParaRPr lang="en-US" dirty="0"/>
          </a:p>
        </p:txBody>
      </p:sp>
      <p:sp>
        <p:nvSpPr>
          <p:cNvPr id="30" name="Slide Number Placeholder 29">
            <a:extLst>
              <a:ext uri="{FF2B5EF4-FFF2-40B4-BE49-F238E27FC236}">
                <a16:creationId xmlns:a16="http://schemas.microsoft.com/office/drawing/2014/main" id="{307D0BEB-91E6-EDAE-190B-5DCE6E9918FB}"/>
              </a:ext>
            </a:extLst>
          </p:cNvPr>
          <p:cNvSpPr>
            <a:spLocks noGrp="1"/>
          </p:cNvSpPr>
          <p:nvPr>
            <p:ph type="sldNum" sz="quarter" idx="4"/>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1314</Words>
  <Application>Microsoft Office PowerPoint</Application>
  <PresentationFormat>Custom</PresentationFormat>
  <Paragraphs>190</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Cambria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Ruthuraraj R</cp:lastModifiedBy>
  <cp:revision>3</cp:revision>
  <dcterms:created xsi:type="dcterms:W3CDTF">2026-01-07T08:41:36Z</dcterms:created>
  <dcterms:modified xsi:type="dcterms:W3CDTF">2026-01-07T09:11:58Z</dcterms:modified>
</cp:coreProperties>
</file>