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333" r:id="rId3"/>
    <p:sldId id="334" r:id="rId4"/>
    <p:sldId id="338" r:id="rId5"/>
    <p:sldId id="335" r:id="rId6"/>
    <p:sldId id="339" r:id="rId7"/>
    <p:sldId id="340" r:id="rId8"/>
    <p:sldId id="343" r:id="rId9"/>
    <p:sldId id="336" r:id="rId10"/>
    <p:sldId id="337" r:id="rId11"/>
    <p:sldId id="342" r:id="rId12"/>
    <p:sldId id="341"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62" userDrawn="1">
          <p15:clr>
            <a:srgbClr val="A4A3A4"/>
          </p15:clr>
        </p15:guide>
        <p15:guide id="2" pos="21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D925"/>
    <a:srgbClr val="070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howGuides="1">
      <p:cViewPr varScale="1">
        <p:scale>
          <a:sx n="55" d="100"/>
          <a:sy n="55" d="100"/>
        </p:scale>
        <p:origin x="662" y="34"/>
      </p:cViewPr>
      <p:guideLst>
        <p:guide orient="horz" pos="2862"/>
        <p:guide pos="2150"/>
      </p:guideLst>
    </p:cSldViewPr>
  </p:slideViewPr>
  <p:outlineViewPr>
    <p:cViewPr>
      <p:scale>
        <a:sx n="33" d="100"/>
        <a:sy n="33" d="100"/>
      </p:scale>
      <p:origin x="0" y="7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1132800" cy="5806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7623915" y="0"/>
            <a:ext cx="21132800" cy="580654"/>
          </a:xfrm>
          <a:prstGeom prst="rect">
            <a:avLst/>
          </a:prstGeom>
        </p:spPr>
        <p:txBody>
          <a:bodyPr vert="horz" lIns="91440" tIns="45720" rIns="91440" bIns="45720" rtlCol="0"/>
          <a:lstStyle>
            <a:lvl1pPr algn="r">
              <a:defRPr sz="1200"/>
            </a:lvl1pPr>
          </a:lstStyle>
          <a:p>
            <a:fld id="{3EFD42F7-718C-4B98-AAEC-167E6DDD60A7}" type="datetimeFigureOut">
              <a:rPr lang="en-US" smtClean="0"/>
              <a:pPr/>
              <a:t>11/28/2025</a:t>
            </a:fld>
            <a:endParaRPr lang="en-US"/>
          </a:p>
        </p:txBody>
      </p:sp>
      <p:sp>
        <p:nvSpPr>
          <p:cNvPr id="4" name="Slide Image Placeholder 3"/>
          <p:cNvSpPr>
            <a:spLocks noGrp="1" noRot="1" noChangeAspect="1"/>
          </p:cNvSpPr>
          <p:nvPr>
            <p:ph type="sldImg" idx="2"/>
          </p:nvPr>
        </p:nvSpPr>
        <p:spPr>
          <a:xfrm>
            <a:off x="20912138" y="1446609"/>
            <a:ext cx="6943725" cy="390584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876800" y="5569446"/>
            <a:ext cx="39014400" cy="45568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992223"/>
            <a:ext cx="21132800" cy="58065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7623915" y="10992223"/>
            <a:ext cx="21132800" cy="580652"/>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63163" y="2784210"/>
            <a:ext cx="7146925" cy="2696845"/>
          </a:xfrm>
          <a:prstGeom prst="rect">
            <a:avLst/>
          </a:prstGeom>
        </p:spPr>
        <p:txBody>
          <a:bodyPr wrap="square" lIns="0" tIns="0" rIns="0" bIns="0">
            <a:spAutoFit/>
          </a:bodyPr>
          <a:lstStyle>
            <a:lvl1pPr>
              <a:defRPr sz="3650" b="1" i="0">
                <a:solidFill>
                  <a:schemeClr val="tx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5000" b="1" i="0">
                <a:solidFill>
                  <a:schemeClr val="tx1"/>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5" name="Holder 5"/>
          <p:cNvSpPr>
            <a:spLocks noGrp="1"/>
          </p:cNvSpPr>
          <p:nvPr>
            <p:ph type="dt" sz="half" idx="6"/>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6" name="Holder 6"/>
          <p:cNvSpPr>
            <a:spLocks noGrp="1"/>
          </p:cNvSpPr>
          <p:nvPr>
            <p:ph type="sldNum" sz="quarter" idx="7"/>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chemeClr val="tx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sz="5000" b="1" i="0">
                <a:solidFill>
                  <a:schemeClr val="tx1"/>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5" name="Holder 5"/>
          <p:cNvSpPr>
            <a:spLocks noGrp="1"/>
          </p:cNvSpPr>
          <p:nvPr>
            <p:ph type="dt" sz="half" idx="6"/>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6" name="Holder 6"/>
          <p:cNvSpPr>
            <a:spLocks noGrp="1"/>
          </p:cNvSpPr>
          <p:nvPr>
            <p:ph type="sldNum" sz="quarter" idx="7"/>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chemeClr val="tx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6" name="Holder 6"/>
          <p:cNvSpPr>
            <a:spLocks noGrp="1"/>
          </p:cNvSpPr>
          <p:nvPr>
            <p:ph type="dt" sz="half" idx="6"/>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7" name="Holder 7"/>
          <p:cNvSpPr>
            <a:spLocks noGrp="1"/>
          </p:cNvSpPr>
          <p:nvPr>
            <p:ph type="sldNum" sz="quarter" idx="7"/>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pic>
        <p:nvPicPr>
          <p:cNvPr id="17" name="bg object 17"/>
          <p:cNvPicPr/>
          <p:nvPr/>
        </p:nvPicPr>
        <p:blipFill>
          <a:blip r:embed="rId3" cstate="print"/>
          <a:stretch>
            <a:fillRect/>
          </a:stretch>
        </p:blipFill>
        <p:spPr>
          <a:xfrm>
            <a:off x="16023426" y="410260"/>
            <a:ext cx="2145152" cy="1236881"/>
          </a:xfrm>
          <a:prstGeom prst="rect">
            <a:avLst/>
          </a:prstGeom>
        </p:spPr>
      </p:pic>
      <p:pic>
        <p:nvPicPr>
          <p:cNvPr id="18" name="bg object 18"/>
          <p:cNvPicPr/>
          <p:nvPr/>
        </p:nvPicPr>
        <p:blipFill>
          <a:blip r:embed="rId4" cstate="print"/>
          <a:stretch>
            <a:fillRect/>
          </a:stretch>
        </p:blipFill>
        <p:spPr>
          <a:xfrm>
            <a:off x="258755" y="187665"/>
            <a:ext cx="1781174" cy="1685924"/>
          </a:xfrm>
          <a:prstGeom prst="rect">
            <a:avLst/>
          </a:prstGeom>
        </p:spPr>
      </p:pic>
      <p:sp>
        <p:nvSpPr>
          <p:cNvPr id="2" name="Holder 2"/>
          <p:cNvSpPr>
            <a:spLocks noGrp="1"/>
          </p:cNvSpPr>
          <p:nvPr>
            <p:ph type="title"/>
          </p:nvPr>
        </p:nvSpPr>
        <p:spPr/>
        <p:txBody>
          <a:bodyPr lIns="0" tIns="0" rIns="0" bIns="0"/>
          <a:lstStyle>
            <a:lvl1pPr>
              <a:defRPr sz="3650" b="1" i="0">
                <a:solidFill>
                  <a:schemeClr val="tx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4" name="Holder 4"/>
          <p:cNvSpPr>
            <a:spLocks noGrp="1"/>
          </p:cNvSpPr>
          <p:nvPr>
            <p:ph type="dt" sz="half" idx="6"/>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5" name="Holder 5"/>
          <p:cNvSpPr>
            <a:spLocks noGrp="1"/>
          </p:cNvSpPr>
          <p:nvPr>
            <p:ph type="sldNum" sz="quarter" idx="7"/>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3" name="Holder 3"/>
          <p:cNvSpPr>
            <a:spLocks noGrp="1"/>
          </p:cNvSpPr>
          <p:nvPr>
            <p:ph type="dt" sz="half" idx="6"/>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4" name="Holder 4"/>
          <p:cNvSpPr>
            <a:spLocks noGrp="1"/>
          </p:cNvSpPr>
          <p:nvPr>
            <p:ph type="sldNum" sz="quarter" idx="7"/>
          </p:nvPr>
        </p:nvSpPr>
        <p:spPr/>
        <p:txBody>
          <a:bodyPr lIns="0" tIns="0" rIns="0" bIns="0"/>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8000" cy="10286999"/>
          </a:xfrm>
          <a:prstGeom prst="rect">
            <a:avLst/>
          </a:prstGeom>
        </p:spPr>
      </p:pic>
      <p:sp>
        <p:nvSpPr>
          <p:cNvPr id="2" name="Holder 2"/>
          <p:cNvSpPr>
            <a:spLocks noGrp="1"/>
          </p:cNvSpPr>
          <p:nvPr>
            <p:ph type="title"/>
          </p:nvPr>
        </p:nvSpPr>
        <p:spPr>
          <a:xfrm>
            <a:off x="3934276" y="327871"/>
            <a:ext cx="10772775" cy="1323975"/>
          </a:xfrm>
          <a:prstGeom prst="rect">
            <a:avLst/>
          </a:prstGeom>
        </p:spPr>
        <p:txBody>
          <a:bodyPr wrap="square" lIns="0" tIns="0" rIns="0" bIns="0">
            <a:spAutoFit/>
          </a:bodyPr>
          <a:lstStyle>
            <a:lvl1pPr>
              <a:defRPr sz="3650" b="1" i="0">
                <a:solidFill>
                  <a:schemeClr val="tx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2509947" y="4001332"/>
            <a:ext cx="11730355" cy="5168900"/>
          </a:xfrm>
          <a:prstGeom prst="rect">
            <a:avLst/>
          </a:prstGeom>
        </p:spPr>
        <p:txBody>
          <a:bodyPr wrap="square" lIns="0" tIns="0" rIns="0" bIns="0">
            <a:spAutoFit/>
          </a:bodyPr>
          <a:lstStyle>
            <a:lvl1pPr>
              <a:defRPr sz="5000" b="1" i="0">
                <a:solidFill>
                  <a:schemeClr val="tx1"/>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a:xfrm>
            <a:off x="1016000" y="9197050"/>
            <a:ext cx="2059305" cy="939774"/>
          </a:xfrm>
          <a:prstGeom prst="rect">
            <a:avLst/>
          </a:prstGeom>
        </p:spPr>
        <p:txBody>
          <a:bodyPr wrap="square" lIns="0" tIns="0" rIns="0" bIns="0">
            <a:spAutoFit/>
          </a:bodyPr>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70"/>
              <a:t>17th Oct 2025</a:t>
            </a:r>
            <a:endParaRPr spc="-65" dirty="0"/>
          </a:p>
        </p:txBody>
      </p:sp>
      <p:sp>
        <p:nvSpPr>
          <p:cNvPr id="5" name="Holder 5"/>
          <p:cNvSpPr>
            <a:spLocks noGrp="1"/>
          </p:cNvSpPr>
          <p:nvPr>
            <p:ph type="dt" sz="half" idx="6"/>
          </p:nvPr>
        </p:nvSpPr>
        <p:spPr>
          <a:xfrm>
            <a:off x="7336136" y="9197050"/>
            <a:ext cx="3688715" cy="939774"/>
          </a:xfrm>
          <a:prstGeom prst="rect">
            <a:avLst/>
          </a:prstGeom>
        </p:spPr>
        <p:txBody>
          <a:bodyPr wrap="square" lIns="0" tIns="0" rIns="0" bIns="0">
            <a:spAutoFit/>
          </a:bodyPr>
          <a:lstStyle>
            <a:lvl1pPr>
              <a:defRPr sz="2500" b="0" i="0">
                <a:solidFill>
                  <a:schemeClr val="tx1"/>
                </a:solidFill>
                <a:latin typeface="Trebuchet MS" panose="020B0603020202020204"/>
                <a:cs typeface="Trebuchet MS" panose="020B0603020202020204"/>
              </a:defRPr>
            </a:lvl1pPr>
          </a:lstStyle>
          <a:p>
            <a:pPr marL="12700">
              <a:lnSpc>
                <a:spcPct val="100000"/>
              </a:lnSpc>
              <a:spcBef>
                <a:spcPts val="580"/>
              </a:spcBef>
            </a:pPr>
            <a:r>
              <a:rPr lang="en-US" spc="-20"/>
              <a:t>24th  Governing Body Meeting</a:t>
            </a:r>
            <a:endParaRPr spc="-190" dirty="0"/>
          </a:p>
        </p:txBody>
      </p:sp>
      <p:sp>
        <p:nvSpPr>
          <p:cNvPr id="6" name="Holder 6"/>
          <p:cNvSpPr>
            <a:spLocks noGrp="1"/>
          </p:cNvSpPr>
          <p:nvPr>
            <p:ph type="sldNum" sz="quarter" idx="7"/>
          </p:nvPr>
        </p:nvSpPr>
        <p:spPr>
          <a:xfrm>
            <a:off x="16586148" y="9639589"/>
            <a:ext cx="769619" cy="495934"/>
          </a:xfrm>
          <a:prstGeom prst="rect">
            <a:avLst/>
          </a:prstGeom>
        </p:spPr>
        <p:txBody>
          <a:bodyPr wrap="square" lIns="0" tIns="0" rIns="0" bIns="0">
            <a:spAutoFit/>
          </a:bodyPr>
          <a:lstStyle>
            <a:lvl1pPr>
              <a:defRPr sz="2500" b="0" i="0">
                <a:solidFill>
                  <a:schemeClr val="tx1"/>
                </a:solidFill>
                <a:latin typeface="Trebuchet MS" panose="020B0603020202020204"/>
                <a:cs typeface="Trebuchet MS" panose="020B0603020202020204"/>
              </a:defRPr>
            </a:lvl1pPr>
          </a:lstStyle>
          <a:p>
            <a:pPr marL="39370">
              <a:lnSpc>
                <a:spcPct val="100000"/>
              </a:lnSpc>
              <a:spcBef>
                <a:spcPts val="580"/>
              </a:spcBef>
            </a:pPr>
            <a:fld id="{81D60167-4931-47E6-BA6A-407CBD079E47}" type="slidenum">
              <a:rPr spc="-280" dirty="0"/>
              <a:pPr marL="39370">
                <a:lnSpc>
                  <a:spcPct val="100000"/>
                </a:lnSpc>
                <a:spcBef>
                  <a:spcPts val="580"/>
                </a:spcBef>
              </a:pPr>
              <a:t>‹#›</a:t>
            </a:fld>
            <a:r>
              <a:rPr spc="-280" dirty="0"/>
              <a:t>/76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930477" y="0"/>
            <a:ext cx="3358013" cy="10287000"/>
            <a:chOff x="14882987" y="0"/>
            <a:chExt cx="3405504" cy="10287000"/>
          </a:xfrm>
        </p:grpSpPr>
        <p:sp>
          <p:nvSpPr>
            <p:cNvPr id="3" name="object 3"/>
            <p:cNvSpPr/>
            <p:nvPr/>
          </p:nvSpPr>
          <p:spPr>
            <a:xfrm>
              <a:off x="14882987" y="0"/>
              <a:ext cx="3405504" cy="10287000"/>
            </a:xfrm>
            <a:custGeom>
              <a:avLst/>
              <a:gdLst/>
              <a:ahLst/>
              <a:cxnLst/>
              <a:rect l="l" t="t" r="r" b="b"/>
              <a:pathLst>
                <a:path w="3405505" h="10287000">
                  <a:moveTo>
                    <a:pt x="3405012" y="10286999"/>
                  </a:moveTo>
                  <a:lnTo>
                    <a:pt x="0" y="10286999"/>
                  </a:lnTo>
                  <a:lnTo>
                    <a:pt x="0" y="0"/>
                  </a:lnTo>
                  <a:lnTo>
                    <a:pt x="3405012" y="0"/>
                  </a:lnTo>
                  <a:lnTo>
                    <a:pt x="3405012" y="10286999"/>
                  </a:lnTo>
                  <a:close/>
                </a:path>
              </a:pathLst>
            </a:custGeom>
            <a:solidFill>
              <a:srgbClr val="92D050"/>
            </a:solidFill>
            <a:ln>
              <a:solidFill>
                <a:srgbClr val="92D050"/>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5513162" y="246956"/>
              <a:ext cx="2145152" cy="1236881"/>
            </a:xfrm>
            <a:prstGeom prst="rect">
              <a:avLst/>
            </a:prstGeom>
          </p:spPr>
        </p:pic>
      </p:grpSp>
      <p:sp>
        <p:nvSpPr>
          <p:cNvPr id="6" name="object 6"/>
          <p:cNvSpPr txBox="1">
            <a:spLocks noGrp="1"/>
          </p:cNvSpPr>
          <p:nvPr>
            <p:ph type="title"/>
          </p:nvPr>
        </p:nvSpPr>
        <p:spPr>
          <a:xfrm>
            <a:off x="1014439" y="43543"/>
            <a:ext cx="13543915" cy="3431067"/>
          </a:xfrm>
          <a:prstGeom prst="rect">
            <a:avLst/>
          </a:prstGeom>
        </p:spPr>
        <p:txBody>
          <a:bodyPr vert="horz" wrap="square" lIns="0" tIns="14605" rIns="0" bIns="0" rtlCol="0">
            <a:spAutoFit/>
          </a:bodyPr>
          <a:lstStyle/>
          <a:p>
            <a:pPr marL="12700" algn="ctr">
              <a:spcBef>
                <a:spcPts val="115"/>
              </a:spcBef>
            </a:pPr>
            <a:r>
              <a:rPr lang="en-US" sz="3500" dirty="0">
                <a:latin typeface="Book Antiqua" pitchFamily="18" charset="0"/>
              </a:rPr>
              <a:t>Dr.SNS  RAJALAKSHMI  COLLEGE OF ARTS AND SCIENCE</a:t>
            </a:r>
            <a:br>
              <a:rPr lang="en-US" sz="3500" dirty="0">
                <a:latin typeface="Book Antiqua" pitchFamily="18" charset="0"/>
              </a:rPr>
            </a:br>
            <a:r>
              <a:rPr lang="en-US" sz="3300" dirty="0">
                <a:latin typeface="Book Antiqua" pitchFamily="18" charset="0"/>
              </a:rPr>
              <a:t>(Autonomous) </a:t>
            </a:r>
            <a:br>
              <a:rPr lang="en-US" sz="3300" dirty="0">
                <a:latin typeface="Book Antiqua" pitchFamily="18" charset="0"/>
              </a:rPr>
            </a:br>
            <a:r>
              <a:rPr lang="en-US" sz="2600" dirty="0">
                <a:latin typeface="Book Antiqua" pitchFamily="18" charset="0"/>
              </a:rPr>
              <a:t>Accredited by NAAC – UGC with ‘A+ Grade (Cycle IV)</a:t>
            </a:r>
            <a:br>
              <a:rPr lang="en-US" sz="2600" dirty="0">
                <a:latin typeface="Book Antiqua" pitchFamily="18" charset="0"/>
              </a:rPr>
            </a:br>
            <a:r>
              <a:rPr lang="en-US" sz="2600" dirty="0">
                <a:latin typeface="Book Antiqua" pitchFamily="18" charset="0"/>
              </a:rPr>
              <a:t>( Recognised by  UGC, Approved by AICTE &amp; Affiliated to Bharathiar University) Coimbatore- 49 </a:t>
            </a:r>
            <a:br>
              <a:rPr lang="en-US" sz="2800" dirty="0">
                <a:latin typeface="Book Antiqua" pitchFamily="18" charset="0"/>
              </a:rPr>
            </a:br>
            <a:br>
              <a:rPr lang="en-US" sz="3500" dirty="0">
                <a:latin typeface="Book Antiqua" pitchFamily="18" charset="0"/>
              </a:rPr>
            </a:br>
            <a:endParaRPr lang="en-US" sz="3500" dirty="0">
              <a:latin typeface="Book Antiqua" pitchFamily="18" charset="0"/>
            </a:endParaRPr>
          </a:p>
        </p:txBody>
      </p:sp>
      <p:sp>
        <p:nvSpPr>
          <p:cNvPr id="8" name="object 8"/>
          <p:cNvSpPr/>
          <p:nvPr/>
        </p:nvSpPr>
        <p:spPr>
          <a:xfrm>
            <a:off x="4357654" y="6429385"/>
            <a:ext cx="71438" cy="2000264"/>
          </a:xfrm>
          <a:custGeom>
            <a:avLst/>
            <a:gdLst/>
            <a:ahLst/>
            <a:cxnLst/>
            <a:rect l="l" t="t" r="r" b="b"/>
            <a:pathLst>
              <a:path w="171450" h="3416934">
                <a:moveTo>
                  <a:pt x="0" y="3416436"/>
                </a:moveTo>
                <a:lnTo>
                  <a:pt x="0" y="0"/>
                </a:lnTo>
                <a:lnTo>
                  <a:pt x="171450" y="0"/>
                </a:lnTo>
                <a:lnTo>
                  <a:pt x="171450" y="3416436"/>
                </a:lnTo>
                <a:lnTo>
                  <a:pt x="0" y="3416436"/>
                </a:lnTo>
                <a:close/>
              </a:path>
            </a:pathLst>
          </a:custGeom>
          <a:solidFill>
            <a:srgbClr val="000000"/>
          </a:solidFill>
        </p:spPr>
        <p:txBody>
          <a:bodyPr wrap="square" lIns="0" tIns="0" rIns="0" bIns="0" rtlCol="0"/>
          <a:lstStyle/>
          <a:p>
            <a:endParaRPr/>
          </a:p>
        </p:txBody>
      </p:sp>
      <p:sp>
        <p:nvSpPr>
          <p:cNvPr id="9" name="object 9"/>
          <p:cNvSpPr txBox="1">
            <a:spLocks noGrp="1"/>
          </p:cNvSpPr>
          <p:nvPr>
            <p:ph type="body" idx="1"/>
          </p:nvPr>
        </p:nvSpPr>
        <p:spPr>
          <a:xfrm>
            <a:off x="2071638" y="4086601"/>
            <a:ext cx="12573089" cy="5231253"/>
          </a:xfrm>
          <a:prstGeom prst="rect">
            <a:avLst/>
          </a:prstGeom>
        </p:spPr>
        <p:txBody>
          <a:bodyPr vert="horz" wrap="square" lIns="0" tIns="876758" rIns="0" bIns="0" rtlCol="0">
            <a:spAutoFit/>
          </a:bodyPr>
          <a:lstStyle/>
          <a:p>
            <a:pPr algn="ctr"/>
            <a:r>
              <a:rPr lang="en-US" sz="3600" dirty="0">
                <a:solidFill>
                  <a:srgbClr val="FF0000"/>
                </a:solidFill>
                <a:latin typeface="Times New Roman"/>
                <a:ea typeface="Times New Roman"/>
                <a:cs typeface="Times New Roman"/>
                <a:sym typeface="Times New Roman"/>
              </a:rPr>
              <a:t>MANAGERIAL ECONOMICS </a:t>
            </a:r>
          </a:p>
          <a:p>
            <a:pPr algn="ctr"/>
            <a:r>
              <a:rPr lang="en-US" sz="3600" dirty="0">
                <a:solidFill>
                  <a:srgbClr val="FF0000"/>
                </a:solidFill>
                <a:latin typeface="Times New Roman"/>
                <a:ea typeface="Times New Roman"/>
                <a:cs typeface="Times New Roman"/>
                <a:sym typeface="Times New Roman"/>
              </a:rPr>
              <a:t>Introduction to Managerial Economics </a:t>
            </a:r>
          </a:p>
          <a:p>
            <a:pPr algn="ctr">
              <a:lnSpc>
                <a:spcPct val="150000"/>
              </a:lnSpc>
            </a:pPr>
            <a:endParaRPr lang="en-US" sz="3600" dirty="0">
              <a:solidFill>
                <a:srgbClr val="002060"/>
              </a:solidFill>
              <a:latin typeface="Times New Roman"/>
              <a:ea typeface="Times New Roman"/>
              <a:cs typeface="Times New Roman"/>
              <a:sym typeface="Times New Roman"/>
            </a:endParaRPr>
          </a:p>
          <a:p>
            <a:pPr algn="ctr"/>
            <a:r>
              <a:rPr lang="en-US" sz="3200" dirty="0">
                <a:latin typeface="Times New Roman"/>
                <a:ea typeface="Times New Roman"/>
                <a:cs typeface="Times New Roman"/>
                <a:sym typeface="Times New Roman"/>
              </a:rPr>
              <a:t>Dr. </a:t>
            </a:r>
            <a:r>
              <a:rPr lang="en-US" sz="3200" dirty="0" err="1">
                <a:latin typeface="Times New Roman"/>
                <a:ea typeface="Times New Roman"/>
                <a:cs typeface="Times New Roman"/>
                <a:sym typeface="Times New Roman"/>
              </a:rPr>
              <a:t>R.Arthi</a:t>
            </a:r>
            <a:r>
              <a:rPr lang="en-US" sz="3200" b="0" dirty="0" err="1">
                <a:latin typeface="Times New Roman"/>
                <a:ea typeface="Times New Roman"/>
                <a:cs typeface="Times New Roman"/>
                <a:sym typeface="Times New Roman"/>
              </a:rPr>
              <a:t>,</a:t>
            </a:r>
            <a:r>
              <a:rPr lang="en-US" sz="1800" dirty="0" err="1">
                <a:latin typeface="Times New Roman"/>
                <a:ea typeface="Times New Roman"/>
                <a:cs typeface="Times New Roman"/>
                <a:sym typeface="Times New Roman"/>
              </a:rPr>
              <a:t>M.Com</a:t>
            </a:r>
            <a:r>
              <a:rPr lang="en-US" sz="1800" dirty="0">
                <a:latin typeface="Times New Roman"/>
                <a:ea typeface="Times New Roman"/>
                <a:cs typeface="Times New Roman"/>
                <a:sym typeface="Times New Roman"/>
              </a:rPr>
              <a:t> (IB).,M.Phil., MBA.,M.Com.,</a:t>
            </a:r>
            <a:r>
              <a:rPr lang="en-US" sz="1800" dirty="0" err="1">
                <a:latin typeface="Times New Roman"/>
                <a:ea typeface="Times New Roman"/>
                <a:cs typeface="Times New Roman"/>
                <a:sym typeface="Times New Roman"/>
              </a:rPr>
              <a:t>Ph.D</a:t>
            </a:r>
            <a:r>
              <a:rPr lang="en-US" sz="1800" dirty="0">
                <a:latin typeface="Times New Roman"/>
                <a:ea typeface="Times New Roman"/>
                <a:cs typeface="Times New Roman"/>
                <a:sym typeface="Times New Roman"/>
              </a:rPr>
              <a:t>.,</a:t>
            </a:r>
            <a:endParaRPr lang="en-US" sz="3600" dirty="0">
              <a:latin typeface="Times New Roman"/>
              <a:ea typeface="Times New Roman"/>
              <a:cs typeface="Times New Roman"/>
              <a:sym typeface="Times New Roman"/>
            </a:endParaRPr>
          </a:p>
          <a:p>
            <a:pPr algn="ctr"/>
            <a:r>
              <a:rPr lang="en-US" sz="2800" dirty="0">
                <a:latin typeface="Times New Roman"/>
                <a:ea typeface="Times New Roman"/>
                <a:cs typeface="Times New Roman"/>
                <a:sym typeface="Times New Roman"/>
              </a:rPr>
              <a:t>Assistant Professor,</a:t>
            </a:r>
            <a:endParaRPr lang="en-US" sz="2800" dirty="0"/>
          </a:p>
          <a:p>
            <a:pPr algn="ctr">
              <a:lnSpc>
                <a:spcPct val="133333"/>
              </a:lnSpc>
            </a:pPr>
            <a:r>
              <a:rPr lang="en-US" sz="2800" dirty="0">
                <a:latin typeface="Times New Roman"/>
                <a:ea typeface="Times New Roman"/>
                <a:cs typeface="Times New Roman"/>
                <a:sym typeface="Times New Roman"/>
              </a:rPr>
              <a:t>              Department of Commerce with Information Technology </a:t>
            </a:r>
            <a:endParaRPr lang="en-US" sz="3600" dirty="0">
              <a:solidFill>
                <a:srgbClr val="002060"/>
              </a:solidFill>
              <a:latin typeface="Times New Roman"/>
              <a:ea typeface="Times New Roman"/>
              <a:cs typeface="Times New Roman"/>
              <a:sym typeface="Times New Roman"/>
            </a:endParaRPr>
          </a:p>
          <a:p>
            <a:pPr marL="1715135" algn="ctr">
              <a:lnSpc>
                <a:spcPct val="100000"/>
              </a:lnSpc>
              <a:spcBef>
                <a:spcPts val="1075"/>
              </a:spcBef>
            </a:pPr>
            <a:endParaRPr spc="-330" dirty="0">
              <a:latin typeface="Book Antiqua" pitchFamily="18" charset="0"/>
            </a:endParaRPr>
          </a:p>
        </p:txBody>
      </p:sp>
      <p:sp>
        <p:nvSpPr>
          <p:cNvPr id="10" name="object 95"/>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r>
              <a:rPr lang="en-US"/>
              <a:t> </a:t>
            </a:r>
            <a:endParaRPr/>
          </a:p>
        </p:txBody>
      </p:sp>
      <p:sp>
        <p:nvSpPr>
          <p:cNvPr id="15" name="Rectangle 14"/>
          <p:cNvSpPr/>
          <p:nvPr/>
        </p:nvSpPr>
        <p:spPr>
          <a:xfrm flipV="1">
            <a:off x="9072562" y="9876740"/>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6" name="object 95"/>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p:cNvSpPr/>
          <p:nvPr/>
        </p:nvSpPr>
        <p:spPr>
          <a:xfrm>
            <a:off x="2071638" y="2857484"/>
            <a:ext cx="11572956" cy="1480662"/>
          </a:xfrm>
          <a:prstGeom prst="rect">
            <a:avLst/>
          </a:prstGeom>
        </p:spPr>
        <p:txBody>
          <a:bodyPr wrap="square">
            <a:spAutoFit/>
          </a:bodyPr>
          <a:lstStyle/>
          <a:p>
            <a:pPr algn="ctr">
              <a:lnSpc>
                <a:spcPct val="150000"/>
              </a:lnSpc>
            </a:pPr>
            <a:r>
              <a:rPr lang="en-US" sz="3200" b="1" dirty="0">
                <a:solidFill>
                  <a:srgbClr val="002060"/>
                </a:solidFill>
                <a:latin typeface="Times New Roman"/>
                <a:ea typeface="Times New Roman"/>
                <a:cs typeface="Times New Roman"/>
                <a:sym typeface="Times New Roman"/>
              </a:rPr>
              <a:t>DEPARTMENT OF  COMMERCE WITH </a:t>
            </a:r>
          </a:p>
          <a:p>
            <a:pPr algn="ctr">
              <a:lnSpc>
                <a:spcPct val="150000"/>
              </a:lnSpc>
            </a:pPr>
            <a:r>
              <a:rPr lang="en-US" sz="3200" b="1" dirty="0">
                <a:solidFill>
                  <a:srgbClr val="002060"/>
                </a:solidFill>
                <a:latin typeface="Times New Roman"/>
                <a:ea typeface="Times New Roman"/>
                <a:cs typeface="Times New Roman"/>
                <a:sym typeface="Times New Roman"/>
              </a:rPr>
              <a:t>INFORMATION TECHNOLOGY </a:t>
            </a:r>
            <a:endParaRPr lang="en-US" sz="28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095E31-5DAB-847A-3743-43E53FA5F7A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C7FC84E-B96B-7717-EE16-B539221BD2B0}"/>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FE52CEA2-F48F-532C-EC5F-18BE7F8BA199}"/>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045F7FCB-0473-EBB1-11D2-E7EAFB0301B2}"/>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43A9DE4D-2D90-B82A-501D-D5AC209CC562}"/>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A154F339-AB5C-C135-6B72-4B8F211AD7AB}"/>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3641E9A6-AD2F-E4C7-05D7-845A4ADA69F4}"/>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Scope of  Managerial Economics </a:t>
            </a:r>
          </a:p>
        </p:txBody>
      </p:sp>
      <p:sp>
        <p:nvSpPr>
          <p:cNvPr id="22" name="Footer Placeholder 1">
            <a:extLst>
              <a:ext uri="{FF2B5EF4-FFF2-40B4-BE49-F238E27FC236}">
                <a16:creationId xmlns:a16="http://schemas.microsoft.com/office/drawing/2014/main" id="{648631D4-819C-A044-B48F-B5C1BA2B0CB8}"/>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9/11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4102" name="Picture 6">
            <a:extLst>
              <a:ext uri="{FF2B5EF4-FFF2-40B4-BE49-F238E27FC236}">
                <a16:creationId xmlns:a16="http://schemas.microsoft.com/office/drawing/2014/main" id="{9DDF6F6D-BF3C-5897-975C-4F5FE37A03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3" t="4272" r="2103" b="7425"/>
          <a:stretch>
            <a:fillRect/>
          </a:stretch>
        </p:blipFill>
        <p:spPr bwMode="auto">
          <a:xfrm>
            <a:off x="3726253" y="971516"/>
            <a:ext cx="10692618" cy="775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6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C22B1B-E23A-8AEF-7704-332446587FD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A705EED-2391-CB2B-8E86-0123A348FBE7}"/>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1B6A3963-94DD-03D9-9D03-A44643F44496}"/>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6487843C-F470-24C0-B59E-4266ACBF581E}"/>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7B5469D8-196A-3223-D820-3BA45ACFCA09}"/>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FB72E20F-154E-84F3-3382-466C76B17C91}"/>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C705B0AD-9EFF-1523-65AD-452B507C972C}"/>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CASE STUDY </a:t>
            </a:r>
          </a:p>
        </p:txBody>
      </p:sp>
      <p:sp>
        <p:nvSpPr>
          <p:cNvPr id="22" name="Footer Placeholder 1">
            <a:extLst>
              <a:ext uri="{FF2B5EF4-FFF2-40B4-BE49-F238E27FC236}">
                <a16:creationId xmlns:a16="http://schemas.microsoft.com/office/drawing/2014/main" id="{D2252693-B0E7-97A5-5385-7C42DEBBDFE3}"/>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10/11</a:t>
            </a:r>
            <a:endParaRPr kumimoji="0" lang="en-IN" sz="18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53340BF0-BB7F-831A-43AD-08A8DFE26E20}"/>
              </a:ext>
            </a:extLst>
          </p:cNvPr>
          <p:cNvSpPr txBox="1"/>
          <p:nvPr/>
        </p:nvSpPr>
        <p:spPr>
          <a:xfrm>
            <a:off x="2591272" y="1903140"/>
            <a:ext cx="12889432" cy="3349956"/>
          </a:xfrm>
          <a:prstGeom prst="rect">
            <a:avLst/>
          </a:prstGeom>
          <a:noFill/>
        </p:spPr>
        <p:txBody>
          <a:bodyPr wrap="square">
            <a:spAutoFit/>
          </a:bodyPr>
          <a:lstStyle/>
          <a:p>
            <a:pPr algn="just">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 Case Question 2</a:t>
            </a:r>
          </a:p>
          <a:p>
            <a:pPr algn="just">
              <a:lnSpc>
                <a:spcPct val="150000"/>
              </a:lnSpc>
              <a:buNone/>
            </a:pPr>
            <a:r>
              <a:rPr lang="en-US" sz="2400" dirty="0">
                <a:solidFill>
                  <a:schemeClr val="tx1"/>
                </a:solidFill>
                <a:latin typeface="Times New Roman" panose="02020603050405020304" pitchFamily="18" charset="0"/>
                <a:cs typeface="Times New Roman" panose="02020603050405020304" pitchFamily="18" charset="0"/>
              </a:rPr>
              <a:t>A start-up producing electric bicycles is facing rising production costs due to increased battery prices. The management is unsure whether to increase prices or reduce costs through better planning.</a:t>
            </a:r>
          </a:p>
          <a:p>
            <a:pPr algn="l">
              <a:lnSpc>
                <a:spcPct val="150000"/>
              </a:lnSpc>
              <a:buNone/>
            </a:pPr>
            <a:r>
              <a:rPr lang="en-US" sz="2400" b="1" dirty="0">
                <a:solidFill>
                  <a:schemeClr val="tx1"/>
                </a:solidFill>
                <a:latin typeface="Times New Roman" panose="02020603050405020304" pitchFamily="18" charset="0"/>
                <a:cs typeface="Times New Roman" panose="02020603050405020304" pitchFamily="18" charset="0"/>
              </a:rPr>
              <a:t>Question:</a:t>
            </a:r>
            <a:br>
              <a:rPr lang="en-US" sz="2400" dirty="0">
                <a:solidFill>
                  <a:schemeClr val="tx1"/>
                </a:solidFill>
                <a:latin typeface="Times New Roman" panose="02020603050405020304" pitchFamily="18" charset="0"/>
                <a:cs typeface="Times New Roman" panose="02020603050405020304" pitchFamily="18" charset="0"/>
              </a:rPr>
            </a:br>
            <a:r>
              <a:rPr lang="en-US" sz="2400" i="1" dirty="0">
                <a:solidFill>
                  <a:schemeClr val="tx1"/>
                </a:solidFill>
                <a:latin typeface="Times New Roman" panose="02020603050405020304" pitchFamily="18" charset="0"/>
                <a:cs typeface="Times New Roman" panose="02020603050405020304" pitchFamily="18" charset="0"/>
              </a:rPr>
              <a:t>Which areas under the </a:t>
            </a:r>
            <a:r>
              <a:rPr lang="en-US" sz="2400" b="1" i="1" dirty="0">
                <a:solidFill>
                  <a:schemeClr val="tx1"/>
                </a:solidFill>
                <a:latin typeface="Times New Roman" panose="02020603050405020304" pitchFamily="18" charset="0"/>
                <a:cs typeface="Times New Roman" panose="02020603050405020304" pitchFamily="18" charset="0"/>
              </a:rPr>
              <a:t>scope of Managerial Economics</a:t>
            </a:r>
            <a:r>
              <a:rPr lang="en-US" sz="2400" i="1" dirty="0">
                <a:solidFill>
                  <a:schemeClr val="tx1"/>
                </a:solidFill>
                <a:latin typeface="Times New Roman" panose="02020603050405020304" pitchFamily="18" charset="0"/>
                <a:cs typeface="Times New Roman" panose="02020603050405020304" pitchFamily="18" charset="0"/>
              </a:rPr>
              <a:t> should the firm analyze to take an informed decision?</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74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2FD932-76EB-35D2-9C4A-6D9ABF3C278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05A6DFB9-FAA9-C418-96F4-22B0CC778FB9}"/>
              </a:ext>
            </a:extLst>
          </p:cNvPr>
          <p:cNvPicPr/>
          <p:nvPr/>
        </p:nvPicPr>
        <p:blipFill>
          <a:blip r:embed="rId2" cstate="print"/>
          <a:stretch>
            <a:fillRect/>
          </a:stretch>
        </p:blipFill>
        <p:spPr>
          <a:xfrm>
            <a:off x="15840744" y="110520"/>
            <a:ext cx="2145152" cy="1236878"/>
          </a:xfrm>
          <a:prstGeom prst="rect">
            <a:avLst/>
          </a:prstGeom>
        </p:spPr>
      </p:pic>
      <p:sp>
        <p:nvSpPr>
          <p:cNvPr id="48" name="object 95">
            <a:extLst>
              <a:ext uri="{FF2B5EF4-FFF2-40B4-BE49-F238E27FC236}">
                <a16:creationId xmlns:a16="http://schemas.microsoft.com/office/drawing/2014/main" id="{74D6AAC0-3F3B-7C07-5FEA-BF7163D4B695}"/>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20DA15C8-776E-2CA9-82B3-A0314264D9C4}"/>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E12BD894-ACF8-9F23-BFEC-F9F3A27EACB9}"/>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02D92FA3-25E0-AFEF-7849-777211A54A16}"/>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BC09060B-36B1-C494-2449-498B1A7050B9}"/>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QUESTIONS </a:t>
            </a:r>
          </a:p>
        </p:txBody>
      </p:sp>
      <p:sp>
        <p:nvSpPr>
          <p:cNvPr id="22" name="Footer Placeholder 1">
            <a:extLst>
              <a:ext uri="{FF2B5EF4-FFF2-40B4-BE49-F238E27FC236}">
                <a16:creationId xmlns:a16="http://schemas.microsoft.com/office/drawing/2014/main" id="{2BC79F87-9C3E-0474-5340-63D8D1A05E0C}"/>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11/11</a:t>
            </a:r>
            <a:endParaRPr kumimoji="0" lang="en-IN" sz="18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A83DDFAB-47A0-7061-508C-9F54CF7D7FDC}"/>
              </a:ext>
            </a:extLst>
          </p:cNvPr>
          <p:cNvSpPr txBox="1"/>
          <p:nvPr/>
        </p:nvSpPr>
        <p:spPr>
          <a:xfrm>
            <a:off x="1400281" y="1990340"/>
            <a:ext cx="8136904" cy="7109639"/>
          </a:xfrm>
          <a:prstGeom prst="rect">
            <a:avLst/>
          </a:prstGeom>
          <a:noFill/>
        </p:spPr>
        <p:txBody>
          <a:bodyPr wrap="square">
            <a:spAutoFit/>
          </a:bodyPr>
          <a:lstStyle/>
          <a:p>
            <a:pPr>
              <a:buNone/>
            </a:pPr>
            <a:r>
              <a:rPr lang="en-US" sz="2000" b="1" dirty="0">
                <a:latin typeface="Times New Roman" panose="02020603050405020304" pitchFamily="18" charset="0"/>
                <a:cs typeface="Times New Roman" panose="02020603050405020304" pitchFamily="18" charset="0"/>
              </a:rPr>
              <a:t>1. Managerial Economics primarily deals with:</a:t>
            </a:r>
          </a:p>
          <a:p>
            <a:pPr>
              <a:buNone/>
            </a:pPr>
            <a:r>
              <a:rPr lang="en-US" sz="2000" dirty="0">
                <a:latin typeface="Times New Roman" panose="02020603050405020304" pitchFamily="18" charset="0"/>
                <a:cs typeface="Times New Roman" panose="02020603050405020304" pitchFamily="18" charset="0"/>
              </a:rPr>
              <a:t>A. Understanding historical economic events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a:t>
            </a:r>
            <a:r>
              <a:rPr lang="en-US" sz="2000" b="1" dirty="0">
                <a:latin typeface="Times New Roman" panose="02020603050405020304" pitchFamily="18" charset="0"/>
                <a:cs typeface="Times New Roman" panose="02020603050405020304" pitchFamily="18" charset="0"/>
              </a:rPr>
              <a:t>Applying economic concepts to business decision-making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Studying only macroeconomic variables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 Preparing financial statements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2. Which of the following is NOT included in the scope of Managerial Economics?</a:t>
            </a:r>
          </a:p>
          <a:p>
            <a:pPr>
              <a:buNone/>
            </a:pPr>
            <a:r>
              <a:rPr lang="en-US" sz="2000" dirty="0">
                <a:latin typeface="Times New Roman" panose="02020603050405020304" pitchFamily="18" charset="0"/>
                <a:cs typeface="Times New Roman" panose="02020603050405020304" pitchFamily="18" charset="0"/>
              </a:rPr>
              <a:t>A. Demand analysis and forecasting</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Production and cost analysis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Consumer behavior laws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 </a:t>
            </a:r>
            <a:r>
              <a:rPr lang="en-US" sz="2000" b="1" dirty="0">
                <a:latin typeface="Times New Roman" panose="02020603050405020304" pitchFamily="18" charset="0"/>
                <a:cs typeface="Times New Roman" panose="02020603050405020304" pitchFamily="18" charset="0"/>
              </a:rPr>
              <a:t>Advertising and sales promotion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3. The nature of Managerial Economics can be described as:</a:t>
            </a:r>
          </a:p>
          <a:p>
            <a:pPr>
              <a:buNone/>
            </a:pPr>
            <a:r>
              <a:rPr lang="en-US" sz="2000" dirty="0">
                <a:latin typeface="Times New Roman" panose="02020603050405020304" pitchFamily="18" charset="0"/>
                <a:cs typeface="Times New Roman" panose="02020603050405020304" pitchFamily="18" charset="0"/>
              </a:rPr>
              <a:t>A. Pure science with no practical applications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a:t>
            </a:r>
            <a:r>
              <a:rPr lang="en-US" sz="2000" b="1" dirty="0">
                <a:latin typeface="Times New Roman" panose="02020603050405020304" pitchFamily="18" charset="0"/>
                <a:cs typeface="Times New Roman" panose="02020603050405020304" pitchFamily="18" charset="0"/>
              </a:rPr>
              <a:t>Art of decision-making using economic principles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Study of only national economic issues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 A branch of sociology</a:t>
            </a:r>
            <a:br>
              <a:rPr lang="en-US" sz="2000" dirty="0">
                <a:latin typeface="Times New Roman" panose="02020603050405020304" pitchFamily="18" charset="0"/>
                <a:cs typeface="Times New Roman" panose="02020603050405020304" pitchFamily="18" charset="0"/>
              </a:rPr>
            </a:br>
            <a:br>
              <a:rPr lang="en-US" dirty="0"/>
            </a:br>
            <a:endParaRPr lang="en-US" dirty="0"/>
          </a:p>
        </p:txBody>
      </p:sp>
      <p:sp>
        <p:nvSpPr>
          <p:cNvPr id="6" name="TextBox 5">
            <a:extLst>
              <a:ext uri="{FF2B5EF4-FFF2-40B4-BE49-F238E27FC236}">
                <a16:creationId xmlns:a16="http://schemas.microsoft.com/office/drawing/2014/main" id="{2D3A02C8-0BBA-6CFC-123A-17B470A6B371}"/>
              </a:ext>
            </a:extLst>
          </p:cNvPr>
          <p:cNvSpPr txBox="1"/>
          <p:nvPr/>
        </p:nvSpPr>
        <p:spPr>
          <a:xfrm>
            <a:off x="10008096" y="2022660"/>
            <a:ext cx="9144000" cy="4401205"/>
          </a:xfrm>
          <a:prstGeom prst="rect">
            <a:avLst/>
          </a:prstGeom>
          <a:noFill/>
        </p:spPr>
        <p:txBody>
          <a:bodyPr wrap="square">
            <a:spAutoFit/>
          </a:bodyPr>
          <a:lstStyle/>
          <a:p>
            <a:pPr>
              <a:buNone/>
            </a:pPr>
            <a:r>
              <a:rPr lang="en-US" b="1" dirty="0"/>
              <a:t>4</a:t>
            </a:r>
            <a:r>
              <a:rPr lang="en-US" sz="2000" b="1" dirty="0">
                <a:latin typeface="Times New Roman" panose="02020603050405020304" pitchFamily="18" charset="0"/>
                <a:cs typeface="Times New Roman" panose="02020603050405020304" pitchFamily="18" charset="0"/>
              </a:rPr>
              <a:t>. Managerial Economics is considered a bridge between:</a:t>
            </a:r>
          </a:p>
          <a:p>
            <a:pPr>
              <a:buNone/>
            </a:pPr>
            <a:r>
              <a:rPr lang="en-US" sz="2000" dirty="0">
                <a:latin typeface="Times New Roman" panose="02020603050405020304" pitchFamily="18" charset="0"/>
                <a:cs typeface="Times New Roman" panose="02020603050405020304" pitchFamily="18" charset="0"/>
              </a:rPr>
              <a:t>A. Accounting and mathematics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a:t>
            </a:r>
            <a:r>
              <a:rPr lang="en-US" sz="2000" b="1" dirty="0">
                <a:latin typeface="Times New Roman" panose="02020603050405020304" pitchFamily="18" charset="0"/>
                <a:cs typeface="Times New Roman" panose="02020603050405020304" pitchFamily="18" charset="0"/>
              </a:rPr>
              <a:t>Economics and business management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Law and finance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 Psychology and technology</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5. The primary objective of Managerial Economics is to:</a:t>
            </a:r>
          </a:p>
          <a:p>
            <a:pPr>
              <a:buNone/>
            </a:pPr>
            <a:r>
              <a:rPr lang="en-US" sz="2000" dirty="0">
                <a:latin typeface="Times New Roman" panose="02020603050405020304" pitchFamily="18" charset="0"/>
                <a:cs typeface="Times New Roman" panose="02020603050405020304" pitchFamily="18" charset="0"/>
              </a:rPr>
              <a:t>A. Maximize production at any cost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 </a:t>
            </a:r>
            <a:r>
              <a:rPr lang="en-US" sz="2000" b="1" dirty="0">
                <a:latin typeface="Times New Roman" panose="02020603050405020304" pitchFamily="18" charset="0"/>
                <a:cs typeface="Times New Roman" panose="02020603050405020304" pitchFamily="18" charset="0"/>
              </a:rPr>
              <a:t>Help managers make rational and profit-oriented decisions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 Forecast political trends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 Prepare tax-related documents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4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C99BB8-B82A-05E1-C079-6DB71DAA9D9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4F08337-4641-1332-37F9-A46A3C38C3E7}"/>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562F3259-3340-3116-7E8F-EFA9D589B199}"/>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61D61927-5799-852E-5D93-5139F6FDE590}"/>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E7C68E8E-9B7A-1DC1-CE75-6678265B0C09}"/>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C0E8F978-60A0-126B-ACA5-A9A219D5D0C5}"/>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3193CD3D-DD39-CC2A-7FC5-A7ADA3B072CA}"/>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Introduction to Managerial Economics </a:t>
            </a:r>
          </a:p>
        </p:txBody>
      </p:sp>
      <p:sp>
        <p:nvSpPr>
          <p:cNvPr id="22" name="Footer Placeholder 1">
            <a:extLst>
              <a:ext uri="{FF2B5EF4-FFF2-40B4-BE49-F238E27FC236}">
                <a16:creationId xmlns:a16="http://schemas.microsoft.com/office/drawing/2014/main" id="{88EDD9AE-FDC7-B882-468D-947EC2A1827A}"/>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1/11</a:t>
            </a:r>
            <a:endParaRPr kumimoji="0" lang="en-IN" sz="18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419C8C55-A43A-4ADB-E445-40CC12A32897}"/>
              </a:ext>
            </a:extLst>
          </p:cNvPr>
          <p:cNvSpPr txBox="1"/>
          <p:nvPr/>
        </p:nvSpPr>
        <p:spPr>
          <a:xfrm>
            <a:off x="1367136" y="1891289"/>
            <a:ext cx="9517816" cy="5831853"/>
          </a:xfrm>
          <a:prstGeom prst="rect">
            <a:avLst/>
          </a:prstGeom>
          <a:noFill/>
        </p:spPr>
        <p:txBody>
          <a:bodyPr wrap="square">
            <a:spAutoFit/>
          </a:bodyPr>
          <a:lstStyle/>
          <a:p>
            <a:pPr algn="just">
              <a:lnSpc>
                <a:spcPct val="150000"/>
              </a:lnSpc>
            </a:pPr>
            <a:r>
              <a:rPr lang="en-IN" sz="2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Managerial Economics</a:t>
            </a:r>
            <a:r>
              <a:rPr lang="en-IN" sz="2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often referred to as business economics, is a branch of economics that applies economic theories and principles to solve managerial problems. It is a field that lies at the intersection of economics and management and focuses on the practical application of economic concepts to aid decision-making within organisations. </a:t>
            </a:r>
          </a:p>
          <a:p>
            <a:pPr algn="just">
              <a:lnSpc>
                <a:spcPct val="150000"/>
              </a:lnSpc>
            </a:pPr>
            <a:r>
              <a:rPr lang="en-I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sz="2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 overarching </a:t>
            </a:r>
            <a:r>
              <a:rPr lang="en-IN" sz="2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managerial economics definition </a:t>
            </a:r>
            <a:r>
              <a:rPr lang="en-IN" sz="2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 that it uses economic analysis to optimise resource allocation and enhance the overall performance of a company.</a:t>
            </a:r>
            <a:endParaRPr lang="en-IN" sz="28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1026" name="Picture 2" descr="What is Managerial Economics?">
            <a:extLst>
              <a:ext uri="{FF2B5EF4-FFF2-40B4-BE49-F238E27FC236}">
                <a16:creationId xmlns:a16="http://schemas.microsoft.com/office/drawing/2014/main" id="{F97EE956-A725-032E-B9A3-DE724AA1F2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275" r="16926"/>
          <a:stretch>
            <a:fillRect/>
          </a:stretch>
        </p:blipFill>
        <p:spPr bwMode="auto">
          <a:xfrm>
            <a:off x="11425362" y="2022660"/>
            <a:ext cx="6237319" cy="556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71002A-0F37-939D-C083-DB654A33E5A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F18392A-AEF2-BD63-F57F-9E34D38CDE77}"/>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7BE9C455-F163-2CDD-D221-AE412D4F985D}"/>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5BAB1985-3DF9-88FD-2BD6-994A71FF4A41}"/>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D1003CA0-A0B2-F21F-194E-F17C93CEF455}"/>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81CD8C22-CC3F-AC03-6799-6AD737C6C1B0}"/>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DF7674A3-0F5A-A194-A492-CB3B08F7FC11}"/>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What is Managerial Economics ?</a:t>
            </a:r>
          </a:p>
        </p:txBody>
      </p:sp>
      <p:sp>
        <p:nvSpPr>
          <p:cNvPr id="22" name="Footer Placeholder 1">
            <a:extLst>
              <a:ext uri="{FF2B5EF4-FFF2-40B4-BE49-F238E27FC236}">
                <a16:creationId xmlns:a16="http://schemas.microsoft.com/office/drawing/2014/main" id="{A9A486C3-AAB7-928D-BF60-20A66C3B5F1A}"/>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2/11</a:t>
            </a:r>
            <a:endParaRPr kumimoji="0" lang="en-IN"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04436239-A528-09C3-4BF2-23E12176F083}"/>
              </a:ext>
            </a:extLst>
          </p:cNvPr>
          <p:cNvSpPr txBox="1"/>
          <p:nvPr/>
        </p:nvSpPr>
        <p:spPr>
          <a:xfrm>
            <a:off x="863081" y="2021851"/>
            <a:ext cx="10945216" cy="5831853"/>
          </a:xfrm>
          <a:prstGeom prst="rect">
            <a:avLst/>
          </a:prstGeom>
          <a:noFill/>
        </p:spPr>
        <p:txBody>
          <a:bodyPr wrap="square">
            <a:spAutoFit/>
          </a:bodyPr>
          <a:lstStyle/>
          <a:p>
            <a:pPr>
              <a:lnSpc>
                <a:spcPct val="150000"/>
              </a:lnSpc>
              <a:buNone/>
            </a:pPr>
            <a:r>
              <a:rPr lang="en-US" sz="2800" b="1" dirty="0">
                <a:highlight>
                  <a:srgbClr val="FFFFFF"/>
                </a:highlight>
                <a:latin typeface="Times New Roman" panose="02020603050405020304" pitchFamily="18" charset="0"/>
                <a:cs typeface="Times New Roman" panose="02020603050405020304" pitchFamily="18" charset="0"/>
              </a:rPr>
              <a:t>Business Economics </a:t>
            </a:r>
          </a:p>
          <a:p>
            <a:pPr algn="just">
              <a:lnSpc>
                <a:spcPct val="150000"/>
              </a:lnSpc>
              <a:buNone/>
            </a:pPr>
            <a:r>
              <a:rPr lang="en-US" sz="2800" dirty="0">
                <a:highlight>
                  <a:srgbClr val="FFFFFF"/>
                </a:highlight>
                <a:latin typeface="Times New Roman" panose="02020603050405020304" pitchFamily="18" charset="0"/>
                <a:cs typeface="Times New Roman" panose="02020603050405020304" pitchFamily="18" charset="0"/>
              </a:rPr>
              <a:t>Managerial Economics applies economics theories to solve business problems, optimizing resource allocation and enhancing company performance through practical decision-making tools</a:t>
            </a:r>
            <a:r>
              <a:rPr lang="en-US" sz="2800" b="1" dirty="0">
                <a:highlight>
                  <a:srgbClr val="FFFFFF"/>
                </a:highlight>
                <a:latin typeface="Times New Roman" panose="02020603050405020304" pitchFamily="18" charset="0"/>
                <a:cs typeface="Times New Roman" panose="02020603050405020304" pitchFamily="18" charset="0"/>
              </a:rPr>
              <a:t> </a:t>
            </a:r>
          </a:p>
          <a:p>
            <a:pPr algn="just">
              <a:lnSpc>
                <a:spcPct val="150000"/>
              </a:lnSpc>
              <a:buNone/>
            </a:pPr>
            <a:r>
              <a:rPr lang="en-US" sz="2800" b="1" dirty="0">
                <a:highlight>
                  <a:srgbClr val="FFFFFF"/>
                </a:highlight>
                <a:latin typeface="Times New Roman" panose="02020603050405020304" pitchFamily="18" charset="0"/>
                <a:cs typeface="Times New Roman" panose="02020603050405020304" pitchFamily="18" charset="0"/>
              </a:rPr>
              <a:t>Performance Optimization</a:t>
            </a:r>
          </a:p>
          <a:p>
            <a:pPr algn="just">
              <a:lnSpc>
                <a:spcPct val="150000"/>
              </a:lnSpc>
              <a:buNone/>
            </a:pPr>
            <a:r>
              <a:rPr lang="en-US" sz="2800" dirty="0">
                <a:highlight>
                  <a:srgbClr val="FFFFFF"/>
                </a:highlight>
                <a:latin typeface="Times New Roman" panose="02020603050405020304" pitchFamily="18" charset="0"/>
                <a:cs typeface="Times New Roman" panose="02020603050405020304" pitchFamily="18" charset="0"/>
              </a:rPr>
              <a:t>Enhances overall business performance through economic analysis</a:t>
            </a:r>
          </a:p>
          <a:p>
            <a:pPr algn="just">
              <a:lnSpc>
                <a:spcPct val="150000"/>
              </a:lnSpc>
            </a:pPr>
            <a:r>
              <a:rPr lang="en-US" sz="2800" b="1" dirty="0">
                <a:highlight>
                  <a:srgbClr val="FFFFFF"/>
                </a:highlight>
                <a:latin typeface="Times New Roman" panose="02020603050405020304" pitchFamily="18" charset="0"/>
                <a:cs typeface="Times New Roman" panose="02020603050405020304" pitchFamily="18" charset="0"/>
              </a:rPr>
              <a:t>Decision Focus</a:t>
            </a:r>
          </a:p>
          <a:p>
            <a:pPr algn="just">
              <a:lnSpc>
                <a:spcPct val="150000"/>
              </a:lnSpc>
            </a:pPr>
            <a:r>
              <a:rPr lang="en-US" sz="2800" dirty="0">
                <a:highlight>
                  <a:srgbClr val="FFFFFF"/>
                </a:highlight>
                <a:latin typeface="Times New Roman" panose="02020603050405020304" pitchFamily="18" charset="0"/>
                <a:cs typeface="Times New Roman" panose="02020603050405020304" pitchFamily="18" charset="0"/>
              </a:rPr>
              <a:t>Provides actionable insights for pricing, production, and investment decisions</a:t>
            </a:r>
          </a:p>
        </p:txBody>
      </p:sp>
      <p:pic>
        <p:nvPicPr>
          <p:cNvPr id="6" name="Picture 5">
            <a:extLst>
              <a:ext uri="{FF2B5EF4-FFF2-40B4-BE49-F238E27FC236}">
                <a16:creationId xmlns:a16="http://schemas.microsoft.com/office/drawing/2014/main" id="{9902CFC9-F9CD-71CE-F4AE-3A69BB5949D7}"/>
              </a:ext>
            </a:extLst>
          </p:cNvPr>
          <p:cNvPicPr>
            <a:picLocks noChangeAspect="1"/>
          </p:cNvPicPr>
          <p:nvPr/>
        </p:nvPicPr>
        <p:blipFill>
          <a:blip r:embed="rId3"/>
          <a:stretch>
            <a:fillRect/>
          </a:stretch>
        </p:blipFill>
        <p:spPr>
          <a:xfrm>
            <a:off x="11672361" y="2333649"/>
            <a:ext cx="6458309" cy="5520055"/>
          </a:xfrm>
          <a:prstGeom prst="rect">
            <a:avLst/>
          </a:prstGeom>
        </p:spPr>
      </p:pic>
    </p:spTree>
    <p:extLst>
      <p:ext uri="{BB962C8B-B14F-4D97-AF65-F5344CB8AC3E}">
        <p14:creationId xmlns:p14="http://schemas.microsoft.com/office/powerpoint/2010/main" val="173996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14CE17-2FE6-42E6-020E-D2EFA7BC3C9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EF42A57-83EC-DA5A-4D5E-5431E3DA8CB7}"/>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24056C21-E871-2C32-9F1B-0000CC31A89E}"/>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F148852B-6003-D5C9-971F-DD1B5C2AB283}"/>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04D6CB00-1408-7594-4D96-E76A777E0BAA}"/>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D1311904-D232-62B0-BD43-F16EB60E3548}"/>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A993AF1A-6F9D-7D5F-48D5-5FDA669C832D}"/>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Why  Managerial Economics Matters ?  </a:t>
            </a:r>
          </a:p>
        </p:txBody>
      </p:sp>
      <p:sp>
        <p:nvSpPr>
          <p:cNvPr id="22" name="Footer Placeholder 1">
            <a:extLst>
              <a:ext uri="{FF2B5EF4-FFF2-40B4-BE49-F238E27FC236}">
                <a16:creationId xmlns:a16="http://schemas.microsoft.com/office/drawing/2014/main" id="{332DD01A-7F0A-0A1C-0040-08F22CD60290}"/>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3/11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3" name="Picture 2">
            <a:extLst>
              <a:ext uri="{FF2B5EF4-FFF2-40B4-BE49-F238E27FC236}">
                <a16:creationId xmlns:a16="http://schemas.microsoft.com/office/drawing/2014/main" id="{1DC54491-07D5-48F7-75E8-0B54B6CD8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638" y="2503916"/>
            <a:ext cx="4800463" cy="4151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9AAB70-43C6-ADDE-189E-D3BDC88288D9}"/>
              </a:ext>
            </a:extLst>
          </p:cNvPr>
          <p:cNvSpPr txBox="1"/>
          <p:nvPr/>
        </p:nvSpPr>
        <p:spPr>
          <a:xfrm>
            <a:off x="3887416" y="2892536"/>
            <a:ext cx="648071" cy="707886"/>
          </a:xfrm>
          <a:prstGeom prst="rect">
            <a:avLst/>
          </a:prstGeom>
          <a:noFill/>
        </p:spPr>
        <p:txBody>
          <a:bodyPr wrap="square">
            <a:spAutoFit/>
          </a:bodyPr>
          <a:lstStyle/>
          <a:p>
            <a:pPr rtl="0">
              <a:buNone/>
            </a:pPr>
            <a:r>
              <a:rPr lang="en-US" sz="4000" b="0" dirty="0">
                <a:effectLst/>
                <a:latin typeface="Times New Roman" panose="02020603050405020304" pitchFamily="18" charset="0"/>
                <a:cs typeface="Times New Roman" panose="02020603050405020304" pitchFamily="18" charset="0"/>
              </a:rPr>
              <a:t>1</a:t>
            </a:r>
            <a:endParaRPr lang="en-IN" sz="4000" b="0" dirty="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7DD477-3B7D-5FBD-5AD3-0E3760EC73A2}"/>
              </a:ext>
            </a:extLst>
          </p:cNvPr>
          <p:cNvSpPr txBox="1"/>
          <p:nvPr/>
        </p:nvSpPr>
        <p:spPr>
          <a:xfrm>
            <a:off x="1780413" y="3886138"/>
            <a:ext cx="4359061" cy="1569660"/>
          </a:xfrm>
          <a:prstGeom prst="rect">
            <a:avLst/>
          </a:prstGeom>
          <a:noFill/>
        </p:spPr>
        <p:txBody>
          <a:bodyPr wrap="square">
            <a:spAutoFit/>
          </a:bodyPr>
          <a:lstStyle/>
          <a:p>
            <a:pPr algn="ctr" rtl="0">
              <a:buNone/>
            </a:pPr>
            <a:r>
              <a:rPr lang="en-US" sz="3200" b="1" dirty="0">
                <a:effectLst/>
                <a:latin typeface="Times New Roman" panose="02020603050405020304" pitchFamily="18" charset="0"/>
                <a:cs typeface="Times New Roman" panose="02020603050405020304" pitchFamily="18" charset="0"/>
              </a:rPr>
              <a:t>Reduces Risk </a:t>
            </a:r>
          </a:p>
          <a:p>
            <a:pPr rtl="0">
              <a:buNone/>
            </a:pPr>
            <a:r>
              <a:rPr lang="en-US" sz="3200" dirty="0">
                <a:latin typeface="Times New Roman" panose="02020603050405020304" pitchFamily="18" charset="0"/>
                <a:cs typeface="Times New Roman" panose="02020603050405020304" pitchFamily="18" charset="0"/>
              </a:rPr>
              <a:t>Quantifies uncertainty in future demand and costs </a:t>
            </a:r>
            <a:endParaRPr lang="en-IN" sz="3200" b="0" dirty="0">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569BCE8-E81B-0C89-1FA0-ECBCE866A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503" y="2503915"/>
            <a:ext cx="4641970" cy="40146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F71B31A-A1D2-85D9-D460-1637CECBA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9982" y="2503914"/>
            <a:ext cx="4641972" cy="40146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B4EB937-B042-4C0A-E918-CCD55D2B398C}"/>
              </a:ext>
            </a:extLst>
          </p:cNvPr>
          <p:cNvSpPr txBox="1"/>
          <p:nvPr/>
        </p:nvSpPr>
        <p:spPr>
          <a:xfrm>
            <a:off x="9319966" y="2936659"/>
            <a:ext cx="648071" cy="707886"/>
          </a:xfrm>
          <a:prstGeom prst="rect">
            <a:avLst/>
          </a:prstGeom>
          <a:noFill/>
        </p:spPr>
        <p:txBody>
          <a:bodyPr wrap="square">
            <a:spAutoFit/>
          </a:bodyPr>
          <a:lstStyle/>
          <a:p>
            <a:pPr rtl="0">
              <a:buNone/>
            </a:pPr>
            <a:r>
              <a:rPr lang="en-US" sz="4000" dirty="0">
                <a:latin typeface="Times New Roman" panose="02020603050405020304" pitchFamily="18" charset="0"/>
                <a:cs typeface="Times New Roman" panose="02020603050405020304" pitchFamily="18" charset="0"/>
              </a:rPr>
              <a:t>2</a:t>
            </a:r>
            <a:endParaRPr lang="en-IN" sz="4000" b="0" dirty="0">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E89FFF4-B848-6A5F-3D77-804462E6CD51}"/>
              </a:ext>
            </a:extLst>
          </p:cNvPr>
          <p:cNvSpPr txBox="1"/>
          <p:nvPr/>
        </p:nvSpPr>
        <p:spPr>
          <a:xfrm>
            <a:off x="14400584" y="2889472"/>
            <a:ext cx="648071" cy="707886"/>
          </a:xfrm>
          <a:prstGeom prst="rect">
            <a:avLst/>
          </a:prstGeom>
          <a:noFill/>
        </p:spPr>
        <p:txBody>
          <a:bodyPr wrap="square">
            <a:spAutoFit/>
          </a:bodyPr>
          <a:lstStyle/>
          <a:p>
            <a:pPr rtl="0">
              <a:buNone/>
            </a:pPr>
            <a:r>
              <a:rPr lang="en-US" sz="4000" b="0" dirty="0">
                <a:effectLst/>
                <a:latin typeface="Times New Roman" panose="02020603050405020304" pitchFamily="18" charset="0"/>
                <a:cs typeface="Times New Roman" panose="02020603050405020304" pitchFamily="18" charset="0"/>
              </a:rPr>
              <a:t>3</a:t>
            </a:r>
            <a:endParaRPr lang="en-IN" sz="4000" b="0" dirty="0">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D5DDFA7-CEFF-1D20-0A98-7B2E4423B619}"/>
              </a:ext>
            </a:extLst>
          </p:cNvPr>
          <p:cNvSpPr txBox="1"/>
          <p:nvPr/>
        </p:nvSpPr>
        <p:spPr>
          <a:xfrm>
            <a:off x="7175037" y="3873546"/>
            <a:ext cx="4747436" cy="2062103"/>
          </a:xfrm>
          <a:prstGeom prst="rect">
            <a:avLst/>
          </a:prstGeom>
          <a:noFill/>
        </p:spPr>
        <p:txBody>
          <a:bodyPr wrap="square">
            <a:spAutoFit/>
          </a:bodyPr>
          <a:lstStyle/>
          <a:p>
            <a:pPr algn="ctr" rtl="0">
              <a:buNone/>
            </a:pPr>
            <a:r>
              <a:rPr lang="en-US" sz="3200" b="1" dirty="0">
                <a:effectLst/>
                <a:latin typeface="Times New Roman" panose="02020603050405020304" pitchFamily="18" charset="0"/>
                <a:cs typeface="Times New Roman" panose="02020603050405020304" pitchFamily="18" charset="0"/>
              </a:rPr>
              <a:t>Optimizes Profit </a:t>
            </a:r>
          </a:p>
          <a:p>
            <a:pPr algn="ctr" rtl="0">
              <a:buNone/>
            </a:pPr>
            <a:r>
              <a:rPr lang="en-US" sz="3200" b="0" dirty="0">
                <a:effectLst/>
                <a:latin typeface="Times New Roman" panose="02020603050405020304" pitchFamily="18" charset="0"/>
                <a:cs typeface="Times New Roman" panose="02020603050405020304" pitchFamily="18" charset="0"/>
              </a:rPr>
              <a:t>Helps in setting the ‘Right Price’ for maximum revenue </a:t>
            </a:r>
            <a:endParaRPr lang="en-IN" sz="3200" b="0" dirty="0">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60719D2-A576-4570-192C-BC471B16BE72}"/>
              </a:ext>
            </a:extLst>
          </p:cNvPr>
          <p:cNvSpPr txBox="1"/>
          <p:nvPr/>
        </p:nvSpPr>
        <p:spPr>
          <a:xfrm>
            <a:off x="12658978" y="3941002"/>
            <a:ext cx="4359061" cy="1569660"/>
          </a:xfrm>
          <a:prstGeom prst="rect">
            <a:avLst/>
          </a:prstGeom>
          <a:noFill/>
        </p:spPr>
        <p:txBody>
          <a:bodyPr wrap="square">
            <a:spAutoFit/>
          </a:bodyPr>
          <a:lstStyle/>
          <a:p>
            <a:pPr algn="ctr" rtl="0">
              <a:buNone/>
            </a:pPr>
            <a:r>
              <a:rPr lang="en-US" sz="3200" b="1" dirty="0">
                <a:effectLst/>
                <a:latin typeface="Times New Roman" panose="02020603050405020304" pitchFamily="18" charset="0"/>
                <a:cs typeface="Times New Roman" panose="02020603050405020304" pitchFamily="18" charset="0"/>
              </a:rPr>
              <a:t>Strategic Planning </a:t>
            </a:r>
          </a:p>
          <a:p>
            <a:pPr rtl="0">
              <a:buNone/>
            </a:pPr>
            <a:r>
              <a:rPr lang="en-US" sz="3200" dirty="0">
                <a:latin typeface="Times New Roman" panose="02020603050405020304" pitchFamily="18" charset="0"/>
                <a:cs typeface="Times New Roman" panose="02020603050405020304" pitchFamily="18" charset="0"/>
              </a:rPr>
              <a:t>Provides the data needed for long-term expansion </a:t>
            </a:r>
            <a:endParaRPr lang="en-IN" sz="32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50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FD33394-1BB3-57B4-D50C-45E7513BC04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D685DBF-5840-779B-6E1C-DEBD7DD309EB}"/>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229DE9D8-97A0-7219-52D6-7391AF38BD6B}"/>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EFB16143-D93B-B4DB-2672-856DDC235B95}"/>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5BC73AC5-E2AE-4442-3B45-F163AA3594F4}"/>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A6A77461-C470-B4BA-67E7-E6B79CC7F080}"/>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665A3357-AD7E-00A3-2F29-5F2145797110}"/>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Nature of  Managerial Economics </a:t>
            </a:r>
          </a:p>
        </p:txBody>
      </p:sp>
      <p:sp>
        <p:nvSpPr>
          <p:cNvPr id="22" name="Footer Placeholder 1">
            <a:extLst>
              <a:ext uri="{FF2B5EF4-FFF2-40B4-BE49-F238E27FC236}">
                <a16:creationId xmlns:a16="http://schemas.microsoft.com/office/drawing/2014/main" id="{989F31BE-E537-6AD4-958B-3DB304ED5015}"/>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4/11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1026" name="Picture 2">
            <a:extLst>
              <a:ext uri="{FF2B5EF4-FFF2-40B4-BE49-F238E27FC236}">
                <a16:creationId xmlns:a16="http://schemas.microsoft.com/office/drawing/2014/main" id="{BA18EE2F-2D1B-B4DD-DA57-7552F443F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985" y="2519341"/>
            <a:ext cx="6106018" cy="5280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FEC1FF-EE2E-8AF5-E718-8F56E479B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349" y="2486778"/>
            <a:ext cx="6143668" cy="53134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D62B1C-D4C7-A0BA-F8A1-DF63E0093A80}"/>
              </a:ext>
            </a:extLst>
          </p:cNvPr>
          <p:cNvSpPr txBox="1"/>
          <p:nvPr/>
        </p:nvSpPr>
        <p:spPr>
          <a:xfrm>
            <a:off x="2668489" y="2720244"/>
            <a:ext cx="4845244" cy="1200329"/>
          </a:xfrm>
          <a:prstGeom prst="rect">
            <a:avLst/>
          </a:prstGeom>
          <a:noFill/>
        </p:spPr>
        <p:txBody>
          <a:bodyPr wrap="square">
            <a:spAutoFit/>
          </a:bodyPr>
          <a:lstStyle/>
          <a:p>
            <a:pPr rtl="0">
              <a:buNone/>
            </a:pPr>
            <a:r>
              <a:rPr lang="en-IN" sz="2400" b="1" i="0" u="none" strike="noStrike" dirty="0">
                <a:solidFill>
                  <a:srgbClr val="1E293B"/>
                </a:solidFill>
                <a:effectLst/>
                <a:latin typeface="Times New Roman" panose="02020603050405020304" pitchFamily="18" charset="0"/>
                <a:cs typeface="Times New Roman" panose="02020603050405020304" pitchFamily="18" charset="0"/>
              </a:rPr>
              <a:t>Interdisciplinary Approach</a:t>
            </a:r>
            <a:endParaRPr lang="en-IN" sz="2400" b="0" dirty="0">
              <a:effectLst/>
              <a:latin typeface="Times New Roman" panose="02020603050405020304" pitchFamily="18" charset="0"/>
              <a:cs typeface="Times New Roman" panose="02020603050405020304" pitchFamily="18" charset="0"/>
            </a:endParaRPr>
          </a:p>
          <a:p>
            <a:pPr>
              <a:buNone/>
            </a:pPr>
            <a:br>
              <a:rPr lang="en-IN"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2543FD-7F2D-4764-4326-4374D15569F6}"/>
              </a:ext>
            </a:extLst>
          </p:cNvPr>
          <p:cNvSpPr txBox="1"/>
          <p:nvPr/>
        </p:nvSpPr>
        <p:spPr>
          <a:xfrm>
            <a:off x="2020759" y="3331321"/>
            <a:ext cx="5640470" cy="5262979"/>
          </a:xfrm>
          <a:prstGeom prst="rect">
            <a:avLst/>
          </a:prstGeom>
          <a:noFill/>
        </p:spPr>
        <p:txBody>
          <a:bodyPr wrap="square">
            <a:spAutoFit/>
          </a:bodyPr>
          <a:lstStyle/>
          <a:p>
            <a:pPr algn="just" rtl="0">
              <a:lnSpc>
                <a:spcPct val="150000"/>
              </a:lnSpc>
              <a:buNone/>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It is inherently interdisciplinary, drawing from a wide range of fields including economics, management, mathematics, statistics, and behavioral sciences. This integration provides a holistic approach, allowing managers to consider a broader spectrum of factors for robust decision-making.</a:t>
            </a:r>
            <a:endParaRPr lang="en-US" sz="2400" b="0" dirty="0">
              <a:solidFill>
                <a:schemeClr val="tx1"/>
              </a:solidFill>
              <a:effectLst/>
              <a:latin typeface="Times New Roman" panose="02020603050405020304" pitchFamily="18" charset="0"/>
              <a:cs typeface="Times New Roman" panose="02020603050405020304" pitchFamily="18" charset="0"/>
            </a:endParaRPr>
          </a:p>
          <a:p>
            <a:pPr algn="just">
              <a:buNone/>
            </a:pPr>
            <a:br>
              <a:rPr lang="en-US"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3C9B1D-5151-4238-9F97-0B19B39B85F8}"/>
              </a:ext>
            </a:extLst>
          </p:cNvPr>
          <p:cNvSpPr txBox="1"/>
          <p:nvPr/>
        </p:nvSpPr>
        <p:spPr>
          <a:xfrm>
            <a:off x="10966388" y="2720244"/>
            <a:ext cx="3923928" cy="1015663"/>
          </a:xfrm>
          <a:prstGeom prst="rect">
            <a:avLst/>
          </a:prstGeom>
          <a:noFill/>
        </p:spPr>
        <p:txBody>
          <a:bodyPr wrap="square">
            <a:spAutoFit/>
          </a:bodyPr>
          <a:lstStyle/>
          <a:p>
            <a:pPr rtl="0">
              <a:buNone/>
            </a:pPr>
            <a:r>
              <a:rPr lang="en-IN" sz="2400" b="1" i="0" u="none" strike="noStrike" dirty="0">
                <a:solidFill>
                  <a:srgbClr val="1E293B"/>
                </a:solidFill>
                <a:effectLst/>
                <a:latin typeface="Times New Roman" panose="02020603050405020304" pitchFamily="18" charset="0"/>
                <a:cs typeface="Times New Roman" panose="02020603050405020304" pitchFamily="18" charset="0"/>
              </a:rPr>
              <a:t>Microeconomic Centric</a:t>
            </a:r>
            <a:endParaRPr lang="en-IN" sz="2400" b="0" dirty="0">
              <a:effectLst/>
              <a:latin typeface="Times New Roman" panose="02020603050405020304" pitchFamily="18" charset="0"/>
              <a:cs typeface="Times New Roman" panose="02020603050405020304" pitchFamily="18" charset="0"/>
            </a:endParaRPr>
          </a:p>
          <a:p>
            <a:pPr>
              <a:buNone/>
            </a:pPr>
            <a:br>
              <a:rPr lang="en-IN" dirty="0"/>
            </a:br>
            <a:endParaRPr lang="en-IN" dirty="0"/>
          </a:p>
        </p:txBody>
      </p:sp>
      <p:sp>
        <p:nvSpPr>
          <p:cNvPr id="10" name="TextBox 9">
            <a:extLst>
              <a:ext uri="{FF2B5EF4-FFF2-40B4-BE49-F238E27FC236}">
                <a16:creationId xmlns:a16="http://schemas.microsoft.com/office/drawing/2014/main" id="{0693E0CA-DB96-F970-7D59-CE3AFCEEBBDB}"/>
              </a:ext>
            </a:extLst>
          </p:cNvPr>
          <p:cNvSpPr txBox="1"/>
          <p:nvPr/>
        </p:nvSpPr>
        <p:spPr>
          <a:xfrm>
            <a:off x="9797512" y="3357670"/>
            <a:ext cx="5821999" cy="4524315"/>
          </a:xfrm>
          <a:prstGeom prst="rect">
            <a:avLst/>
          </a:prstGeom>
          <a:noFill/>
        </p:spPr>
        <p:txBody>
          <a:bodyPr wrap="square">
            <a:spAutoFit/>
          </a:bodyPr>
          <a:lstStyle/>
          <a:p>
            <a:pPr algn="just" rtl="0">
              <a:lnSpc>
                <a:spcPct val="150000"/>
              </a:lnSpc>
              <a:buNone/>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While economics encompasses both macro and micro, managerial economics primarily centers on </a:t>
            </a:r>
            <a:r>
              <a:rPr lang="en-US" sz="2400" b="1" i="0" u="none" strike="noStrike" dirty="0">
                <a:solidFill>
                  <a:schemeClr val="tx1"/>
                </a:solidFill>
                <a:effectLst/>
                <a:latin typeface="Times New Roman" panose="02020603050405020304" pitchFamily="18" charset="0"/>
                <a:cs typeface="Times New Roman" panose="02020603050405020304" pitchFamily="18" charset="0"/>
              </a:rPr>
              <a:t>microeconomics</a:t>
            </a:r>
            <a:r>
              <a:rPr lang="en-US" sz="2400" b="0" i="0" u="none" strike="noStrike" dirty="0">
                <a:solidFill>
                  <a:schemeClr val="tx1"/>
                </a:solidFill>
                <a:effectLst/>
                <a:latin typeface="Times New Roman" panose="02020603050405020304" pitchFamily="18" charset="0"/>
                <a:cs typeface="Times New Roman" panose="02020603050405020304" pitchFamily="18" charset="0"/>
              </a:rPr>
              <a:t>. It analyzes individual firms, consumers, and market segments to determine optimal pricing, production strategies, and demand assessments.</a:t>
            </a:r>
            <a:endParaRPr lang="en-US" sz="2400" b="0" dirty="0">
              <a:solidFill>
                <a:schemeClr val="tx1"/>
              </a:solidFill>
              <a:effectLst/>
              <a:latin typeface="Times New Roman" panose="02020603050405020304" pitchFamily="18" charset="0"/>
              <a:cs typeface="Times New Roman" panose="02020603050405020304" pitchFamily="18" charset="0"/>
            </a:endParaRPr>
          </a:p>
          <a:p>
            <a:pPr>
              <a:buNone/>
            </a:pPr>
            <a:br>
              <a:rPr lang="en-US" dirty="0"/>
            </a:br>
            <a:endParaRPr lang="en-IN" dirty="0"/>
          </a:p>
        </p:txBody>
      </p:sp>
      <p:sp>
        <p:nvSpPr>
          <p:cNvPr id="12" name="TextBox 11">
            <a:extLst>
              <a:ext uri="{FF2B5EF4-FFF2-40B4-BE49-F238E27FC236}">
                <a16:creationId xmlns:a16="http://schemas.microsoft.com/office/drawing/2014/main" id="{ECD3748E-F1F1-E17D-89A0-3B086266F3A2}"/>
              </a:ext>
            </a:extLst>
          </p:cNvPr>
          <p:cNvSpPr txBox="1"/>
          <p:nvPr/>
        </p:nvSpPr>
        <p:spPr>
          <a:xfrm>
            <a:off x="4572000" y="1646453"/>
            <a:ext cx="9144000" cy="1569660"/>
          </a:xfrm>
          <a:prstGeom prst="rect">
            <a:avLst/>
          </a:prstGeom>
          <a:noFill/>
        </p:spPr>
        <p:txBody>
          <a:bodyPr wrap="square">
            <a:spAutoFit/>
          </a:bodyPr>
          <a:lstStyle/>
          <a:p>
            <a:pPr algn="ctr" rtl="0">
              <a:buNone/>
            </a:pPr>
            <a:r>
              <a:rPr lang="en-IN" sz="3200" b="1" i="0" u="none" strike="noStrike" dirty="0">
                <a:solidFill>
                  <a:srgbClr val="0F172A"/>
                </a:solidFill>
                <a:effectLst/>
                <a:latin typeface="Times New Roman" panose="02020603050405020304" pitchFamily="18" charset="0"/>
                <a:cs typeface="Times New Roman" panose="02020603050405020304" pitchFamily="18" charset="0"/>
              </a:rPr>
              <a:t>Nature: Interdisciplinary &amp; Micro-Focused</a:t>
            </a:r>
            <a:endParaRPr lang="en-IN" sz="3200" b="0" dirty="0">
              <a:effectLst/>
              <a:latin typeface="Times New Roman" panose="02020603050405020304" pitchFamily="18" charset="0"/>
              <a:cs typeface="Times New Roman" panose="02020603050405020304" pitchFamily="18" charset="0"/>
            </a:endParaRPr>
          </a:p>
          <a:p>
            <a:pPr algn="ctr">
              <a:buNone/>
            </a:pPr>
            <a:br>
              <a:rPr lang="en-IN" sz="3200" dirty="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840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46F63B-AA86-2CDB-9FF6-B26CF9A3AD1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5DCB255-C7CA-4B96-6077-4EA4CD054646}"/>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82E7C441-1505-A1F4-CCC4-0EB7773FE864}"/>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9E8812D7-2248-D4C0-9136-C4188DBE8C57}"/>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C8353C57-5995-94E5-1B7C-3473D1ADFB4E}"/>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E6607982-B2DA-0C96-8F08-558D0D3B9E40}"/>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22875B44-3550-609B-9240-B759C739F0F0}"/>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Nature of  Managerial Economics </a:t>
            </a:r>
          </a:p>
        </p:txBody>
      </p:sp>
      <p:sp>
        <p:nvSpPr>
          <p:cNvPr id="22" name="Footer Placeholder 1">
            <a:extLst>
              <a:ext uri="{FF2B5EF4-FFF2-40B4-BE49-F238E27FC236}">
                <a16:creationId xmlns:a16="http://schemas.microsoft.com/office/drawing/2014/main" id="{7E842F8A-73D9-044F-356A-3AA930EE58F7}"/>
              </a:ext>
            </a:extLst>
          </p:cNvPr>
          <p:cNvSpPr txBox="1">
            <a:spLocks/>
          </p:cNvSpPr>
          <p:nvPr/>
        </p:nvSpPr>
        <p:spPr>
          <a:xfrm>
            <a:off x="719064" y="9377144"/>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5/11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1026" name="Picture 2">
            <a:extLst>
              <a:ext uri="{FF2B5EF4-FFF2-40B4-BE49-F238E27FC236}">
                <a16:creationId xmlns:a16="http://schemas.microsoft.com/office/drawing/2014/main" id="{8C9C9CB9-2E54-09DB-FBE3-DD5EA0BAB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985" y="2519341"/>
            <a:ext cx="6106018" cy="5280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9451A48-8C70-D115-1FF7-0FEC0F41B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614" y="2486778"/>
            <a:ext cx="6143668" cy="5313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8E3F6A-163C-717E-8EB9-FF4A4380B53A}"/>
              </a:ext>
            </a:extLst>
          </p:cNvPr>
          <p:cNvSpPr txBox="1"/>
          <p:nvPr/>
        </p:nvSpPr>
        <p:spPr>
          <a:xfrm>
            <a:off x="3179992" y="2846062"/>
            <a:ext cx="3322003" cy="1015663"/>
          </a:xfrm>
          <a:prstGeom prst="rect">
            <a:avLst/>
          </a:prstGeom>
          <a:noFill/>
        </p:spPr>
        <p:txBody>
          <a:bodyPr wrap="square">
            <a:spAutoFit/>
          </a:bodyPr>
          <a:lstStyle/>
          <a:p>
            <a:pPr rtl="0">
              <a:buNone/>
            </a:pPr>
            <a:r>
              <a:rPr lang="en-IN" sz="2400" b="1" i="0" u="none" strike="noStrike" dirty="0">
                <a:solidFill>
                  <a:srgbClr val="1E293B"/>
                </a:solidFill>
                <a:effectLst/>
                <a:latin typeface="Times New Roman" panose="02020603050405020304" pitchFamily="18" charset="0"/>
                <a:cs typeface="Times New Roman" panose="02020603050405020304" pitchFamily="18" charset="0"/>
              </a:rPr>
              <a:t>Decision-Oriented</a:t>
            </a:r>
            <a:endParaRPr lang="en-IN" sz="2400" b="0" dirty="0">
              <a:effectLst/>
              <a:latin typeface="Times New Roman" panose="02020603050405020304" pitchFamily="18" charset="0"/>
              <a:cs typeface="Times New Roman" panose="02020603050405020304" pitchFamily="18" charset="0"/>
            </a:endParaRPr>
          </a:p>
          <a:p>
            <a:pPr>
              <a:buNone/>
            </a:pPr>
            <a:br>
              <a:rPr lang="en-IN" dirty="0"/>
            </a:br>
            <a:endParaRPr lang="en-IN" dirty="0"/>
          </a:p>
        </p:txBody>
      </p:sp>
      <p:sp>
        <p:nvSpPr>
          <p:cNvPr id="9" name="TextBox 8">
            <a:extLst>
              <a:ext uri="{FF2B5EF4-FFF2-40B4-BE49-F238E27FC236}">
                <a16:creationId xmlns:a16="http://schemas.microsoft.com/office/drawing/2014/main" id="{DB8472E0-2C10-5E2E-90DF-17163831CC65}"/>
              </a:ext>
            </a:extLst>
          </p:cNvPr>
          <p:cNvSpPr txBox="1"/>
          <p:nvPr/>
        </p:nvSpPr>
        <p:spPr>
          <a:xfrm>
            <a:off x="2084817" y="3583583"/>
            <a:ext cx="5399804" cy="4524315"/>
          </a:xfrm>
          <a:prstGeom prst="rect">
            <a:avLst/>
          </a:prstGeom>
          <a:noFill/>
        </p:spPr>
        <p:txBody>
          <a:bodyPr wrap="square">
            <a:spAutoFit/>
          </a:bodyPr>
          <a:lstStyle/>
          <a:p>
            <a:pPr algn="just" rtl="0">
              <a:lnSpc>
                <a:spcPct val="150000"/>
              </a:lnSpc>
              <a:buNone/>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Unlike traditional economics which seeks to explain phenomena, managerial economics is deeply rooted in practice. It aims to provide actionable insights for decisions regarding resource allocation, pricing strategies, production levels, and investment choices.</a:t>
            </a:r>
            <a:endParaRPr lang="en-US" sz="2400" b="0" dirty="0">
              <a:solidFill>
                <a:schemeClr val="tx1"/>
              </a:solidFill>
              <a:effectLst/>
              <a:latin typeface="Times New Roman" panose="02020603050405020304" pitchFamily="18" charset="0"/>
              <a:cs typeface="Times New Roman" panose="02020603050405020304" pitchFamily="18" charset="0"/>
            </a:endParaRPr>
          </a:p>
          <a:p>
            <a:pPr>
              <a:buNone/>
            </a:pPr>
            <a:br>
              <a:rPr lang="en-US" dirty="0"/>
            </a:br>
            <a:endParaRPr lang="en-IN" dirty="0"/>
          </a:p>
        </p:txBody>
      </p:sp>
      <p:sp>
        <p:nvSpPr>
          <p:cNvPr id="12" name="TextBox 11">
            <a:extLst>
              <a:ext uri="{FF2B5EF4-FFF2-40B4-BE49-F238E27FC236}">
                <a16:creationId xmlns:a16="http://schemas.microsoft.com/office/drawing/2014/main" id="{A4A56CF1-0525-3001-B1E1-E2DFB6EF6E2E}"/>
              </a:ext>
            </a:extLst>
          </p:cNvPr>
          <p:cNvSpPr txBox="1"/>
          <p:nvPr/>
        </p:nvSpPr>
        <p:spPr>
          <a:xfrm>
            <a:off x="11215734" y="2883814"/>
            <a:ext cx="4500562" cy="461665"/>
          </a:xfrm>
          <a:prstGeom prst="rect">
            <a:avLst/>
          </a:prstGeom>
          <a:noFill/>
        </p:spPr>
        <p:txBody>
          <a:bodyPr wrap="square">
            <a:spAutoFit/>
          </a:bodyPr>
          <a:lstStyle/>
          <a:p>
            <a:r>
              <a:rPr lang="en-IN" sz="2400" b="1" i="0" u="none" strike="noStrike" dirty="0">
                <a:solidFill>
                  <a:srgbClr val="1E293B"/>
                </a:solidFill>
                <a:effectLst/>
                <a:latin typeface="Times New Roman" panose="02020603050405020304" pitchFamily="18" charset="0"/>
                <a:cs typeface="Times New Roman" panose="02020603050405020304" pitchFamily="18" charset="0"/>
              </a:rPr>
              <a:t>Real-World Application</a:t>
            </a:r>
            <a:endParaRPr lang="en-I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B4DE686-5D0F-877A-9093-47F306954A48}"/>
              </a:ext>
            </a:extLst>
          </p:cNvPr>
          <p:cNvSpPr txBox="1"/>
          <p:nvPr/>
        </p:nvSpPr>
        <p:spPr>
          <a:xfrm>
            <a:off x="10139274" y="3663188"/>
            <a:ext cx="5802347" cy="3970318"/>
          </a:xfrm>
          <a:prstGeom prst="rect">
            <a:avLst/>
          </a:prstGeom>
          <a:noFill/>
        </p:spPr>
        <p:txBody>
          <a:bodyPr wrap="square">
            <a:spAutoFit/>
          </a:bodyPr>
          <a:lstStyle/>
          <a:p>
            <a:pPr algn="just" rtl="0">
              <a:lnSpc>
                <a:spcPct val="150000"/>
              </a:lnSpc>
              <a:buNone/>
            </a:pPr>
            <a:r>
              <a:rPr lang="en-US" sz="2400" b="0" i="0" u="none" strike="noStrike" dirty="0">
                <a:solidFill>
                  <a:schemeClr val="tx1"/>
                </a:solidFill>
                <a:effectLst/>
                <a:latin typeface="Times New Roman" panose="02020603050405020304" pitchFamily="18" charset="0"/>
                <a:cs typeface="Times New Roman" panose="02020603050405020304" pitchFamily="18" charset="0"/>
              </a:rPr>
              <a:t>It is not limited to theoretical discussions. Concepts like marginal analysis, opportunity cost, elasticity, and cost-benefit analysis are employed to guide rational decisions based on quantitative and qualitative real-world data.</a:t>
            </a:r>
            <a:endParaRPr lang="en-US" sz="2400" b="0" dirty="0">
              <a:solidFill>
                <a:schemeClr val="tx1"/>
              </a:solidFill>
              <a:effectLst/>
              <a:latin typeface="Times New Roman" panose="02020603050405020304" pitchFamily="18" charset="0"/>
              <a:cs typeface="Times New Roman" panose="02020603050405020304" pitchFamily="18" charset="0"/>
            </a:endParaRPr>
          </a:p>
          <a:p>
            <a:pPr>
              <a:buNone/>
            </a:pPr>
            <a:br>
              <a:rPr lang="en-US" dirty="0"/>
            </a:br>
            <a:endParaRPr lang="en-IN" dirty="0"/>
          </a:p>
        </p:txBody>
      </p:sp>
      <p:sp>
        <p:nvSpPr>
          <p:cNvPr id="16" name="TextBox 15">
            <a:extLst>
              <a:ext uri="{FF2B5EF4-FFF2-40B4-BE49-F238E27FC236}">
                <a16:creationId xmlns:a16="http://schemas.microsoft.com/office/drawing/2014/main" id="{63032C93-EE0F-2EFF-80DA-A0072C4CC867}"/>
              </a:ext>
            </a:extLst>
          </p:cNvPr>
          <p:cNvSpPr txBox="1"/>
          <p:nvPr/>
        </p:nvSpPr>
        <p:spPr>
          <a:xfrm>
            <a:off x="5000628" y="1677744"/>
            <a:ext cx="9144000" cy="1569660"/>
          </a:xfrm>
          <a:prstGeom prst="rect">
            <a:avLst/>
          </a:prstGeom>
          <a:noFill/>
        </p:spPr>
        <p:txBody>
          <a:bodyPr wrap="square">
            <a:spAutoFit/>
          </a:bodyPr>
          <a:lstStyle/>
          <a:p>
            <a:pPr rtl="0">
              <a:buNone/>
            </a:pPr>
            <a:r>
              <a:rPr lang="en-IN" sz="3200" b="1" i="0" u="none" strike="noStrike" dirty="0">
                <a:solidFill>
                  <a:srgbClr val="0F172A"/>
                </a:solidFill>
                <a:effectLst/>
                <a:latin typeface="Times New Roman" panose="02020603050405020304" pitchFamily="18" charset="0"/>
                <a:cs typeface="Times New Roman" panose="02020603050405020304" pitchFamily="18" charset="0"/>
              </a:rPr>
              <a:t>Nature: Decision-Oriented &amp; Real-World</a:t>
            </a:r>
            <a:endParaRPr lang="en-IN" sz="3200" b="0" dirty="0">
              <a:effectLst/>
              <a:latin typeface="Times New Roman" panose="02020603050405020304" pitchFamily="18" charset="0"/>
              <a:cs typeface="Times New Roman" panose="02020603050405020304" pitchFamily="18" charset="0"/>
            </a:endParaRPr>
          </a:p>
          <a:p>
            <a:pPr>
              <a:buNone/>
            </a:pPr>
            <a:br>
              <a:rPr lang="en-IN" sz="3200" dirty="0">
                <a:latin typeface="Times New Roman" panose="02020603050405020304" pitchFamily="18" charset="0"/>
                <a:cs typeface="Times New Roman" panose="02020603050405020304" pitchFamily="18" charset="0"/>
              </a:rPr>
            </a:b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92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91A6AE-3C2B-AC14-D2F0-1A8B4CCF738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994B8F5-AE51-472E-D7D0-2FA39F893080}"/>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45A5BAB4-4A07-59FC-3F09-9A2E86D41145}"/>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58C55E8C-0115-51E3-60ED-B698218BCF52}"/>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857F3427-8924-A6C5-ADA8-350BFFD92671}"/>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F0F29501-D760-47F4-B111-10F23A66D403}"/>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E9D4DFDA-B3AA-6C08-0D81-A762A645EAF6}"/>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Nature of  Managerial Economics </a:t>
            </a:r>
          </a:p>
        </p:txBody>
      </p:sp>
      <p:sp>
        <p:nvSpPr>
          <p:cNvPr id="22" name="Footer Placeholder 1">
            <a:extLst>
              <a:ext uri="{FF2B5EF4-FFF2-40B4-BE49-F238E27FC236}">
                <a16:creationId xmlns:a16="http://schemas.microsoft.com/office/drawing/2014/main" id="{007C9AFB-02C0-2DFC-B241-6EEC984FF9D4}"/>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sysClr val="windowText" lastClr="000000"/>
                </a:solidFill>
                <a:effectLst/>
                <a:uLnTx/>
                <a:uFillTx/>
              </a:rPr>
              <a:t>19-11-2025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a:t>
            </a:r>
            <a:r>
              <a:rPr lang="it-IT" dirty="0"/>
              <a:t>6</a:t>
            </a:r>
            <a:r>
              <a:rPr kumimoji="0" lang="it-IT" sz="1800" b="0" i="0" u="none" strike="noStrike" kern="0" cap="none" spc="0" normalizeH="0" baseline="0" noProof="0" dirty="0">
                <a:ln>
                  <a:noFill/>
                </a:ln>
                <a:solidFill>
                  <a:sysClr val="windowText" lastClr="000000"/>
                </a:solidFill>
                <a:effectLst/>
                <a:uLnTx/>
                <a:uFillTx/>
              </a:rPr>
              <a:t>/11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1026" name="Picture 2">
            <a:extLst>
              <a:ext uri="{FF2B5EF4-FFF2-40B4-BE49-F238E27FC236}">
                <a16:creationId xmlns:a16="http://schemas.microsoft.com/office/drawing/2014/main" id="{11EBDA02-FEDC-3725-F42D-568DB5293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985" y="2519341"/>
            <a:ext cx="6106018" cy="5280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4FCAAA6-6D8B-C557-D88D-FA4F1919E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614" y="2486778"/>
            <a:ext cx="6143668" cy="5313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7694FB0-86E2-2EFD-FCCC-49A3C514AF86}"/>
              </a:ext>
            </a:extLst>
          </p:cNvPr>
          <p:cNvSpPr txBox="1"/>
          <p:nvPr/>
        </p:nvSpPr>
        <p:spPr>
          <a:xfrm>
            <a:off x="2854277" y="2854420"/>
            <a:ext cx="3973433" cy="1292662"/>
          </a:xfrm>
          <a:prstGeom prst="rect">
            <a:avLst/>
          </a:prstGeom>
          <a:noFill/>
        </p:spPr>
        <p:txBody>
          <a:bodyPr wrap="square">
            <a:spAutoFit/>
          </a:bodyPr>
          <a:lstStyle/>
          <a:p>
            <a:pPr rtl="0"/>
            <a:r>
              <a:rPr lang="en-IN" sz="2400" b="1" dirty="0">
                <a:latin typeface="Times New Roman" panose="02020603050405020304" pitchFamily="18" charset="0"/>
                <a:cs typeface="Times New Roman" panose="02020603050405020304" pitchFamily="18" charset="0"/>
              </a:rPr>
              <a:t>Problem-Solving Approach</a:t>
            </a:r>
            <a:endParaRPr lang="en-IN" sz="2400" b="0" dirty="0">
              <a:effectLst/>
              <a:latin typeface="Times New Roman" panose="02020603050405020304" pitchFamily="18" charset="0"/>
              <a:cs typeface="Times New Roman" panose="02020603050405020304" pitchFamily="18" charset="0"/>
            </a:endParaRPr>
          </a:p>
          <a:p>
            <a:br>
              <a:rPr lang="en-IN" dirty="0"/>
            </a:br>
            <a:br>
              <a:rPr lang="en-IN" dirty="0"/>
            </a:br>
            <a:endParaRPr lang="en-IN" dirty="0"/>
          </a:p>
        </p:txBody>
      </p:sp>
      <p:sp>
        <p:nvSpPr>
          <p:cNvPr id="9" name="TextBox 8">
            <a:extLst>
              <a:ext uri="{FF2B5EF4-FFF2-40B4-BE49-F238E27FC236}">
                <a16:creationId xmlns:a16="http://schemas.microsoft.com/office/drawing/2014/main" id="{EEC1CEA8-8DD0-ED40-665E-A258C5F4F1B6}"/>
              </a:ext>
            </a:extLst>
          </p:cNvPr>
          <p:cNvSpPr txBox="1"/>
          <p:nvPr/>
        </p:nvSpPr>
        <p:spPr>
          <a:xfrm>
            <a:off x="2141091" y="3658114"/>
            <a:ext cx="5399804" cy="3349956"/>
          </a:xfrm>
          <a:prstGeom prst="rect">
            <a:avLst/>
          </a:prstGeom>
          <a:noFill/>
        </p:spPr>
        <p:txBody>
          <a:bodyPr wrap="square">
            <a:spAutoFit/>
          </a:bodyPr>
          <a:lstStyle/>
          <a:p>
            <a:pPr algn="just" rtl="0">
              <a:lnSpc>
                <a:spcPct val="150000"/>
              </a:lnSpc>
              <a:buNone/>
            </a:pPr>
            <a:r>
              <a:rPr lang="en-US" sz="2400" dirty="0">
                <a:latin typeface="Times New Roman" panose="02020603050405020304" pitchFamily="18" charset="0"/>
                <a:cs typeface="Times New Roman" panose="02020603050405020304" pitchFamily="18" charset="0"/>
              </a:rPr>
              <a:t>Focuses on identifying and framing specific managerial challenges. Whether optimizing production levels or setting profit-maximizing prices, it helps break down complex problems into manageable components to develop effective solutions.</a:t>
            </a:r>
            <a:endParaRPr lang="en-IN"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FE16751-44BE-FD57-AB33-EC1D804E5EC5}"/>
              </a:ext>
            </a:extLst>
          </p:cNvPr>
          <p:cNvSpPr txBox="1"/>
          <p:nvPr/>
        </p:nvSpPr>
        <p:spPr>
          <a:xfrm>
            <a:off x="11576937" y="2757822"/>
            <a:ext cx="4500562"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Future-Oriented</a:t>
            </a:r>
            <a:endParaRPr lang="en-I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A7E30E6-78F5-1A86-9258-773475ADF43E}"/>
              </a:ext>
            </a:extLst>
          </p:cNvPr>
          <p:cNvSpPr txBox="1"/>
          <p:nvPr/>
        </p:nvSpPr>
        <p:spPr>
          <a:xfrm>
            <a:off x="10139274" y="3687086"/>
            <a:ext cx="5802347" cy="3349956"/>
          </a:xfrm>
          <a:prstGeom prst="rect">
            <a:avLst/>
          </a:prstGeom>
          <a:noFill/>
        </p:spPr>
        <p:txBody>
          <a:bodyPr wrap="square">
            <a:spAutoFit/>
          </a:bodyPr>
          <a:lstStyle/>
          <a:p>
            <a:pPr algn="just" rtl="0">
              <a:lnSpc>
                <a:spcPct val="150000"/>
              </a:lnSpc>
              <a:buNone/>
            </a:pPr>
            <a:r>
              <a:rPr lang="en-US" sz="2400" dirty="0">
                <a:latin typeface="Times New Roman" panose="02020603050405020304" pitchFamily="18" charset="0"/>
                <a:cs typeface="Times New Roman" panose="02020603050405020304" pitchFamily="18" charset="0"/>
              </a:rPr>
              <a:t>Takes a forward-looking perspective. It considers the long-term consequences of decisions to create sustainable outcomes in a business environment characterized by rapid changes and evolving consumer preferences</a:t>
            </a:r>
            <a:br>
              <a:rPr lang="en-US"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F685AE-4A03-2DB3-3C2A-F2493AC391B5}"/>
              </a:ext>
            </a:extLst>
          </p:cNvPr>
          <p:cNvSpPr txBox="1"/>
          <p:nvPr/>
        </p:nvSpPr>
        <p:spPr>
          <a:xfrm>
            <a:off x="5000628" y="1677744"/>
            <a:ext cx="9144000" cy="1138773"/>
          </a:xfrm>
          <a:prstGeom prst="rect">
            <a:avLst/>
          </a:prstGeom>
          <a:noFill/>
        </p:spPr>
        <p:txBody>
          <a:bodyPr wrap="square">
            <a:spAutoFit/>
          </a:bodyPr>
          <a:lstStyle/>
          <a:p>
            <a:pPr rtl="0"/>
            <a:r>
              <a:rPr lang="en-IN" sz="3200" b="1" dirty="0">
                <a:latin typeface="Times New Roman" panose="02020603050405020304" pitchFamily="18" charset="0"/>
                <a:cs typeface="Times New Roman" panose="02020603050405020304" pitchFamily="18" charset="0"/>
              </a:rPr>
              <a:t>Nature: Problem-Solving &amp; Future-Oriented</a:t>
            </a:r>
            <a:endParaRPr lang="en-IN" sz="3200" b="0" dirty="0">
              <a:effectLst/>
              <a:latin typeface="Times New Roman" panose="02020603050405020304" pitchFamily="18" charset="0"/>
              <a:cs typeface="Times New Roman" panose="02020603050405020304" pitchFamily="18" charset="0"/>
            </a:endParaRPr>
          </a:p>
          <a:p>
            <a:br>
              <a:rPr lang="en-IN" dirty="0"/>
            </a:br>
            <a:endParaRPr lang="en-IN" dirty="0"/>
          </a:p>
        </p:txBody>
      </p:sp>
    </p:spTree>
    <p:extLst>
      <p:ext uri="{BB962C8B-B14F-4D97-AF65-F5344CB8AC3E}">
        <p14:creationId xmlns:p14="http://schemas.microsoft.com/office/powerpoint/2010/main" val="426724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8468FB-781E-4CA1-9355-27D1D5312039}"/>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1C46D8E2-E577-6B5D-7A5F-54C7A2A885EF}"/>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C4308C4D-99E9-C3F0-08CF-C6B6A924AC86}"/>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6C352063-C941-E602-A857-30D2B01F14AD}"/>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59FE1427-121D-9ECE-02BF-2F34D044BECE}"/>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C6A17850-23A9-C831-1B0F-151D40869589}"/>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C5450EE7-8B7F-E16D-9F4E-1158BB398780}"/>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CASE STUDY </a:t>
            </a:r>
          </a:p>
        </p:txBody>
      </p:sp>
      <p:sp>
        <p:nvSpPr>
          <p:cNvPr id="22" name="Footer Placeholder 1">
            <a:extLst>
              <a:ext uri="{FF2B5EF4-FFF2-40B4-BE49-F238E27FC236}">
                <a16:creationId xmlns:a16="http://schemas.microsoft.com/office/drawing/2014/main" id="{2ABF01BE-B7A7-CA78-1704-B7FCF924845B}"/>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7/11</a:t>
            </a:r>
            <a:endParaRPr kumimoji="0" lang="en-IN" sz="1800" b="0" i="0" u="none" strike="noStrike" kern="0" cap="none" spc="0" normalizeH="0" baseline="0" noProof="0" dirty="0">
              <a:ln>
                <a:noFill/>
              </a:ln>
              <a:solidFill>
                <a:sysClr val="windowText" lastClr="000000"/>
              </a:solidFill>
              <a:effectLst/>
              <a:uLnTx/>
              <a:uFillTx/>
            </a:endParaRPr>
          </a:p>
        </p:txBody>
      </p:sp>
      <p:sp>
        <p:nvSpPr>
          <p:cNvPr id="4" name="TextBox 3">
            <a:extLst>
              <a:ext uri="{FF2B5EF4-FFF2-40B4-BE49-F238E27FC236}">
                <a16:creationId xmlns:a16="http://schemas.microsoft.com/office/drawing/2014/main" id="{A6D9B8AF-BE0D-CE26-A64C-4BA6CD9E3A17}"/>
              </a:ext>
            </a:extLst>
          </p:cNvPr>
          <p:cNvSpPr txBox="1"/>
          <p:nvPr/>
        </p:nvSpPr>
        <p:spPr>
          <a:xfrm>
            <a:off x="3095328" y="2119164"/>
            <a:ext cx="12620968" cy="2795958"/>
          </a:xfrm>
          <a:prstGeom prst="rect">
            <a:avLst/>
          </a:prstGeom>
          <a:noFill/>
        </p:spPr>
        <p:txBody>
          <a:bodyPr wrap="square">
            <a:spAutoFit/>
          </a:bodyPr>
          <a:lstStyle/>
          <a:p>
            <a:pPr algn="just">
              <a:lnSpc>
                <a:spcPct val="150000"/>
              </a:lnSpc>
              <a:buNone/>
            </a:pPr>
            <a:r>
              <a:rPr lang="en-US" sz="2400" b="1" dirty="0">
                <a:latin typeface="Times New Roman" panose="02020603050405020304" pitchFamily="18" charset="0"/>
                <a:cs typeface="Times New Roman" panose="02020603050405020304" pitchFamily="18" charset="0"/>
              </a:rPr>
              <a:t>🔷 Case Question 1</a:t>
            </a:r>
          </a:p>
          <a:p>
            <a:pPr algn="just">
              <a:lnSpc>
                <a:spcPct val="150000"/>
              </a:lnSpc>
              <a:buNone/>
            </a:pPr>
            <a:r>
              <a:rPr lang="en-US" sz="2400" dirty="0">
                <a:latin typeface="Times New Roman" panose="02020603050405020304" pitchFamily="18" charset="0"/>
                <a:cs typeface="Times New Roman" panose="02020603050405020304" pitchFamily="18" charset="0"/>
              </a:rPr>
              <a:t>A textile company has excess inventory because it overestimated demand. The new Managerial Economist introduces demand forecasting tools using past data.</a:t>
            </a:r>
          </a:p>
          <a:p>
            <a:pPr algn="l">
              <a:lnSpc>
                <a:spcPct val="150000"/>
              </a:lnSpc>
              <a:buNone/>
            </a:pPr>
            <a:r>
              <a:rPr lang="en-US" sz="2400" b="1" dirty="0">
                <a:latin typeface="Times New Roman" panose="02020603050405020304" pitchFamily="18" charset="0"/>
                <a:cs typeface="Times New Roman" panose="02020603050405020304" pitchFamily="18" charset="0"/>
              </a:rPr>
              <a:t>Question:</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How does this reflect the </a:t>
            </a:r>
            <a:r>
              <a:rPr lang="en-US" sz="2400" b="1" i="1" dirty="0">
                <a:latin typeface="Times New Roman" panose="02020603050405020304" pitchFamily="18" charset="0"/>
                <a:cs typeface="Times New Roman" panose="02020603050405020304" pitchFamily="18" charset="0"/>
              </a:rPr>
              <a:t>nature</a:t>
            </a:r>
            <a:r>
              <a:rPr lang="en-US" sz="2400" i="1" dirty="0">
                <a:latin typeface="Times New Roman" panose="02020603050405020304" pitchFamily="18" charset="0"/>
                <a:cs typeface="Times New Roman" panose="02020603050405020304" pitchFamily="18" charset="0"/>
              </a:rPr>
              <a:t> of Managerial Economics as both a science and an art?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17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50FAF1-CA0F-9C9F-457B-0F0DD1F00C2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AF29014-6E31-1597-0928-B6D47B1B3558}"/>
              </a:ext>
            </a:extLst>
          </p:cNvPr>
          <p:cNvPicPr/>
          <p:nvPr/>
        </p:nvPicPr>
        <p:blipFill>
          <a:blip r:embed="rId2" cstate="print"/>
          <a:stretch>
            <a:fillRect/>
          </a:stretch>
        </p:blipFill>
        <p:spPr>
          <a:xfrm>
            <a:off x="15716296" y="285716"/>
            <a:ext cx="2145152" cy="1236878"/>
          </a:xfrm>
          <a:prstGeom prst="rect">
            <a:avLst/>
          </a:prstGeom>
        </p:spPr>
      </p:pic>
      <p:sp>
        <p:nvSpPr>
          <p:cNvPr id="48" name="object 95">
            <a:extLst>
              <a:ext uri="{FF2B5EF4-FFF2-40B4-BE49-F238E27FC236}">
                <a16:creationId xmlns:a16="http://schemas.microsoft.com/office/drawing/2014/main" id="{BD3452AC-85D4-E513-B45E-91D486B109A4}"/>
              </a:ext>
            </a:extLst>
          </p:cNvPr>
          <p:cNvSpPr/>
          <p:nvPr/>
        </p:nvSpPr>
        <p:spPr>
          <a:xfrm>
            <a:off x="0" y="0"/>
            <a:ext cx="447675" cy="10287000"/>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7" name="Rectangle 16">
            <a:extLst>
              <a:ext uri="{FF2B5EF4-FFF2-40B4-BE49-F238E27FC236}">
                <a16:creationId xmlns:a16="http://schemas.microsoft.com/office/drawing/2014/main" id="{CC59387E-F71D-D5F9-5879-A8778679645A}"/>
              </a:ext>
            </a:extLst>
          </p:cNvPr>
          <p:cNvSpPr/>
          <p:nvPr/>
        </p:nvSpPr>
        <p:spPr>
          <a:xfrm flipV="1">
            <a:off x="9072562" y="9929846"/>
            <a:ext cx="9215438" cy="428628"/>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defTabSz="914073" fontAlgn="auto">
              <a:spcBef>
                <a:spcPts val="0"/>
              </a:spcBef>
              <a:spcAft>
                <a:spcPts val="0"/>
              </a:spcAft>
              <a:defRPr/>
            </a:pPr>
            <a:endParaRPr lang="en-IN">
              <a:solidFill>
                <a:prstClr val="white"/>
              </a:solidFill>
            </a:endParaRPr>
          </a:p>
        </p:txBody>
      </p:sp>
      <p:sp>
        <p:nvSpPr>
          <p:cNvPr id="18" name="object 95">
            <a:extLst>
              <a:ext uri="{FF2B5EF4-FFF2-40B4-BE49-F238E27FC236}">
                <a16:creationId xmlns:a16="http://schemas.microsoft.com/office/drawing/2014/main" id="{9636D535-5487-1C45-8353-7EDC831D2358}"/>
              </a:ext>
            </a:extLst>
          </p:cNvPr>
          <p:cNvSpPr/>
          <p:nvPr/>
        </p:nvSpPr>
        <p:spPr>
          <a:xfrm>
            <a:off x="428564" y="9929846"/>
            <a:ext cx="8643998" cy="357154"/>
          </a:xfrm>
          <a:custGeom>
            <a:avLst/>
            <a:gdLst/>
            <a:ahLst/>
            <a:cxnLst/>
            <a:rect l="l" t="t" r="r" b="b"/>
            <a:pathLst>
              <a:path w="447675" h="10287000">
                <a:moveTo>
                  <a:pt x="447675" y="10287000"/>
                </a:moveTo>
                <a:lnTo>
                  <a:pt x="0" y="10287000"/>
                </a:lnTo>
                <a:lnTo>
                  <a:pt x="0" y="0"/>
                </a:lnTo>
                <a:lnTo>
                  <a:pt x="447675" y="0"/>
                </a:lnTo>
                <a:lnTo>
                  <a:pt x="447675" y="10287000"/>
                </a:lnTo>
                <a:close/>
              </a:path>
            </a:pathLst>
          </a:custGeom>
          <a:solidFill>
            <a:srgbClr val="92D050"/>
          </a:solidFill>
        </p:spPr>
        <p:txBody>
          <a:bodyPr wrap="square" lIns="0" tIns="0" rIns="0" bIns="0" rtlCol="0"/>
          <a:lstStyle/>
          <a:p>
            <a:endParaRPr/>
          </a:p>
        </p:txBody>
      </p:sp>
      <p:sp>
        <p:nvSpPr>
          <p:cNvPr id="19" name="Rectangle: Rounded Corners 22">
            <a:extLst>
              <a:ext uri="{FF2B5EF4-FFF2-40B4-BE49-F238E27FC236}">
                <a16:creationId xmlns:a16="http://schemas.microsoft.com/office/drawing/2014/main" id="{09E22DB6-C62D-BF09-EB26-5B6FA541825D}"/>
              </a:ext>
            </a:extLst>
          </p:cNvPr>
          <p:cNvSpPr/>
          <p:nvPr/>
        </p:nvSpPr>
        <p:spPr>
          <a:xfrm>
            <a:off x="2714580" y="285716"/>
            <a:ext cx="5965841" cy="685800"/>
          </a:xfrm>
          <a:prstGeom prst="roundRect">
            <a:avLst/>
          </a:prstGeom>
          <a:solidFill>
            <a:srgbClr val="B0CB1F"/>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defTabSz="914023" fontAlgn="auto">
              <a:spcBef>
                <a:spcPts val="0"/>
              </a:spcBef>
              <a:spcAft>
                <a:spcPts val="0"/>
              </a:spcAft>
              <a:defRPr/>
            </a:pPr>
            <a:endParaRPr lang="en-US" sz="1900" dirty="0">
              <a:solidFill>
                <a:prstClr val="white"/>
              </a:solidFill>
            </a:endParaRPr>
          </a:p>
        </p:txBody>
      </p:sp>
      <p:sp>
        <p:nvSpPr>
          <p:cNvPr id="20" name="Rectangle: Rounded Corners 8">
            <a:extLst>
              <a:ext uri="{FF2B5EF4-FFF2-40B4-BE49-F238E27FC236}">
                <a16:creationId xmlns:a16="http://schemas.microsoft.com/office/drawing/2014/main" id="{F0F2558D-3DF6-F06E-CE9A-B9549D4DC0CC}"/>
              </a:ext>
            </a:extLst>
          </p:cNvPr>
          <p:cNvSpPr/>
          <p:nvPr/>
        </p:nvSpPr>
        <p:spPr>
          <a:xfrm>
            <a:off x="3571836" y="285716"/>
            <a:ext cx="12001584" cy="685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05" tIns="45701" rIns="91405" bIns="45701" anchor="ctr"/>
          <a:lstStyle/>
          <a:p>
            <a:pPr algn="ctr"/>
            <a:r>
              <a:rPr lang="en-US" sz="3600" b="1" dirty="0">
                <a:solidFill>
                  <a:schemeClr val="bg1"/>
                </a:solidFill>
                <a:latin typeface="Times New Roman"/>
                <a:ea typeface="Times New Roman"/>
                <a:cs typeface="Times New Roman"/>
                <a:sym typeface="Times New Roman"/>
              </a:rPr>
              <a:t>Scope of  Managerial Economics </a:t>
            </a:r>
          </a:p>
        </p:txBody>
      </p:sp>
      <p:sp>
        <p:nvSpPr>
          <p:cNvPr id="22" name="Footer Placeholder 1">
            <a:extLst>
              <a:ext uri="{FF2B5EF4-FFF2-40B4-BE49-F238E27FC236}">
                <a16:creationId xmlns:a16="http://schemas.microsoft.com/office/drawing/2014/main" id="{9285F5B1-3D37-02AA-4B47-FA34518BD88F}"/>
              </a:ext>
            </a:extLst>
          </p:cNvPr>
          <p:cNvSpPr txBox="1">
            <a:spLocks/>
          </p:cNvSpPr>
          <p:nvPr/>
        </p:nvSpPr>
        <p:spPr>
          <a:xfrm>
            <a:off x="1000004" y="9429780"/>
            <a:ext cx="17287996" cy="571504"/>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t-IT" dirty="0"/>
              <a:t>27</a:t>
            </a:r>
            <a:r>
              <a:rPr kumimoji="0" lang="it-IT" sz="1800" b="0" i="0" u="none" strike="noStrike" kern="0" cap="none" spc="0" normalizeH="0" baseline="0" noProof="0" dirty="0">
                <a:ln>
                  <a:noFill/>
                </a:ln>
                <a:solidFill>
                  <a:sysClr val="windowText" lastClr="000000"/>
                </a:solidFill>
                <a:effectLst/>
                <a:uLnTx/>
                <a:uFillTx/>
              </a:rPr>
              <a:t>-11-2025			Managerial Economics 	           Dr. </a:t>
            </a:r>
            <a:r>
              <a:rPr lang="it-IT" dirty="0"/>
              <a:t>R.Arthi</a:t>
            </a:r>
            <a:r>
              <a:rPr kumimoji="0" lang="it-IT" sz="1800" b="0" i="0" u="none" strike="noStrike" kern="0" cap="none" spc="0" normalizeH="0" baseline="0" noProof="0" dirty="0">
                <a:ln>
                  <a:noFill/>
                </a:ln>
                <a:solidFill>
                  <a:sysClr val="windowText" lastClr="000000"/>
                </a:solidFill>
                <a:effectLst/>
                <a:uLnTx/>
                <a:uFillTx/>
              </a:rPr>
              <a:t>, Assistant Professor           	                   </a:t>
            </a:r>
            <a:r>
              <a:rPr lang="it-IT" dirty="0"/>
              <a:t>Commerce with IT </a:t>
            </a:r>
            <a:r>
              <a:rPr kumimoji="0" lang="it-IT" sz="1800" b="0" i="0" u="none" strike="noStrike" kern="0" cap="none" spc="0" normalizeH="0" baseline="0" noProof="0" dirty="0">
                <a:ln>
                  <a:noFill/>
                </a:ln>
                <a:solidFill>
                  <a:sysClr val="windowText" lastClr="000000"/>
                </a:solidFill>
                <a:effectLst/>
                <a:uLnTx/>
                <a:uFillTx/>
              </a:rPr>
              <a:t>                            </a:t>
            </a:r>
            <a:r>
              <a:rPr lang="it-IT" dirty="0"/>
              <a:t>8</a:t>
            </a:r>
            <a:r>
              <a:rPr kumimoji="0" lang="it-IT" sz="1800" b="0" i="0" u="none" strike="noStrike" kern="0" cap="none" spc="0" normalizeH="0" baseline="0" noProof="0" dirty="0">
                <a:ln>
                  <a:noFill/>
                </a:ln>
                <a:solidFill>
                  <a:sysClr val="windowText" lastClr="000000"/>
                </a:solidFill>
                <a:effectLst/>
                <a:uLnTx/>
                <a:uFillTx/>
              </a:rPr>
              <a:t>/11</a:t>
            </a:r>
            <a:endParaRPr kumimoji="0" lang="en-IN" sz="1800" b="0" i="0" u="none" strike="noStrike" kern="0" cap="none" spc="0" normalizeH="0" baseline="0" noProof="0" dirty="0">
              <a:ln>
                <a:noFill/>
              </a:ln>
              <a:solidFill>
                <a:sysClr val="windowText" lastClr="000000"/>
              </a:solidFill>
              <a:effectLst/>
              <a:uLnTx/>
              <a:uFillTx/>
            </a:endParaRPr>
          </a:p>
        </p:txBody>
      </p:sp>
      <p:pic>
        <p:nvPicPr>
          <p:cNvPr id="3076" name="Picture 4">
            <a:extLst>
              <a:ext uri="{FF2B5EF4-FFF2-40B4-BE49-F238E27FC236}">
                <a16:creationId xmlns:a16="http://schemas.microsoft.com/office/drawing/2014/main" id="{557AA929-0A51-121E-16F2-82FC6CB0FC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40" r="-426" b="8538"/>
          <a:stretch>
            <a:fillRect/>
          </a:stretch>
        </p:blipFill>
        <p:spPr bwMode="auto">
          <a:xfrm>
            <a:off x="4031432" y="1272561"/>
            <a:ext cx="10607974" cy="790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20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TotalTime>
  <Words>1099</Words>
  <Application>Microsoft Office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 Antiqua</vt:lpstr>
      <vt:lpstr>Calibri</vt:lpstr>
      <vt:lpstr>Times New Roman</vt:lpstr>
      <vt:lpstr>Trebuchet MS</vt:lpstr>
      <vt:lpstr>Office Theme</vt:lpstr>
      <vt:lpstr>Dr.SNS  RAJALAKSHMI  COLLEGE OF ARTS AND SCIENCE (Autonomous)  Accredited by NAAC – UGC with ‘A+ Grade (Cycle IV) ( Recognised by  UGC, Approved by AICTE &amp; Affiliated to Bharathiar University) Coimbatore- 49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sns</dc:creator>
  <cp:keywords>DAGgwNCOgfs,BAFLPkeLhEY,0</cp:keywords>
  <cp:lastModifiedBy>Arthi</cp:lastModifiedBy>
  <cp:revision>146</cp:revision>
  <dcterms:created xsi:type="dcterms:W3CDTF">2025-05-03T04:21:00Z</dcterms:created>
  <dcterms:modified xsi:type="dcterms:W3CDTF">2025-11-28T05:48:41Z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2025-03-05T16:30:00Z</vt:filetime>
  </property>
  <property fmtid="{D5CDD505-2E9C-101B-9397-08002B2CF9AE}" pid="3" name="Creator">
    <vt:lpwstr>Canva</vt:lpwstr>
  </property>
  <property fmtid="{D5CDD505-2E9C-101B-9397-08002B2CF9AE}" pid="4" name="LastSaved">
    <vt:filetime>2025-05-03T16:30:00Z</vt:filetime>
  </property>
  <property fmtid="{D5CDD505-2E9C-101B-9397-08002B2CF9AE}" pid="5" name="Producer">
    <vt:lpwstr>iLovePDF</vt:lpwstr>
  </property>
  <property fmtid="{D5CDD505-2E9C-101B-9397-08002B2CF9AE}" pid="6" name="ICV">
    <vt:lpwstr>783811549731481189DB041D677A1CDF_13</vt:lpwstr>
  </property>
  <property fmtid="{D5CDD505-2E9C-101B-9397-08002B2CF9AE}" pid="7" name="KSOProductBuildVer">
    <vt:lpwstr>1033-12.2.0.20795</vt:lpwstr>
  </property>
</Properties>
</file>