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5" r:id="rId8"/>
    <p:sldId id="266" r:id="rId9"/>
  </p:sldIdLst>
  <p:sldSz cx="12192000" cy="6858000"/>
  <p:notesSz cx="6858000" cy="9144000"/>
  <p:embeddedFontLst>
    <p:embeddedFont>
      <p:font typeface="Lato" panose="020F0502020204030203" pitchFamily="34" charset="0"/>
      <p:regular r:id="rId11"/>
      <p:bold r:id="rId12"/>
      <p:italic r:id="rId13"/>
      <p:boldItalic r:id="rId14"/>
    </p:embeddedFont>
    <p:embeddedFont>
      <p:font typeface="Poppins" panose="00000500000000000000" pitchFamily="2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581E652-1A02-4547-A45B-C06174F72B7A}">
  <a:tblStyle styleId="{7581E652-1A02-4547-A45B-C06174F72B7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>
            <a:extLst>
              <a:ext uri="{FF2B5EF4-FFF2-40B4-BE49-F238E27FC236}">
                <a16:creationId xmlns:a16="http://schemas.microsoft.com/office/drawing/2014/main" id="{75753815-4FEE-9B53-1589-5CC36140839C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4AC4CB4B-96B7-C76C-6133-FFC61C735550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A9E8F7-5FE3-D9ED-5CD1-91F105B9F207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196DCE-1BCC-F9D4-51D8-27BF2C797319}"/>
              </a:ext>
            </a:extLst>
          </p:cNvPr>
          <p:cNvSpPr txBox="1"/>
          <p:nvPr/>
        </p:nvSpPr>
        <p:spPr>
          <a:xfrm>
            <a:off x="746449" y="235898"/>
            <a:ext cx="890140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Dr.SNS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RAJALAKSHMI  COLLEGE OF ARTS AND SCIENCE</a:t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(Autonomous) 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Accredited by NAAC – UGC with ‘A+ Grade (Cycle IV)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Recognised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 UGC, Approved by AICTE &amp; Affiliated to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Bharathiar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University) Coimbatore- 49 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833A12-6FDA-515F-5FAE-BDEA30C49CDA}"/>
              </a:ext>
            </a:extLst>
          </p:cNvPr>
          <p:cNvSpPr txBox="1"/>
          <p:nvPr/>
        </p:nvSpPr>
        <p:spPr>
          <a:xfrm>
            <a:off x="2146040" y="2099811"/>
            <a:ext cx="6102220" cy="873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DEPARTMENT OF  COMMERCE WITH </a:t>
            </a:r>
          </a:p>
          <a:p>
            <a:pPr algn="ctr">
              <a:lnSpc>
                <a:spcPct val="150000"/>
              </a:lnSpc>
            </a:pPr>
            <a:r>
              <a:rPr lang="en-US" sz="1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INFORMATION TECHNOLOGY </a:t>
            </a:r>
            <a:endParaRPr lang="en-IN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9ECE71-4E7F-404A-D5C6-F34CEDD7AF61}"/>
              </a:ext>
            </a:extLst>
          </p:cNvPr>
          <p:cNvSpPr txBox="1"/>
          <p:nvPr/>
        </p:nvSpPr>
        <p:spPr>
          <a:xfrm>
            <a:off x="2289563" y="3199961"/>
            <a:ext cx="61022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MANAGERIAL ECONOMICS 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Profit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0455F9-77B0-BAEA-4504-48D724F030E1}"/>
              </a:ext>
            </a:extLst>
          </p:cNvPr>
          <p:cNvSpPr txBox="1"/>
          <p:nvPr/>
        </p:nvSpPr>
        <p:spPr>
          <a:xfrm>
            <a:off x="620700" y="4367571"/>
            <a:ext cx="9439945" cy="1130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 </a:t>
            </a:r>
            <a:r>
              <a:rPr lang="en-US" sz="1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Dr. </a:t>
            </a:r>
            <a:r>
              <a:rPr lang="en-US" sz="18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R.Arthi</a:t>
            </a:r>
            <a:r>
              <a:rPr lang="en-US" sz="1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M.Com</a:t>
            </a:r>
            <a:r>
              <a:rPr lang="en-US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(IB).,M.Phil., MBA.,M.Com.,</a:t>
            </a:r>
            <a:r>
              <a:rPr lang="en-US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Ph.D</a:t>
            </a:r>
            <a:r>
              <a:rPr lang="en-US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.,</a:t>
            </a:r>
          </a:p>
          <a:p>
            <a:pPr algn="ctr"/>
            <a:r>
              <a:rPr lang="en-US" sz="1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Assistant Professor,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33333"/>
              </a:lnSpc>
            </a:pPr>
            <a:r>
              <a:rPr lang="en-US" sz="1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            Department of Commerce with Information Technology </a:t>
            </a:r>
            <a:endParaRPr lang="en-US" sz="1800" b="1" dirty="0">
              <a:solidFill>
                <a:srgbClr val="00206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10" name="object 8">
            <a:extLst>
              <a:ext uri="{FF2B5EF4-FFF2-40B4-BE49-F238E27FC236}">
                <a16:creationId xmlns:a16="http://schemas.microsoft.com/office/drawing/2014/main" id="{1743ECBF-8801-54E7-C2C8-D4BBB76D319A}"/>
              </a:ext>
            </a:extLst>
          </p:cNvPr>
          <p:cNvSpPr/>
          <p:nvPr/>
        </p:nvSpPr>
        <p:spPr>
          <a:xfrm>
            <a:off x="2571716" y="3772313"/>
            <a:ext cx="71438" cy="2000264"/>
          </a:xfrm>
          <a:custGeom>
            <a:avLst/>
            <a:gdLst/>
            <a:ahLst/>
            <a:cxnLst/>
            <a:rect l="l" t="t" r="r" b="b"/>
            <a:pathLst>
              <a:path w="171450" h="3416934">
                <a:moveTo>
                  <a:pt x="0" y="3416436"/>
                </a:moveTo>
                <a:lnTo>
                  <a:pt x="0" y="0"/>
                </a:lnTo>
                <a:lnTo>
                  <a:pt x="171450" y="0"/>
                </a:lnTo>
                <a:lnTo>
                  <a:pt x="171450" y="3416436"/>
                </a:lnTo>
                <a:lnTo>
                  <a:pt x="0" y="3416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" name="object 2">
            <a:extLst>
              <a:ext uri="{FF2B5EF4-FFF2-40B4-BE49-F238E27FC236}">
                <a16:creationId xmlns:a16="http://schemas.microsoft.com/office/drawing/2014/main" id="{E5659476-122B-F1E5-553C-0E39A31CCE79}"/>
              </a:ext>
            </a:extLst>
          </p:cNvPr>
          <p:cNvGrpSpPr/>
          <p:nvPr/>
        </p:nvGrpSpPr>
        <p:grpSpPr>
          <a:xfrm>
            <a:off x="10761438" y="0"/>
            <a:ext cx="1430562" cy="6533240"/>
            <a:chOff x="9273810" y="0"/>
            <a:chExt cx="3405504" cy="10287000"/>
          </a:xfrm>
        </p:grpSpPr>
        <p:sp>
          <p:nvSpPr>
            <p:cNvPr id="12" name="object 3">
              <a:extLst>
                <a:ext uri="{FF2B5EF4-FFF2-40B4-BE49-F238E27FC236}">
                  <a16:creationId xmlns:a16="http://schemas.microsoft.com/office/drawing/2014/main" id="{A7C0FE21-2DFE-25E7-8F16-E4009478AC85}"/>
                </a:ext>
              </a:extLst>
            </p:cNvPr>
            <p:cNvSpPr/>
            <p:nvPr/>
          </p:nvSpPr>
          <p:spPr>
            <a:xfrm>
              <a:off x="9273810" y="0"/>
              <a:ext cx="3405504" cy="10287000"/>
            </a:xfrm>
            <a:custGeom>
              <a:avLst/>
              <a:gdLst/>
              <a:ahLst/>
              <a:cxnLst/>
              <a:rect l="l" t="t" r="r" b="b"/>
              <a:pathLst>
                <a:path w="3405505" h="10287000">
                  <a:moveTo>
                    <a:pt x="3405012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3405012" y="0"/>
                  </a:lnTo>
                  <a:lnTo>
                    <a:pt x="3405012" y="10286999"/>
                  </a:lnTo>
                  <a:close/>
                </a:path>
              </a:pathLst>
            </a:custGeom>
            <a:solidFill>
              <a:srgbClr val="92D050"/>
            </a:solidFill>
            <a:ln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4">
              <a:extLst>
                <a:ext uri="{FF2B5EF4-FFF2-40B4-BE49-F238E27FC236}">
                  <a16:creationId xmlns:a16="http://schemas.microsoft.com/office/drawing/2014/main" id="{2A638DE5-474C-386A-46E5-A685433D5C75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88365" y="400341"/>
              <a:ext cx="2976391" cy="89772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5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5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1500" y="2214592"/>
            <a:ext cx="5166827" cy="2948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5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09827" y="2232519"/>
            <a:ext cx="5310673" cy="294882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5"/>
          <p:cNvSpPr txBox="1"/>
          <p:nvPr/>
        </p:nvSpPr>
        <p:spPr>
          <a:xfrm>
            <a:off x="840581" y="2549404"/>
            <a:ext cx="4700587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Risk Mitigation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Google Shape;103;p15"/>
          <p:cNvSpPr txBox="1"/>
          <p:nvPr/>
        </p:nvSpPr>
        <p:spPr>
          <a:xfrm>
            <a:off x="840581" y="3044242"/>
            <a:ext cx="4476750" cy="1772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Identifying potential downsides through sensitivity analysis and volatility modeling. We focus on protecting principal capital while allowing for sustainable expansion.</a:t>
            </a:r>
            <a:endParaRPr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Google Shape;104;p15"/>
          <p:cNvSpPr txBox="1"/>
          <p:nvPr/>
        </p:nvSpPr>
        <p:spPr>
          <a:xfrm>
            <a:off x="6650831" y="2476013"/>
            <a:ext cx="4700587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None/>
              <a:defRPr sz="2100" b="1">
                <a:solidFill>
                  <a:srgbClr val="1B263B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sym typeface="Poppins"/>
              </a:rPr>
              <a:t>Return Optimization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05" name="Google Shape;105;p15"/>
          <p:cNvSpPr txBox="1"/>
          <p:nvPr/>
        </p:nvSpPr>
        <p:spPr>
          <a:xfrm>
            <a:off x="6650831" y="3042672"/>
            <a:ext cx="447675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lnSpc>
                <a:spcPct val="160000"/>
              </a:lnSpc>
              <a:buNone/>
              <a:defRPr sz="180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ym typeface="Lato"/>
              </a:rPr>
              <a:t>Evaluating the Internal Rate of Return (IRR) and Net Present Value (NPV). Our goal is to outperform benchmark indices through disciplined security selection.</a:t>
            </a:r>
            <a:endParaRPr dirty="0"/>
          </a:p>
        </p:txBody>
      </p:sp>
      <p:sp>
        <p:nvSpPr>
          <p:cNvPr id="106" name="Google Shape;106;p15"/>
          <p:cNvSpPr txBox="1"/>
          <p:nvPr/>
        </p:nvSpPr>
        <p:spPr>
          <a:xfrm>
            <a:off x="762000" y="571500"/>
            <a:ext cx="11401425" cy="484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Core Strategic Objectives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1F572D9A-EA23-1162-C0FA-4DE8284CE165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4B6FF7C1-CCF8-E995-86B7-C1CDAAE888A8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2A9B8D-A9B4-E981-673E-C2BC15CDD464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 dirty="0">
              <a:solidFill>
                <a:prstClr val="white"/>
              </a:solidFill>
            </a:endParaRPr>
          </a:p>
        </p:txBody>
      </p:sp>
      <p:pic>
        <p:nvPicPr>
          <p:cNvPr id="5" name="object 4">
            <a:extLst>
              <a:ext uri="{FF2B5EF4-FFF2-40B4-BE49-F238E27FC236}">
                <a16:creationId xmlns:a16="http://schemas.microsoft.com/office/drawing/2014/main" id="{85FA7204-5144-C7AC-6D6D-D641C8390DA9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51567" y="254255"/>
            <a:ext cx="1250303" cy="5701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3212224-A570-3DFA-2815-C34199913B60}"/>
              </a:ext>
            </a:extLst>
          </p:cNvPr>
          <p:cNvSpPr txBox="1"/>
          <p:nvPr/>
        </p:nvSpPr>
        <p:spPr>
          <a:xfrm>
            <a:off x="259940" y="6132611"/>
            <a:ext cx="12111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16.02.2026		                     Managerial Economics 	           Dr.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R.Arthi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Assistant Professor                          Commerce with IT                             1/7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16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6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81750" y="2014537"/>
            <a:ext cx="5238750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6"/>
          <p:cNvSpPr txBox="1"/>
          <p:nvPr/>
        </p:nvSpPr>
        <p:spPr>
          <a:xfrm>
            <a:off x="571499" y="1538226"/>
            <a:ext cx="5661349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Fundamental analysis involves a deep dive into the intrinsic value of an asset. We analyze:</a:t>
            </a:r>
            <a:endParaRPr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" name="Google Shape;115;p16"/>
          <p:cNvSpPr txBox="1"/>
          <p:nvPr/>
        </p:nvSpPr>
        <p:spPr>
          <a:xfrm>
            <a:off x="762000" y="5222732"/>
            <a:ext cx="5470848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>
              <a:lnSpc>
                <a:spcPct val="160000"/>
              </a:lnSpc>
              <a:buNone/>
              <a:defRPr sz="180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ym typeface="Lato"/>
              </a:rPr>
              <a:t>Goal: Determine if a security is undervalued or overvalued relative to its market price.</a:t>
            </a:r>
            <a:endParaRPr dirty="0"/>
          </a:p>
        </p:txBody>
      </p:sp>
      <p:pic>
        <p:nvPicPr>
          <p:cNvPr id="116" name="Google Shape;116;p16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81750" y="2014537"/>
            <a:ext cx="5238750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6"/>
          <p:cNvSpPr txBox="1"/>
          <p:nvPr/>
        </p:nvSpPr>
        <p:spPr>
          <a:xfrm>
            <a:off x="517070" y="2664888"/>
            <a:ext cx="9525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•</a:t>
            </a:r>
            <a:endParaRPr dirty="0"/>
          </a:p>
        </p:txBody>
      </p:sp>
      <p:sp>
        <p:nvSpPr>
          <p:cNvPr id="118" name="Google Shape;118;p16"/>
          <p:cNvSpPr txBox="1"/>
          <p:nvPr/>
        </p:nvSpPr>
        <p:spPr>
          <a:xfrm>
            <a:off x="762000" y="2497915"/>
            <a:ext cx="5048250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lnSpc>
                <a:spcPct val="160000"/>
              </a:lnSpc>
              <a:buNone/>
              <a:defRPr sz="180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ym typeface="Lato"/>
              </a:rPr>
              <a:t>Economic Indicators: GDP growth, inflation, and interest rate trends.</a:t>
            </a:r>
            <a:endParaRPr dirty="0"/>
          </a:p>
        </p:txBody>
      </p:sp>
      <p:sp>
        <p:nvSpPr>
          <p:cNvPr id="119" name="Google Shape;119;p16"/>
          <p:cNvSpPr txBox="1"/>
          <p:nvPr/>
        </p:nvSpPr>
        <p:spPr>
          <a:xfrm>
            <a:off x="523874" y="3547452"/>
            <a:ext cx="9525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•</a:t>
            </a:r>
            <a:endParaRPr dirty="0"/>
          </a:p>
        </p:txBody>
      </p:sp>
      <p:sp>
        <p:nvSpPr>
          <p:cNvPr id="120" name="Google Shape;120;p16"/>
          <p:cNvSpPr txBox="1"/>
          <p:nvPr/>
        </p:nvSpPr>
        <p:spPr>
          <a:xfrm>
            <a:off x="762000" y="3415616"/>
            <a:ext cx="5048250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>
              <a:lnSpc>
                <a:spcPct val="160000"/>
              </a:lnSpc>
              <a:buNone/>
              <a:defRPr sz="180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ym typeface="Lato"/>
              </a:rPr>
              <a:t>Industry Dynamics: Competitive landscape and barrier to entry analysis.</a:t>
            </a:r>
            <a:endParaRPr dirty="0"/>
          </a:p>
        </p:txBody>
      </p:sp>
      <p:sp>
        <p:nvSpPr>
          <p:cNvPr id="121" name="Google Shape;121;p16"/>
          <p:cNvSpPr txBox="1"/>
          <p:nvPr/>
        </p:nvSpPr>
        <p:spPr>
          <a:xfrm>
            <a:off x="544674" y="4365563"/>
            <a:ext cx="9525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•</a:t>
            </a:r>
            <a:endParaRPr dirty="0"/>
          </a:p>
        </p:txBody>
      </p:sp>
      <p:sp>
        <p:nvSpPr>
          <p:cNvPr id="122" name="Google Shape;122;p16"/>
          <p:cNvSpPr txBox="1"/>
          <p:nvPr/>
        </p:nvSpPr>
        <p:spPr>
          <a:xfrm>
            <a:off x="762000" y="4198590"/>
            <a:ext cx="5048250" cy="548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>
              <a:lnSpc>
                <a:spcPct val="160000"/>
              </a:lnSpc>
              <a:buNone/>
              <a:defRPr sz="180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ym typeface="Lato"/>
              </a:rPr>
              <a:t>Company Financials: Balance sheet strength, cash flow, and debt-to-equity ratios.</a:t>
            </a:r>
            <a:endParaRPr dirty="0"/>
          </a:p>
        </p:txBody>
      </p:sp>
      <p:sp>
        <p:nvSpPr>
          <p:cNvPr id="123" name="Google Shape;123;p16"/>
          <p:cNvSpPr txBox="1"/>
          <p:nvPr/>
        </p:nvSpPr>
        <p:spPr>
          <a:xfrm>
            <a:off x="762000" y="571500"/>
            <a:ext cx="11401425" cy="484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Fundamental Analysis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DF3744EB-1F70-BAA1-10CE-DD8385C31194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0E0FCD6C-D0C6-A710-4347-FD628482B24B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E159CD-BC32-E41D-61C2-4EDE53D9D329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 dirty="0">
              <a:solidFill>
                <a:prstClr val="white"/>
              </a:solidFill>
            </a:endParaRPr>
          </a:p>
        </p:txBody>
      </p:sp>
      <p:pic>
        <p:nvPicPr>
          <p:cNvPr id="5" name="object 4">
            <a:extLst>
              <a:ext uri="{FF2B5EF4-FFF2-40B4-BE49-F238E27FC236}">
                <a16:creationId xmlns:a16="http://schemas.microsoft.com/office/drawing/2014/main" id="{A7CFFF48-CA91-DC72-1AE6-625DE48A0BFA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851567" y="254255"/>
            <a:ext cx="1250303" cy="5701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34A7104-A72C-6E0B-8378-CCE87D460C3F}"/>
              </a:ext>
            </a:extLst>
          </p:cNvPr>
          <p:cNvSpPr txBox="1"/>
          <p:nvPr/>
        </p:nvSpPr>
        <p:spPr>
          <a:xfrm>
            <a:off x="259940" y="6132611"/>
            <a:ext cx="12111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16.02.2026		                     Managerial Economics 	           Dr.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R.Arthi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Assistant Professor                          Commerce with IT                             1/7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7"/>
          <p:cNvSpPr txBox="1"/>
          <p:nvPr/>
        </p:nvSpPr>
        <p:spPr>
          <a:xfrm>
            <a:off x="692798" y="503137"/>
            <a:ext cx="10643896" cy="484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Technical Analysis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1" name="Google Shape;131;p17"/>
          <p:cNvSpPr txBox="1"/>
          <p:nvPr/>
        </p:nvSpPr>
        <p:spPr>
          <a:xfrm>
            <a:off x="692797" y="1526976"/>
            <a:ext cx="5605365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While fundamental analysis looks at "what" to buy, technical analysis focuses on "when" to buy.</a:t>
            </a:r>
            <a:endParaRPr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2" name="Google Shape;132;p17"/>
          <p:cNvSpPr txBox="1"/>
          <p:nvPr/>
        </p:nvSpPr>
        <p:spPr>
          <a:xfrm>
            <a:off x="692797" y="2556248"/>
            <a:ext cx="5605364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lnSpc>
                <a:spcPct val="160000"/>
              </a:lnSpc>
              <a:buNone/>
              <a:defRPr sz="180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ym typeface="Lato"/>
              </a:rPr>
              <a:t>Price Patterns: Identifying support and resistance levels to gauge market momentum.</a:t>
            </a:r>
            <a:endParaRPr dirty="0"/>
          </a:p>
        </p:txBody>
      </p:sp>
      <p:sp>
        <p:nvSpPr>
          <p:cNvPr id="133" name="Google Shape;133;p17"/>
          <p:cNvSpPr txBox="1"/>
          <p:nvPr/>
        </p:nvSpPr>
        <p:spPr>
          <a:xfrm>
            <a:off x="692796" y="3535995"/>
            <a:ext cx="5403203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>
              <a:lnSpc>
                <a:spcPct val="160000"/>
              </a:lnSpc>
              <a:buNone/>
              <a:defRPr sz="180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ym typeface="Lato"/>
              </a:rPr>
              <a:t>Volume Analysis: Validating price trends through trading activity data.</a:t>
            </a:r>
            <a:endParaRPr dirty="0"/>
          </a:p>
        </p:txBody>
      </p:sp>
      <p:sp>
        <p:nvSpPr>
          <p:cNvPr id="134" name="Google Shape;134;p17"/>
          <p:cNvSpPr txBox="1"/>
          <p:nvPr/>
        </p:nvSpPr>
        <p:spPr>
          <a:xfrm>
            <a:off x="692797" y="4502038"/>
            <a:ext cx="5403202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>
              <a:lnSpc>
                <a:spcPct val="160000"/>
              </a:lnSpc>
              <a:buNone/>
              <a:defRPr sz="180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ym typeface="Lato"/>
              </a:rPr>
              <a:t>Indicators: Utilizing Moving Averages and RSI to predict short-term psychology and market sentiment shifts.</a:t>
            </a:r>
            <a:endParaRPr dirty="0"/>
          </a:p>
        </p:txBody>
      </p:sp>
      <p:pic>
        <p:nvPicPr>
          <p:cNvPr id="135" name="Google Shape;135;p17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81798" y="1224509"/>
            <a:ext cx="4953001" cy="46071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bject 3">
            <a:extLst>
              <a:ext uri="{FF2B5EF4-FFF2-40B4-BE49-F238E27FC236}">
                <a16:creationId xmlns:a16="http://schemas.microsoft.com/office/drawing/2014/main" id="{F026C1E5-F612-7406-725A-5DF170D85C7F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097D7294-BAC9-A7F3-B11B-E56A7FDD9AD0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85233B-0BE2-86FD-BCE4-ECAE1CCA93E3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 dirty="0">
              <a:solidFill>
                <a:prstClr val="white"/>
              </a:solidFill>
            </a:endParaRPr>
          </a:p>
        </p:txBody>
      </p:sp>
      <p:pic>
        <p:nvPicPr>
          <p:cNvPr id="5" name="object 4">
            <a:extLst>
              <a:ext uri="{FF2B5EF4-FFF2-40B4-BE49-F238E27FC236}">
                <a16:creationId xmlns:a16="http://schemas.microsoft.com/office/drawing/2014/main" id="{AAC2664E-DFB1-EBED-CAC2-454AC65AB04F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851567" y="254255"/>
            <a:ext cx="1250303" cy="5701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95AB64D-0864-1AA8-3C71-CFF7A7DF87BB}"/>
              </a:ext>
            </a:extLst>
          </p:cNvPr>
          <p:cNvSpPr txBox="1"/>
          <p:nvPr/>
        </p:nvSpPr>
        <p:spPr>
          <a:xfrm>
            <a:off x="259940" y="6132611"/>
            <a:ext cx="12111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16.02.2026		                     Managerial Economics 	           Dr.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R.Arthi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Assistant Professor                          Commerce with IT                             1/7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18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18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1500" y="2493615"/>
            <a:ext cx="3492549" cy="28516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18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49725" y="2493615"/>
            <a:ext cx="3492549" cy="28516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18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128099" y="2493615"/>
            <a:ext cx="3492549" cy="2851695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8"/>
          <p:cNvSpPr txBox="1"/>
          <p:nvPr/>
        </p:nvSpPr>
        <p:spPr>
          <a:xfrm>
            <a:off x="1372582" y="3403849"/>
            <a:ext cx="1890236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Quantitative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" name="Google Shape;145;p18"/>
          <p:cNvSpPr txBox="1"/>
          <p:nvPr/>
        </p:nvSpPr>
        <p:spPr>
          <a:xfrm>
            <a:off x="580892" y="3917138"/>
            <a:ext cx="3356836" cy="1329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Hard metrics including P/E ratios, Dividend yield, and Beta. Purely data-driven decision making.</a:t>
            </a:r>
            <a:endParaRPr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" name="Google Shape;146;p18"/>
          <p:cNvSpPr txBox="1"/>
          <p:nvPr/>
        </p:nvSpPr>
        <p:spPr>
          <a:xfrm>
            <a:off x="5260895" y="3429000"/>
            <a:ext cx="1670208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Qualitative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7" name="Google Shape;147;p18"/>
          <p:cNvSpPr txBox="1"/>
          <p:nvPr/>
        </p:nvSpPr>
        <p:spPr>
          <a:xfrm>
            <a:off x="4559065" y="3859937"/>
            <a:ext cx="3332971" cy="1329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lnSpc>
                <a:spcPct val="160000"/>
              </a:lnSpc>
              <a:buNone/>
              <a:defRPr sz="180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ym typeface="Lato"/>
              </a:rPr>
              <a:t>Assessing management quality, brand equity, and the strength of intellectual property.</a:t>
            </a:r>
            <a:endParaRPr dirty="0"/>
          </a:p>
        </p:txBody>
      </p:sp>
      <p:sp>
        <p:nvSpPr>
          <p:cNvPr id="148" name="Google Shape;148;p18"/>
          <p:cNvSpPr txBox="1"/>
          <p:nvPr/>
        </p:nvSpPr>
        <p:spPr>
          <a:xfrm>
            <a:off x="8619142" y="3430137"/>
            <a:ext cx="2510313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Macro-Economic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9" name="Google Shape;149;p18"/>
          <p:cNvSpPr txBox="1"/>
          <p:nvPr/>
        </p:nvSpPr>
        <p:spPr>
          <a:xfrm>
            <a:off x="8278137" y="3917138"/>
            <a:ext cx="3332971" cy="1329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lnSpc>
                <a:spcPct val="160000"/>
              </a:lnSpc>
              <a:buNone/>
              <a:defRPr sz="180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ym typeface="Lato"/>
              </a:rPr>
              <a:t>Monitoring geopolitical climate, trade policies, and central bank fiscal interventions.</a:t>
            </a:r>
            <a:endParaRPr dirty="0"/>
          </a:p>
        </p:txBody>
      </p:sp>
      <p:pic>
        <p:nvPicPr>
          <p:cNvPr id="150" name="Google Shape;150;p18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146250" y="2865090"/>
            <a:ext cx="3429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18" descr="image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5895975" y="2865090"/>
            <a:ext cx="40005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18" descr="image.png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9645699" y="286509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18"/>
          <p:cNvSpPr txBox="1"/>
          <p:nvPr/>
        </p:nvSpPr>
        <p:spPr>
          <a:xfrm>
            <a:off x="762000" y="571500"/>
            <a:ext cx="11401425" cy="484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Multi-Dimensional Analysis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D852FAFC-B6B7-7DD8-F655-6D093A984E0A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3FB1CC88-41ED-19FB-A8CE-83359C563DF6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8F6088-F884-A372-C0C7-B4FEE36A51B1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 dirty="0">
              <a:solidFill>
                <a:prstClr val="white"/>
              </a:solidFill>
            </a:endParaRPr>
          </a:p>
        </p:txBody>
      </p:sp>
      <p:pic>
        <p:nvPicPr>
          <p:cNvPr id="5" name="object 4">
            <a:extLst>
              <a:ext uri="{FF2B5EF4-FFF2-40B4-BE49-F238E27FC236}">
                <a16:creationId xmlns:a16="http://schemas.microsoft.com/office/drawing/2014/main" id="{37EA22A2-26DF-8C34-1802-2BC4E8C8C907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851567" y="254255"/>
            <a:ext cx="1250303" cy="5701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222AE43-233A-A917-B478-5B703751292A}"/>
              </a:ext>
            </a:extLst>
          </p:cNvPr>
          <p:cNvSpPr txBox="1"/>
          <p:nvPr/>
        </p:nvSpPr>
        <p:spPr>
          <a:xfrm>
            <a:off x="259940" y="6132611"/>
            <a:ext cx="12111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16.02.2026		                     Managerial Economics 	           Dr.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R.Arthi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Assistant Professor                          Commerce with IT                             1/7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Google Shape;159;p19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0" name="Google Shape;160;p19"/>
          <p:cNvGraphicFramePr/>
          <p:nvPr>
            <p:extLst>
              <p:ext uri="{D42A27DB-BD31-4B8C-83A1-F6EECF244321}">
                <p14:modId xmlns:p14="http://schemas.microsoft.com/office/powerpoint/2010/main" val="4252765987"/>
              </p:ext>
            </p:extLst>
          </p:nvPr>
        </p:nvGraphicFramePr>
        <p:xfrm>
          <a:off x="1782148" y="1649262"/>
          <a:ext cx="8276252" cy="3618575"/>
        </p:xfrm>
        <a:graphic>
          <a:graphicData uri="http://schemas.openxmlformats.org/drawingml/2006/table">
            <a:tbl>
              <a:tblPr firstRow="1" bandRow="1">
                <a:noFill/>
                <a:tableStyleId>{7581E652-1A02-4547-A45B-C06174F72B7A}</a:tableStyleId>
              </a:tblPr>
              <a:tblGrid>
                <a:gridCol w="242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79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371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Asset Class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B26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Risk Level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B26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Return Profile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B26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Liquidity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B26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371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Equities (Stocks)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High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Capital Appreciation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High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371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Fixed Income (Bonds)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Low to Medium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Regular Income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Medium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371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Derivatives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Very High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Speculative / Hedging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High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371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Real Estate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Medium</a:t>
                      </a:r>
                      <a:endParaRPr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Income + Growth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Low</a:t>
                      </a:r>
                      <a:endParaRPr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1" name="Google Shape;161;p19"/>
          <p:cNvSpPr/>
          <p:nvPr/>
        </p:nvSpPr>
        <p:spPr>
          <a:xfrm>
            <a:off x="2795587" y="3606105"/>
            <a:ext cx="200025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9"/>
          <p:cNvSpPr/>
          <p:nvPr/>
        </p:nvSpPr>
        <p:spPr>
          <a:xfrm>
            <a:off x="4795837" y="3606105"/>
            <a:ext cx="154305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9"/>
          <p:cNvSpPr/>
          <p:nvPr/>
        </p:nvSpPr>
        <p:spPr>
          <a:xfrm>
            <a:off x="6338887" y="3606105"/>
            <a:ext cx="200025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9"/>
          <p:cNvSpPr/>
          <p:nvPr/>
        </p:nvSpPr>
        <p:spPr>
          <a:xfrm>
            <a:off x="8339137" y="3606105"/>
            <a:ext cx="1057275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9"/>
          <p:cNvSpPr/>
          <p:nvPr/>
        </p:nvSpPr>
        <p:spPr>
          <a:xfrm>
            <a:off x="2795587" y="4232820"/>
            <a:ext cx="200025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9"/>
          <p:cNvSpPr/>
          <p:nvPr/>
        </p:nvSpPr>
        <p:spPr>
          <a:xfrm>
            <a:off x="4795837" y="4232820"/>
            <a:ext cx="154305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9"/>
          <p:cNvSpPr/>
          <p:nvPr/>
        </p:nvSpPr>
        <p:spPr>
          <a:xfrm>
            <a:off x="6338887" y="4232820"/>
            <a:ext cx="200025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9"/>
          <p:cNvSpPr/>
          <p:nvPr/>
        </p:nvSpPr>
        <p:spPr>
          <a:xfrm>
            <a:off x="8339137" y="4232820"/>
            <a:ext cx="1057275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9"/>
          <p:cNvSpPr/>
          <p:nvPr/>
        </p:nvSpPr>
        <p:spPr>
          <a:xfrm>
            <a:off x="2795587" y="4859535"/>
            <a:ext cx="200025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9"/>
          <p:cNvSpPr/>
          <p:nvPr/>
        </p:nvSpPr>
        <p:spPr>
          <a:xfrm>
            <a:off x="4795837" y="4859535"/>
            <a:ext cx="154305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9"/>
          <p:cNvSpPr/>
          <p:nvPr/>
        </p:nvSpPr>
        <p:spPr>
          <a:xfrm>
            <a:off x="6338887" y="4859535"/>
            <a:ext cx="200025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9"/>
          <p:cNvSpPr/>
          <p:nvPr/>
        </p:nvSpPr>
        <p:spPr>
          <a:xfrm>
            <a:off x="8339137" y="4859535"/>
            <a:ext cx="1057275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19"/>
          <p:cNvSpPr/>
          <p:nvPr/>
        </p:nvSpPr>
        <p:spPr>
          <a:xfrm>
            <a:off x="2795587" y="5486251"/>
            <a:ext cx="200025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9"/>
          <p:cNvSpPr/>
          <p:nvPr/>
        </p:nvSpPr>
        <p:spPr>
          <a:xfrm>
            <a:off x="4795837" y="5486251"/>
            <a:ext cx="154305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9"/>
          <p:cNvSpPr/>
          <p:nvPr/>
        </p:nvSpPr>
        <p:spPr>
          <a:xfrm>
            <a:off x="6338887" y="5486251"/>
            <a:ext cx="200025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9"/>
          <p:cNvSpPr/>
          <p:nvPr/>
        </p:nvSpPr>
        <p:spPr>
          <a:xfrm>
            <a:off x="8339137" y="5486251"/>
            <a:ext cx="1057275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9"/>
          <p:cNvSpPr txBox="1"/>
          <p:nvPr/>
        </p:nvSpPr>
        <p:spPr>
          <a:xfrm>
            <a:off x="790575" y="571500"/>
            <a:ext cx="1140142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Investment Vehicle Matrix</a:t>
            </a:r>
            <a:endParaRPr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37C780DC-75AC-4C75-AA35-261CB9DEEE18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97C34A35-7E07-FD3B-F4AC-4A4BEE899056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5783A9-4573-DFC3-B13F-00080B5AD74F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 dirty="0">
              <a:solidFill>
                <a:prstClr val="white"/>
              </a:solidFill>
            </a:endParaRPr>
          </a:p>
        </p:txBody>
      </p:sp>
      <p:pic>
        <p:nvPicPr>
          <p:cNvPr id="5" name="object 4">
            <a:extLst>
              <a:ext uri="{FF2B5EF4-FFF2-40B4-BE49-F238E27FC236}">
                <a16:creationId xmlns:a16="http://schemas.microsoft.com/office/drawing/2014/main" id="{EFAE0E6F-C83F-E77D-6417-EBCCB7E01520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851567" y="254255"/>
            <a:ext cx="1250303" cy="5701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6086F9-D6DD-1515-061D-D3D2484619A3}"/>
              </a:ext>
            </a:extLst>
          </p:cNvPr>
          <p:cNvSpPr txBox="1"/>
          <p:nvPr/>
        </p:nvSpPr>
        <p:spPr>
          <a:xfrm>
            <a:off x="259940" y="6132611"/>
            <a:ext cx="12111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16.02.2026		                     Managerial Economics 	           Dr.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R.Arthi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Assistant Professor                          Commerce with IT                             1/7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Google Shape;201;p22" descr="image.png"/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22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05830" y="3064222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22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278510" y="3064222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22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151191" y="3064222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22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023871" y="3064222"/>
            <a:ext cx="762000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22"/>
          <p:cNvSpPr/>
          <p:nvPr/>
        </p:nvSpPr>
        <p:spPr>
          <a:xfrm>
            <a:off x="571500" y="3445222"/>
            <a:ext cx="11049000" cy="3810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22"/>
          <p:cNvSpPr txBox="1"/>
          <p:nvPr/>
        </p:nvSpPr>
        <p:spPr>
          <a:xfrm>
            <a:off x="510733" y="4016722"/>
            <a:ext cx="255219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Goal Setting</a:t>
            </a:r>
            <a:endParaRPr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" name="Google Shape;208;p22"/>
          <p:cNvSpPr txBox="1"/>
          <p:nvPr/>
        </p:nvSpPr>
        <p:spPr>
          <a:xfrm>
            <a:off x="632266" y="4415868"/>
            <a:ext cx="2430660" cy="787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Define time horizon and risk tolerance.</a:t>
            </a:r>
            <a:endParaRPr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9" name="Google Shape;209;p22"/>
          <p:cNvSpPr txBox="1"/>
          <p:nvPr/>
        </p:nvSpPr>
        <p:spPr>
          <a:xfrm>
            <a:off x="3383413" y="4016722"/>
            <a:ext cx="2552193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None/>
              <a:defRPr sz="2000" b="1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ym typeface="Poppins"/>
              </a:rPr>
              <a:t>Allocation</a:t>
            </a:r>
            <a:endParaRPr dirty="0"/>
          </a:p>
        </p:txBody>
      </p:sp>
      <p:sp>
        <p:nvSpPr>
          <p:cNvPr id="210" name="Google Shape;210;p22"/>
          <p:cNvSpPr txBox="1"/>
          <p:nvPr/>
        </p:nvSpPr>
        <p:spPr>
          <a:xfrm>
            <a:off x="3444179" y="4439983"/>
            <a:ext cx="2430660" cy="787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lnSpc>
                <a:spcPct val="160000"/>
              </a:lnSpc>
              <a:buNone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ym typeface="Lato"/>
              </a:rPr>
              <a:t>Distribute capital across asset classes.</a:t>
            </a:r>
            <a:endParaRPr dirty="0"/>
          </a:p>
        </p:txBody>
      </p:sp>
      <p:sp>
        <p:nvSpPr>
          <p:cNvPr id="211" name="Google Shape;211;p22"/>
          <p:cNvSpPr txBox="1"/>
          <p:nvPr/>
        </p:nvSpPr>
        <p:spPr>
          <a:xfrm>
            <a:off x="6256094" y="4016722"/>
            <a:ext cx="255219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Poppins"/>
              </a:rPr>
              <a:t>Selection</a:t>
            </a:r>
            <a:endParaRPr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2" name="Google Shape;212;p22"/>
          <p:cNvSpPr txBox="1"/>
          <p:nvPr/>
        </p:nvSpPr>
        <p:spPr>
          <a:xfrm>
            <a:off x="6316860" y="4397034"/>
            <a:ext cx="2430660" cy="787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lnSpc>
                <a:spcPct val="160000"/>
              </a:lnSpc>
              <a:buNone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ym typeface="Lato"/>
              </a:rPr>
              <a:t>Pick specific securities based on analysis.</a:t>
            </a:r>
            <a:endParaRPr dirty="0"/>
          </a:p>
        </p:txBody>
      </p:sp>
      <p:sp>
        <p:nvSpPr>
          <p:cNvPr id="213" name="Google Shape;213;p22"/>
          <p:cNvSpPr txBox="1"/>
          <p:nvPr/>
        </p:nvSpPr>
        <p:spPr>
          <a:xfrm>
            <a:off x="9128774" y="4016722"/>
            <a:ext cx="2552193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None/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ym typeface="Poppins"/>
              </a:rPr>
              <a:t>Monitoring</a:t>
            </a:r>
            <a:endParaRPr dirty="0"/>
          </a:p>
        </p:txBody>
      </p:sp>
      <p:sp>
        <p:nvSpPr>
          <p:cNvPr id="214" name="Google Shape;214;p22"/>
          <p:cNvSpPr txBox="1"/>
          <p:nvPr/>
        </p:nvSpPr>
        <p:spPr>
          <a:xfrm>
            <a:off x="9189540" y="4382753"/>
            <a:ext cx="2430660" cy="787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lnSpc>
                <a:spcPct val="160000"/>
              </a:lnSpc>
              <a:buNone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ym typeface="Lato"/>
              </a:rPr>
              <a:t>Rebalance and review performance.</a:t>
            </a:r>
            <a:endParaRPr dirty="0"/>
          </a:p>
        </p:txBody>
      </p:sp>
      <p:sp>
        <p:nvSpPr>
          <p:cNvPr id="215" name="Google Shape;215;p22"/>
          <p:cNvSpPr txBox="1"/>
          <p:nvPr/>
        </p:nvSpPr>
        <p:spPr>
          <a:xfrm>
            <a:off x="762000" y="571500"/>
            <a:ext cx="1140142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The Systematic Investment Process</a:t>
            </a:r>
            <a:endParaRPr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3CCA7E11-661D-DC02-B30C-291F964AC5CA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36B19BF4-4FE2-736F-1A28-E0C7564F52F8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3D26C9-5578-6256-C7B0-AE06F0DBF0C6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 dirty="0">
              <a:solidFill>
                <a:prstClr val="white"/>
              </a:solidFill>
            </a:endParaRPr>
          </a:p>
        </p:txBody>
      </p:sp>
      <p:pic>
        <p:nvPicPr>
          <p:cNvPr id="5" name="object 4">
            <a:extLst>
              <a:ext uri="{FF2B5EF4-FFF2-40B4-BE49-F238E27FC236}">
                <a16:creationId xmlns:a16="http://schemas.microsoft.com/office/drawing/2014/main" id="{AD69F28A-34FF-D871-C2D8-3227163A3D36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851567" y="254255"/>
            <a:ext cx="1250303" cy="5701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88246B6-4B1A-4D7B-94B7-1E507889A739}"/>
              </a:ext>
            </a:extLst>
          </p:cNvPr>
          <p:cNvSpPr txBox="1"/>
          <p:nvPr/>
        </p:nvSpPr>
        <p:spPr>
          <a:xfrm>
            <a:off x="259940" y="6132611"/>
            <a:ext cx="12111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16.02.2026		                     Managerial Economics 	           Dr.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R.Arthi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Assistant Professor                          Commerce with IT                             1/7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Google Shape;222;p23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1500" y="1141640"/>
            <a:ext cx="11026452" cy="4232793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23"/>
          <p:cNvSpPr txBox="1"/>
          <p:nvPr/>
        </p:nvSpPr>
        <p:spPr>
          <a:xfrm>
            <a:off x="1129005" y="5070487"/>
            <a:ext cx="10170366" cy="443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Visualizing long-term exponential growth. Consistency over time is the investor's greatest advantage.</a:t>
            </a:r>
            <a:endParaRPr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4" name="Google Shape;224;p23"/>
          <p:cNvSpPr txBox="1"/>
          <p:nvPr/>
        </p:nvSpPr>
        <p:spPr>
          <a:xfrm>
            <a:off x="762000" y="571500"/>
            <a:ext cx="11401425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The Power of Compounding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92B8B48B-298B-C249-FE38-B3B50D8111EE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D5962A5D-B819-515E-829F-71690F226A30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FB73FB-28C8-4065-84D1-CBEF4F28670B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 dirty="0">
              <a:solidFill>
                <a:prstClr val="white"/>
              </a:solidFill>
            </a:endParaRPr>
          </a:p>
        </p:txBody>
      </p:sp>
      <p:pic>
        <p:nvPicPr>
          <p:cNvPr id="5" name="object 4">
            <a:extLst>
              <a:ext uri="{FF2B5EF4-FFF2-40B4-BE49-F238E27FC236}">
                <a16:creationId xmlns:a16="http://schemas.microsoft.com/office/drawing/2014/main" id="{B4FF04D9-918D-EBC0-F5C8-7C894E5E2155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851567" y="254255"/>
            <a:ext cx="1250303" cy="5701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7867B4B-FA8D-EB1F-25F3-F75D0181393B}"/>
              </a:ext>
            </a:extLst>
          </p:cNvPr>
          <p:cNvSpPr txBox="1"/>
          <p:nvPr/>
        </p:nvSpPr>
        <p:spPr>
          <a:xfrm>
            <a:off x="259940" y="6132611"/>
            <a:ext cx="12111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16.02.2026		                     Managerial Economics 	           Dr.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R.Arthi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Assistant Professor                          Commerce with IT                             1/7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574</Words>
  <Application>Microsoft Office PowerPoint</Application>
  <PresentationFormat>Widescreen</PresentationFormat>
  <Paragraphs>73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Arial</vt:lpstr>
      <vt:lpstr>Lato</vt:lpstr>
      <vt:lpstr>Times New Roman</vt:lpstr>
      <vt:lpstr>Poppins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Arthi</cp:lastModifiedBy>
  <cp:revision>3</cp:revision>
  <dcterms:modified xsi:type="dcterms:W3CDTF">2026-02-17T05:40:21Z</dcterms:modified>
</cp:coreProperties>
</file>