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9399E-387C-4315-A203-F63389CBC0EB}" type="datetimeFigureOut">
              <a:rPr lang="en-IN" smtClean="0"/>
              <a:t>27-Jan-2026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EBDA0-A64C-4422-9670-54881FF19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204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r>
              <a:rPr lang="en-US"/>
              <a:t>OOPS/Packages/G.Devi/SNSCT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149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2835" y="1616786"/>
            <a:ext cx="7606665" cy="1855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635" y="6454622"/>
            <a:ext cx="6762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B8B8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r>
              <a:rPr spc="-25" dirty="0"/>
              <a:t>/10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Packages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Mrs.G.Devi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2133645-324E-CD6B-88F8-BE3420B1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OOPS/Packages/G.Devi/SNSCT</a:t>
            </a:r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3DDF2A0-0973-6971-B192-D2EF6889B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A2B97D2-230D-77D7-2CAE-04C8299F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530" rIns="0" bIns="0" rtlCol="0">
            <a:spAutoFit/>
          </a:bodyPr>
          <a:lstStyle/>
          <a:p>
            <a:pPr marL="139065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References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r>
              <a:rPr spc="-25" dirty="0"/>
              <a:t>/10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875" indent="-38417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96875" algn="l"/>
                <a:tab pos="1478915" algn="l"/>
                <a:tab pos="2573655" algn="l"/>
                <a:tab pos="3491229" algn="l"/>
                <a:tab pos="4119245" algn="l"/>
                <a:tab pos="5457825" algn="l"/>
                <a:tab pos="7058659" algn="l"/>
              </a:tabLst>
            </a:pPr>
            <a:r>
              <a:rPr spc="-10" dirty="0"/>
              <a:t>Herbert</a:t>
            </a:r>
            <a:r>
              <a:rPr dirty="0"/>
              <a:t>	</a:t>
            </a:r>
            <a:r>
              <a:rPr spc="-10" dirty="0"/>
              <a:t>Schildt,</a:t>
            </a:r>
            <a:r>
              <a:rPr dirty="0"/>
              <a:t>	</a:t>
            </a:r>
            <a:r>
              <a:rPr spc="-10" dirty="0"/>
              <a:t>“Java:</a:t>
            </a:r>
            <a:r>
              <a:rPr dirty="0"/>
              <a:t>	</a:t>
            </a:r>
            <a:r>
              <a:rPr spc="-25" dirty="0"/>
              <a:t>The</a:t>
            </a:r>
            <a:r>
              <a:rPr dirty="0"/>
              <a:t>	</a:t>
            </a:r>
            <a:r>
              <a:rPr spc="-10" dirty="0"/>
              <a:t>Complete</a:t>
            </a:r>
            <a:r>
              <a:rPr dirty="0"/>
              <a:t>	</a:t>
            </a:r>
            <a:r>
              <a:rPr spc="-10" dirty="0"/>
              <a:t>Reference”,</a:t>
            </a:r>
            <a:r>
              <a:rPr dirty="0"/>
              <a:t>	</a:t>
            </a:r>
            <a:r>
              <a:rPr spc="-20" dirty="0"/>
              <a:t>11th</a:t>
            </a:r>
          </a:p>
          <a:p>
            <a:pPr marL="12700" marR="4134485">
              <a:lnSpc>
                <a:spcPct val="100000"/>
              </a:lnSpc>
              <a:spcBef>
                <a:spcPts val="5"/>
              </a:spcBef>
            </a:pPr>
            <a:r>
              <a:rPr dirty="0"/>
              <a:t>Edition,</a:t>
            </a:r>
            <a:r>
              <a:rPr spc="-145" dirty="0"/>
              <a:t> </a:t>
            </a:r>
            <a:r>
              <a:rPr dirty="0"/>
              <a:t>McGraw</a:t>
            </a:r>
            <a:r>
              <a:rPr spc="-55" dirty="0"/>
              <a:t> </a:t>
            </a:r>
            <a:r>
              <a:rPr spc="-20" dirty="0"/>
              <a:t>Hill </a:t>
            </a:r>
            <a:r>
              <a:rPr dirty="0"/>
              <a:t>Education,</a:t>
            </a:r>
            <a:r>
              <a:rPr spc="-85" dirty="0"/>
              <a:t> </a:t>
            </a:r>
            <a:r>
              <a:rPr dirty="0"/>
              <a:t>New</a:t>
            </a:r>
            <a:r>
              <a:rPr spc="-30" dirty="0"/>
              <a:t> </a:t>
            </a:r>
            <a:r>
              <a:rPr dirty="0"/>
              <a:t>Delhi,</a:t>
            </a:r>
            <a:r>
              <a:rPr spc="-65" dirty="0"/>
              <a:t> </a:t>
            </a:r>
            <a:r>
              <a:rPr spc="-20" dirty="0"/>
              <a:t>2019</a:t>
            </a:r>
          </a:p>
          <a:p>
            <a:pPr marL="12700" marR="27305" indent="328930">
              <a:lnSpc>
                <a:spcPct val="100000"/>
              </a:lnSpc>
              <a:buAutoNum type="arabicPeriod" startAt="2"/>
              <a:tabLst>
                <a:tab pos="341630" algn="l"/>
              </a:tabLst>
            </a:pPr>
            <a:r>
              <a:rPr dirty="0"/>
              <a:t>Cay</a:t>
            </a:r>
            <a:r>
              <a:rPr spc="125" dirty="0"/>
              <a:t> </a:t>
            </a:r>
            <a:r>
              <a:rPr dirty="0"/>
              <a:t>S.</a:t>
            </a:r>
            <a:r>
              <a:rPr spc="120" dirty="0"/>
              <a:t> </a:t>
            </a:r>
            <a:r>
              <a:rPr dirty="0"/>
              <a:t>Horstmann,</a:t>
            </a:r>
            <a:r>
              <a:rPr spc="155" dirty="0"/>
              <a:t> </a:t>
            </a:r>
            <a:r>
              <a:rPr dirty="0"/>
              <a:t>“Core</a:t>
            </a:r>
            <a:r>
              <a:rPr spc="135" dirty="0"/>
              <a:t> </a:t>
            </a:r>
            <a:r>
              <a:rPr dirty="0"/>
              <a:t>Java</a:t>
            </a:r>
            <a:r>
              <a:rPr spc="114" dirty="0"/>
              <a:t> </a:t>
            </a:r>
            <a:r>
              <a:rPr dirty="0"/>
              <a:t>Fundamentals”,</a:t>
            </a:r>
            <a:r>
              <a:rPr spc="145" dirty="0"/>
              <a:t> </a:t>
            </a:r>
            <a:r>
              <a:rPr dirty="0"/>
              <a:t>Volume</a:t>
            </a:r>
            <a:r>
              <a:rPr spc="120" dirty="0"/>
              <a:t> </a:t>
            </a:r>
            <a:r>
              <a:rPr spc="-25" dirty="0"/>
              <a:t>1, </a:t>
            </a:r>
            <a:r>
              <a:rPr dirty="0"/>
              <a:t>11th</a:t>
            </a:r>
            <a:r>
              <a:rPr spc="-40" dirty="0"/>
              <a:t> </a:t>
            </a:r>
            <a:r>
              <a:rPr dirty="0"/>
              <a:t>Edition,</a:t>
            </a:r>
            <a:r>
              <a:rPr spc="-80" dirty="0"/>
              <a:t> </a:t>
            </a:r>
            <a:r>
              <a:rPr dirty="0"/>
              <a:t>Prentice</a:t>
            </a:r>
            <a:r>
              <a:rPr spc="-50" dirty="0"/>
              <a:t> </a:t>
            </a:r>
            <a:r>
              <a:rPr dirty="0"/>
              <a:t>Hall,</a:t>
            </a:r>
            <a:r>
              <a:rPr spc="-35" dirty="0"/>
              <a:t> </a:t>
            </a:r>
            <a:r>
              <a:rPr spc="-20" dirty="0"/>
              <a:t>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2415" rIns="0" bIns="0" rtlCol="0">
            <a:spAutoFit/>
          </a:bodyPr>
          <a:lstStyle/>
          <a:p>
            <a:pPr marL="1573530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Packages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0" y="2057400"/>
            <a:ext cx="3124200" cy="4038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92835" y="1539697"/>
            <a:ext cx="4754245" cy="4213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17165">
              <a:lnSpc>
                <a:spcPct val="100000"/>
              </a:lnSpc>
              <a:spcBef>
                <a:spcPts val="95"/>
              </a:spcBef>
            </a:pPr>
            <a:r>
              <a:rPr sz="2500" b="1" i="1" spc="-20" dirty="0">
                <a:solidFill>
                  <a:srgbClr val="BE0000"/>
                </a:solidFill>
                <a:latin typeface="Cambria"/>
                <a:cs typeface="Cambria"/>
              </a:rPr>
              <a:t>DT-</a:t>
            </a:r>
            <a:r>
              <a:rPr sz="2500" b="1" i="1" spc="-10" dirty="0">
                <a:solidFill>
                  <a:srgbClr val="BE0000"/>
                </a:solidFill>
                <a:latin typeface="Cambria"/>
                <a:cs typeface="Cambria"/>
              </a:rPr>
              <a:t>Empathize</a:t>
            </a:r>
            <a:endParaRPr sz="2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2500">
              <a:latin typeface="Cambria"/>
              <a:cs typeface="Cambria"/>
            </a:endParaRPr>
          </a:p>
          <a:p>
            <a:pPr marL="12700" marR="866775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Developers</a:t>
            </a:r>
            <a:r>
              <a:rPr sz="2800" spc="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often</a:t>
            </a:r>
            <a:r>
              <a:rPr sz="2800" spc="3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struggle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595" dirty="0">
                <a:latin typeface="Times New Roman"/>
                <a:cs typeface="Times New Roman"/>
              </a:rPr>
              <a:t>     </a:t>
            </a:r>
            <a:r>
              <a:rPr sz="2800" dirty="0">
                <a:latin typeface="Times New Roman"/>
                <a:cs typeface="Times New Roman"/>
              </a:rPr>
              <a:t>organize</a:t>
            </a:r>
            <a:r>
              <a:rPr sz="2800" spc="600" dirty="0">
                <a:latin typeface="Times New Roman"/>
                <a:cs typeface="Times New Roman"/>
              </a:rPr>
              <a:t>     </a:t>
            </a:r>
            <a:r>
              <a:rPr sz="2800" spc="-20" dirty="0">
                <a:latin typeface="Times New Roman"/>
                <a:cs typeface="Times New Roman"/>
              </a:rPr>
              <a:t>large </a:t>
            </a:r>
            <a:r>
              <a:rPr sz="2800" dirty="0">
                <a:latin typeface="Times New Roman"/>
                <a:cs typeface="Times New Roman"/>
              </a:rPr>
              <a:t>codebases</a:t>
            </a:r>
            <a:r>
              <a:rPr sz="2800" spc="685" dirty="0">
                <a:latin typeface="Times New Roman"/>
                <a:cs typeface="Times New Roman"/>
              </a:rPr>
              <a:t>     </a:t>
            </a:r>
            <a:r>
              <a:rPr sz="2800" spc="-10" dirty="0">
                <a:latin typeface="Times New Roman"/>
                <a:cs typeface="Times New Roman"/>
              </a:rPr>
              <a:t>efficiently, </a:t>
            </a:r>
            <a:r>
              <a:rPr sz="2800" dirty="0">
                <a:latin typeface="Times New Roman"/>
                <a:cs typeface="Times New Roman"/>
              </a:rPr>
              <a:t>highlighting</a:t>
            </a:r>
            <a:r>
              <a:rPr sz="2800" spc="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need</a:t>
            </a:r>
            <a:r>
              <a:rPr sz="2800" spc="8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for </a:t>
            </a:r>
            <a:r>
              <a:rPr sz="2800" dirty="0">
                <a:latin typeface="Times New Roman"/>
                <a:cs typeface="Times New Roman"/>
              </a:rPr>
              <a:t>Java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Packages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group </a:t>
            </a:r>
            <a:r>
              <a:rPr sz="2800" dirty="0">
                <a:latin typeface="Times New Roman"/>
                <a:cs typeface="Times New Roman"/>
              </a:rPr>
              <a:t>related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classes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like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folders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4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4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file</a:t>
            </a:r>
            <a:r>
              <a:rPr sz="2800" spc="4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system</a:t>
            </a:r>
            <a:r>
              <a:rPr sz="2800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4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better </a:t>
            </a:r>
            <a:r>
              <a:rPr sz="2800" dirty="0">
                <a:latin typeface="Times New Roman"/>
                <a:cs typeface="Times New Roman"/>
              </a:rPr>
              <a:t>maintenance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reuse.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7299" rIns="0" bIns="0" rtlCol="0">
            <a:spAutoFit/>
          </a:bodyPr>
          <a:lstStyle/>
          <a:p>
            <a:pPr marL="1191895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Introduction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447800"/>
            <a:ext cx="7848600" cy="45720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7299" rIns="0" bIns="0" rtlCol="0">
            <a:spAutoFit/>
          </a:bodyPr>
          <a:lstStyle/>
          <a:p>
            <a:pPr marL="1069975">
              <a:lnSpc>
                <a:spcPct val="100000"/>
              </a:lnSpc>
              <a:spcBef>
                <a:spcPts val="110"/>
              </a:spcBef>
            </a:pPr>
            <a:r>
              <a:rPr dirty="0"/>
              <a:t>Key</a:t>
            </a:r>
            <a:r>
              <a:rPr spc="-55" dirty="0"/>
              <a:t> </a:t>
            </a:r>
            <a:r>
              <a:rPr spc="-10" dirty="0"/>
              <a:t>Concepts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400" y="1676400"/>
            <a:ext cx="5943600" cy="4401312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729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Types</a:t>
            </a:r>
            <a:r>
              <a:rPr spc="-4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Java</a:t>
            </a:r>
            <a:r>
              <a:rPr spc="-60" dirty="0"/>
              <a:t> </a:t>
            </a:r>
            <a:r>
              <a:rPr spc="-10" dirty="0"/>
              <a:t>Packages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635" y="1611630"/>
            <a:ext cx="3237230" cy="14878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3695" indent="-34099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3695" algn="l"/>
              </a:tabLst>
            </a:pPr>
            <a:r>
              <a:rPr sz="3200" spc="-10" dirty="0">
                <a:latin typeface="Times New Roman"/>
                <a:cs typeface="Times New Roman"/>
              </a:rPr>
              <a:t>Built-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Packages</a:t>
            </a:r>
            <a:endParaRPr sz="3200">
              <a:latin typeface="Times New Roman"/>
              <a:cs typeface="Times New Roman"/>
            </a:endParaRPr>
          </a:p>
          <a:p>
            <a:pPr marL="356870" marR="766445" indent="-344805">
              <a:lnSpc>
                <a:spcPct val="100000"/>
              </a:lnSpc>
              <a:buFont typeface="Arial MT"/>
              <a:buChar char="•"/>
              <a:tabLst>
                <a:tab pos="356870" algn="l"/>
              </a:tabLst>
            </a:pPr>
            <a:r>
              <a:rPr sz="3200" spc="-45" dirty="0">
                <a:latin typeface="Times New Roman"/>
                <a:cs typeface="Times New Roman"/>
              </a:rPr>
              <a:t>User-</a:t>
            </a:r>
            <a:r>
              <a:rPr sz="3200" spc="-10" dirty="0">
                <a:latin typeface="Times New Roman"/>
                <a:cs typeface="Times New Roman"/>
              </a:rPr>
              <a:t>defined Packages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2400" y="1524000"/>
            <a:ext cx="4800600" cy="41148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7299" rIns="0" bIns="0" rtlCol="0">
            <a:spAutoFit/>
          </a:bodyPr>
          <a:lstStyle/>
          <a:p>
            <a:pPr marL="1616075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635" y="1616786"/>
            <a:ext cx="3922395" cy="3684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package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mypack;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class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MyPackageClass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latin typeface="Times New Roman"/>
                <a:cs typeface="Times New Roman"/>
              </a:rPr>
              <a:t>{</a:t>
            </a:r>
            <a:endParaRPr sz="2400">
              <a:latin typeface="Times New Roman"/>
              <a:cs typeface="Times New Roman"/>
            </a:endParaRPr>
          </a:p>
          <a:p>
            <a:pPr marL="356870" marR="5080" indent="-26860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public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static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void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main(String[] args)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0" dirty="0">
                <a:latin typeface="Times New Roman"/>
                <a:cs typeface="Times New Roman"/>
              </a:rPr>
              <a:t>{</a:t>
            </a:r>
            <a:endParaRPr sz="2400">
              <a:latin typeface="Times New Roman"/>
              <a:cs typeface="Times New Roman"/>
            </a:endParaRPr>
          </a:p>
          <a:p>
            <a:pPr marL="356870" marR="80645" indent="-26860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System.out.println("This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my </a:t>
            </a:r>
            <a:r>
              <a:rPr sz="2400" spc="-10" dirty="0">
                <a:latin typeface="Times New Roman"/>
                <a:cs typeface="Times New Roman"/>
              </a:rPr>
              <a:t>package!");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latin typeface="Times New Roman"/>
                <a:cs typeface="Times New Roman"/>
              </a:rPr>
              <a:t>}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1600" y="1524000"/>
            <a:ext cx="3505200" cy="39624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77215" rIns="0" bIns="0" rtlCol="0">
            <a:spAutoFit/>
          </a:bodyPr>
          <a:lstStyle/>
          <a:p>
            <a:pPr marL="1274445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Approaches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0" y="1447800"/>
            <a:ext cx="5029200" cy="50292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0827" rIns="0" bIns="0" rtlCol="0">
            <a:spAutoFit/>
          </a:bodyPr>
          <a:lstStyle/>
          <a:p>
            <a:pPr marL="15246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Mind</a:t>
            </a:r>
            <a:r>
              <a:rPr sz="3600" spc="-45" dirty="0"/>
              <a:t> </a:t>
            </a:r>
            <a:r>
              <a:rPr sz="3600" spc="-25" dirty="0"/>
              <a:t>Map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600200"/>
            <a:ext cx="7543800" cy="43434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r>
              <a:rPr spc="-25" dirty="0"/>
              <a:t>/10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25805">
              <a:lnSpc>
                <a:spcPct val="100000"/>
              </a:lnSpc>
              <a:spcBef>
                <a:spcPts val="105"/>
              </a:spcBef>
            </a:pPr>
            <a:r>
              <a:rPr dirty="0"/>
              <a:t>Question</a:t>
            </a:r>
            <a:r>
              <a:rPr spc="-125" dirty="0"/>
              <a:t> </a:t>
            </a:r>
            <a:r>
              <a:rPr dirty="0"/>
              <a:t>to</a:t>
            </a:r>
            <a:r>
              <a:rPr spc="-90" dirty="0"/>
              <a:t> </a:t>
            </a:r>
            <a:r>
              <a:rPr spc="-10" dirty="0"/>
              <a:t>solve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OOPS/Packages/G.Devi/SNSCT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11/1/2025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r>
              <a:rPr spc="-25" dirty="0"/>
              <a:t>/10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635" y="1389633"/>
            <a:ext cx="7690484" cy="39890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267970" algn="l"/>
              </a:tabLst>
            </a:pPr>
            <a:r>
              <a:rPr sz="2000" dirty="0">
                <a:latin typeface="Times New Roman"/>
                <a:cs typeface="Times New Roman"/>
              </a:rPr>
              <a:t>Which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following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correct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way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define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package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Java?</a:t>
            </a:r>
            <a:endParaRPr sz="2000">
              <a:latin typeface="Times New Roman"/>
              <a:cs typeface="Times New Roman"/>
            </a:endParaRPr>
          </a:p>
          <a:p>
            <a:pPr marL="273685" lvl="1" indent="-260985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273685" algn="l"/>
              </a:tabLst>
            </a:pPr>
            <a:r>
              <a:rPr sz="2000" dirty="0">
                <a:solidFill>
                  <a:srgbClr val="001D34"/>
                </a:solidFill>
                <a:latin typeface="Times New Roman"/>
                <a:cs typeface="Times New Roman"/>
              </a:rPr>
              <a:t>package</a:t>
            </a:r>
            <a:r>
              <a:rPr sz="2000" spc="-70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D34"/>
                </a:solidFill>
                <a:latin typeface="Times New Roman"/>
                <a:cs typeface="Times New Roman"/>
              </a:rPr>
              <a:t>mypackage;</a:t>
            </a:r>
            <a:endParaRPr sz="2000">
              <a:latin typeface="Times New Roman"/>
              <a:cs typeface="Times New Roman"/>
            </a:endParaRPr>
          </a:p>
          <a:p>
            <a:pPr marL="285750" lvl="1" indent="-273050">
              <a:lnSpc>
                <a:spcPct val="100000"/>
              </a:lnSpc>
              <a:buAutoNum type="alphaLcParenR"/>
              <a:tabLst>
                <a:tab pos="285750" algn="l"/>
              </a:tabLst>
            </a:pPr>
            <a:r>
              <a:rPr sz="2000" dirty="0">
                <a:solidFill>
                  <a:srgbClr val="001D34"/>
                </a:solidFill>
                <a:latin typeface="Times New Roman"/>
                <a:cs typeface="Times New Roman"/>
              </a:rPr>
              <a:t>import</a:t>
            </a:r>
            <a:r>
              <a:rPr sz="2000" spc="-25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D34"/>
                </a:solidFill>
                <a:latin typeface="Times New Roman"/>
                <a:cs typeface="Times New Roman"/>
              </a:rPr>
              <a:t>mypackage;</a:t>
            </a:r>
            <a:endParaRPr sz="2000">
              <a:latin typeface="Times New Roman"/>
              <a:cs typeface="Times New Roman"/>
            </a:endParaRPr>
          </a:p>
          <a:p>
            <a:pPr marL="273685" lvl="1" indent="-260985">
              <a:lnSpc>
                <a:spcPct val="100000"/>
              </a:lnSpc>
              <a:buAutoNum type="alphaLcParenR"/>
              <a:tabLst>
                <a:tab pos="273685" algn="l"/>
              </a:tabLst>
            </a:pPr>
            <a:r>
              <a:rPr sz="2000" dirty="0">
                <a:solidFill>
                  <a:srgbClr val="001D34"/>
                </a:solidFill>
                <a:latin typeface="Times New Roman"/>
                <a:cs typeface="Times New Roman"/>
              </a:rPr>
              <a:t>include</a:t>
            </a:r>
            <a:r>
              <a:rPr sz="2000" spc="-65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D34"/>
                </a:solidFill>
                <a:latin typeface="Times New Roman"/>
                <a:cs typeface="Times New Roman"/>
              </a:rPr>
              <a:t>mypackage;</a:t>
            </a:r>
            <a:endParaRPr sz="2000">
              <a:latin typeface="Times New Roman"/>
              <a:cs typeface="Times New Roman"/>
            </a:endParaRPr>
          </a:p>
          <a:p>
            <a:pPr marL="285750" lvl="1" indent="-273050">
              <a:lnSpc>
                <a:spcPct val="100000"/>
              </a:lnSpc>
              <a:buAutoNum type="alphaLcParenR"/>
              <a:tabLst>
                <a:tab pos="285750" algn="l"/>
              </a:tabLst>
            </a:pPr>
            <a:r>
              <a:rPr sz="2000" dirty="0">
                <a:solidFill>
                  <a:srgbClr val="001D34"/>
                </a:solidFill>
                <a:latin typeface="Times New Roman"/>
                <a:cs typeface="Times New Roman"/>
              </a:rPr>
              <a:t>define</a:t>
            </a:r>
            <a:r>
              <a:rPr sz="2000" spc="-65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D34"/>
                </a:solidFill>
                <a:latin typeface="Times New Roman"/>
                <a:cs typeface="Times New Roman"/>
              </a:rPr>
              <a:t>package</a:t>
            </a:r>
            <a:r>
              <a:rPr sz="2000" spc="-65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D34"/>
                </a:solidFill>
                <a:latin typeface="Times New Roman"/>
                <a:cs typeface="Times New Roman"/>
              </a:rPr>
              <a:t>mypackage;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1D34"/>
                </a:solidFill>
                <a:latin typeface="Times New Roman"/>
                <a:cs typeface="Times New Roman"/>
              </a:rPr>
              <a:t>Answer:</a:t>
            </a:r>
            <a:r>
              <a:rPr sz="2000" b="1" spc="-80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1D34"/>
                </a:solidFill>
                <a:latin typeface="Times New Roman"/>
                <a:cs typeface="Times New Roman"/>
              </a:rPr>
              <a:t>a)</a:t>
            </a:r>
            <a:r>
              <a:rPr sz="2000" b="1" spc="-90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1D34"/>
                </a:solidFill>
                <a:latin typeface="Times New Roman"/>
                <a:cs typeface="Times New Roman"/>
              </a:rPr>
              <a:t>package</a:t>
            </a:r>
            <a:r>
              <a:rPr sz="2000" b="1" spc="-70" dirty="0">
                <a:solidFill>
                  <a:srgbClr val="001D34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1D34"/>
                </a:solidFill>
                <a:latin typeface="Times New Roman"/>
                <a:cs typeface="Times New Roman"/>
              </a:rPr>
              <a:t>mypackage;</a:t>
            </a:r>
            <a:endParaRPr sz="20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267970" algn="l"/>
              </a:tabLst>
            </a:pPr>
            <a:r>
              <a:rPr sz="2000" dirty="0">
                <a:latin typeface="Times New Roman"/>
                <a:cs typeface="Times New Roman"/>
              </a:rPr>
              <a:t>Which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following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packages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automatically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imported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every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Java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program?</a:t>
            </a:r>
            <a:endParaRPr sz="2000">
              <a:latin typeface="Times New Roman"/>
              <a:cs typeface="Times New Roman"/>
            </a:endParaRPr>
          </a:p>
          <a:p>
            <a:pPr marL="273685" lvl="1" indent="-260985">
              <a:lnSpc>
                <a:spcPct val="100000"/>
              </a:lnSpc>
              <a:buAutoNum type="alphaLcParenR"/>
              <a:tabLst>
                <a:tab pos="273685" algn="l"/>
              </a:tabLst>
            </a:pPr>
            <a:r>
              <a:rPr sz="2000" spc="-10" dirty="0">
                <a:latin typeface="Times New Roman"/>
                <a:cs typeface="Times New Roman"/>
              </a:rPr>
              <a:t>java.util</a:t>
            </a:r>
            <a:endParaRPr sz="2000">
              <a:latin typeface="Times New Roman"/>
              <a:cs typeface="Times New Roman"/>
            </a:endParaRPr>
          </a:p>
          <a:p>
            <a:pPr marL="286385" lvl="1" indent="-273685">
              <a:lnSpc>
                <a:spcPct val="100000"/>
              </a:lnSpc>
              <a:buAutoNum type="alphaLcParenR"/>
              <a:tabLst>
                <a:tab pos="286385" algn="l"/>
              </a:tabLst>
            </a:pPr>
            <a:r>
              <a:rPr sz="2000" spc="-10" dirty="0">
                <a:latin typeface="Times New Roman"/>
                <a:cs typeface="Times New Roman"/>
              </a:rPr>
              <a:t>java.io</a:t>
            </a:r>
            <a:endParaRPr sz="2000">
              <a:latin typeface="Times New Roman"/>
              <a:cs typeface="Times New Roman"/>
            </a:endParaRPr>
          </a:p>
          <a:p>
            <a:pPr marL="273685" lvl="1" indent="-260985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273685" algn="l"/>
              </a:tabLst>
            </a:pPr>
            <a:r>
              <a:rPr sz="2000" spc="-10" dirty="0">
                <a:latin typeface="Times New Roman"/>
                <a:cs typeface="Times New Roman"/>
              </a:rPr>
              <a:t>java.lang</a:t>
            </a:r>
            <a:endParaRPr sz="2000">
              <a:latin typeface="Times New Roman"/>
              <a:cs typeface="Times New Roman"/>
            </a:endParaRPr>
          </a:p>
          <a:p>
            <a:pPr marL="286385" lvl="1" indent="-273685">
              <a:lnSpc>
                <a:spcPct val="100000"/>
              </a:lnSpc>
              <a:buAutoNum type="alphaLcParenR"/>
              <a:tabLst>
                <a:tab pos="286385" algn="l"/>
              </a:tabLst>
            </a:pPr>
            <a:r>
              <a:rPr sz="2000" spc="-10" dirty="0">
                <a:latin typeface="Times New Roman"/>
                <a:cs typeface="Times New Roman"/>
              </a:rPr>
              <a:t>java.net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Answer: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c)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java.lang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336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 MT</vt:lpstr>
      <vt:lpstr>Calibri</vt:lpstr>
      <vt:lpstr>Cambria</vt:lpstr>
      <vt:lpstr>Times New Roman</vt:lpstr>
      <vt:lpstr>Office Theme</vt:lpstr>
      <vt:lpstr>  SNS College of Technology (An Autonomous Institutions)</vt:lpstr>
      <vt:lpstr>Packages</vt:lpstr>
      <vt:lpstr>Introduction</vt:lpstr>
      <vt:lpstr>Key Concepts</vt:lpstr>
      <vt:lpstr>Types of Java Packages</vt:lpstr>
      <vt:lpstr>Example</vt:lpstr>
      <vt:lpstr>Approaches</vt:lpstr>
      <vt:lpstr>Mind Map</vt:lpstr>
      <vt:lpstr>Question to solve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swathi ramkumar</cp:lastModifiedBy>
  <cp:revision>2</cp:revision>
  <dcterms:created xsi:type="dcterms:W3CDTF">2026-01-27T04:37:05Z</dcterms:created>
  <dcterms:modified xsi:type="dcterms:W3CDTF">2026-01-27T04:56:26Z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