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embeddedFontLst>
    <p:embeddedFont>
      <p:font typeface="Poppins" panose="000005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7DD920E-0BA3-4A8F-A71A-76C150E142F6}">
  <a:tblStyle styleId="{C7DD920E-0BA3-4A8F-A71A-76C150E142F6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CF4"/>
          </a:solidFill>
        </a:fill>
      </a:tcStyle>
    </a:wholeTbl>
    <a:band1H>
      <a:tcTxStyle/>
      <a:tcStyle>
        <a:tcBdr/>
        <a:fill>
          <a:solidFill>
            <a:srgbClr val="CFD7E7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FD7E7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9" name="Google Shape;209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3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3">
            <a:extLst>
              <a:ext uri="{FF2B5EF4-FFF2-40B4-BE49-F238E27FC236}">
                <a16:creationId xmlns:a16="http://schemas.microsoft.com/office/drawing/2014/main" id="{82C92178-F590-B868-5324-4249B7F5A1B8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DAFF9FB8-431B-C07E-C3C2-2C65ED009F1B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2D1C26-7627-23A8-67A9-31154A7F1E45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922BD0-C7CB-F58E-3B15-5C252F4CE7B4}"/>
              </a:ext>
            </a:extLst>
          </p:cNvPr>
          <p:cNvSpPr txBox="1"/>
          <p:nvPr/>
        </p:nvSpPr>
        <p:spPr>
          <a:xfrm>
            <a:off x="746449" y="235898"/>
            <a:ext cx="890140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Dr.SNS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RAJALAKSHMI  COLLEGE OF ARTS AND SCIENCE</a:t>
            </a:r>
            <a:b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(Autonomous)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Accredited by NAAC – UGC with ‘A+ Grade (Cycle IV)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Recognised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 UGC, Approved by AICTE &amp; Affiliated to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Bharathiar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University) Coimbatore- 49 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C47BCF-7D73-2226-65DD-2B181E8402D0}"/>
              </a:ext>
            </a:extLst>
          </p:cNvPr>
          <p:cNvSpPr txBox="1"/>
          <p:nvPr/>
        </p:nvSpPr>
        <p:spPr>
          <a:xfrm>
            <a:off x="2146040" y="2099811"/>
            <a:ext cx="6102220" cy="8732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DEPARTMENT OF  COMMERCE WITH </a:t>
            </a:r>
          </a:p>
          <a:p>
            <a:pPr algn="ctr">
              <a:lnSpc>
                <a:spcPct val="150000"/>
              </a:lnSpc>
            </a:pPr>
            <a:r>
              <a:rPr lang="en-US" sz="1800" b="1" dirty="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INFORMATION TECHNOLOGY </a:t>
            </a:r>
            <a:endParaRPr lang="en-IN" sz="1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B657420-99BD-39BB-6BD7-513AE3E725F1}"/>
              </a:ext>
            </a:extLst>
          </p:cNvPr>
          <p:cNvSpPr txBox="1"/>
          <p:nvPr/>
        </p:nvSpPr>
        <p:spPr>
          <a:xfrm>
            <a:off x="2289563" y="3199961"/>
            <a:ext cx="610222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MANAGERIAL ECONOMICS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Profit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A03EC3-7F52-782A-8DB5-AADBF31A4C26}"/>
              </a:ext>
            </a:extLst>
          </p:cNvPr>
          <p:cNvSpPr txBox="1"/>
          <p:nvPr/>
        </p:nvSpPr>
        <p:spPr>
          <a:xfrm>
            <a:off x="620700" y="4367571"/>
            <a:ext cx="9439945" cy="11306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</a:t>
            </a: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Dr. </a:t>
            </a:r>
            <a:r>
              <a:rPr lang="en-US" sz="1800" b="1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R.Arthi</a:t>
            </a: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, </a:t>
            </a:r>
            <a:r>
              <a:rPr lang="en-US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M.Com</a:t>
            </a:r>
            <a:r>
              <a:rPr lang="en-US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(IB).,M.Phil., MBA.,M.Com.,</a:t>
            </a:r>
            <a:r>
              <a:rPr lang="en-US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Ph.D</a:t>
            </a:r>
            <a:r>
              <a:rPr lang="en-US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.,</a:t>
            </a:r>
          </a:p>
          <a:p>
            <a:pPr algn="ctr"/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Assistant Professor,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33333"/>
              </a:lnSpc>
            </a:pPr>
            <a:r>
              <a:rPr lang="en-US" sz="1800" b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             Department of Commerce with Information Technology </a:t>
            </a:r>
            <a:endParaRPr lang="en-US" sz="1800" b="1" dirty="0">
              <a:solidFill>
                <a:srgbClr val="002060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9" name="object 8">
            <a:extLst>
              <a:ext uri="{FF2B5EF4-FFF2-40B4-BE49-F238E27FC236}">
                <a16:creationId xmlns:a16="http://schemas.microsoft.com/office/drawing/2014/main" id="{1DB2BCF5-E0CE-CACE-78C1-73DCADBD853B}"/>
              </a:ext>
            </a:extLst>
          </p:cNvPr>
          <p:cNvSpPr/>
          <p:nvPr/>
        </p:nvSpPr>
        <p:spPr>
          <a:xfrm>
            <a:off x="2571716" y="3772313"/>
            <a:ext cx="71438" cy="2000264"/>
          </a:xfrm>
          <a:custGeom>
            <a:avLst/>
            <a:gdLst/>
            <a:ahLst/>
            <a:cxnLst/>
            <a:rect l="l" t="t" r="r" b="b"/>
            <a:pathLst>
              <a:path w="171450" h="3416934">
                <a:moveTo>
                  <a:pt x="0" y="3416436"/>
                </a:moveTo>
                <a:lnTo>
                  <a:pt x="0" y="0"/>
                </a:lnTo>
                <a:lnTo>
                  <a:pt x="171450" y="0"/>
                </a:lnTo>
                <a:lnTo>
                  <a:pt x="171450" y="3416436"/>
                </a:lnTo>
                <a:lnTo>
                  <a:pt x="0" y="341643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2">
            <a:extLst>
              <a:ext uri="{FF2B5EF4-FFF2-40B4-BE49-F238E27FC236}">
                <a16:creationId xmlns:a16="http://schemas.microsoft.com/office/drawing/2014/main" id="{FAC582AC-D8DA-0861-8BE0-963FCC902596}"/>
              </a:ext>
            </a:extLst>
          </p:cNvPr>
          <p:cNvGrpSpPr/>
          <p:nvPr/>
        </p:nvGrpSpPr>
        <p:grpSpPr>
          <a:xfrm>
            <a:off x="10761438" y="0"/>
            <a:ext cx="1430562" cy="6533240"/>
            <a:chOff x="9273810" y="0"/>
            <a:chExt cx="3405504" cy="10287000"/>
          </a:xfrm>
        </p:grpSpPr>
        <p:sp>
          <p:nvSpPr>
            <p:cNvPr id="11" name="object 3">
              <a:extLst>
                <a:ext uri="{FF2B5EF4-FFF2-40B4-BE49-F238E27FC236}">
                  <a16:creationId xmlns:a16="http://schemas.microsoft.com/office/drawing/2014/main" id="{98620DAD-7279-C735-DC62-4E7F07014769}"/>
                </a:ext>
              </a:extLst>
            </p:cNvPr>
            <p:cNvSpPr/>
            <p:nvPr/>
          </p:nvSpPr>
          <p:spPr>
            <a:xfrm>
              <a:off x="9273810" y="0"/>
              <a:ext cx="3405504" cy="10287000"/>
            </a:xfrm>
            <a:custGeom>
              <a:avLst/>
              <a:gdLst/>
              <a:ahLst/>
              <a:cxnLst/>
              <a:rect l="l" t="t" r="r" b="b"/>
              <a:pathLst>
                <a:path w="3405505" h="10287000">
                  <a:moveTo>
                    <a:pt x="3405012" y="10286999"/>
                  </a:moveTo>
                  <a:lnTo>
                    <a:pt x="0" y="10286999"/>
                  </a:lnTo>
                  <a:lnTo>
                    <a:pt x="0" y="0"/>
                  </a:lnTo>
                  <a:lnTo>
                    <a:pt x="3405012" y="0"/>
                  </a:lnTo>
                  <a:lnTo>
                    <a:pt x="3405012" y="10286999"/>
                  </a:lnTo>
                  <a:close/>
                </a:path>
              </a:pathLst>
            </a:custGeom>
            <a:solidFill>
              <a:srgbClr val="92D050"/>
            </a:solidFill>
            <a:ln>
              <a:solidFill>
                <a:srgbClr val="92D05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4">
              <a:extLst>
                <a:ext uri="{FF2B5EF4-FFF2-40B4-BE49-F238E27FC236}">
                  <a16:creationId xmlns:a16="http://schemas.microsoft.com/office/drawing/2014/main" id="{4922CD60-CB12-3862-F057-C18FF31934D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88365" y="400341"/>
              <a:ext cx="2976391" cy="897720"/>
            </a:xfrm>
            <a:prstGeom prst="rect">
              <a:avLst/>
            </a:prstGeom>
          </p:spPr>
        </p:pic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960"/>
    </mc:Choice>
    <mc:Fallback xmlns="">
      <p:transition spd="slow" advTm="5496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22"/>
          <p:cNvSpPr txBox="1"/>
          <p:nvPr/>
        </p:nvSpPr>
        <p:spPr>
          <a:xfrm>
            <a:off x="911290" y="2235993"/>
            <a:ext cx="504825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A profitable firm provides stable employment, pays taxes for infrastructure, and fuels further R&amp;D.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4" name="Google Shape;214;p22"/>
          <p:cNvSpPr txBox="1"/>
          <p:nvPr/>
        </p:nvSpPr>
        <p:spPr>
          <a:xfrm>
            <a:off x="911290" y="3243457"/>
            <a:ext cx="504825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Without profit, a business is a drain on societal resources. Sustainable profitability allows for CSR and long-term community engagement.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" name="Google Shape;215;p22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81750" y="2143125"/>
            <a:ext cx="5048250" cy="3810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p22"/>
          <p:cNvSpPr txBox="1"/>
          <p:nvPr/>
        </p:nvSpPr>
        <p:spPr>
          <a:xfrm>
            <a:off x="762000" y="762000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Social Responsibility of Profit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7" name="Google Shape;217;p22"/>
          <p:cNvSpPr/>
          <p:nvPr/>
        </p:nvSpPr>
        <p:spPr>
          <a:xfrm>
            <a:off x="762000" y="1504950"/>
            <a:ext cx="10668000" cy="1905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EE35AFF4-2627-CC88-9B38-36068E2FC66D}"/>
              </a:ext>
            </a:extLst>
          </p:cNvPr>
          <p:cNvSpPr/>
          <p:nvPr/>
        </p:nvSpPr>
        <p:spPr>
          <a:xfrm>
            <a:off x="-10648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F83560E1-80D9-8121-929D-52080093EE31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22E3001-3B10-16C8-989F-70C72060B68C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A4AAFB-AECB-DD44-D9F4-584203E884C3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9/9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72452BDA-049F-0C01-938E-494EB4F71692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2717"/>
    </mc:Choice>
    <mc:Fallback xmlns="">
      <p:transition spd="slow" advTm="3271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93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4081462"/>
            <a:ext cx="5048250" cy="59055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795338" y="2010802"/>
            <a:ext cx="5300662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Fundamental Meaning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" name="Google Shape;95;p14"/>
          <p:cNvSpPr txBox="1"/>
          <p:nvPr/>
        </p:nvSpPr>
        <p:spPr>
          <a:xfrm>
            <a:off x="785811" y="2572092"/>
            <a:ext cx="5232433" cy="1231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Profit is the surplus of revenue </a:t>
            </a: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over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 the total cost of production. It represents the reward for the entrepreneurial factor of production.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" name="Google Shape;96;p14"/>
          <p:cNvSpPr txBox="1"/>
          <p:nvPr/>
        </p:nvSpPr>
        <p:spPr>
          <a:xfrm>
            <a:off x="762000" y="4862512"/>
            <a:ext cx="5048250" cy="837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Unlike wages or interest, profit is a residual income—it is what </a:t>
            </a: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remains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 after all other contractual obligations are met.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7" name="Google Shape;97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381750" y="2143125"/>
            <a:ext cx="5048250" cy="3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14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1047750" y="4319587"/>
            <a:ext cx="4524375" cy="1143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4"/>
          <p:cNvSpPr txBox="1"/>
          <p:nvPr/>
        </p:nvSpPr>
        <p:spPr>
          <a:xfrm>
            <a:off x="762000" y="762000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Defining Profit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9D6F366D-C820-715A-7E37-810E5B032F6C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6B8FB544-E8BB-A60A-7332-DA5FC2F7DBF8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B2B1FC-5AF7-C052-FA24-16E6EAC5D389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2402D0C-8CA8-3BA0-A6C9-64A6C08921A2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1/9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B93211FD-B300-3F3B-B65B-2256F0FDD551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353"/>
    </mc:Choice>
    <mc:Fallback xmlns="">
      <p:transition spd="slow" advTm="15353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p15"/>
          <p:cNvGraphicFramePr/>
          <p:nvPr>
            <p:extLst>
              <p:ext uri="{D42A27DB-BD31-4B8C-83A1-F6EECF244321}">
                <p14:modId xmlns:p14="http://schemas.microsoft.com/office/powerpoint/2010/main" val="2578232647"/>
              </p:ext>
            </p:extLst>
          </p:nvPr>
        </p:nvGraphicFramePr>
        <p:xfrm>
          <a:off x="631371" y="1785938"/>
          <a:ext cx="10668000" cy="3467125"/>
        </p:xfrm>
        <a:graphic>
          <a:graphicData uri="http://schemas.openxmlformats.org/drawingml/2006/table">
            <a:tbl>
              <a:tblPr firstRow="1" bandRow="1">
                <a:noFill/>
                <a:tableStyleId>{C7DD920E-0BA3-4A8F-A71A-76C150E142F6}</a:tableStyleId>
              </a:tblPr>
              <a:tblGrid>
                <a:gridCol w="1985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60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223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Feature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47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Accounting Profit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47A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Economic Profit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47A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Formula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Total Revenue - Explicit Costs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Total Revenue - (Explicit + Implicit Costs)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Explicit Costs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Wages, Rent, Materials, Interest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Wages, Rent, Materials, Interest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Implicit Costs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Ignored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Opportunity cost of owner's resources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34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1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Focus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Reporting and Taxation</a:t>
                      </a:r>
                      <a:endParaRPr sz="180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 b="0" i="0" u="none" strike="noStrike" cap="non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Lato"/>
                          <a:cs typeface="Times New Roman" panose="02020603050405020304" pitchFamily="18" charset="0"/>
                          <a:sym typeface="Lato"/>
                        </a:rPr>
                        <a:t>Resource Allocation and Survival</a:t>
                      </a:r>
                      <a:endParaRPr sz="18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500" marR="63500" marT="25400" marB="2540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07" name="Google Shape;107;p15"/>
          <p:cNvSpPr/>
          <p:nvPr/>
        </p:nvSpPr>
        <p:spPr>
          <a:xfrm>
            <a:off x="762000" y="3681412"/>
            <a:ext cx="198551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15"/>
          <p:cNvSpPr/>
          <p:nvPr/>
        </p:nvSpPr>
        <p:spPr>
          <a:xfrm>
            <a:off x="2747516" y="3681412"/>
            <a:ext cx="3860155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5"/>
          <p:cNvSpPr/>
          <p:nvPr/>
        </p:nvSpPr>
        <p:spPr>
          <a:xfrm>
            <a:off x="6607671" y="3681412"/>
            <a:ext cx="4822328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15"/>
          <p:cNvSpPr/>
          <p:nvPr/>
        </p:nvSpPr>
        <p:spPr>
          <a:xfrm>
            <a:off x="762000" y="4376737"/>
            <a:ext cx="198551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5"/>
          <p:cNvSpPr/>
          <p:nvPr/>
        </p:nvSpPr>
        <p:spPr>
          <a:xfrm>
            <a:off x="2747516" y="4376737"/>
            <a:ext cx="3860155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15"/>
          <p:cNvSpPr/>
          <p:nvPr/>
        </p:nvSpPr>
        <p:spPr>
          <a:xfrm>
            <a:off x="6607671" y="4376737"/>
            <a:ext cx="4822328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15"/>
          <p:cNvSpPr/>
          <p:nvPr/>
        </p:nvSpPr>
        <p:spPr>
          <a:xfrm>
            <a:off x="762000" y="5072062"/>
            <a:ext cx="1985516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15"/>
          <p:cNvSpPr/>
          <p:nvPr/>
        </p:nvSpPr>
        <p:spPr>
          <a:xfrm>
            <a:off x="2747516" y="5072062"/>
            <a:ext cx="3860155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5"/>
          <p:cNvSpPr/>
          <p:nvPr/>
        </p:nvSpPr>
        <p:spPr>
          <a:xfrm>
            <a:off x="6607671" y="5072062"/>
            <a:ext cx="4822328" cy="9525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15"/>
          <p:cNvSpPr txBox="1"/>
          <p:nvPr/>
        </p:nvSpPr>
        <p:spPr>
          <a:xfrm>
            <a:off x="762000" y="762000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Accounting vs. Economic Profit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54FFE6E4-8BD5-DFE2-7428-0BD76A55D295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1C54E7C7-4E81-EA0D-C748-B2B005D2C753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11748DC-6AF7-94DB-D467-70EA09260DBD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9B044B-6047-D9AD-EDD1-C3B5EEEE7B97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2/9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E9F8E4D0-01DD-6122-57D2-7DEC0A9B707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310"/>
    </mc:Choice>
    <mc:Fallback xmlns="">
      <p:transition spd="slow" advTm="5631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/>
          <p:nvPr/>
        </p:nvSpPr>
        <p:spPr>
          <a:xfrm>
            <a:off x="761999" y="588702"/>
            <a:ext cx="10304106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Nature of Profit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8" name="Google Shape;128;p16"/>
          <p:cNvSpPr txBox="1"/>
          <p:nvPr/>
        </p:nvSpPr>
        <p:spPr>
          <a:xfrm>
            <a:off x="761999" y="2294021"/>
            <a:ext cx="5993363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Frank Knight distinguished between 'Risk' (calculable) and 'Uncertainty' (incalculable).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9" name="Google Shape;129;p16"/>
          <p:cNvSpPr txBox="1"/>
          <p:nvPr/>
        </p:nvSpPr>
        <p:spPr>
          <a:xfrm>
            <a:off x="761999" y="3335988"/>
            <a:ext cx="5909388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Profit is the reward for bearing 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non-insurable uncertainty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. While fire or theft can be insured, changes in consumer taste or unpredictable market shifts cannot.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0" name="Google Shape;130;p16"/>
          <p:cNvSpPr txBox="1"/>
          <p:nvPr/>
        </p:nvSpPr>
        <p:spPr>
          <a:xfrm>
            <a:off x="761999" y="4677066"/>
            <a:ext cx="5909388" cy="393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True entrepreneurial profit arises only because the future is unknown.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1" name="Google Shape;131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7248" y="2262187"/>
            <a:ext cx="4652865" cy="3300413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5ADAFD0-D8F9-1A98-8A64-613C834E55CE}"/>
              </a:ext>
            </a:extLst>
          </p:cNvPr>
          <p:cNvSpPr txBox="1"/>
          <p:nvPr/>
        </p:nvSpPr>
        <p:spPr>
          <a:xfrm>
            <a:off x="657808" y="1563241"/>
            <a:ext cx="609755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Uncertainty</a:t>
            </a:r>
            <a:endParaRPr lang="en-IN" sz="2000" dirty="0"/>
          </a:p>
        </p:txBody>
      </p:sp>
      <p:sp>
        <p:nvSpPr>
          <p:cNvPr id="4" name="object 3">
            <a:extLst>
              <a:ext uri="{FF2B5EF4-FFF2-40B4-BE49-F238E27FC236}">
                <a16:creationId xmlns:a16="http://schemas.microsoft.com/office/drawing/2014/main" id="{B3E3D6D4-382D-234D-2F2C-4AF687F2981B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95">
            <a:extLst>
              <a:ext uri="{FF2B5EF4-FFF2-40B4-BE49-F238E27FC236}">
                <a16:creationId xmlns:a16="http://schemas.microsoft.com/office/drawing/2014/main" id="{B108630E-82B4-3D52-ACDD-33DED750E9F7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B55958-B8DA-80CA-4DEC-580C41A320BE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EA635CA-F82D-A823-CB86-CA6E04E0E46A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3/9</a:t>
            </a:r>
          </a:p>
        </p:txBody>
      </p:sp>
      <p:pic>
        <p:nvPicPr>
          <p:cNvPr id="2" name="object 4">
            <a:extLst>
              <a:ext uri="{FF2B5EF4-FFF2-40B4-BE49-F238E27FC236}">
                <a16:creationId xmlns:a16="http://schemas.microsoft.com/office/drawing/2014/main" id="{C27ECE19-5542-AA94-FCA5-BDB80DFE1420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247"/>
    </mc:Choice>
    <mc:Fallback xmlns="">
      <p:transition spd="slow" advTm="23247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17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38200" y="1420666"/>
            <a:ext cx="3810000" cy="381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17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38200" y="1627334"/>
            <a:ext cx="3657600" cy="3657600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17"/>
          <p:cNvSpPr txBox="1"/>
          <p:nvPr/>
        </p:nvSpPr>
        <p:spPr>
          <a:xfrm>
            <a:off x="5067300" y="2009775"/>
            <a:ext cx="628650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F.B. Hawley argued that profit is the price paid by society to the entrepreneur for the risk he assumes.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1" name="Google Shape;141;p17"/>
          <p:cNvSpPr txBox="1"/>
          <p:nvPr/>
        </p:nvSpPr>
        <p:spPr>
          <a:xfrm>
            <a:off x="5067300" y="3001566"/>
            <a:ext cx="6362700" cy="1231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If there were no risk, everyone would become an entrepreneur, and competition would </a:t>
            </a: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drive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 profit to zero. The possibility of 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loss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 is what justifies the existence of </a:t>
            </a:r>
            <a:r>
              <a:rPr lang="en-US" sz="16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profit</a:t>
            </a: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2" name="Google Shape;142;p17"/>
          <p:cNvSpPr txBox="1"/>
          <p:nvPr/>
        </p:nvSpPr>
        <p:spPr>
          <a:xfrm>
            <a:off x="5067300" y="4362689"/>
            <a:ext cx="628650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The higher the perceived risk in an industry, the higher the required profit margin to attract capital.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3" name="Google Shape;143;p17"/>
          <p:cNvSpPr txBox="1"/>
          <p:nvPr/>
        </p:nvSpPr>
        <p:spPr>
          <a:xfrm>
            <a:off x="631372" y="1079241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Risk-Bearing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D386AE22-33DF-C873-0F8A-EE238B96A4FB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6B7D9383-B7CD-F74B-358B-10D11D469592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920C21-0CD8-1BCA-7248-D01CE3A9030B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348C0C-4751-B172-0F89-F55235C18FED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4/9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545307A5-7E0C-6065-A296-DB3CE9E7282F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385"/>
    </mc:Choice>
    <mc:Fallback xmlns="">
      <p:transition spd="slow" advTm="24385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481137"/>
            <a:ext cx="3365450" cy="513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1" name="Google Shape;151;p18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13200" y="1481137"/>
            <a:ext cx="3365450" cy="5133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Google Shape;152;p18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64400" y="1481137"/>
            <a:ext cx="3365450" cy="5133975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Google Shape;153;p18"/>
          <p:cNvSpPr txBox="1"/>
          <p:nvPr/>
        </p:nvSpPr>
        <p:spPr>
          <a:xfrm>
            <a:off x="1087914" y="3919537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Schumpeter's View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4" name="Google Shape;154;p18"/>
          <p:cNvSpPr txBox="1"/>
          <p:nvPr/>
        </p:nvSpPr>
        <p:spPr>
          <a:xfrm>
            <a:off x="1152524" y="4462462"/>
            <a:ext cx="2584400" cy="157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Profit arises from "Creative Destruction." It is the reward for introducing new products or processes.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Google Shape;155;p18"/>
          <p:cNvSpPr txBox="1"/>
          <p:nvPr/>
        </p:nvSpPr>
        <p:spPr>
          <a:xfrm>
            <a:off x="4739115" y="3919537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Process Improvement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6" name="Google Shape;156;p18"/>
          <p:cNvSpPr txBox="1"/>
          <p:nvPr/>
        </p:nvSpPr>
        <p:spPr>
          <a:xfrm>
            <a:off x="4803725" y="4462462"/>
            <a:ext cx="258440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Implementing more efficient production methods that lower costs below the market price.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7" name="Google Shape;157;p18"/>
          <p:cNvSpPr txBox="1"/>
          <p:nvPr/>
        </p:nvSpPr>
        <p:spPr>
          <a:xfrm>
            <a:off x="8390315" y="3919537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Transitory Status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8" name="Google Shape;158;p18"/>
          <p:cNvSpPr txBox="1"/>
          <p:nvPr/>
        </p:nvSpPr>
        <p:spPr>
          <a:xfrm>
            <a:off x="8454925" y="4425329"/>
            <a:ext cx="2584400" cy="157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Innovation profits are temporary. As others imitate the successful firm, the profit eventually vanishes.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9" name="Google Shape;159;p18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152525" y="1871662"/>
            <a:ext cx="25844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0" name="Google Shape;160;p18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4803725" y="1871662"/>
            <a:ext cx="2584400" cy="190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Google Shape;161;p18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8454925" y="1871662"/>
            <a:ext cx="25844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8"/>
          <p:cNvSpPr txBox="1"/>
          <p:nvPr/>
        </p:nvSpPr>
        <p:spPr>
          <a:xfrm>
            <a:off x="762000" y="481012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Nature: Dynamic Innovation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ECCFB7ED-3A60-2BBE-17B8-42A5F39D1E38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0C227FD4-407B-C9A3-3FB1-3B2374C7ADC2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A71911-F981-4DEB-C5E4-5B2B4CFDB28A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A29B348-BC31-04DB-1DAD-04E6CEE5BD44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5/9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05AA4F63-15FA-2593-1891-DA4EA0DE8C16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296"/>
    </mc:Choice>
    <mc:Fallback xmlns="">
      <p:transition spd="slow" advTm="38296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Google Shape;169;p19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1862137"/>
            <a:ext cx="10668000" cy="437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0" name="Google Shape;170;p19"/>
          <p:cNvSpPr txBox="1"/>
          <p:nvPr/>
        </p:nvSpPr>
        <p:spPr>
          <a:xfrm>
            <a:off x="892628" y="5047964"/>
            <a:ext cx="10668000" cy="8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In a static economy, profit would tend toward zero as supply matches demand perfectly. In a dynamic world, constant shifts in population, technology, and tastes create new profit opportunities.</a:t>
            </a:r>
            <a:endParaRPr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1" name="Google Shape;171;p19"/>
          <p:cNvSpPr txBox="1"/>
          <p:nvPr/>
        </p:nvSpPr>
        <p:spPr>
          <a:xfrm>
            <a:off x="762000" y="623887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Profit in the Dynamic Economy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2" name="Google Shape;172;p19"/>
          <p:cNvSpPr/>
          <p:nvPr/>
        </p:nvSpPr>
        <p:spPr>
          <a:xfrm>
            <a:off x="762000" y="1366837"/>
            <a:ext cx="10668000" cy="1905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DC2CAC0A-D1B6-7278-C2CB-A979C8088F19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F1CBD988-2E5A-425D-BFF6-85BA8467D62D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B5821D0-7A02-2D4F-B32B-E19645FAF543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C9505C-D61F-348F-A4F4-306714E69001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6/9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6BD90E28-EC40-C482-1F90-3CBA482ABE4F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0"/>
    </mc:Choice>
    <mc:Fallback xmlns="">
      <p:transition spd="slow" advTm="86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Google Shape;178;p20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2000" y="2114550"/>
            <a:ext cx="3365450" cy="386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9" name="Google Shape;179;p20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413200" y="2114550"/>
            <a:ext cx="3365450" cy="3867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0" name="Google Shape;180;p20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064400" y="2114550"/>
            <a:ext cx="3365450" cy="3867150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0"/>
          <p:cNvSpPr txBox="1"/>
          <p:nvPr/>
        </p:nvSpPr>
        <p:spPr>
          <a:xfrm>
            <a:off x="1087914" y="3286125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Incentive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2" name="Google Shape;182;p20"/>
          <p:cNvSpPr txBox="1"/>
          <p:nvPr/>
        </p:nvSpPr>
        <p:spPr>
          <a:xfrm>
            <a:off x="1152525" y="3829050"/>
            <a:ext cx="2584400" cy="157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The primary driver for individuals to take risks and work harder than required for a standard wage.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3" name="Google Shape;183;p20"/>
          <p:cNvSpPr txBox="1"/>
          <p:nvPr/>
        </p:nvSpPr>
        <p:spPr>
          <a:xfrm>
            <a:off x="4739115" y="3286125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Resource Allocation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4" name="Google Shape;184;p20"/>
          <p:cNvSpPr txBox="1"/>
          <p:nvPr/>
        </p:nvSpPr>
        <p:spPr>
          <a:xfrm>
            <a:off x="4868335" y="3878517"/>
            <a:ext cx="2584400" cy="157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Profit acts as a signal. High profits in an industry attract resources (capital/labor) to that sector.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5" name="Google Shape;185;p20"/>
          <p:cNvSpPr txBox="1"/>
          <p:nvPr/>
        </p:nvSpPr>
        <p:spPr>
          <a:xfrm>
            <a:off x="8390315" y="3286125"/>
            <a:ext cx="271362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Efficiency Indicator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6" name="Google Shape;186;p20"/>
          <p:cNvSpPr txBox="1"/>
          <p:nvPr/>
        </p:nvSpPr>
        <p:spPr>
          <a:xfrm>
            <a:off x="8455075" y="3878517"/>
            <a:ext cx="2584400" cy="15758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While not perfect, profit serves as a measure of how effectively a firm converts inputs into valuable outputs.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7" name="Google Shape;187;p20" descr="image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2216050" y="2552700"/>
            <a:ext cx="45720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8" name="Google Shape;188;p20" descr="image.png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5838676" y="2552700"/>
            <a:ext cx="514350" cy="457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89" name="Google Shape;189;p20" descr="image.png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518451" y="2552700"/>
            <a:ext cx="457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p20"/>
          <p:cNvSpPr txBox="1"/>
          <p:nvPr/>
        </p:nvSpPr>
        <p:spPr>
          <a:xfrm>
            <a:off x="762000" y="762000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The Role of Profit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1" name="Google Shape;191;p20"/>
          <p:cNvSpPr/>
          <p:nvPr/>
        </p:nvSpPr>
        <p:spPr>
          <a:xfrm>
            <a:off x="762000" y="1504950"/>
            <a:ext cx="10668000" cy="1905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76E62505-29EE-705C-AA1C-B64DB1AFFE16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946A1D05-35CA-A78B-6810-21859DB4D0CB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F4B8982-B0D6-1788-BC8B-62C11FE12092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9723892-7007-BE9B-923B-B3BDFE84A400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		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7/9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BE864B95-745D-1C6C-BE2B-3927C24A22D3}"/>
              </a:ext>
            </a:extLst>
          </p:cNvPr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3498"/>
    </mc:Choice>
    <mc:Fallback xmlns="">
      <p:transition spd="slow" advTm="6349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52488" y="2305049"/>
            <a:ext cx="5048250" cy="313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Google Shape;198;p21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81750" y="2305049"/>
            <a:ext cx="5048250" cy="3133725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21"/>
          <p:cNvSpPr txBox="1"/>
          <p:nvPr/>
        </p:nvSpPr>
        <p:spPr>
          <a:xfrm>
            <a:off x="1152525" y="2633663"/>
            <a:ext cx="448056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Frictional Profits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0" name="Google Shape;200;p21"/>
          <p:cNvSpPr txBox="1"/>
          <p:nvPr/>
        </p:nvSpPr>
        <p:spPr>
          <a:xfrm>
            <a:off x="1152525" y="3141845"/>
            <a:ext cx="426720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Arise from temporary market imperfections. In the real world, markets do not reach equilibrium instantly.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1" name="Google Shape;201;p21"/>
          <p:cNvSpPr txBox="1"/>
          <p:nvPr/>
        </p:nvSpPr>
        <p:spPr>
          <a:xfrm>
            <a:off x="1152525" y="4349421"/>
            <a:ext cx="426720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A sudden increase in demand for a product creates a "frictional" profit until new supply can catch up.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2" name="Google Shape;202;p21"/>
          <p:cNvSpPr txBox="1"/>
          <p:nvPr/>
        </p:nvSpPr>
        <p:spPr>
          <a:xfrm>
            <a:off x="6772275" y="2624138"/>
            <a:ext cx="4480560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1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Poppins"/>
                <a:cs typeface="Times New Roman" panose="02020603050405020304" pitchFamily="18" charset="0"/>
                <a:sym typeface="Poppins"/>
              </a:rPr>
              <a:t>Monopoly Profits</a:t>
            </a:r>
            <a:endParaRPr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3" name="Google Shape;203;p21"/>
          <p:cNvSpPr txBox="1"/>
          <p:nvPr/>
        </p:nvSpPr>
        <p:spPr>
          <a:xfrm>
            <a:off x="6772275" y="3141845"/>
            <a:ext cx="4267200" cy="1181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Arise when a firm has some degree of market power to restrict output and raise prices above the competitive level.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Google Shape;204;p21"/>
          <p:cNvSpPr txBox="1"/>
          <p:nvPr/>
        </p:nvSpPr>
        <p:spPr>
          <a:xfrm>
            <a:off x="6772275" y="4326331"/>
            <a:ext cx="4267200" cy="7879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0" i="0" u="none" strike="noStrike" cap="none" dirty="0">
                <a:solidFill>
                  <a:schemeClr val="tx1"/>
                </a:solidFill>
                <a:latin typeface="Times New Roman" panose="02020603050405020304" pitchFamily="18" charset="0"/>
                <a:ea typeface="Lato"/>
                <a:cs typeface="Times New Roman" panose="02020603050405020304" pitchFamily="18" charset="0"/>
                <a:sym typeface="Lato"/>
              </a:rPr>
              <a:t>This is often protected by barriers to entry such as patents, government licenses, or massive scale.</a:t>
            </a:r>
            <a:endParaRPr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Google Shape;205;p21"/>
          <p:cNvSpPr txBox="1"/>
          <p:nvPr/>
        </p:nvSpPr>
        <p:spPr>
          <a:xfrm>
            <a:off x="762000" y="762000"/>
            <a:ext cx="11201400" cy="4847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150" b="1" i="0" u="none" strike="noStrike" cap="none" dirty="0">
                <a:solidFill>
                  <a:schemeClr val="tx1"/>
                </a:solidFill>
                <a:latin typeface="Poppins"/>
                <a:ea typeface="Poppins"/>
                <a:cs typeface="Poppins"/>
                <a:sym typeface="Poppins"/>
              </a:rPr>
              <a:t>Structural Profit Nature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206" name="Google Shape;206;p21"/>
          <p:cNvSpPr/>
          <p:nvPr/>
        </p:nvSpPr>
        <p:spPr>
          <a:xfrm>
            <a:off x="762000" y="1504950"/>
            <a:ext cx="10668000" cy="19050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object 3">
            <a:extLst>
              <a:ext uri="{FF2B5EF4-FFF2-40B4-BE49-F238E27FC236}">
                <a16:creationId xmlns:a16="http://schemas.microsoft.com/office/drawing/2014/main" id="{5AD13022-9FFD-1498-411D-5E2401C6B5A7}"/>
              </a:ext>
            </a:extLst>
          </p:cNvPr>
          <p:cNvSpPr/>
          <p:nvPr/>
        </p:nvSpPr>
        <p:spPr>
          <a:xfrm>
            <a:off x="0" y="0"/>
            <a:ext cx="270588" cy="6858000"/>
          </a:xfrm>
          <a:custGeom>
            <a:avLst/>
            <a:gdLst/>
            <a:ahLst/>
            <a:cxnLst/>
            <a:rect l="l" t="t" r="r" b="b"/>
            <a:pathLst>
              <a:path w="3405505" h="10287000">
                <a:moveTo>
                  <a:pt x="3405012" y="10286999"/>
                </a:moveTo>
                <a:lnTo>
                  <a:pt x="0" y="10286999"/>
                </a:lnTo>
                <a:lnTo>
                  <a:pt x="0" y="0"/>
                </a:lnTo>
                <a:lnTo>
                  <a:pt x="3405012" y="0"/>
                </a:lnTo>
                <a:lnTo>
                  <a:pt x="3405012" y="10286999"/>
                </a:lnTo>
                <a:close/>
              </a:path>
            </a:pathLst>
          </a:custGeom>
          <a:solidFill>
            <a:srgbClr val="92D050"/>
          </a:solidFill>
          <a:ln>
            <a:solidFill>
              <a:srgbClr val="92D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95">
            <a:extLst>
              <a:ext uri="{FF2B5EF4-FFF2-40B4-BE49-F238E27FC236}">
                <a16:creationId xmlns:a16="http://schemas.microsoft.com/office/drawing/2014/main" id="{555DB6D8-89C5-1CCC-0EE8-871E00FDC1C8}"/>
              </a:ext>
            </a:extLst>
          </p:cNvPr>
          <p:cNvSpPr/>
          <p:nvPr/>
        </p:nvSpPr>
        <p:spPr>
          <a:xfrm>
            <a:off x="0" y="6533240"/>
            <a:ext cx="8643998" cy="324760"/>
          </a:xfrm>
          <a:custGeom>
            <a:avLst/>
            <a:gdLst/>
            <a:ahLst/>
            <a:cxnLst/>
            <a:rect l="l" t="t" r="r" b="b"/>
            <a:pathLst>
              <a:path w="447675" h="10287000">
                <a:moveTo>
                  <a:pt x="447675" y="10287000"/>
                </a:moveTo>
                <a:lnTo>
                  <a:pt x="0" y="10287000"/>
                </a:lnTo>
                <a:lnTo>
                  <a:pt x="0" y="0"/>
                </a:lnTo>
                <a:lnTo>
                  <a:pt x="447675" y="0"/>
                </a:lnTo>
                <a:lnTo>
                  <a:pt x="447675" y="10287000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B959A93-C050-6AAB-6342-EE9FDD96F1BC}"/>
              </a:ext>
            </a:extLst>
          </p:cNvPr>
          <p:cNvSpPr/>
          <p:nvPr/>
        </p:nvSpPr>
        <p:spPr>
          <a:xfrm flipV="1">
            <a:off x="6315507" y="6536011"/>
            <a:ext cx="5876493" cy="321989"/>
          </a:xfrm>
          <a:prstGeom prst="rect">
            <a:avLst/>
          </a:prstGeom>
          <a:solidFill>
            <a:schemeClr val="tx1">
              <a:alpha val="89804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07" tIns="45704" rIns="91407" bIns="45704" anchor="ctr"/>
          <a:lstStyle/>
          <a:p>
            <a:pPr algn="ctr" defTabSz="914073" fontAlgn="auto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1480D0E-F446-D950-6F4E-5582FAF23DFF}"/>
              </a:ext>
            </a:extLst>
          </p:cNvPr>
          <p:cNvSpPr txBox="1"/>
          <p:nvPr/>
        </p:nvSpPr>
        <p:spPr>
          <a:xfrm>
            <a:off x="259940" y="6132611"/>
            <a:ext cx="12111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06.02.2026                     Managerial Economics 	           Dr. </a:t>
            </a:r>
            <a:r>
              <a:rPr lang="en-US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R.Arthi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Assistant Professor                          Commerce with IT                             8/9</a:t>
            </a:r>
          </a:p>
        </p:txBody>
      </p:sp>
      <p:pic>
        <p:nvPicPr>
          <p:cNvPr id="6" name="object 4">
            <a:extLst>
              <a:ext uri="{FF2B5EF4-FFF2-40B4-BE49-F238E27FC236}">
                <a16:creationId xmlns:a16="http://schemas.microsoft.com/office/drawing/2014/main" id="{F4242F69-205A-750E-31A5-448DD1464337}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51567" y="254255"/>
            <a:ext cx="1250303" cy="57013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543"/>
    </mc:Choice>
    <mc:Fallback xmlns="">
      <p:transition spd="slow" advTm="4543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805</Words>
  <Application>Microsoft Office PowerPoint</Application>
  <PresentationFormat>Widescreen</PresentationFormat>
  <Paragraphs>72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Times New Roman</vt:lpstr>
      <vt:lpstr>Poppins</vt:lpstr>
      <vt:lpstr>Calibri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Arthi</dc:creator>
  <cp:lastModifiedBy>Arthi</cp:lastModifiedBy>
  <cp:revision>9</cp:revision>
  <dcterms:modified xsi:type="dcterms:W3CDTF">2026-03-15T13:58:10Z</dcterms:modified>
</cp:coreProperties>
</file>