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24E6B7-EF1A-4590-B150-E9E353292CF6}">
  <a:tblStyle styleId="{4724E6B7-EF1A-4590-B150-E9E353292CF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63088-DAC6-5BC4-1266-0EEA43A545ED}"/>
              </a:ext>
            </a:extLst>
          </p:cNvPr>
          <p:cNvSpPr txBox="1"/>
          <p:nvPr/>
        </p:nvSpPr>
        <p:spPr>
          <a:xfrm>
            <a:off x="746449" y="235898"/>
            <a:ext cx="89014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Dr.SNS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RAJALAKSHMI  COLLEGE OF ARTS AND SCIENCE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(Autonomous)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Accredited by NAAC – UGC with ‘A+ Grade (Cycle IV)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 UGC, Approved by AICTE &amp; Affiliated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Bharathiar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University) Coimbatore- 49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C9E2C-41EC-8931-E6D9-238B4BFEE094}"/>
              </a:ext>
            </a:extLst>
          </p:cNvPr>
          <p:cNvSpPr txBox="1"/>
          <p:nvPr/>
        </p:nvSpPr>
        <p:spPr>
          <a:xfrm>
            <a:off x="2146040" y="2099811"/>
            <a:ext cx="6102220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 COMMERCE WITH 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TECHNOLOGY </a:t>
            </a:r>
            <a:endParaRPr lang="en-IN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456F6-D23A-4732-7FD2-CE3F3F8E14D7}"/>
              </a:ext>
            </a:extLst>
          </p:cNvPr>
          <p:cNvSpPr txBox="1"/>
          <p:nvPr/>
        </p:nvSpPr>
        <p:spPr>
          <a:xfrm>
            <a:off x="2289563" y="3199961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MANAGERIAL ECONOMICS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Profit Planning and Forecasting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B3F50-AACB-2C4D-4235-2207A4358045}"/>
              </a:ext>
            </a:extLst>
          </p:cNvPr>
          <p:cNvSpPr txBox="1"/>
          <p:nvPr/>
        </p:nvSpPr>
        <p:spPr>
          <a:xfrm>
            <a:off x="620700" y="4367571"/>
            <a:ext cx="9439945" cy="11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Dr. </a:t>
            </a:r>
            <a:r>
              <a:rPr lang="en-US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R.Arthi</a:t>
            </a:r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M.Com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(IB).,M.Phil., MBA.,M.Com.,</a:t>
            </a:r>
            <a:r>
              <a:rPr lang="en-US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Ph.D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.,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Assistant Professor,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3333"/>
              </a:lnSpc>
            </a:pPr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 Department of Commerce with Information Technology 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45BB2E2B-0E85-27D6-1783-7B30FC79B172}"/>
              </a:ext>
            </a:extLst>
          </p:cNvPr>
          <p:cNvSpPr/>
          <p:nvPr/>
        </p:nvSpPr>
        <p:spPr>
          <a:xfrm>
            <a:off x="2571716" y="3772313"/>
            <a:ext cx="71438" cy="2000264"/>
          </a:xfrm>
          <a:custGeom>
            <a:avLst/>
            <a:gdLst/>
            <a:ahLst/>
            <a:cxnLst/>
            <a:rect l="l" t="t" r="r" b="b"/>
            <a:pathLst>
              <a:path w="171450" h="3416934">
                <a:moveTo>
                  <a:pt x="0" y="3416436"/>
                </a:moveTo>
                <a:lnTo>
                  <a:pt x="0" y="0"/>
                </a:lnTo>
                <a:lnTo>
                  <a:pt x="171450" y="0"/>
                </a:lnTo>
                <a:lnTo>
                  <a:pt x="171450" y="3416436"/>
                </a:lnTo>
                <a:lnTo>
                  <a:pt x="0" y="3416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1BACF11-B0AD-4871-83BE-54E2DC32488E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5">
            <a:extLst>
              <a:ext uri="{FF2B5EF4-FFF2-40B4-BE49-F238E27FC236}">
                <a16:creationId xmlns:a16="http://schemas.microsoft.com/office/drawing/2014/main" id="{7D22F7A7-05B1-639F-4330-A6F483355A02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2">
            <a:extLst>
              <a:ext uri="{FF2B5EF4-FFF2-40B4-BE49-F238E27FC236}">
                <a16:creationId xmlns:a16="http://schemas.microsoft.com/office/drawing/2014/main" id="{4638B504-7131-4313-FBB1-5EA2F58AE82F}"/>
              </a:ext>
            </a:extLst>
          </p:cNvPr>
          <p:cNvGrpSpPr/>
          <p:nvPr/>
        </p:nvGrpSpPr>
        <p:grpSpPr>
          <a:xfrm>
            <a:off x="10761438" y="0"/>
            <a:ext cx="1430562" cy="6533240"/>
            <a:chOff x="9273810" y="0"/>
            <a:chExt cx="3405504" cy="10287000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CC95D72C-9B39-C18A-F260-58CE565FAEE7}"/>
                </a:ext>
              </a:extLst>
            </p:cNvPr>
            <p:cNvSpPr/>
            <p:nvPr/>
          </p:nvSpPr>
          <p:spPr>
            <a:xfrm>
              <a:off x="9273810" y="0"/>
              <a:ext cx="3405504" cy="10287000"/>
            </a:xfrm>
            <a:custGeom>
              <a:avLst/>
              <a:gdLst/>
              <a:ahLst/>
              <a:cxnLst/>
              <a:rect l="l" t="t" r="r" b="b"/>
              <a:pathLst>
                <a:path w="3405505" h="10287000">
                  <a:moveTo>
                    <a:pt x="340501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3405012" y="0"/>
                  </a:lnTo>
                  <a:lnTo>
                    <a:pt x="3405012" y="1028699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id="{9433097F-41CF-2C6C-7258-2F12089A6D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8365" y="400341"/>
              <a:ext cx="2976391" cy="89772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A10E8CC-0267-75AC-1222-52AC7E04649C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19337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6096000" y="1954709"/>
            <a:ext cx="523875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No forecast is perfect. External economic volatility (inflation, supply chain shocks) can render static plans obsolete.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6132739" y="3366504"/>
            <a:ext cx="5238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Cognitive Biases: Over-optimism or anchoring on historical data can lead to flawed projections.</a:t>
            </a:r>
            <a:endParaRPr dirty="0"/>
          </a:p>
        </p:txBody>
      </p:sp>
      <p:sp>
        <p:nvSpPr>
          <p:cNvPr id="235" name="Google Shape;235;p23"/>
          <p:cNvSpPr txBox="1"/>
          <p:nvPr/>
        </p:nvSpPr>
        <p:spPr>
          <a:xfrm>
            <a:off x="6132739" y="4399680"/>
            <a:ext cx="52387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Data Quality: Fragmented data silos across departments often lead to inconsistent planning inputs.</a:t>
            </a:r>
            <a:endParaRPr dirty="0"/>
          </a:p>
        </p:txBody>
      </p:sp>
      <p:pic>
        <p:nvPicPr>
          <p:cNvPr id="236" name="Google Shape;236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5248" y="2047577"/>
            <a:ext cx="3727968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Challenges &amp; Limitations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9181823-42F7-5255-37FD-1C5196775D2B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6D7B0941-F20C-5BA4-7BEE-2CAD3670A05E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86F57-80F2-C97E-2F5E-F119D8D3B900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B0A1-D3D4-A5A1-2749-F24920A071D5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9/9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94CA48DB-BB76-52C1-A8FD-CD338D92291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812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711460" y="1719327"/>
            <a:ext cx="556804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Profit planning is the deliberate process of establishing profitability goals and mapping the tactical actions required to achieve them.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11460" y="3066948"/>
            <a:ext cx="556804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Forecasting serves as the predictive engine, utilizing historical data and market indicators to estimate future financial performance under varying scenarios.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62584" y="4605956"/>
            <a:ext cx="556804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Together, they form the backbone of sound corporate governance and strategic agility.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812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14782" y="505123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Profit planning and forecasting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524D756-E31C-FF12-37BD-A6109D69207F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CDA22517-8DB4-CE57-7A66-87442FEC9271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9C620-8292-ADB6-7B6C-10625BAFD9DB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067C-14E3-F205-A02B-ED48702617CB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1/9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BA3AA64-CF38-D44E-EB35-CABAF808D91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07009"/>
            <a:ext cx="3492549" cy="295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507009"/>
            <a:ext cx="3492549" cy="295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507009"/>
            <a:ext cx="3492549" cy="295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1262568" y="3535709"/>
            <a:ext cx="21102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Target Setting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866775" y="4078634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Establishing clear, measurable profitability benchmarks to align departmental efforts.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572524" y="3535709"/>
            <a:ext cx="3047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Resource</a:t>
            </a:r>
            <a:r>
              <a:rPr lang="en-US" sz="18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Optimization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654748" y="4135819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Ensuring capital and labor are allocated to the highest ROI initiatives.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8534132" y="3535709"/>
            <a:ext cx="268033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000" b="1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Poppins"/>
              </a:rPr>
              <a:t>Risk Management</a:t>
            </a:r>
            <a:endParaRPr dirty="0"/>
          </a:p>
        </p:txBody>
      </p:sp>
      <p:sp>
        <p:nvSpPr>
          <p:cNvPr id="113" name="Google Shape;113;p15"/>
          <p:cNvSpPr txBox="1"/>
          <p:nvPr/>
        </p:nvSpPr>
        <p:spPr>
          <a:xfrm>
            <a:off x="8423374" y="4078634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Identifying potential financial shortfalls early through sensitivity analysis.</a:t>
            </a:r>
            <a:endParaRPr dirty="0"/>
          </a:p>
        </p:txBody>
      </p:sp>
      <p:pic>
        <p:nvPicPr>
          <p:cNvPr id="114" name="Google Shape;11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284990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7400" y="284990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45699" y="2849909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Core Strategic Objectives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B2C9823-1FAE-26AB-A32B-42F2D6ED78DF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DD9D7D76-BB88-D61C-DEB8-3F1CDC5FD0D5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57248-B884-9B56-5242-6AF1078D3F11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91230-68EE-65D6-5916-290D08759C40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2/9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80895BA7-B5F3-E9A7-3F0F-33F2AB1ACB8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image.pn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571500" y="3986212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07968" y="4271962"/>
            <a:ext cx="266830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Q1: Assessment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571500" y="4814887"/>
            <a:ext cx="254124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Analyze previous year's performance and market trends.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343888" y="2466082"/>
            <a:ext cx="266830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100" b="1">
                <a:solidFill>
                  <a:schemeClr val="tx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US" dirty="0">
                <a:sym typeface="Poppins"/>
              </a:rPr>
              <a:t>Q2: Strategy</a:t>
            </a:r>
            <a:endParaRPr dirty="0"/>
          </a:p>
        </p:txBody>
      </p:sp>
      <p:sp>
        <p:nvSpPr>
          <p:cNvPr id="128" name="Google Shape;128;p16"/>
          <p:cNvSpPr txBox="1"/>
          <p:nvPr/>
        </p:nvSpPr>
        <p:spPr>
          <a:xfrm>
            <a:off x="3407419" y="3009007"/>
            <a:ext cx="254124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Define top-line targets and strategic pivot points.</a:t>
            </a:r>
            <a:endParaRPr dirty="0"/>
          </a:p>
        </p:txBody>
      </p:sp>
      <p:sp>
        <p:nvSpPr>
          <p:cNvPr id="129" name="Google Shape;129;p16"/>
          <p:cNvSpPr txBox="1"/>
          <p:nvPr/>
        </p:nvSpPr>
        <p:spPr>
          <a:xfrm>
            <a:off x="6179808" y="4271962"/>
            <a:ext cx="266830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100" b="1">
                <a:solidFill>
                  <a:schemeClr val="tx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US" dirty="0">
                <a:sym typeface="Poppins"/>
              </a:rPr>
              <a:t>Q3: Mapping</a:t>
            </a:r>
            <a:endParaRPr dirty="0"/>
          </a:p>
        </p:txBody>
      </p:sp>
      <p:sp>
        <p:nvSpPr>
          <p:cNvPr id="130" name="Google Shape;130;p16"/>
          <p:cNvSpPr txBox="1"/>
          <p:nvPr/>
        </p:nvSpPr>
        <p:spPr>
          <a:xfrm>
            <a:off x="6243339" y="4814887"/>
            <a:ext cx="254124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Detailed departmental budgeting and resource lock-in.</a:t>
            </a:r>
            <a:endParaRPr dirty="0"/>
          </a:p>
        </p:txBody>
      </p:sp>
      <p:sp>
        <p:nvSpPr>
          <p:cNvPr id="131" name="Google Shape;131;p16"/>
          <p:cNvSpPr txBox="1"/>
          <p:nvPr/>
        </p:nvSpPr>
        <p:spPr>
          <a:xfrm>
            <a:off x="9015728" y="2466082"/>
            <a:ext cx="266830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100" b="1">
                <a:solidFill>
                  <a:schemeClr val="tx1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US" dirty="0">
                <a:sym typeface="Poppins"/>
              </a:rPr>
              <a:t>Q4: Finalization</a:t>
            </a:r>
            <a:endParaRPr dirty="0"/>
          </a:p>
        </p:txBody>
      </p:sp>
      <p:sp>
        <p:nvSpPr>
          <p:cNvPr id="132" name="Google Shape;132;p16"/>
          <p:cNvSpPr txBox="1"/>
          <p:nvPr/>
        </p:nvSpPr>
        <p:spPr>
          <a:xfrm>
            <a:off x="8848110" y="3009007"/>
            <a:ext cx="300353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Board approval and operational roll-out for year-start.</a:t>
            </a:r>
            <a:endParaRPr dirty="0"/>
          </a:p>
        </p:txBody>
      </p:sp>
      <p:sp>
        <p:nvSpPr>
          <p:cNvPr id="133" name="Google Shape;133;p16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The Annual Planning Cycle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765920" y="3910012"/>
            <a:ext cx="152400" cy="1524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4601840" y="3910012"/>
            <a:ext cx="152400" cy="1524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7437759" y="3910012"/>
            <a:ext cx="152400" cy="1524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10273679" y="3910012"/>
            <a:ext cx="152400" cy="1524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DC415E9-7E6C-37BF-ED7D-9CD0C8AC5DD4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6C81A82A-841F-0DC5-EB10-B7E74542C03E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64F42-7712-BE0D-5C64-53F318FE8917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EF4A3-BD74-3CDB-D537-F099D5EE59E1}"/>
              </a:ext>
            </a:extLst>
          </p:cNvPr>
          <p:cNvSpPr txBox="1"/>
          <p:nvPr/>
        </p:nvSpPr>
        <p:spPr>
          <a:xfrm>
            <a:off x="231322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3/9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17BE8A6-0FFD-6E2C-5E84-7155E14C3F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946052"/>
            <a:ext cx="5238750" cy="208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image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381750" y="2946052"/>
            <a:ext cx="5238750" cy="2080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904875" y="3231802"/>
            <a:ext cx="4850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Expert Opinion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89603" y="3648880"/>
            <a:ext cx="5306397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Leveraging the insights of seasoned executives and industry specialists to gauge market sentiment. This is vital for new product entries where data is scarce.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715125" y="3140084"/>
            <a:ext cx="4850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Delphi Method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578083" y="3696627"/>
            <a:ext cx="4987648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A structured communication technique using a panel of experts who answer questionnaires in multiple rounds until a consensus is reached.</a:t>
            </a:r>
            <a:endParaRPr dirty="0"/>
          </a:p>
        </p:txBody>
      </p:sp>
      <p:sp>
        <p:nvSpPr>
          <p:cNvPr id="150" name="Google Shape;150;p17"/>
          <p:cNvSpPr txBox="1"/>
          <p:nvPr/>
        </p:nvSpPr>
        <p:spPr>
          <a:xfrm>
            <a:off x="59055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Qualitative Forecasting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6CF5741-29B6-0751-7CB2-C4022AAECC3D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B01638F0-A5CD-FDAA-2235-35BEE04B1A4C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23D4D-10A2-DCDE-C5A2-D0D638E46821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A8915-886B-C9C1-5223-49EF70584663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4/9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87B13D3-4FBC-12AE-8BF7-DA51268865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69" y="3083859"/>
            <a:ext cx="5238750" cy="208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3041377"/>
            <a:ext cx="5238750" cy="2080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904875" y="3231802"/>
            <a:ext cx="4850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Time Series Analysis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904875" y="3774727"/>
            <a:ext cx="488632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Projecting future trends based on historical patterns like seasonality and cyclicality. Ideal for established businesses with stable data.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6715125" y="3231802"/>
            <a:ext cx="48506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Regression Analysis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6550090" y="3774727"/>
            <a:ext cx="5015641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sz="1800" dirty="0">
                <a:sym typeface="Lato"/>
              </a:rPr>
              <a:t>Identifying mathematical relationships between variables (e.g., ad spend vs sales) to predict how changes impact the bottom line.</a:t>
            </a:r>
            <a:endParaRPr sz="18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Quantitative Forecasting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8528120-782D-EDCF-FC41-DBE62E11940D}"/>
              </a:ext>
            </a:extLst>
          </p:cNvPr>
          <p:cNvSpPr/>
          <p:nvPr/>
        </p:nvSpPr>
        <p:spPr>
          <a:xfrm>
            <a:off x="-19050" y="-8613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B04E0DC6-916E-DD0A-C0DB-CFCE46C9E5A7}"/>
              </a:ext>
            </a:extLst>
          </p:cNvPr>
          <p:cNvSpPr/>
          <p:nvPr/>
        </p:nvSpPr>
        <p:spPr>
          <a:xfrm>
            <a:off x="-19050" y="6541853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F27C09-FA57-B9DE-C88C-D984BA8231EE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1F048-2ED4-E239-9EA3-4C683AC4AB61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5/9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926DC4D-6DC1-C0FE-DEE2-F2191C8AB41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66" y="3093929"/>
            <a:ext cx="2769691" cy="70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550366" y="464604"/>
            <a:ext cx="103851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Break-Even Frontier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1" name="Google Shape;181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7722" y="2226513"/>
            <a:ext cx="4382278" cy="367626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674190" y="1677933"/>
            <a:ext cx="527193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Understanding the point where Total Revenue equals Total Cost is the foundation of profit planning.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50366" y="4153492"/>
            <a:ext cx="5271936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Sensitivity analysis on the break-even point allows managers to test "What-If" scenarios regarding pricing and cost fluctuations.</a:t>
            </a:r>
            <a:endParaRPr dirty="0"/>
          </a:p>
        </p:txBody>
      </p:sp>
      <p:pic>
        <p:nvPicPr>
          <p:cNvPr id="185" name="Google Shape;185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340482"/>
            <a:ext cx="2388691" cy="28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DF216E3-0124-0DCF-6C33-38D008FC1755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9026B4F6-F50F-62C2-3EEA-1C0611E54552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ECDDF5-5E52-9488-7C87-83F3AAA58EAC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8F00A-0AFE-C4B5-E213-CB92AF15087D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6/9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0C342A4F-5509-2FCC-7824-6DC8F629C72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21"/>
          <p:cNvGraphicFramePr/>
          <p:nvPr>
            <p:extLst>
              <p:ext uri="{D42A27DB-BD31-4B8C-83A1-F6EECF244321}">
                <p14:modId xmlns:p14="http://schemas.microsoft.com/office/powerpoint/2010/main" val="2943400343"/>
              </p:ext>
            </p:extLst>
          </p:nvPr>
        </p:nvGraphicFramePr>
        <p:xfrm>
          <a:off x="1716833" y="2025132"/>
          <a:ext cx="8266922" cy="3744390"/>
        </p:xfrm>
        <a:graphic>
          <a:graphicData uri="http://schemas.openxmlformats.org/drawingml/2006/table">
            <a:tbl>
              <a:tblPr firstRow="1" bandRow="1">
                <a:noFill/>
                <a:tableStyleId>{4724E6B7-EF1A-4590-B150-E9E353292CF6}</a:tableStyleId>
              </a:tblPr>
              <a:tblGrid>
                <a:gridCol w="171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8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oppins"/>
                          <a:cs typeface="Times New Roman" panose="02020603050405020304" pitchFamily="18" charset="0"/>
                          <a:sym typeface="Poppins"/>
                        </a:rPr>
                        <a:t>Feature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26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oppins"/>
                          <a:cs typeface="Times New Roman" panose="02020603050405020304" pitchFamily="18" charset="0"/>
                          <a:sym typeface="Poppins"/>
                        </a:rPr>
                        <a:t>Budgeting (Planning)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26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Poppins"/>
                          <a:cs typeface="Times New Roman" panose="02020603050405020304" pitchFamily="18" charset="0"/>
                          <a:sym typeface="Poppins"/>
                        </a:rPr>
                        <a:t>Forecasting (Predicting)</a:t>
                      </a:r>
                      <a:endParaRPr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26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Perspective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Aspiration / Commitment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Reality / Estimation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Nature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Static (Usually Annual)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Dynamic (Rolling / Quarterly)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8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Goal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Control of Resources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Informing Decision Making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8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Focus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Variance Analysis</a:t>
                      </a:r>
                      <a:endPara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Course Correction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2" name="Google Shape;192;p21"/>
          <p:cNvSpPr/>
          <p:nvPr/>
        </p:nvSpPr>
        <p:spPr>
          <a:xfrm>
            <a:off x="2943225" y="2974627"/>
            <a:ext cx="13049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4248150" y="2974627"/>
            <a:ext cx="23622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6610350" y="2974627"/>
            <a:ext cx="26384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2943225" y="3639442"/>
            <a:ext cx="13049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4248150" y="3639442"/>
            <a:ext cx="23622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6610350" y="3639442"/>
            <a:ext cx="26384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2943225" y="4304258"/>
            <a:ext cx="13049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4248150" y="4304258"/>
            <a:ext cx="23622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6610350" y="4304258"/>
            <a:ext cx="26384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2943225" y="4969073"/>
            <a:ext cx="13049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4248150" y="4969073"/>
            <a:ext cx="23622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6610350" y="4969073"/>
            <a:ext cx="26384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2943225" y="5633888"/>
            <a:ext cx="13049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4248150" y="5633888"/>
            <a:ext cx="23622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6610350" y="5633888"/>
            <a:ext cx="26384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571500" y="571500"/>
            <a:ext cx="11601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Budgeting vs. Forecasting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ADFC08F-4A3D-9B7D-DA35-A9619C31CD98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2DD59E0B-2D4B-AC4E-6EDA-2196139475DE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8F40B-9DB0-95D8-FD55-002D19317D6E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3F981-00E0-DAFF-289A-A943188E1906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7/9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2AC7F09E-1A66-A941-FB0E-63D037AB2D3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812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857250" y="1994094"/>
            <a:ext cx="542652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Modern profit forecasting has moved beyond spreadsheets into real-time ecosystems.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" name="Google Shape;21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812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857250" y="3049399"/>
            <a:ext cx="511434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AI &amp; Machine Learning: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Detecting hidden patterns in consumer behavior to sharpen predictive accuracy.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857250" y="3942613"/>
            <a:ext cx="495300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Cloud ERP Integration: </a:t>
            </a:r>
            <a:r>
              <a:rPr lang="en-US" b="0" dirty="0">
                <a:sym typeface="Lato"/>
              </a:rPr>
              <a:t>Single source of truth for unified financial reporting.</a:t>
            </a:r>
            <a:endParaRPr b="0" dirty="0"/>
          </a:p>
        </p:txBody>
      </p:sp>
      <p:sp>
        <p:nvSpPr>
          <p:cNvPr id="223" name="Google Shape;223;p22"/>
          <p:cNvSpPr txBox="1"/>
          <p:nvPr/>
        </p:nvSpPr>
        <p:spPr>
          <a:xfrm>
            <a:off x="872218" y="4748223"/>
            <a:ext cx="495300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Scenario Modeling</a:t>
            </a:r>
            <a:r>
              <a:rPr lang="en-US" b="0" dirty="0">
                <a:sym typeface="Lato"/>
              </a:rPr>
              <a:t>: Instant simulation of complex market shocks.</a:t>
            </a:r>
            <a:endParaRPr b="0" dirty="0"/>
          </a:p>
        </p:txBody>
      </p:sp>
      <p:sp>
        <p:nvSpPr>
          <p:cNvPr id="224" name="Google Shape;224;p22"/>
          <p:cNvSpPr txBox="1"/>
          <p:nvPr/>
        </p:nvSpPr>
        <p:spPr>
          <a:xfrm>
            <a:off x="571500" y="571500"/>
            <a:ext cx="108678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B263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The Digital FP&amp;A Era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571500" y="128587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0A7674E-C90D-9EFB-04B8-72D2DEEDFF82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AE60BC73-0D0E-9996-5FA8-250E31299639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5890F-36F3-7907-27A1-E303B68749AD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FD09B-081E-3791-D917-A6C6E51C12E2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11.02.2026 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8/9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8350BBD9-95EB-970A-268C-AD1E04978B2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715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Lato</vt:lpstr>
      <vt:lpstr>Calibri</vt:lpstr>
      <vt:lpstr>Arial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Arthi</cp:lastModifiedBy>
  <cp:revision>5</cp:revision>
  <dcterms:modified xsi:type="dcterms:W3CDTF">2026-02-17T03:55:11Z</dcterms:modified>
</cp:coreProperties>
</file>