
<file path=[Content_Types].xml><?xml version="1.0" encoding="utf-8"?>
<Types xmlns="http://schemas.openxmlformats.org/package/2006/content-types">
  <Default Extension="fntdata" ContentType="application/x-fontdata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59" r:id="rId1"/>
  </p:sldMasterIdLst>
  <p:notesMasterIdLst>
    <p:notesMasterId r:id="rId11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embeddedFontLst>
    <p:embeddedFont>
      <p:font typeface="Lato" panose="020F0502020204030203" pitchFamily="34" charset="0"/>
      <p:regular r:id="rId12"/>
      <p:bold r:id="rId13"/>
      <p:italic r:id="rId14"/>
      <p:boldItalic r:id="rId15"/>
    </p:embeddedFont>
    <p:embeddedFont>
      <p:font typeface="Poppins" panose="00000500000000000000" pitchFamily="2" charset="0"/>
      <p:regular r:id="rId16"/>
      <p:bold r:id="rId17"/>
      <p:italic r:id="rId18"/>
      <p:boldItalic r:id="rId19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000000"/>
          </p15:clr>
        </p15:guide>
        <p15:guide id="2" pos="2880">
          <p15:clr>
            <a:srgbClr val="000000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104B1B7F-35A7-46A0-88BF-172A1BB67A1D}">
  <a:tblStyle styleId="{104B1B7F-35A7-46A0-88BF-172A1BB67A1D}" styleName="Table_0">
    <a:wholeTbl>
      <a:tcTxStyle b="off" i="off">
        <a:font>
          <a:latin typeface="Calibri"/>
          <a:ea typeface="Calibri"/>
          <a:cs typeface="Calibri"/>
        </a:font>
        <a:schemeClr val="dk1"/>
      </a:tcTxStyle>
      <a:tcStyle>
        <a:tcBdr>
          <a:lef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127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insideV>
        </a:tcBdr>
        <a:fill>
          <a:solidFill>
            <a:srgbClr val="E8ECF4"/>
          </a:solidFill>
        </a:fill>
      </a:tcStyle>
    </a:wholeTbl>
    <a:band1H>
      <a:tcTxStyle/>
      <a:tcStyle>
        <a:tcBdr/>
        <a:fill>
          <a:solidFill>
            <a:srgbClr val="CFD7E7"/>
          </a:solidFill>
        </a:fill>
      </a:tcStyle>
    </a:band1H>
    <a:band2H>
      <a:tcTxStyle/>
      <a:tcStyle>
        <a:tcBdr/>
      </a:tcStyle>
    </a:band2H>
    <a:band1V>
      <a:tcTxStyle/>
      <a:tcStyle>
        <a:tcBdr/>
        <a:fill>
          <a:solidFill>
            <a:srgbClr val="CFD7E7"/>
          </a:solidFill>
        </a:fill>
      </a:tcStyle>
    </a:band1V>
    <a:band2V>
      <a:tcTxStyle/>
      <a:tcStyle>
        <a:tcBdr/>
      </a:tcStyle>
    </a:band2V>
    <a:la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 i="off">
        <a:font>
          <a:latin typeface="Calibri"/>
          <a:ea typeface="Calibri"/>
          <a:cs typeface="Calibri"/>
        </a:font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top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top>
        </a:tcBdr>
        <a:fill>
          <a:solidFill>
            <a:schemeClr val="accent1"/>
          </a:solidFill>
        </a:fill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 b="on" i="off">
        <a:font>
          <a:latin typeface="Calibri"/>
          <a:ea typeface="Calibri"/>
          <a:cs typeface="Calibri"/>
        </a:font>
        <a:schemeClr val="lt1"/>
      </a:tcTxStyle>
      <a:tcStyle>
        <a:tcBdr>
          <a:bottom>
            <a:ln w="38100" cap="flat" cmpd="sng">
              <a:solidFill>
                <a:schemeClr val="lt1"/>
              </a:solidFill>
              <a:prstDash val="solid"/>
              <a:round/>
              <a:headEnd type="none" w="sm" len="sm"/>
              <a:tailEnd type="none" w="sm" len="sm"/>
            </a:ln>
          </a:bottom>
        </a:tcBdr>
        <a:fill>
          <a:solidFill>
            <a:schemeClr val="accent1"/>
          </a:solidFill>
        </a:fill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82" d="100"/>
          <a:sy n="82" d="100"/>
        </p:scale>
        <p:origin x="691" y="5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font" Target="fonts/font7.fntdata"/><Relationship Id="rId3" Type="http://schemas.openxmlformats.org/officeDocument/2006/relationships/slide" Target="slides/slide2.xml"/><Relationship Id="rId21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font" Target="fonts/font6.fntdata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23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font" Target="fonts/font8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Relationship Id="rId22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1143225" y="685800"/>
            <a:ext cx="457222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Google Shape;81;p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82" name="Google Shape;82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" name="Google Shape;90;p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91" name="Google Shape;91;p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Google Shape;111;p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12" name="Google Shape;112;p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" name="Google Shape;130;p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31" name="Google Shape;131;p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0" name="Google Shape;150;p5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51" name="Google Shape;151;p5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9" name="Google Shape;169;p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70" name="Google Shape;170;p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1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6" name="Google Shape;186;p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187" name="Google Shape;187;p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0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" name="Google Shape;201;p8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02" name="Google Shape;202;p8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3" name="Google Shape;213;p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14" name="Google Shape;214;p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1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Google Shape;12;p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3" name="Google Shape;13;p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Vertical Text" type="vertTx">
  <p:cSld name="VERTICAL_TEXT">
    <p:spTree>
      <p:nvGrpSpPr>
        <p:cNvPr id="1" name="Shape 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" name="Google Shape;69;p1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0" name="Google Shape;70;p11"/>
          <p:cNvSpPr txBox="1">
            <a:spLocks noGrp="1"/>
          </p:cNvSpPr>
          <p:nvPr>
            <p:ph type="body" idx="1"/>
          </p:nvPr>
        </p:nvSpPr>
        <p:spPr>
          <a:xfrm rot="5400000">
            <a:off x="2309019" y="-251618"/>
            <a:ext cx="4525963" cy="8229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1" name="Google Shape;71;p1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2" name="Google Shape;72;p1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3" name="Google Shape;73;p1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Vertical Title and Text" type="vertTitleAndTx">
  <p:cSld name="VERTICAL_TITLE_AND_VERTICAL_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Google Shape;75;p12"/>
          <p:cNvSpPr txBox="1">
            <a:spLocks noGrp="1"/>
          </p:cNvSpPr>
          <p:nvPr>
            <p:ph type="title"/>
          </p:nvPr>
        </p:nvSpPr>
        <p:spPr>
          <a:xfrm rot="5400000">
            <a:off x="4732338" y="2171701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6" name="Google Shape;76;p12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0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77" name="Google Shape;77;p12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8" name="Google Shape;78;p12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79" name="Google Shape;79;p12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640"/>
              </a:spcBef>
              <a:spcAft>
                <a:spcPts val="0"/>
              </a:spcAft>
              <a:buClr>
                <a:srgbClr val="888888"/>
              </a:buClr>
              <a:buSzPts val="3200"/>
              <a:buNone/>
              <a:defRPr>
                <a:solidFill>
                  <a:srgbClr val="888888"/>
                </a:solidFill>
              </a:defRPr>
            </a:lvl1pPr>
            <a:lvl2pPr lvl="1" algn="ctr">
              <a:spcBef>
                <a:spcPts val="560"/>
              </a:spcBef>
              <a:spcAft>
                <a:spcPts val="0"/>
              </a:spcAft>
              <a:buClr>
                <a:srgbClr val="888888"/>
              </a:buClr>
              <a:buSzPts val="2800"/>
              <a:buNone/>
              <a:defRPr>
                <a:solidFill>
                  <a:srgbClr val="888888"/>
                </a:solidFill>
              </a:defRPr>
            </a:lvl2pPr>
            <a:lvl3pPr lvl="2" algn="ctr">
              <a:spcBef>
                <a:spcPts val="480"/>
              </a:spcBef>
              <a:spcAft>
                <a:spcPts val="0"/>
              </a:spcAft>
              <a:buClr>
                <a:srgbClr val="888888"/>
              </a:buClr>
              <a:buSzPts val="2400"/>
              <a:buNone/>
              <a:defRPr>
                <a:solidFill>
                  <a:srgbClr val="888888"/>
                </a:solidFill>
              </a:defRPr>
            </a:lvl3pPr>
            <a:lvl4pPr lvl="3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4pPr>
            <a:lvl5pPr lvl="4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5pPr>
            <a:lvl6pPr lvl="5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6pPr>
            <a:lvl7pPr lvl="6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7pPr>
            <a:lvl8pPr lvl="7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8pPr>
            <a:lvl9pPr lvl="8" algn="ctr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Content" type="obj">
  <p:cSld name="OBJECT">
    <p:spTree>
      <p:nvGrpSpPr>
        <p:cNvPr id="1" name="Shape 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Google Shape;22;p4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3" name="Google Shape;23;p4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1pPr>
            <a:lvl2pPr marL="914400" lvl="1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/>
            </a:lvl9pPr>
          </a:lstStyle>
          <a:p>
            <a:endParaRPr/>
          </a:p>
        </p:txBody>
      </p:sp>
      <p:sp>
        <p:nvSpPr>
          <p:cNvPr id="24" name="Google Shape;24;p4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5" name="Google Shape;25;p4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6" name="Google Shape;26;p4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Google Shape;28;p5"/>
          <p:cNvSpPr txBox="1"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000"/>
              <a:buFont typeface="Calibri"/>
              <a:buNone/>
              <a:defRPr sz="4000" b="1" cap="none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9" name="Google Shape;29;p5"/>
          <p:cNvSpPr txBox="1"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00"/>
              </a:spcBef>
              <a:spcAft>
                <a:spcPts val="0"/>
              </a:spcAft>
              <a:buClr>
                <a:srgbClr val="888888"/>
              </a:buClr>
              <a:buSzPts val="2000"/>
              <a:buNone/>
              <a:defRPr sz="2000">
                <a:solidFill>
                  <a:srgbClr val="888888"/>
                </a:solidFill>
              </a:defRPr>
            </a:lvl1pPr>
            <a:lvl2pPr marL="914400" lvl="1" indent="-228600" algn="l">
              <a:spcBef>
                <a:spcPts val="360"/>
              </a:spcBef>
              <a:spcAft>
                <a:spcPts val="0"/>
              </a:spcAft>
              <a:buClr>
                <a:srgbClr val="888888"/>
              </a:buClr>
              <a:buSzPts val="1800"/>
              <a:buNone/>
              <a:defRPr sz="1800">
                <a:solidFill>
                  <a:srgbClr val="888888"/>
                </a:solidFill>
              </a:defRPr>
            </a:lvl2pPr>
            <a:lvl3pPr marL="1371600" lvl="2" indent="-228600" algn="l">
              <a:spcBef>
                <a:spcPts val="320"/>
              </a:spcBef>
              <a:spcAft>
                <a:spcPts val="0"/>
              </a:spcAft>
              <a:buClr>
                <a:srgbClr val="888888"/>
              </a:buClr>
              <a:buSzPts val="1600"/>
              <a:buNone/>
              <a:defRPr sz="1600">
                <a:solidFill>
                  <a:srgbClr val="888888"/>
                </a:solidFill>
              </a:defRPr>
            </a:lvl3pPr>
            <a:lvl4pPr marL="1828800" lvl="3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4pPr>
            <a:lvl5pPr marL="2286000" lvl="4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5pPr>
            <a:lvl6pPr marL="2743200" lvl="5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6pPr>
            <a:lvl7pPr marL="3200400" lvl="6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7pPr>
            <a:lvl8pPr marL="3657600" lvl="7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8pPr>
            <a:lvl9pPr marL="4114800" lvl="8" indent="-228600" algn="l">
              <a:spcBef>
                <a:spcPts val="280"/>
              </a:spcBef>
              <a:spcAft>
                <a:spcPts val="0"/>
              </a:spcAft>
              <a:buClr>
                <a:srgbClr val="888888"/>
              </a:buClr>
              <a:buSzPts val="1400"/>
              <a:buNone/>
              <a:defRPr sz="1400">
                <a:solidFill>
                  <a:srgbClr val="888888"/>
                </a:solidFill>
              </a:defRPr>
            </a:lvl9pPr>
          </a:lstStyle>
          <a:p>
            <a:endParaRPr/>
          </a:p>
        </p:txBody>
      </p:sp>
      <p:sp>
        <p:nvSpPr>
          <p:cNvPr id="30" name="Google Shape;30;p5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1" name="Google Shape;31;p5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2" name="Google Shape;32;p5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wo Content" type="twoObj">
  <p:cSld name="TWO_OBJECTS">
    <p:spTree>
      <p:nvGrpSpPr>
        <p:cNvPr id="1" name="Shape 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Google Shape;34;p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5" name="Google Shape;35;p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6" name="Google Shape;36;p6"/>
          <p:cNvSpPr txBox="1">
            <a:spLocks noGrp="1"/>
          </p:cNvSpPr>
          <p:nvPr>
            <p:ph type="body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•"/>
              <a:defRPr sz="2800"/>
            </a:lvl1pPr>
            <a:lvl2pPr marL="914400" lvl="1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–"/>
              <a:defRPr sz="2400"/>
            </a:lvl2pPr>
            <a:lvl3pPr marL="1371600" lvl="2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3pPr>
            <a:lvl4pPr marL="1828800" lvl="3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–"/>
              <a:defRPr sz="1800"/>
            </a:lvl4pPr>
            <a:lvl5pPr marL="2286000" lvl="4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»"/>
              <a:defRPr sz="1800"/>
            </a:lvl5pPr>
            <a:lvl6pPr marL="2743200" lvl="5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6pPr>
            <a:lvl7pPr marL="3200400" lvl="6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7pPr>
            <a:lvl8pPr marL="3657600" lvl="7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8pPr>
            <a:lvl9pPr marL="4114800" lvl="8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9pPr>
          </a:lstStyle>
          <a:p>
            <a:endParaRPr/>
          </a:p>
        </p:txBody>
      </p:sp>
      <p:sp>
        <p:nvSpPr>
          <p:cNvPr id="37" name="Google Shape;37;p6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8" name="Google Shape;38;p6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39" name="Google Shape;39;p6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mparison" type="twoTxTwoObj">
  <p:cSld name="TWO_OBJECTS_WITH_TEXT">
    <p:spTree>
      <p:nvGrpSpPr>
        <p:cNvPr id="1" name="Shape 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" name="Google Shape;41;p7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2" name="Google Shape;42;p7"/>
          <p:cNvSpPr txBox="1"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3" name="Google Shape;43;p7"/>
          <p:cNvSpPr txBox="1">
            <a:spLocks noGrp="1"/>
          </p:cNvSpPr>
          <p:nvPr>
            <p:ph type="body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4" name="Google Shape;44;p7"/>
          <p:cNvSpPr txBox="1">
            <a:spLocks noGrp="1"/>
          </p:cNvSpPr>
          <p:nvPr>
            <p:ph type="body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marL="457200" lvl="0" indent="-2286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2400" b="1"/>
            </a:lvl1pPr>
            <a:lvl2pPr marL="914400" lvl="1" indent="-228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2000" b="1"/>
            </a:lvl2pPr>
            <a:lvl3pPr marL="1371600" lvl="2" indent="-2286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 b="1"/>
            </a:lvl3pPr>
            <a:lvl4pPr marL="1828800" lvl="3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4pPr>
            <a:lvl5pPr marL="2286000" lvl="4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5pPr>
            <a:lvl6pPr marL="2743200" lvl="5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6pPr>
            <a:lvl7pPr marL="3200400" lvl="6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7pPr>
            <a:lvl8pPr marL="3657600" lvl="7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8pPr>
            <a:lvl9pPr marL="4114800" lvl="8" indent="-2286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600" b="1"/>
            </a:lvl9pPr>
          </a:lstStyle>
          <a:p>
            <a:endParaRPr/>
          </a:p>
        </p:txBody>
      </p:sp>
      <p:sp>
        <p:nvSpPr>
          <p:cNvPr id="45" name="Google Shape;45;p7"/>
          <p:cNvSpPr txBox="1">
            <a:spLocks noGrp="1"/>
          </p:cNvSpPr>
          <p:nvPr>
            <p:ph type="body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1pPr>
            <a:lvl2pPr marL="914400" lvl="1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2pPr>
            <a:lvl3pPr marL="1371600" lvl="2" indent="-342900" algn="l">
              <a:spcBef>
                <a:spcPts val="360"/>
              </a:spcBef>
              <a:spcAft>
                <a:spcPts val="0"/>
              </a:spcAft>
              <a:buClr>
                <a:schemeClr val="dk1"/>
              </a:buClr>
              <a:buSzPts val="1800"/>
              <a:buChar char="•"/>
              <a:defRPr sz="1800"/>
            </a:lvl3pPr>
            <a:lvl4pPr marL="1828800" lvl="3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–"/>
              <a:defRPr sz="1600"/>
            </a:lvl4pPr>
            <a:lvl5pPr marL="2286000" lvl="4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»"/>
              <a:defRPr sz="1600"/>
            </a:lvl5pPr>
            <a:lvl6pPr marL="2743200" lvl="5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6pPr>
            <a:lvl7pPr marL="3200400" lvl="6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7pPr>
            <a:lvl8pPr marL="3657600" lvl="7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8pPr>
            <a:lvl9pPr marL="4114800" lvl="8" indent="-330200" algn="l">
              <a:spcBef>
                <a:spcPts val="320"/>
              </a:spcBef>
              <a:spcAft>
                <a:spcPts val="0"/>
              </a:spcAft>
              <a:buClr>
                <a:schemeClr val="dk1"/>
              </a:buClr>
              <a:buSzPts val="1600"/>
              <a:buChar char="•"/>
              <a:defRPr sz="1600"/>
            </a:lvl9pPr>
          </a:lstStyle>
          <a:p>
            <a:endParaRPr/>
          </a:p>
        </p:txBody>
      </p:sp>
      <p:sp>
        <p:nvSpPr>
          <p:cNvPr id="46" name="Google Shape;46;p7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7" name="Google Shape;47;p7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8" name="Google Shape;48;p7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" name="Google Shape;50;p8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1" name="Google Shape;51;p8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2" name="Google Shape;52;p8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3" name="Google Shape;53;p8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ontent with Caption" type="objTx">
  <p:cSld name="OBJECT_WITH_CAPTION_TEXT">
    <p:spTree>
      <p:nvGrpSpPr>
        <p:cNvPr id="1" name="Shape 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Google Shape;55;p9"/>
          <p:cNvSpPr txBox="1"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6" name="Google Shape;56;p9"/>
          <p:cNvSpPr txBox="1">
            <a:spLocks noGrp="1"/>
          </p:cNvSpPr>
          <p:nvPr>
            <p:ph type="body"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431800" algn="l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Char char="•"/>
              <a:defRPr sz="3200"/>
            </a:lvl1pPr>
            <a:lvl2pPr marL="914400" lvl="1" indent="-406400" algn="l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Char char="–"/>
              <a:defRPr sz="2800"/>
            </a:lvl2pPr>
            <a:lvl3pPr marL="1371600" lvl="2" indent="-381000" algn="l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Char char="•"/>
              <a:defRPr sz="2400"/>
            </a:lvl3pPr>
            <a:lvl4pPr marL="1828800" lvl="3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–"/>
              <a:defRPr sz="2000"/>
            </a:lvl4pPr>
            <a:lvl5pPr marL="2286000" lvl="4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»"/>
              <a:defRPr sz="2000"/>
            </a:lvl5pPr>
            <a:lvl6pPr marL="2743200" lvl="5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6pPr>
            <a:lvl7pPr marL="3200400" lvl="6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7pPr>
            <a:lvl8pPr marL="3657600" lvl="7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8pPr>
            <a:lvl9pPr marL="4114800" lvl="8" indent="-355600" algn="l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Char char="•"/>
              <a:defRPr sz="2000"/>
            </a:lvl9pPr>
          </a:lstStyle>
          <a:p>
            <a:endParaRPr/>
          </a:p>
        </p:txBody>
      </p:sp>
      <p:sp>
        <p:nvSpPr>
          <p:cNvPr id="57" name="Google Shape;57;p9"/>
          <p:cNvSpPr txBox="1">
            <a:spLocks noGrp="1"/>
          </p:cNvSpPr>
          <p:nvPr>
            <p:ph type="body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58" name="Google Shape;58;p9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9" name="Google Shape;59;p9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0" name="Google Shape;60;p9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icture with Caption" type="picTx">
  <p:cSld name="PICTURE_WITH_CAPTION_TEXT"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0"/>
          <p:cNvSpPr txBox="1"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Calibri"/>
              <a:buNone/>
              <a:defRPr sz="2000" b="1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3" name="Google Shape;63;p10"/>
          <p:cNvSpPr>
            <a:spLocks noGrp="1"/>
          </p:cNvSpPr>
          <p:nvPr>
            <p:ph type="pic" idx="2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  <a:noFill/>
          <a:ln>
            <a:noFill/>
          </a:ln>
        </p:spPr>
      </p:sp>
      <p:sp>
        <p:nvSpPr>
          <p:cNvPr id="64" name="Google Shape;64;p10"/>
          <p:cNvSpPr txBox="1">
            <a:spLocks noGrp="1"/>
          </p:cNvSpPr>
          <p:nvPr>
            <p:ph type="body" idx="1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lvl="0" indent="-228600" algn="l">
              <a:spcBef>
                <a:spcPts val="28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400"/>
            </a:lvl1pPr>
            <a:lvl2pPr marL="914400" lvl="1" indent="-228600" algn="l">
              <a:spcBef>
                <a:spcPts val="240"/>
              </a:spcBef>
              <a:spcAft>
                <a:spcPts val="0"/>
              </a:spcAft>
              <a:buClr>
                <a:schemeClr val="dk1"/>
              </a:buClr>
              <a:buSzPts val="1200"/>
              <a:buNone/>
              <a:defRPr sz="1200"/>
            </a:lvl2pPr>
            <a:lvl3pPr marL="1371600" lvl="2" indent="-228600" algn="l">
              <a:spcBef>
                <a:spcPts val="200"/>
              </a:spcBef>
              <a:spcAft>
                <a:spcPts val="0"/>
              </a:spcAft>
              <a:buClr>
                <a:schemeClr val="dk1"/>
              </a:buClr>
              <a:buSzPts val="1000"/>
              <a:buNone/>
              <a:defRPr sz="1000"/>
            </a:lvl3pPr>
            <a:lvl4pPr marL="1828800" lvl="3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4pPr>
            <a:lvl5pPr marL="2286000" lvl="4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5pPr>
            <a:lvl6pPr marL="2743200" lvl="5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6pPr>
            <a:lvl7pPr marL="3200400" lvl="6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7pPr>
            <a:lvl8pPr marL="3657600" lvl="7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8pPr>
            <a:lvl9pPr marL="4114800" lvl="8" indent="-228600" algn="l">
              <a:spcBef>
                <a:spcPts val="180"/>
              </a:spcBef>
              <a:spcAft>
                <a:spcPts val="0"/>
              </a:spcAft>
              <a:buClr>
                <a:schemeClr val="dk1"/>
              </a:buClr>
              <a:buSzPts val="900"/>
              <a:buNone/>
              <a:defRPr sz="900"/>
            </a:lvl9pPr>
          </a:lstStyle>
          <a:p>
            <a:endParaRPr/>
          </a:p>
        </p:txBody>
      </p:sp>
      <p:sp>
        <p:nvSpPr>
          <p:cNvPr id="65" name="Google Shape;65;p10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6" name="Google Shape;66;p10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67" name="Google Shape;67;p10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rm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400"/>
              <a:buFont typeface="Calibri"/>
              <a:buNone/>
              <a:defRPr sz="4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 sz="1800"/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marL="457200" marR="0" lvl="0" indent="-431800" algn="l" rtl="0">
              <a:spcBef>
                <a:spcPts val="640"/>
              </a:spcBef>
              <a:spcAft>
                <a:spcPts val="0"/>
              </a:spcAft>
              <a:buClr>
                <a:schemeClr val="dk1"/>
              </a:buClr>
              <a:buSzPts val="3200"/>
              <a:buFont typeface="Arial"/>
              <a:buChar char="•"/>
              <a:defRPr sz="32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914400" marR="0" lvl="1" indent="-406400" algn="l" rtl="0">
              <a:spcBef>
                <a:spcPts val="560"/>
              </a:spcBef>
              <a:spcAft>
                <a:spcPts val="0"/>
              </a:spcAft>
              <a:buClr>
                <a:schemeClr val="dk1"/>
              </a:buClr>
              <a:buSzPts val="2800"/>
              <a:buFont typeface="Arial"/>
              <a:buChar char="–"/>
              <a:defRPr sz="2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1371600" marR="0" lvl="2" indent="-381000" algn="l" rtl="0">
              <a:spcBef>
                <a:spcPts val="480"/>
              </a:spcBef>
              <a:spcAft>
                <a:spcPts val="0"/>
              </a:spcAft>
              <a:buClr>
                <a:schemeClr val="dk1"/>
              </a:buClr>
              <a:buSzPts val="2400"/>
              <a:buFont typeface="Arial"/>
              <a:buChar char="•"/>
              <a:defRPr sz="24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1828800" marR="0" lvl="3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–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2286000" marR="0" lvl="4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»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2743200" marR="0" lvl="5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3200400" marR="0" lvl="6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3657600" marR="0" lvl="7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4114800" marR="0" lvl="8" indent="-355600" algn="l" rtl="0">
              <a:spcBef>
                <a:spcPts val="400"/>
              </a:spcBef>
              <a:spcAft>
                <a:spcPts val="0"/>
              </a:spcAft>
              <a:buClr>
                <a:schemeClr val="dk1"/>
              </a:buClr>
              <a:buSzPts val="2000"/>
              <a:buFont typeface="Arial"/>
              <a:buChar char="•"/>
              <a:defRPr sz="20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dt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9" name="Google Shape;9;p1"/>
          <p:cNvSpPr txBox="1">
            <a:spLocks noGrp="1"/>
          </p:cNvSpPr>
          <p:nvPr>
            <p:ph type="ft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R="0" lvl="0" algn="ctr" rtl="0">
              <a:spcBef>
                <a:spcPts val="0"/>
              </a:spcBef>
              <a:spcAft>
                <a:spcPts val="0"/>
              </a:spcAft>
              <a:buSzPts val="1400"/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R="0" lvl="1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R="0" lvl="2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R="0" lvl="3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R="0" lvl="4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R="0" lvl="5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R="0" lvl="6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R="0" lvl="7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R="0" lvl="8" algn="l" rtl="0">
              <a:spcBef>
                <a:spcPts val="0"/>
              </a:spcBef>
              <a:spcAft>
                <a:spcPts val="0"/>
              </a:spcAft>
              <a:buSzPts val="1400"/>
              <a:buNone/>
              <a:defRPr sz="1800" b="0" i="0" u="none" strike="noStrike" cap="none">
                <a:solidFill>
                  <a:schemeClr val="dk1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endParaRPr/>
          </a:p>
        </p:txBody>
      </p:sp>
      <p:sp>
        <p:nvSpPr>
          <p:cNvPr id="10" name="Google Shape;10;p1"/>
          <p:cNvSpPr txBox="1">
            <a:spLocks noGrp="1"/>
          </p:cNvSpPr>
          <p:nvPr>
            <p:ph type="sldNum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marR="0" lvl="0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1pPr>
            <a:lvl2pPr marL="0" marR="0" lvl="1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2pPr>
            <a:lvl3pPr marL="0" marR="0" lvl="2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3pPr>
            <a:lvl4pPr marL="0" marR="0" lvl="3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4pPr>
            <a:lvl5pPr marL="0" marR="0" lvl="4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5pPr>
            <a:lvl6pPr marL="0" marR="0" lvl="5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6pPr>
            <a:lvl7pPr marL="0" marR="0" lvl="6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7pPr>
            <a:lvl8pPr marL="0" marR="0" lvl="7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8pPr>
            <a:lvl9pPr marL="0" marR="0" lvl="8" indent="0" algn="r" rtl="0">
              <a:spcBef>
                <a:spcPts val="0"/>
              </a:spcBef>
              <a:buNone/>
              <a:defRPr sz="1200" b="0" i="0" u="none" strike="noStrike" cap="none">
                <a:solidFill>
                  <a:srgbClr val="888888"/>
                </a:solidFill>
                <a:latin typeface="Calibri"/>
                <a:ea typeface="Calibri"/>
                <a:cs typeface="Calibri"/>
                <a:sym typeface="Calibri"/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3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10" Type="http://schemas.openxmlformats.org/officeDocument/2006/relationships/image" Target="../media/image2.png"/><Relationship Id="rId4" Type="http://schemas.openxmlformats.org/officeDocument/2006/relationships/image" Target="../media/image6.png"/><Relationship Id="rId9" Type="http://schemas.openxmlformats.org/officeDocument/2006/relationships/image" Target="../media/image1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3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10" Type="http://schemas.openxmlformats.org/officeDocument/2006/relationships/image" Target="../media/image2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7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0.png"/><Relationship Id="rId5" Type="http://schemas.openxmlformats.org/officeDocument/2006/relationships/image" Target="../media/image19.png"/><Relationship Id="rId4" Type="http://schemas.openxmlformats.org/officeDocument/2006/relationships/image" Target="../media/image18.pn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image" Target="../media/image3.png"/><Relationship Id="rId7" Type="http://schemas.openxmlformats.org/officeDocument/2006/relationships/image" Target="../media/image2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3.png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5.png"/><Relationship Id="rId4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.png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5" name="Google Shape;85;p13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38500" y="3145035"/>
            <a:ext cx="5715000" cy="2381250"/>
          </a:xfrm>
          <a:prstGeom prst="rect">
            <a:avLst/>
          </a:prstGeom>
          <a:noFill/>
          <a:ln>
            <a:noFill/>
          </a:ln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51F9ECF8-C9E2-419A-EC54-051FBFF3D368}"/>
              </a:ext>
            </a:extLst>
          </p:cNvPr>
          <p:cNvSpPr txBox="1"/>
          <p:nvPr/>
        </p:nvSpPr>
        <p:spPr>
          <a:xfrm>
            <a:off x="746449" y="235898"/>
            <a:ext cx="8901403" cy="193899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Dr.SNS</a:t>
            </a: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 RAJALAKSHMI  COLLEGE OF ARTS AND SCIENCE</a:t>
            </a:r>
            <a:b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(Autonomous)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Accredited by NAAC – UGC with ‘A+ Grade (Cycle IV)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(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Recognised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by  UGC, Approved by AICTE &amp; Affiliated to </a:t>
            </a:r>
            <a:r>
              <a:rPr lang="en-US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Bharathiar</a:t>
            </a:r>
            <a: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University) Coimbatore- 49 </a:t>
            </a:r>
            <a:br>
              <a:rPr lang="en-US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endParaRPr lang="en-IN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BECCA6B-2EF2-D762-7122-FDF5194CE3C2}"/>
              </a:ext>
            </a:extLst>
          </p:cNvPr>
          <p:cNvSpPr txBox="1"/>
          <p:nvPr/>
        </p:nvSpPr>
        <p:spPr>
          <a:xfrm>
            <a:off x="2146040" y="2099811"/>
            <a:ext cx="6102220" cy="87325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DEPARTMENT OF  COMMERCE WITH </a:t>
            </a:r>
          </a:p>
          <a:p>
            <a:pPr algn="ctr">
              <a:lnSpc>
                <a:spcPct val="150000"/>
              </a:lnSpc>
            </a:pPr>
            <a:r>
              <a:rPr lang="en-US" sz="1800" b="1" dirty="0">
                <a:solidFill>
                  <a:srgbClr val="00206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INFORMATION TECHNOLOGY </a:t>
            </a:r>
            <a:endParaRPr lang="en-IN" sz="1800" dirty="0"/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EE0331A-70D2-9296-628F-9926F47C2257}"/>
              </a:ext>
            </a:extLst>
          </p:cNvPr>
          <p:cNvSpPr txBox="1"/>
          <p:nvPr/>
        </p:nvSpPr>
        <p:spPr>
          <a:xfrm>
            <a:off x="2289563" y="3199961"/>
            <a:ext cx="6102220" cy="707886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MANAGERIAL ECONOMICS </a:t>
            </a:r>
          </a:p>
          <a:p>
            <a:pPr algn="ctr"/>
            <a:r>
              <a:rPr lang="en-US" sz="2000" dirty="0">
                <a:solidFill>
                  <a:srgbClr val="FF0000"/>
                </a:solidFill>
                <a:latin typeface="Times New Roman"/>
                <a:ea typeface="Times New Roman"/>
                <a:cs typeface="Times New Roman"/>
                <a:sym typeface="Times New Roman"/>
              </a:rPr>
              <a:t>Profit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1ADCC03-867C-B4AF-E686-56A9E207B082}"/>
              </a:ext>
            </a:extLst>
          </p:cNvPr>
          <p:cNvSpPr txBox="1"/>
          <p:nvPr/>
        </p:nvSpPr>
        <p:spPr>
          <a:xfrm>
            <a:off x="620700" y="4367571"/>
            <a:ext cx="9439945" cy="113069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/>
            <a:r>
              <a:rPr lang="en-US" sz="2800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</a:t>
            </a:r>
            <a:r>
              <a:rPr lang="en-US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Dr. </a:t>
            </a:r>
            <a:r>
              <a:rPr lang="en-US" sz="1800" b="1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R.Arthi</a:t>
            </a:r>
            <a:r>
              <a:rPr lang="en-US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, </a:t>
            </a:r>
            <a:r>
              <a:rPr lang="en-US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M.Com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(IB).,M.Phil., MBA.,M.Com.,</a:t>
            </a:r>
            <a:r>
              <a:rPr lang="en-US" dirty="0" err="1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Ph.D</a:t>
            </a:r>
            <a:r>
              <a:rPr lang="en-US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.,</a:t>
            </a:r>
          </a:p>
          <a:p>
            <a:pPr algn="ctr"/>
            <a:r>
              <a:rPr lang="en-US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Assistant Professor,</a:t>
            </a:r>
            <a:endParaRPr lang="en-US" sz="1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>
              <a:lnSpc>
                <a:spcPct val="133333"/>
              </a:lnSpc>
            </a:pPr>
            <a:r>
              <a:rPr lang="en-US" sz="1800" b="1" dirty="0">
                <a:latin typeface="Times New Roman" panose="02020603050405020304" pitchFamily="18" charset="0"/>
                <a:ea typeface="Times New Roman"/>
                <a:cs typeface="Times New Roman" panose="02020603050405020304" pitchFamily="18" charset="0"/>
                <a:sym typeface="Times New Roman"/>
              </a:rPr>
              <a:t>              Department of Commerce with Information Technology </a:t>
            </a:r>
            <a:endParaRPr lang="en-US" sz="1800" b="1" dirty="0">
              <a:solidFill>
                <a:srgbClr val="002060"/>
              </a:solidFill>
              <a:latin typeface="Times New Roman" panose="02020603050405020304" pitchFamily="18" charset="0"/>
              <a:ea typeface="Times New Roman"/>
              <a:cs typeface="Times New Roman" panose="02020603050405020304" pitchFamily="18" charset="0"/>
              <a:sym typeface="Times New Roman"/>
            </a:endParaRPr>
          </a:p>
        </p:txBody>
      </p:sp>
      <p:sp>
        <p:nvSpPr>
          <p:cNvPr id="8" name="object 8">
            <a:extLst>
              <a:ext uri="{FF2B5EF4-FFF2-40B4-BE49-F238E27FC236}">
                <a16:creationId xmlns:a16="http://schemas.microsoft.com/office/drawing/2014/main" id="{2FFC9CEB-6BDB-8E9B-9848-75302FBDE6C0}"/>
              </a:ext>
            </a:extLst>
          </p:cNvPr>
          <p:cNvSpPr/>
          <p:nvPr/>
        </p:nvSpPr>
        <p:spPr>
          <a:xfrm>
            <a:off x="2571716" y="3772313"/>
            <a:ext cx="71438" cy="2000264"/>
          </a:xfrm>
          <a:custGeom>
            <a:avLst/>
            <a:gdLst/>
            <a:ahLst/>
            <a:cxnLst/>
            <a:rect l="l" t="t" r="r" b="b"/>
            <a:pathLst>
              <a:path w="171450" h="3416934">
                <a:moveTo>
                  <a:pt x="0" y="3416436"/>
                </a:moveTo>
                <a:lnTo>
                  <a:pt x="0" y="0"/>
                </a:lnTo>
                <a:lnTo>
                  <a:pt x="171450" y="0"/>
                </a:lnTo>
                <a:lnTo>
                  <a:pt x="171450" y="3416436"/>
                </a:lnTo>
                <a:lnTo>
                  <a:pt x="0" y="3416436"/>
                </a:lnTo>
                <a:close/>
              </a:path>
            </a:pathLst>
          </a:custGeom>
          <a:solidFill>
            <a:srgbClr val="000000"/>
          </a:solidFill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9" name="object 3">
            <a:extLst>
              <a:ext uri="{FF2B5EF4-FFF2-40B4-BE49-F238E27FC236}">
                <a16:creationId xmlns:a16="http://schemas.microsoft.com/office/drawing/2014/main" id="{F1788E62-02A4-9787-6A74-49A6B2B2484E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10" name="object 95">
            <a:extLst>
              <a:ext uri="{FF2B5EF4-FFF2-40B4-BE49-F238E27FC236}">
                <a16:creationId xmlns:a16="http://schemas.microsoft.com/office/drawing/2014/main" id="{3AAD1987-107A-1111-1ED0-2E85907595D8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34642AA7-9A7A-CD0F-6AE4-E67D4A3FAE92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grpSp>
        <p:nvGrpSpPr>
          <p:cNvPr id="15" name="object 2">
            <a:extLst>
              <a:ext uri="{FF2B5EF4-FFF2-40B4-BE49-F238E27FC236}">
                <a16:creationId xmlns:a16="http://schemas.microsoft.com/office/drawing/2014/main" id="{AF955D40-CA91-29E9-CD0F-36D640D87C7C}"/>
              </a:ext>
            </a:extLst>
          </p:cNvPr>
          <p:cNvGrpSpPr/>
          <p:nvPr/>
        </p:nvGrpSpPr>
        <p:grpSpPr>
          <a:xfrm>
            <a:off x="10761438" y="0"/>
            <a:ext cx="1430562" cy="6533240"/>
            <a:chOff x="9273810" y="0"/>
            <a:chExt cx="3405504" cy="10287000"/>
          </a:xfrm>
        </p:grpSpPr>
        <p:sp>
          <p:nvSpPr>
            <p:cNvPr id="16" name="object 3">
              <a:extLst>
                <a:ext uri="{FF2B5EF4-FFF2-40B4-BE49-F238E27FC236}">
                  <a16:creationId xmlns:a16="http://schemas.microsoft.com/office/drawing/2014/main" id="{F8816658-2552-2556-BE96-91E610449E2F}"/>
                </a:ext>
              </a:extLst>
            </p:cNvPr>
            <p:cNvSpPr/>
            <p:nvPr/>
          </p:nvSpPr>
          <p:spPr>
            <a:xfrm>
              <a:off x="9273810" y="0"/>
              <a:ext cx="3405504" cy="10287000"/>
            </a:xfrm>
            <a:custGeom>
              <a:avLst/>
              <a:gdLst/>
              <a:ahLst/>
              <a:cxnLst/>
              <a:rect l="l" t="t" r="r" b="b"/>
              <a:pathLst>
                <a:path w="3405505" h="10287000">
                  <a:moveTo>
                    <a:pt x="3405012" y="10286999"/>
                  </a:moveTo>
                  <a:lnTo>
                    <a:pt x="0" y="10286999"/>
                  </a:lnTo>
                  <a:lnTo>
                    <a:pt x="0" y="0"/>
                  </a:lnTo>
                  <a:lnTo>
                    <a:pt x="3405012" y="0"/>
                  </a:lnTo>
                  <a:lnTo>
                    <a:pt x="3405012" y="10286999"/>
                  </a:lnTo>
                  <a:close/>
                </a:path>
              </a:pathLst>
            </a:custGeom>
            <a:solidFill>
              <a:srgbClr val="92D050"/>
            </a:solidFill>
            <a:ln>
              <a:solidFill>
                <a:srgbClr val="92D050"/>
              </a:solidFill>
            </a:ln>
          </p:spPr>
          <p:txBody>
            <a:bodyPr wrap="square" lIns="0" tIns="0" rIns="0" bIns="0" rtlCol="0"/>
            <a:lstStyle/>
            <a:p>
              <a:endParaRPr/>
            </a:p>
          </p:txBody>
        </p:sp>
        <p:pic>
          <p:nvPicPr>
            <p:cNvPr id="17" name="object 4">
              <a:extLst>
                <a:ext uri="{FF2B5EF4-FFF2-40B4-BE49-F238E27FC236}">
                  <a16:creationId xmlns:a16="http://schemas.microsoft.com/office/drawing/2014/main" id="{2B39CA45-B83C-A190-E3F6-E9E7FBA9D07C}"/>
                </a:ext>
              </a:extLst>
            </p:cNvPr>
            <p:cNvPicPr/>
            <p:nvPr/>
          </p:nvPicPr>
          <p:blipFill>
            <a:blip r:embed="rId4" cstate="print"/>
            <a:stretch>
              <a:fillRect/>
            </a:stretch>
          </p:blipFill>
          <p:spPr>
            <a:xfrm>
              <a:off x="9488365" y="400341"/>
              <a:ext cx="2976391" cy="897720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3" name="Google Shape;93;p14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4" name="Google Shape;94;p14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726282" y="1884784"/>
            <a:ext cx="5369718" cy="3621523"/>
          </a:xfrm>
          <a:prstGeom prst="rect">
            <a:avLst/>
          </a:prstGeom>
          <a:noFill/>
          <a:ln>
            <a:noFill/>
          </a:ln>
        </p:spPr>
      </p:pic>
      <p:pic>
        <p:nvPicPr>
          <p:cNvPr id="95" name="Google Shape;95;p14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604194"/>
            <a:ext cx="5286375" cy="2602110"/>
          </a:xfrm>
          <a:prstGeom prst="rect">
            <a:avLst/>
          </a:prstGeom>
          <a:noFill/>
          <a:ln>
            <a:noFill/>
          </a:ln>
        </p:spPr>
      </p:pic>
      <p:sp>
        <p:nvSpPr>
          <p:cNvPr id="96" name="Google Shape;96;p14"/>
          <p:cNvSpPr txBox="1"/>
          <p:nvPr/>
        </p:nvSpPr>
        <p:spPr>
          <a:xfrm>
            <a:off x="916781" y="2142815"/>
            <a:ext cx="4750593" cy="4308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8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Core Definition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7" name="Google Shape;97;p14"/>
          <p:cNvSpPr txBox="1"/>
          <p:nvPr/>
        </p:nvSpPr>
        <p:spPr>
          <a:xfrm>
            <a:off x="916781" y="2764203"/>
            <a:ext cx="4524375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Profit policies are administrative guidelines that dictate how a firm's net earnings should be appropriated.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8" name="Google Shape;98;p14"/>
          <p:cNvSpPr txBox="1"/>
          <p:nvPr/>
        </p:nvSpPr>
        <p:spPr>
          <a:xfrm>
            <a:off x="952500" y="4176712"/>
            <a:ext cx="4524375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They establish the balance between distributing earnings to shareholders and retaining them for internal growth.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99" name="Google Shape;99;p14"/>
          <p:cNvSpPr txBox="1"/>
          <p:nvPr/>
        </p:nvSpPr>
        <p:spPr>
          <a:xfrm>
            <a:off x="6715125" y="2985194"/>
            <a:ext cx="4750593" cy="369332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400" b="1" i="0" u="none" strike="noStrike" cap="none" dirty="0">
                <a:solidFill>
                  <a:srgbClr val="FFFFFF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Strategic Scope</a:t>
            </a:r>
            <a:endParaRPr sz="16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1" name="Google Shape;101;p14"/>
          <p:cNvSpPr txBox="1"/>
          <p:nvPr/>
        </p:nvSpPr>
        <p:spPr>
          <a:xfrm>
            <a:off x="7072312" y="3424702"/>
            <a:ext cx="4143375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b="0" i="0" u="none" strike="noStrike" cap="none" dirty="0">
                <a:solidFill>
                  <a:schemeClr val="bg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Dividend Payout Ratios</a:t>
            </a:r>
            <a:endParaRPr sz="1600" dirty="0">
              <a:solidFill>
                <a:schemeClr val="bg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03" name="Google Shape;103;p14"/>
          <p:cNvSpPr txBox="1"/>
          <p:nvPr/>
        </p:nvSpPr>
        <p:spPr>
          <a:xfrm>
            <a:off x="7072312" y="3747251"/>
            <a:ext cx="4143375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60000"/>
              </a:lnSpc>
              <a:buNone/>
              <a:defRPr>
                <a:solidFill>
                  <a:schemeClr val="bg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Lato"/>
              </a:rPr>
              <a:t>Internal Financing Decisions</a:t>
            </a:r>
            <a:endParaRPr dirty="0"/>
          </a:p>
        </p:txBody>
      </p:sp>
      <p:sp>
        <p:nvSpPr>
          <p:cNvPr id="105" name="Google Shape;105;p14"/>
          <p:cNvSpPr txBox="1"/>
          <p:nvPr/>
        </p:nvSpPr>
        <p:spPr>
          <a:xfrm>
            <a:off x="7096125" y="4105275"/>
            <a:ext cx="4143375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60000"/>
              </a:lnSpc>
              <a:buNone/>
              <a:defRPr sz="1350">
                <a:solidFill>
                  <a:schemeClr val="bg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sz="1400" dirty="0">
                <a:sym typeface="Lato"/>
              </a:rPr>
              <a:t>Reserve Management</a:t>
            </a:r>
            <a:endParaRPr sz="1400" dirty="0"/>
          </a:p>
        </p:txBody>
      </p:sp>
      <p:sp>
        <p:nvSpPr>
          <p:cNvPr id="107" name="Google Shape;107;p14"/>
          <p:cNvSpPr txBox="1"/>
          <p:nvPr/>
        </p:nvSpPr>
        <p:spPr>
          <a:xfrm>
            <a:off x="7072312" y="4419210"/>
            <a:ext cx="4143375" cy="34471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525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60000"/>
              </a:lnSpc>
              <a:buNone/>
              <a:defRPr sz="1350">
                <a:solidFill>
                  <a:schemeClr val="bg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sz="1400" dirty="0">
                <a:sym typeface="Lato"/>
              </a:rPr>
              <a:t>Wealth</a:t>
            </a:r>
            <a:r>
              <a:rPr lang="en-US" dirty="0">
                <a:sym typeface="Lato"/>
              </a:rPr>
              <a:t> Maximization Alignment</a:t>
            </a:r>
            <a:endParaRPr dirty="0"/>
          </a:p>
        </p:txBody>
      </p:sp>
      <p:sp>
        <p:nvSpPr>
          <p:cNvPr id="108" name="Google Shape;108;p14"/>
          <p:cNvSpPr txBox="1"/>
          <p:nvPr/>
        </p:nvSpPr>
        <p:spPr>
          <a:xfrm>
            <a:off x="762000" y="571500"/>
            <a:ext cx="114014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What are Profit Policies?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838EDBE4-F4D7-77FF-D4D9-EA03A28A9153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C288B4F6-C4FC-88B1-FFFF-85CBF54A4E04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5480AED-71AB-1174-CB77-1D99D5F2DA51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097825E2-8E1C-81FF-27D5-8E767029BD40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610C216-B91C-8CF0-75EA-CE09ED970604}"/>
              </a:ext>
            </a:extLst>
          </p:cNvPr>
          <p:cNvSpPr txBox="1"/>
          <p:nvPr/>
        </p:nvSpPr>
        <p:spPr>
          <a:xfrm>
            <a:off x="259940" y="6132611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05.02.2026	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IT                             1/8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4" name="Google Shape;114;p15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15" name="Google Shape;115;p15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88852"/>
            <a:ext cx="3492549" cy="283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6" name="Google Shape;116;p15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488852"/>
            <a:ext cx="3492549" cy="283264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7" name="Google Shape;117;p15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488852"/>
            <a:ext cx="3492549" cy="2832645"/>
          </a:xfrm>
          <a:prstGeom prst="rect">
            <a:avLst/>
          </a:prstGeom>
          <a:noFill/>
          <a:ln>
            <a:noFill/>
          </a:ln>
        </p:spPr>
      </p:pic>
      <p:sp>
        <p:nvSpPr>
          <p:cNvPr id="118" name="Google Shape;118;p15"/>
          <p:cNvSpPr txBox="1"/>
          <p:nvPr/>
        </p:nvSpPr>
        <p:spPr>
          <a:xfrm>
            <a:off x="794225" y="3517552"/>
            <a:ext cx="3047099" cy="3077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1" i="0" u="none" strike="noStrike" cap="none" dirty="0">
                <a:solidFill>
                  <a:srgbClr val="2563E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Shareholder Wealth</a:t>
            </a:r>
            <a:endParaRPr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19" name="Google Shape;119;p15"/>
          <p:cNvSpPr txBox="1"/>
          <p:nvPr/>
        </p:nvSpPr>
        <p:spPr>
          <a:xfrm>
            <a:off x="866627" y="3916165"/>
            <a:ext cx="2901999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Ensuring steady returns to maintain investor confidence and optimize market valuation.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20" name="Google Shape;120;p15"/>
          <p:cNvSpPr txBox="1"/>
          <p:nvPr/>
        </p:nvSpPr>
        <p:spPr>
          <a:xfrm>
            <a:off x="4572524" y="3517552"/>
            <a:ext cx="304709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000" b="1">
                <a:solidFill>
                  <a:srgbClr val="2563E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Poppins"/>
              </a:rPr>
              <a:t>Funding Expansion</a:t>
            </a:r>
            <a:endParaRPr dirty="0"/>
          </a:p>
        </p:txBody>
      </p:sp>
      <p:sp>
        <p:nvSpPr>
          <p:cNvPr id="121" name="Google Shape;121;p15"/>
          <p:cNvSpPr txBox="1"/>
          <p:nvPr/>
        </p:nvSpPr>
        <p:spPr>
          <a:xfrm>
            <a:off x="4645000" y="3951421"/>
            <a:ext cx="2901999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60000"/>
              </a:lnSpc>
              <a:buNone/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Lato"/>
              </a:rPr>
              <a:t>Retaining earnings as a cost-effective source of internal capital for R&amp;D and scaling.</a:t>
            </a:r>
            <a:endParaRPr dirty="0"/>
          </a:p>
        </p:txBody>
      </p:sp>
      <p:sp>
        <p:nvSpPr>
          <p:cNvPr id="122" name="Google Shape;122;p15"/>
          <p:cNvSpPr txBox="1"/>
          <p:nvPr/>
        </p:nvSpPr>
        <p:spPr>
          <a:xfrm>
            <a:off x="8350824" y="3517552"/>
            <a:ext cx="304709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000" b="1">
                <a:solidFill>
                  <a:srgbClr val="2563E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Poppins"/>
              </a:rPr>
              <a:t>Financial Stability</a:t>
            </a:r>
            <a:endParaRPr dirty="0"/>
          </a:p>
        </p:txBody>
      </p:sp>
      <p:sp>
        <p:nvSpPr>
          <p:cNvPr id="123" name="Google Shape;123;p15"/>
          <p:cNvSpPr txBox="1"/>
          <p:nvPr/>
        </p:nvSpPr>
        <p:spPr>
          <a:xfrm>
            <a:off x="8423374" y="3991902"/>
            <a:ext cx="2901999" cy="132959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ct val="160000"/>
              </a:lnSpc>
              <a:buNone/>
              <a:defRPr sz="18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Lato"/>
              </a:rPr>
              <a:t>Building reserves to act as a buffer against market volatility and cyclical downturns.</a:t>
            </a:r>
            <a:endParaRPr dirty="0"/>
          </a:p>
        </p:txBody>
      </p:sp>
      <p:pic>
        <p:nvPicPr>
          <p:cNvPr id="124" name="Google Shape;124;p15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89100" y="2831752"/>
            <a:ext cx="4572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5" name="Google Shape;125;p15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895975" y="2831752"/>
            <a:ext cx="40005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26" name="Google Shape;126;p15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45699" y="2831752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27" name="Google Shape;127;p15"/>
          <p:cNvSpPr txBox="1"/>
          <p:nvPr/>
        </p:nvSpPr>
        <p:spPr>
          <a:xfrm>
            <a:off x="762000" y="571500"/>
            <a:ext cx="114014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Key Policy Objectives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F4521D0F-8DAD-9234-27BC-B086A4727803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4C9A1962-8C0F-6B34-C87F-35584C278827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52BFE6B8-232E-EAA9-EC82-55FDD65ADE5C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FE6091A4-BF6F-03F3-D9A1-B9A929DAEAC2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37124F36-14BD-C96D-F349-21F0F1D41FF2}"/>
              </a:ext>
            </a:extLst>
          </p:cNvPr>
          <p:cNvSpPr txBox="1"/>
          <p:nvPr/>
        </p:nvSpPr>
        <p:spPr>
          <a:xfrm>
            <a:off x="259940" y="6132611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05.02.2026	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IT                             2/8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" name="Google Shape;133;p16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134" name="Google Shape;134;p16"/>
          <p:cNvGraphicFramePr/>
          <p:nvPr>
            <p:extLst>
              <p:ext uri="{D42A27DB-BD31-4B8C-83A1-F6EECF244321}">
                <p14:modId xmlns:p14="http://schemas.microsoft.com/office/powerpoint/2010/main" val="3670821288"/>
              </p:ext>
            </p:extLst>
          </p:nvPr>
        </p:nvGraphicFramePr>
        <p:xfrm>
          <a:off x="961053" y="1538437"/>
          <a:ext cx="10095724" cy="4358510"/>
        </p:xfrm>
        <a:graphic>
          <a:graphicData uri="http://schemas.openxmlformats.org/drawingml/2006/table">
            <a:tbl>
              <a:tblPr firstRow="1" bandRow="1">
                <a:noFill/>
                <a:tableStyleId>{104B1B7F-35A7-46A0-88BF-172A1BB67A1D}</a:tableStyleId>
              </a:tblPr>
              <a:tblGrid>
                <a:gridCol w="1865969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382941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00342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871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Criteria</a:t>
                      </a:r>
                      <a:endPara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Profit Maximization</a:t>
                      </a:r>
                      <a:endPara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Wealth Maximization</a:t>
                      </a:r>
                      <a:endPara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solidFill>
                      <a:srgbClr val="1E293B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871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Primary Goal</a:t>
                      </a:r>
                      <a:endPara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Short-term net income increase</a:t>
                      </a:r>
                      <a:endParaRPr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Maximizing Net Present Value (NPV)</a:t>
                      </a:r>
                      <a:endPara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871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Time Frame</a:t>
                      </a:r>
                      <a:endPara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Current fiscal period</a:t>
                      </a:r>
                      <a:endPara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Long-term sustainable growth</a:t>
                      </a:r>
                      <a:endPara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871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Risk Aspect</a:t>
                      </a:r>
                      <a:endPara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Often ignores uncertainty</a:t>
                      </a:r>
                      <a:endParaRPr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Integrates risk and time-value</a:t>
                      </a:r>
                      <a:endPara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871702"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1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Result</a:t>
                      </a:r>
                      <a:endPara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Immediate dividend boost</a:t>
                      </a:r>
                      <a:endParaRPr sz="240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r>
                        <a:rPr lang="en-US" sz="2000" b="0" i="0" u="none" strike="noStrike" cap="none" dirty="0">
                          <a:solidFill>
                            <a:schemeClr val="tx1"/>
                          </a:solidFill>
                          <a:latin typeface="Times New Roman" panose="02020603050405020304" pitchFamily="18" charset="0"/>
                          <a:ea typeface="Lato"/>
                          <a:cs typeface="Times New Roman" panose="02020603050405020304" pitchFamily="18" charset="0"/>
                          <a:sym typeface="Lato"/>
                        </a:rPr>
                        <a:t>Stock price appreciation</a:t>
                      </a:r>
                      <a:endParaRPr sz="2400" dirty="0">
                        <a:solidFill>
                          <a:schemeClr val="tx1"/>
                        </a:solidFill>
                        <a:latin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3500" marR="63500" marT="25400" marB="25400" anchor="ctr">
                    <a:lnL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9525" cap="flat" cmpd="sng">
                      <a:solidFill>
                        <a:srgbClr val="000000">
                          <a:alpha val="0"/>
                        </a:srgbClr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</a:tbl>
          </a:graphicData>
        </a:graphic>
      </p:graphicFrame>
      <p:sp>
        <p:nvSpPr>
          <p:cNvPr id="135" name="Google Shape;135;p16"/>
          <p:cNvSpPr/>
          <p:nvPr/>
        </p:nvSpPr>
        <p:spPr>
          <a:xfrm>
            <a:off x="2643187" y="3601342"/>
            <a:ext cx="12763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6" name="Google Shape;136;p16"/>
          <p:cNvSpPr/>
          <p:nvPr/>
        </p:nvSpPr>
        <p:spPr>
          <a:xfrm>
            <a:off x="3919537" y="3601342"/>
            <a:ext cx="26193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7" name="Google Shape;137;p16"/>
          <p:cNvSpPr/>
          <p:nvPr/>
        </p:nvSpPr>
        <p:spPr>
          <a:xfrm>
            <a:off x="6538912" y="3601342"/>
            <a:ext cx="30099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8" name="Google Shape;138;p16"/>
          <p:cNvSpPr/>
          <p:nvPr/>
        </p:nvSpPr>
        <p:spPr>
          <a:xfrm>
            <a:off x="2643187" y="4170908"/>
            <a:ext cx="12763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39" name="Google Shape;139;p16"/>
          <p:cNvSpPr/>
          <p:nvPr/>
        </p:nvSpPr>
        <p:spPr>
          <a:xfrm>
            <a:off x="3919537" y="4170908"/>
            <a:ext cx="26193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0" name="Google Shape;140;p16"/>
          <p:cNvSpPr/>
          <p:nvPr/>
        </p:nvSpPr>
        <p:spPr>
          <a:xfrm>
            <a:off x="6538912" y="4170908"/>
            <a:ext cx="30099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1" name="Google Shape;141;p16"/>
          <p:cNvSpPr/>
          <p:nvPr/>
        </p:nvSpPr>
        <p:spPr>
          <a:xfrm>
            <a:off x="2643187" y="4740473"/>
            <a:ext cx="12763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2" name="Google Shape;142;p16"/>
          <p:cNvSpPr/>
          <p:nvPr/>
        </p:nvSpPr>
        <p:spPr>
          <a:xfrm>
            <a:off x="3919537" y="4740473"/>
            <a:ext cx="26193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3" name="Google Shape;143;p16"/>
          <p:cNvSpPr/>
          <p:nvPr/>
        </p:nvSpPr>
        <p:spPr>
          <a:xfrm>
            <a:off x="6538912" y="4740473"/>
            <a:ext cx="30099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4" name="Google Shape;144;p16"/>
          <p:cNvSpPr/>
          <p:nvPr/>
        </p:nvSpPr>
        <p:spPr>
          <a:xfrm>
            <a:off x="2643187" y="5310038"/>
            <a:ext cx="127635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5" name="Google Shape;145;p16"/>
          <p:cNvSpPr/>
          <p:nvPr/>
        </p:nvSpPr>
        <p:spPr>
          <a:xfrm>
            <a:off x="3919537" y="5310038"/>
            <a:ext cx="2619375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6" name="Google Shape;146;p16"/>
          <p:cNvSpPr/>
          <p:nvPr/>
        </p:nvSpPr>
        <p:spPr>
          <a:xfrm>
            <a:off x="6538912" y="5310038"/>
            <a:ext cx="3009900" cy="9525"/>
          </a:xfrm>
          <a:prstGeom prst="rect">
            <a:avLst/>
          </a:prstGeom>
          <a:solidFill>
            <a:srgbClr val="E2E8F0"/>
          </a:solidFill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sz="1800" b="0" i="0" u="none" strike="noStrike" cap="none">
              <a:solidFill>
                <a:schemeClr val="dk1"/>
              </a:solidFill>
              <a:latin typeface="Calibri"/>
              <a:ea typeface="Calibri"/>
              <a:cs typeface="Calibri"/>
              <a:sym typeface="Calibri"/>
            </a:endParaRPr>
          </a:p>
        </p:txBody>
      </p:sp>
      <p:sp>
        <p:nvSpPr>
          <p:cNvPr id="147" name="Google Shape;147;p16"/>
          <p:cNvSpPr txBox="1"/>
          <p:nvPr/>
        </p:nvSpPr>
        <p:spPr>
          <a:xfrm>
            <a:off x="762000" y="571500"/>
            <a:ext cx="114014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Profit vs. Wealth Focus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A2D315E6-2CC1-02B5-36E3-6D949247333A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01A8C0AC-4D4C-F2B8-B647-8017C8F2562F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E4F69ADA-86FA-77E1-B32C-005B677367A5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C0A63077-4FA7-8406-881B-0543AE807308}"/>
              </a:ext>
            </a:extLst>
          </p:cNvPr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B0A8B26-6AF2-CB25-5A4A-727866AA955B}"/>
              </a:ext>
            </a:extLst>
          </p:cNvPr>
          <p:cNvSpPr txBox="1"/>
          <p:nvPr/>
        </p:nvSpPr>
        <p:spPr>
          <a:xfrm>
            <a:off x="259940" y="6132611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05.02.2026	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IT                             3/8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5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" name="Google Shape;153;p17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54" name="Google Shape;154;p17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626072"/>
            <a:ext cx="3492549" cy="255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5" name="Google Shape;155;p17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349799" y="2626072"/>
            <a:ext cx="3492549" cy="2558355"/>
          </a:xfrm>
          <a:prstGeom prst="rect">
            <a:avLst/>
          </a:prstGeom>
          <a:noFill/>
          <a:ln>
            <a:noFill/>
          </a:ln>
        </p:spPr>
      </p:pic>
      <p:pic>
        <p:nvPicPr>
          <p:cNvPr id="156" name="Google Shape;156;p17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8128099" y="2626072"/>
            <a:ext cx="3492549" cy="2558355"/>
          </a:xfrm>
          <a:prstGeom prst="rect">
            <a:avLst/>
          </a:prstGeom>
          <a:noFill/>
          <a:ln>
            <a:noFill/>
          </a:ln>
        </p:spPr>
      </p:pic>
      <p:sp>
        <p:nvSpPr>
          <p:cNvPr id="157" name="Google Shape;157;p17"/>
          <p:cNvSpPr txBox="1"/>
          <p:nvPr/>
        </p:nvSpPr>
        <p:spPr>
          <a:xfrm>
            <a:off x="794225" y="3654772"/>
            <a:ext cx="304709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2563E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Stable Dividend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8" name="Google Shape;158;p17"/>
          <p:cNvSpPr txBox="1"/>
          <p:nvPr/>
        </p:nvSpPr>
        <p:spPr>
          <a:xfrm>
            <a:off x="866775" y="4197697"/>
            <a:ext cx="2901999" cy="78790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Paying a fixed amount per share regardless of earnings volatility.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59" name="Google Shape;159;p17"/>
          <p:cNvSpPr txBox="1"/>
          <p:nvPr/>
        </p:nvSpPr>
        <p:spPr>
          <a:xfrm>
            <a:off x="4572524" y="3654772"/>
            <a:ext cx="3047099" cy="4000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buNone/>
              <a:defRPr sz="2100" b="1">
                <a:solidFill>
                  <a:srgbClr val="2563E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Poppins"/>
              </a:rPr>
              <a:t>Constant Payout</a:t>
            </a:r>
            <a:endParaRPr dirty="0"/>
          </a:p>
        </p:txBody>
      </p:sp>
      <p:sp>
        <p:nvSpPr>
          <p:cNvPr id="160" name="Google Shape;160;p17"/>
          <p:cNvSpPr txBox="1"/>
          <p:nvPr/>
        </p:nvSpPr>
        <p:spPr>
          <a:xfrm>
            <a:off x="4645074" y="4197697"/>
            <a:ext cx="2901999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 algn="ctr">
              <a:lnSpc>
                <a:spcPct val="160000"/>
              </a:lnSpc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Lato"/>
              </a:rPr>
              <a:t>Distributing a fixed percentage of net earnings every period.</a:t>
            </a:r>
            <a:endParaRPr dirty="0"/>
          </a:p>
        </p:txBody>
      </p:sp>
      <p:sp>
        <p:nvSpPr>
          <p:cNvPr id="161" name="Google Shape;161;p17"/>
          <p:cNvSpPr txBox="1"/>
          <p:nvPr/>
        </p:nvSpPr>
        <p:spPr>
          <a:xfrm>
            <a:off x="8350824" y="3654772"/>
            <a:ext cx="3047099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buNone/>
              <a:defRPr sz="2100" b="1">
                <a:solidFill>
                  <a:srgbClr val="2563E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Poppins"/>
              </a:rPr>
              <a:t>Residual Policy</a:t>
            </a:r>
            <a:endParaRPr dirty="0"/>
          </a:p>
        </p:txBody>
      </p:sp>
      <p:sp>
        <p:nvSpPr>
          <p:cNvPr id="162" name="Google Shape;162;p17"/>
          <p:cNvSpPr txBox="1"/>
          <p:nvPr/>
        </p:nvSpPr>
        <p:spPr>
          <a:xfrm>
            <a:off x="8423374" y="4197697"/>
            <a:ext cx="2901999" cy="72635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 algn="ctr">
              <a:lnSpc>
                <a:spcPct val="160000"/>
              </a:lnSpc>
              <a:buNone/>
              <a:defRPr sz="16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dirty="0">
                <a:sym typeface="Lato"/>
              </a:rPr>
              <a:t>Dividends paid only after all viable projects are fully funded.</a:t>
            </a:r>
            <a:endParaRPr dirty="0"/>
          </a:p>
        </p:txBody>
      </p:sp>
      <p:pic>
        <p:nvPicPr>
          <p:cNvPr id="163" name="Google Shape;163;p17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2031950" y="2968972"/>
            <a:ext cx="5715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4" name="Google Shape;164;p17" descr="image.png"/>
          <p:cNvPicPr preferRelativeResize="0"/>
          <p:nvPr/>
        </p:nvPicPr>
        <p:blipFill rotWithShape="1">
          <a:blip r:embed="rId8">
            <a:alphaModFix/>
          </a:blip>
          <a:srcRect/>
          <a:stretch/>
        </p:blipFill>
        <p:spPr>
          <a:xfrm>
            <a:off x="5924550" y="2968972"/>
            <a:ext cx="342900" cy="4572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65" name="Google Shape;165;p17" descr="image.png"/>
          <p:cNvPicPr preferRelativeResize="0"/>
          <p:nvPr/>
        </p:nvPicPr>
        <p:blipFill rotWithShape="1">
          <a:blip r:embed="rId9">
            <a:alphaModFix/>
          </a:blip>
          <a:srcRect/>
          <a:stretch/>
        </p:blipFill>
        <p:spPr>
          <a:xfrm>
            <a:off x="9645699" y="2968972"/>
            <a:ext cx="457200" cy="457200"/>
          </a:xfrm>
          <a:prstGeom prst="rect">
            <a:avLst/>
          </a:prstGeom>
          <a:noFill/>
          <a:ln>
            <a:noFill/>
          </a:ln>
        </p:spPr>
      </p:pic>
      <p:sp>
        <p:nvSpPr>
          <p:cNvPr id="166" name="Google Shape;166;p17"/>
          <p:cNvSpPr txBox="1"/>
          <p:nvPr/>
        </p:nvSpPr>
        <p:spPr>
          <a:xfrm>
            <a:off x="762000" y="571500"/>
            <a:ext cx="114014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Types of Dividend Policies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7728E75-46EA-86DF-274E-9ED17FB5EFEA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64F28F7D-8058-26E3-FC2B-D9DE800B36C8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973DD1CF-5043-58DB-B38F-EDEAEC36BA76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BD54E4B7-63F9-F3FE-373A-016B25342A1E}"/>
              </a:ext>
            </a:extLst>
          </p:cNvPr>
          <p:cNvPicPr/>
          <p:nvPr/>
        </p:nvPicPr>
        <p:blipFill>
          <a:blip r:embed="rId10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00DCF60-9EFD-4839-7C80-528E36033969}"/>
              </a:ext>
            </a:extLst>
          </p:cNvPr>
          <p:cNvSpPr txBox="1"/>
          <p:nvPr/>
        </p:nvSpPr>
        <p:spPr>
          <a:xfrm>
            <a:off x="259940" y="6132611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05.02.2026	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IT                             4/8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2" name="Google Shape;172;p18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173" name="Google Shape;173;p18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00025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4" name="Google Shape;174;p18"/>
          <p:cNvSpPr txBox="1"/>
          <p:nvPr/>
        </p:nvSpPr>
        <p:spPr>
          <a:xfrm>
            <a:off x="666750" y="1686668"/>
            <a:ext cx="5550693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Liquidity &amp; Maturity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5" name="Google Shape;175;p18"/>
          <p:cNvSpPr txBox="1"/>
          <p:nvPr/>
        </p:nvSpPr>
        <p:spPr>
          <a:xfrm>
            <a:off x="666750" y="2309859"/>
            <a:ext cx="5286375" cy="98488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A firm's ability to pay dividends depends heavily on its cash position rather than just book profit.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76" name="Google Shape;176;p18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00025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177" name="Google Shape;177;p18"/>
          <p:cNvSpPr txBox="1"/>
          <p:nvPr/>
        </p:nvSpPr>
        <p:spPr>
          <a:xfrm>
            <a:off x="904876" y="3371760"/>
            <a:ext cx="4953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60000"/>
              </a:lnSpc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sz="1800" dirty="0">
                <a:sym typeface="Lato"/>
              </a:rPr>
              <a:t>Cash Reserves: High liquidity permits higher payout.</a:t>
            </a:r>
            <a:endParaRPr sz="1800" dirty="0"/>
          </a:p>
        </p:txBody>
      </p:sp>
      <p:sp>
        <p:nvSpPr>
          <p:cNvPr id="178" name="Google Shape;178;p18"/>
          <p:cNvSpPr txBox="1"/>
          <p:nvPr/>
        </p:nvSpPr>
        <p:spPr>
          <a:xfrm>
            <a:off x="904876" y="4019545"/>
            <a:ext cx="4953000" cy="44319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60000"/>
              </a:lnSpc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sz="1800" dirty="0">
                <a:sym typeface="Lato"/>
              </a:rPr>
              <a:t>Firm Age: Mature firms payout more; startups retain.</a:t>
            </a:r>
            <a:endParaRPr sz="1800" dirty="0"/>
          </a:p>
        </p:txBody>
      </p:sp>
      <p:sp>
        <p:nvSpPr>
          <p:cNvPr id="179" name="Google Shape;179;p18"/>
          <p:cNvSpPr txBox="1"/>
          <p:nvPr/>
        </p:nvSpPr>
        <p:spPr>
          <a:xfrm>
            <a:off x="921254" y="4694485"/>
            <a:ext cx="4953000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60000"/>
              </a:lnSpc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sz="1800" dirty="0">
                <a:sym typeface="Lato"/>
              </a:rPr>
              <a:t>Earnings Stability: Steady income allows stable dividends.</a:t>
            </a:r>
            <a:endParaRPr sz="1800" dirty="0"/>
          </a:p>
        </p:txBody>
      </p:sp>
      <p:pic>
        <p:nvPicPr>
          <p:cNvPr id="180" name="Google Shape;180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585107" y="3537754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1" name="Google Shape;181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072" y="4147724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82" name="Google Shape;182;p18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614072" y="4822665"/>
            <a:ext cx="1905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83" name="Google Shape;183;p18"/>
          <p:cNvSpPr txBox="1"/>
          <p:nvPr/>
        </p:nvSpPr>
        <p:spPr>
          <a:xfrm>
            <a:off x="762000" y="571500"/>
            <a:ext cx="114014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Internal Drivers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7F20022A-E3B9-CE2F-5F94-3D6BCA19A628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30EFBE1C-ED46-BD85-CAB9-CB96EFFA1BD5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950EC2A-5F07-CF3E-12B8-A4B54781E2CA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5EA1FB82-15E9-C6E8-018A-665BF49AC7A1}"/>
              </a:ext>
            </a:extLst>
          </p:cNvPr>
          <p:cNvPicPr/>
          <p:nvPr/>
        </p:nvPicPr>
        <p:blipFill>
          <a:blip r:embed="rId7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CCC4C12-F73B-A669-AC1A-3BFDF59B4EFD}"/>
              </a:ext>
            </a:extLst>
          </p:cNvPr>
          <p:cNvSpPr txBox="1"/>
          <p:nvPr/>
        </p:nvSpPr>
        <p:spPr>
          <a:xfrm>
            <a:off x="398010" y="6190689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05.02.2026	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IT                             5/8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1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9" name="Google Shape;189;p19" descr="image.png"/>
          <p:cNvPicPr preferRelativeResize="0"/>
          <p:nvPr/>
        </p:nvPicPr>
        <p:blipFill rotWithShape="1">
          <a:blip r:embed="rId3"/>
          <a:srcRect/>
          <a:stretch/>
        </p:blipFill>
        <p:spPr>
          <a:xfrm>
            <a:off x="28575" y="-972716"/>
            <a:ext cx="1219200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190" name="Google Shape;190;p19"/>
          <p:cNvSpPr txBox="1"/>
          <p:nvPr/>
        </p:nvSpPr>
        <p:spPr>
          <a:xfrm>
            <a:off x="2143125" y="1711398"/>
            <a:ext cx="8239125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just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Legal Constraints:</a:t>
            </a: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 Corporate laws often prohibit dividends from being paid out of capital to protect creditors.</a:t>
            </a:r>
            <a:endParaRPr sz="18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91" name="Google Shape;191;p19"/>
          <p:cNvSpPr txBox="1"/>
          <p:nvPr/>
        </p:nvSpPr>
        <p:spPr>
          <a:xfrm>
            <a:off x="2143125" y="2597795"/>
            <a:ext cx="823912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60000"/>
              </a:lnSpc>
              <a:buNone/>
              <a:defRPr sz="1800" b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dirty="0">
                <a:sym typeface="Lato"/>
              </a:rPr>
              <a:t>Tax Environment: </a:t>
            </a:r>
            <a:r>
              <a:rPr lang="en-US" b="0" dirty="0">
                <a:sym typeface="Lato"/>
              </a:rPr>
              <a:t>Tax rates on dividends vs. capital gains significantly influence payout decisions.</a:t>
            </a:r>
            <a:endParaRPr b="0" dirty="0"/>
          </a:p>
        </p:txBody>
      </p:sp>
      <p:sp>
        <p:nvSpPr>
          <p:cNvPr id="192" name="Google Shape;192;p19"/>
          <p:cNvSpPr txBox="1"/>
          <p:nvPr/>
        </p:nvSpPr>
        <p:spPr>
          <a:xfrm>
            <a:off x="2190750" y="3484192"/>
            <a:ext cx="823912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60000"/>
              </a:lnSpc>
              <a:buNone/>
              <a:defRPr sz="1800" b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dirty="0">
                <a:sym typeface="Lato"/>
              </a:rPr>
              <a:t>Capital Access: </a:t>
            </a:r>
            <a:r>
              <a:rPr lang="en-US" b="0" dirty="0">
                <a:sym typeface="Lato"/>
              </a:rPr>
              <a:t>Easy access to external debt allows firms to be more generous with their dividends.</a:t>
            </a:r>
            <a:endParaRPr b="0" dirty="0"/>
          </a:p>
        </p:txBody>
      </p:sp>
      <p:sp>
        <p:nvSpPr>
          <p:cNvPr id="193" name="Google Shape;193;p19"/>
          <p:cNvSpPr txBox="1"/>
          <p:nvPr/>
        </p:nvSpPr>
        <p:spPr>
          <a:xfrm>
            <a:off x="2190749" y="4547593"/>
            <a:ext cx="8239125" cy="27429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defRPr/>
            </a:defPPr>
            <a:lvl1pPr marL="0" indent="0">
              <a:lnSpc>
                <a:spcPct val="160000"/>
              </a:lnSpc>
              <a:buNone/>
              <a:defRPr sz="1800" b="1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pPr algn="just"/>
            <a:r>
              <a:rPr lang="en-US" dirty="0">
                <a:sym typeface="Lato"/>
              </a:rPr>
              <a:t>Market Cycles: </a:t>
            </a:r>
            <a:r>
              <a:rPr lang="en-US" b="0" dirty="0">
                <a:sym typeface="Lato"/>
              </a:rPr>
              <a:t>Inflationary pressures often force firms to retain more for inventory replacement costs.</a:t>
            </a:r>
            <a:endParaRPr b="0" dirty="0"/>
          </a:p>
        </p:txBody>
      </p:sp>
      <p:pic>
        <p:nvPicPr>
          <p:cNvPr id="194" name="Google Shape;194;p19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1792644" y="1850876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5" name="Google Shape;195;p19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1809750" y="2686942"/>
            <a:ext cx="142875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6" name="Google Shape;196;p19" descr="image.png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>
            <a:off x="1762125" y="3687579"/>
            <a:ext cx="190500" cy="200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97" name="Google Shape;197;p19" descr="image.png"/>
          <p:cNvPicPr preferRelativeResize="0"/>
          <p:nvPr/>
        </p:nvPicPr>
        <p:blipFill rotWithShape="1">
          <a:blip r:embed="rId7">
            <a:alphaModFix/>
          </a:blip>
          <a:srcRect/>
          <a:stretch/>
        </p:blipFill>
        <p:spPr>
          <a:xfrm>
            <a:off x="1809750" y="4688217"/>
            <a:ext cx="190500" cy="200025"/>
          </a:xfrm>
          <a:prstGeom prst="rect">
            <a:avLst/>
          </a:prstGeom>
          <a:noFill/>
          <a:ln>
            <a:noFill/>
          </a:ln>
        </p:spPr>
      </p:pic>
      <p:sp>
        <p:nvSpPr>
          <p:cNvPr id="198" name="Google Shape;198;p19"/>
          <p:cNvSpPr txBox="1"/>
          <p:nvPr/>
        </p:nvSpPr>
        <p:spPr>
          <a:xfrm>
            <a:off x="762000" y="571500"/>
            <a:ext cx="11401425" cy="4616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External Influences</a:t>
            </a:r>
            <a:endParaRPr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CF3857F9-84D9-85C2-1788-CDFCE9D901A1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5922B1D9-DAEE-BABE-BB46-ADC42A0C23EB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725989-C645-AF3D-B37D-1219FA42F68D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B9AE137B-42FA-883E-3196-A0CBFA96AA83}"/>
              </a:ext>
            </a:extLst>
          </p:cNvPr>
          <p:cNvPicPr/>
          <p:nvPr/>
        </p:nvPicPr>
        <p:blipFill>
          <a:blip r:embed="rId8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F68ABE1-016D-8BF3-1221-B3A885F0B838}"/>
              </a:ext>
            </a:extLst>
          </p:cNvPr>
          <p:cNvSpPr txBox="1"/>
          <p:nvPr/>
        </p:nvSpPr>
        <p:spPr>
          <a:xfrm>
            <a:off x="259940" y="6132611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05.02.2026	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IT                             6/8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" name="Google Shape;204;p20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" name="Google Shape;205;p20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334125" y="200025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06" name="Google Shape;206;p20"/>
          <p:cNvSpPr txBox="1"/>
          <p:nvPr/>
        </p:nvSpPr>
        <p:spPr>
          <a:xfrm>
            <a:off x="783432" y="1730247"/>
            <a:ext cx="5550693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"Ploughing Back" Profits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7" name="Google Shape;207;p20"/>
          <p:cNvSpPr txBox="1"/>
          <p:nvPr/>
        </p:nvSpPr>
        <p:spPr>
          <a:xfrm>
            <a:off x="571500" y="2583433"/>
            <a:ext cx="5550693" cy="1477328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0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Self-financing through retained earnings is the most efficient way to fuel long-term growth without debt burden.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08" name="Google Shape;208;p20"/>
          <p:cNvSpPr txBox="1"/>
          <p:nvPr/>
        </p:nvSpPr>
        <p:spPr>
          <a:xfrm>
            <a:off x="571500" y="4176712"/>
            <a:ext cx="5286375" cy="6647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L="0" indent="0">
              <a:lnSpc>
                <a:spcPct val="160000"/>
              </a:lnSpc>
              <a:buNone/>
              <a:defRPr sz="200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</a:defRPr>
            </a:lvl1pPr>
          </a:lstStyle>
          <a:p>
            <a:r>
              <a:rPr lang="en-US" b="1" dirty="0">
                <a:sym typeface="Lato"/>
              </a:rPr>
              <a:t>Benefits</a:t>
            </a:r>
            <a:r>
              <a:rPr lang="en-US" dirty="0">
                <a:sym typeface="Lato"/>
              </a:rPr>
              <a:t>: No interest costs, no loss of control, and increased intrinsic value of shares.</a:t>
            </a:r>
            <a:endParaRPr dirty="0"/>
          </a:p>
        </p:txBody>
      </p:sp>
      <p:pic>
        <p:nvPicPr>
          <p:cNvPr id="209" name="Google Shape;209;p20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6334125" y="2000250"/>
            <a:ext cx="5286375" cy="3810000"/>
          </a:xfrm>
          <a:prstGeom prst="rect">
            <a:avLst/>
          </a:prstGeom>
          <a:noFill/>
          <a:ln>
            <a:noFill/>
          </a:ln>
        </p:spPr>
      </p:pic>
      <p:sp>
        <p:nvSpPr>
          <p:cNvPr id="210" name="Google Shape;210;p20"/>
          <p:cNvSpPr txBox="1"/>
          <p:nvPr/>
        </p:nvSpPr>
        <p:spPr>
          <a:xfrm>
            <a:off x="762000" y="571500"/>
            <a:ext cx="11401425" cy="49244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200" b="1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Reinvestment Strategy</a:t>
            </a:r>
            <a:endParaRPr sz="32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9CB01C5C-CDB7-0B4C-AB48-D12179B031D9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67571430-41C9-A6AD-9FF6-E63DB1E222D8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DDA97F53-437B-53E3-8D9F-DED94354C4CC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pic>
        <p:nvPicPr>
          <p:cNvPr id="6" name="object 4">
            <a:extLst>
              <a:ext uri="{FF2B5EF4-FFF2-40B4-BE49-F238E27FC236}">
                <a16:creationId xmlns:a16="http://schemas.microsoft.com/office/drawing/2014/main" id="{C6BC11D9-10A4-42DF-8F0B-D9E9F77D9FBE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8222B07-0167-0FE1-7819-FD05B851BF09}"/>
              </a:ext>
            </a:extLst>
          </p:cNvPr>
          <p:cNvSpPr txBox="1"/>
          <p:nvPr/>
        </p:nvSpPr>
        <p:spPr>
          <a:xfrm>
            <a:off x="259940" y="6132611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05.02.2026	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IT                             7/8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Shape 2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6" name="Google Shape;216;p21" descr="image.pn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17" name="Google Shape;217;p21" descr="image.pn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1500" y="2421582"/>
            <a:ext cx="11049000" cy="2359669"/>
          </a:xfrm>
          <a:prstGeom prst="rect">
            <a:avLst/>
          </a:prstGeom>
          <a:noFill/>
          <a:ln>
            <a:noFill/>
          </a:ln>
        </p:spPr>
      </p:pic>
      <p:sp>
        <p:nvSpPr>
          <p:cNvPr id="218" name="Google Shape;218;p21"/>
          <p:cNvSpPr txBox="1"/>
          <p:nvPr/>
        </p:nvSpPr>
        <p:spPr>
          <a:xfrm>
            <a:off x="1957387" y="4971752"/>
            <a:ext cx="8277225" cy="88639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800" b="0" i="0" u="none" strike="noStrike" cap="none" dirty="0">
                <a:solidFill>
                  <a:schemeClr val="tx1"/>
                </a:solidFill>
                <a:latin typeface="Times New Roman" panose="02020603050405020304" pitchFamily="18" charset="0"/>
                <a:ea typeface="Lato"/>
                <a:cs typeface="Times New Roman" panose="02020603050405020304" pitchFamily="18" charset="0"/>
                <a:sym typeface="Lato"/>
              </a:rPr>
              <a:t>These models suggest that the optimal profit policy depends on whether a firm's return exceeds its cost of capital.</a:t>
            </a:r>
            <a:endParaRPr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19" name="Google Shape;219;p21"/>
          <p:cNvSpPr txBox="1"/>
          <p:nvPr/>
        </p:nvSpPr>
        <p:spPr>
          <a:xfrm>
            <a:off x="595312" y="2707332"/>
            <a:ext cx="11001375" cy="32316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2100" b="1" i="0" u="none" strike="noStrike" cap="none" dirty="0">
                <a:solidFill>
                  <a:srgbClr val="2563EB"/>
                </a:solidFill>
                <a:latin typeface="Times New Roman" panose="02020603050405020304" pitchFamily="18" charset="0"/>
                <a:ea typeface="Poppins"/>
                <a:cs typeface="Times New Roman" panose="02020603050405020304" pitchFamily="18" charset="0"/>
                <a:sym typeface="Poppins"/>
              </a:rPr>
              <a:t>Walter's Valuation Model</a:t>
            </a:r>
            <a:endParaRPr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220" name="Google Shape;220;p21"/>
          <p:cNvSpPr txBox="1"/>
          <p:nvPr/>
        </p:nvSpPr>
        <p:spPr>
          <a:xfrm>
            <a:off x="857250" y="4078337"/>
            <a:ext cx="10477500" cy="393954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ctr" rtl="0">
              <a:lnSpc>
                <a:spcPct val="160000"/>
              </a:lnSpc>
              <a:spcBef>
                <a:spcPts val="0"/>
              </a:spcBef>
              <a:spcAft>
                <a:spcPts val="0"/>
              </a:spcAft>
              <a:buNone/>
            </a:pPr>
            <a:r>
              <a:rPr lang="en-US" sz="1600" b="0" i="1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Where </a:t>
            </a:r>
            <a:r>
              <a:rPr lang="en-US" sz="1600" b="1" i="1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r</a:t>
            </a:r>
            <a:r>
              <a:rPr lang="en-US" sz="1600" b="0" i="1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is return on investment and </a:t>
            </a:r>
            <a:r>
              <a:rPr lang="en-US" sz="1600" b="1" i="1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k</a:t>
            </a:r>
            <a:r>
              <a:rPr lang="en-US" sz="1600" b="0" i="1" u="none" strike="noStrike" cap="none" dirty="0">
                <a:solidFill>
                  <a:schemeClr val="tx1"/>
                </a:solidFill>
                <a:latin typeface="Lato"/>
                <a:ea typeface="Lato"/>
                <a:cs typeface="Lato"/>
                <a:sym typeface="Lato"/>
              </a:rPr>
              <a:t> is cost of equity.</a:t>
            </a:r>
            <a:endParaRPr sz="1800" dirty="0">
              <a:solidFill>
                <a:schemeClr val="tx1"/>
              </a:solidFill>
            </a:endParaRPr>
          </a:p>
        </p:txBody>
      </p:sp>
      <p:pic>
        <p:nvPicPr>
          <p:cNvPr id="221" name="Google Shape;221;p21" descr="image.png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4877990" y="3250257"/>
            <a:ext cx="2435869" cy="637579"/>
          </a:xfrm>
          <a:prstGeom prst="rect">
            <a:avLst/>
          </a:prstGeom>
          <a:noFill/>
          <a:ln>
            <a:noFill/>
          </a:ln>
        </p:spPr>
      </p:pic>
      <p:sp>
        <p:nvSpPr>
          <p:cNvPr id="222" name="Google Shape;222;p21"/>
          <p:cNvSpPr txBox="1"/>
          <p:nvPr/>
        </p:nvSpPr>
        <p:spPr>
          <a:xfrm>
            <a:off x="762000" y="571500"/>
            <a:ext cx="11401425" cy="5715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spAutoFit/>
          </a:bodyPr>
          <a:lstStyle/>
          <a:p>
            <a:pPr marL="0" marR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en-US" sz="3000" b="1" i="0" u="none" strike="noStrike" cap="none" dirty="0">
                <a:solidFill>
                  <a:srgbClr val="1E293B"/>
                </a:solidFill>
                <a:latin typeface="Poppins"/>
                <a:ea typeface="Poppins"/>
                <a:cs typeface="Poppins"/>
                <a:sym typeface="Poppins"/>
              </a:rPr>
              <a:t>Theoretical Frameworks</a:t>
            </a:r>
            <a:endParaRPr dirty="0"/>
          </a:p>
        </p:txBody>
      </p:sp>
      <p:sp>
        <p:nvSpPr>
          <p:cNvPr id="2" name="object 3">
            <a:extLst>
              <a:ext uri="{FF2B5EF4-FFF2-40B4-BE49-F238E27FC236}">
                <a16:creationId xmlns:a16="http://schemas.microsoft.com/office/drawing/2014/main" id="{AD2C51B5-C2D2-B4DD-B393-744544CC2C87}"/>
              </a:ext>
            </a:extLst>
          </p:cNvPr>
          <p:cNvSpPr/>
          <p:nvPr/>
        </p:nvSpPr>
        <p:spPr>
          <a:xfrm>
            <a:off x="0" y="0"/>
            <a:ext cx="270588" cy="6858000"/>
          </a:xfrm>
          <a:custGeom>
            <a:avLst/>
            <a:gdLst/>
            <a:ahLst/>
            <a:cxnLst/>
            <a:rect l="l" t="t" r="r" b="b"/>
            <a:pathLst>
              <a:path w="3405505" h="10287000">
                <a:moveTo>
                  <a:pt x="3405012" y="10286999"/>
                </a:moveTo>
                <a:lnTo>
                  <a:pt x="0" y="10286999"/>
                </a:lnTo>
                <a:lnTo>
                  <a:pt x="0" y="0"/>
                </a:lnTo>
                <a:lnTo>
                  <a:pt x="3405012" y="0"/>
                </a:lnTo>
                <a:lnTo>
                  <a:pt x="3405012" y="10286999"/>
                </a:lnTo>
                <a:close/>
              </a:path>
            </a:pathLst>
          </a:custGeom>
          <a:solidFill>
            <a:srgbClr val="92D050"/>
          </a:solidFill>
          <a:ln>
            <a:solidFill>
              <a:srgbClr val="92D050"/>
            </a:solidFill>
          </a:ln>
        </p:spPr>
        <p:txBody>
          <a:bodyPr wrap="square" lIns="0" tIns="0" rIns="0" bIns="0" rtlCol="0"/>
          <a:lstStyle/>
          <a:p>
            <a:endParaRPr/>
          </a:p>
        </p:txBody>
      </p:sp>
      <p:sp>
        <p:nvSpPr>
          <p:cNvPr id="3" name="object 95">
            <a:extLst>
              <a:ext uri="{FF2B5EF4-FFF2-40B4-BE49-F238E27FC236}">
                <a16:creationId xmlns:a16="http://schemas.microsoft.com/office/drawing/2014/main" id="{B5D50013-6BF9-E9F0-6FF5-B8844764CD3B}"/>
              </a:ext>
            </a:extLst>
          </p:cNvPr>
          <p:cNvSpPr/>
          <p:nvPr/>
        </p:nvSpPr>
        <p:spPr>
          <a:xfrm>
            <a:off x="0" y="6533240"/>
            <a:ext cx="8643998" cy="324760"/>
          </a:xfrm>
          <a:custGeom>
            <a:avLst/>
            <a:gdLst/>
            <a:ahLst/>
            <a:cxnLst/>
            <a:rect l="l" t="t" r="r" b="b"/>
            <a:pathLst>
              <a:path w="447675" h="10287000">
                <a:moveTo>
                  <a:pt x="447675" y="10287000"/>
                </a:moveTo>
                <a:lnTo>
                  <a:pt x="0" y="10287000"/>
                </a:lnTo>
                <a:lnTo>
                  <a:pt x="0" y="0"/>
                </a:lnTo>
                <a:lnTo>
                  <a:pt x="447675" y="0"/>
                </a:lnTo>
                <a:lnTo>
                  <a:pt x="447675" y="10287000"/>
                </a:lnTo>
                <a:close/>
              </a:path>
            </a:pathLst>
          </a:custGeom>
          <a:solidFill>
            <a:srgbClr val="92D050"/>
          </a:solidFill>
        </p:spPr>
        <p:txBody>
          <a:bodyPr wrap="square" lIns="0" tIns="0" rIns="0" bIns="0" rtlCol="0"/>
          <a:lstStyle/>
          <a:p>
            <a:endParaRPr dirty="0"/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AE7F44FC-3DAB-420A-2A75-687D66DFE77E}"/>
              </a:ext>
            </a:extLst>
          </p:cNvPr>
          <p:cNvSpPr/>
          <p:nvPr/>
        </p:nvSpPr>
        <p:spPr>
          <a:xfrm flipV="1">
            <a:off x="6315507" y="6536011"/>
            <a:ext cx="5876493" cy="321989"/>
          </a:xfrm>
          <a:prstGeom prst="rect">
            <a:avLst/>
          </a:prstGeom>
          <a:solidFill>
            <a:schemeClr val="tx1">
              <a:alpha val="89804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91407" tIns="45704" rIns="91407" bIns="45704" anchor="ctr"/>
          <a:lstStyle/>
          <a:p>
            <a:pPr algn="ctr" defTabSz="914073" fontAlgn="auto">
              <a:spcBef>
                <a:spcPts val="0"/>
              </a:spcBef>
              <a:spcAft>
                <a:spcPts val="0"/>
              </a:spcAft>
              <a:defRPr/>
            </a:pPr>
            <a:endParaRPr lang="en-IN" dirty="0">
              <a:solidFill>
                <a:prstClr val="white"/>
              </a:solidFill>
            </a:endParaRPr>
          </a:p>
        </p:txBody>
      </p:sp>
      <p:pic>
        <p:nvPicPr>
          <p:cNvPr id="5" name="object 4">
            <a:extLst>
              <a:ext uri="{FF2B5EF4-FFF2-40B4-BE49-F238E27FC236}">
                <a16:creationId xmlns:a16="http://schemas.microsoft.com/office/drawing/2014/main" id="{73A5878E-BC8F-570E-3177-256E64A08728}"/>
              </a:ext>
            </a:extLst>
          </p:cNvPr>
          <p:cNvPicPr/>
          <p:nvPr/>
        </p:nvPicPr>
        <p:blipFill>
          <a:blip r:embed="rId6" cstate="print"/>
          <a:stretch>
            <a:fillRect/>
          </a:stretch>
        </p:blipFill>
        <p:spPr>
          <a:xfrm>
            <a:off x="10851567" y="254255"/>
            <a:ext cx="1250303" cy="570139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F869747-0AD3-DC9F-8655-0E78C8DF3762}"/>
              </a:ext>
            </a:extLst>
          </p:cNvPr>
          <p:cNvSpPr txBox="1"/>
          <p:nvPr/>
        </p:nvSpPr>
        <p:spPr>
          <a:xfrm>
            <a:off x="259940" y="6132611"/>
            <a:ext cx="12111134" cy="30777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05.02.2026		                     Managerial Economics 	           Dr. </a:t>
            </a:r>
            <a:r>
              <a:rPr lang="en-US" dirty="0" err="1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R.Arthi</a:t>
            </a:r>
            <a:r>
              <a:rPr lang="en-US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Assistant Professor                          Commerce with </a:t>
            </a:r>
            <a:r>
              <a:rPr lang="en-US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IT                             8/8</a:t>
            </a:r>
            <a:endParaRPr lang="en-US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</TotalTime>
  <Words>646</Words>
  <Application>Microsoft Office PowerPoint</Application>
  <PresentationFormat>Widescreen</PresentationFormat>
  <Paragraphs>74</Paragraphs>
  <Slides>9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5" baseType="lpstr">
      <vt:lpstr>Calibri</vt:lpstr>
      <vt:lpstr>Arial</vt:lpstr>
      <vt:lpstr>Lato</vt:lpstr>
      <vt:lpstr>Times New Roman</vt:lpstr>
      <vt:lpstr>Poppins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cp:lastModifiedBy>Arthi</cp:lastModifiedBy>
  <cp:revision>4</cp:revision>
  <dcterms:modified xsi:type="dcterms:W3CDTF">2026-02-17T05:21:39Z</dcterms:modified>
</cp:coreProperties>
</file>