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257" r:id="rId3"/>
    <p:sldId id="258" r:id="rId4"/>
    <p:sldId id="268" r:id="rId5"/>
    <p:sldId id="269" r:id="rId6"/>
    <p:sldId id="270" r:id="rId7"/>
    <p:sldId id="271" r:id="rId8"/>
    <p:sldId id="273" r:id="rId9"/>
    <p:sldId id="262" r:id="rId10"/>
    <p:sldId id="264" r:id="rId11"/>
    <p:sldId id="265" r:id="rId12"/>
    <p:sldId id="266" r:id="rId13"/>
    <p:sldId id="267" r:id="rId14"/>
  </p:sldIdLst>
  <p:sldSz cx="12192000" cy="6858000"/>
  <p:notesSz cx="12192000" cy="6858000"/>
  <p:defaultTextStyle>
    <a:defPPr>
      <a:defRPr kern="0"/>
    </a:def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85" d="100"/>
          <a:sy n="85" d="100"/>
        </p:scale>
        <p:origin x="-708" y="-90"/>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2900"/>
          </a:xfrm>
          <a:prstGeom prst="rect">
            <a:avLst/>
          </a:prstGeom>
        </p:spPr>
        <p:txBody>
          <a:bodyPr vert="horz" lIns="91440" tIns="45720" rIns="91440" bIns="45720" rtlCol="0"/>
          <a:lstStyle>
            <a:lvl1pPr algn="r">
              <a:defRPr sz="1200"/>
            </a:lvl1pPr>
          </a:lstStyle>
          <a:p>
            <a:fld id="{95E152B1-F0BC-422F-988B-D6C9D44154C2}" type="datetimeFigureOut">
              <a:rPr lang="en-US" smtClean="0"/>
              <a:pPr/>
              <a:t>2/8/2026</a:t>
            </a:fld>
            <a:endParaRPr lang="en-US"/>
          </a:p>
        </p:txBody>
      </p:sp>
      <p:sp>
        <p:nvSpPr>
          <p:cNvPr id="4" name="Slide Image Placeholder 3"/>
          <p:cNvSpPr>
            <a:spLocks noGrp="1" noRot="1" noChangeAspect="1"/>
          </p:cNvSpPr>
          <p:nvPr>
            <p:ph type="sldImg" idx="2"/>
          </p:nvPr>
        </p:nvSpPr>
        <p:spPr>
          <a:xfrm>
            <a:off x="3810000" y="514350"/>
            <a:ext cx="4572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257550"/>
            <a:ext cx="9753600" cy="30861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513513"/>
            <a:ext cx="52832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2900"/>
          </a:xfrm>
          <a:prstGeom prst="rect">
            <a:avLst/>
          </a:prstGeom>
        </p:spPr>
        <p:txBody>
          <a:bodyPr vert="horz" lIns="91440" tIns="45720" rIns="91440" bIns="45720" rtlCol="0" anchor="b"/>
          <a:lstStyle>
            <a:lvl1pPr algn="r">
              <a:defRPr sz="1200"/>
            </a:lvl1pPr>
          </a:lstStyle>
          <a:p>
            <a:fld id="{1DD146B9-4FDC-446D-BC96-5BC5D73AEF5B}"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4400" y="2125980"/>
            <a:ext cx="10363200" cy="1440180"/>
          </a:xfrm>
          <a:prstGeom prst="rect">
            <a:avLst/>
          </a:prstGeom>
        </p:spPr>
        <p:txBody>
          <a:bodyPr wrap="square" lIns="0" tIns="0" rIns="0" bIns="0">
            <a:spAutoFit/>
          </a:bodyPr>
          <a:lstStyle>
            <a:lvl1pPr>
              <a:defRPr sz="4400" b="0" i="0">
                <a:solidFill>
                  <a:schemeClr val="tx1"/>
                </a:solidFill>
                <a:latin typeface="Calibri Light"/>
                <a:cs typeface="Calibri Light"/>
              </a:defRPr>
            </a:lvl1pPr>
          </a:lstStyle>
          <a:p>
            <a:endParaRPr/>
          </a:p>
        </p:txBody>
      </p:sp>
      <p:sp>
        <p:nvSpPr>
          <p:cNvPr id="3" name="Holder 3"/>
          <p:cNvSpPr>
            <a:spLocks noGrp="1"/>
          </p:cNvSpPr>
          <p:nvPr>
            <p:ph type="subTitle" idx="4"/>
          </p:nvPr>
        </p:nvSpPr>
        <p:spPr>
          <a:xfrm>
            <a:off x="1828800" y="3840480"/>
            <a:ext cx="8534400" cy="1714500"/>
          </a:xfrm>
          <a:prstGeom prst="rect">
            <a:avLst/>
          </a:prstGeom>
        </p:spPr>
        <p:txBody>
          <a:bodyPr wrap="square" lIns="0" tIns="0" rIns="0" bIns="0">
            <a:spAutoFit/>
          </a:bodyPr>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p:txBody>
          <a:bodyPr lIns="0" tIns="0" rIns="0" bIns="0"/>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5" name="Holder 5"/>
          <p:cNvSpPr>
            <a:spLocks noGrp="1"/>
          </p:cNvSpPr>
          <p:nvPr>
            <p:ph type="dt" sz="half" idx="6"/>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6" name="Holder 6"/>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p:txBody>
          <a:bodyPr lIns="0" tIns="0" rIns="0" bIns="0"/>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p:txBody>
          <a:bodyPr lIns="0" tIns="0" rIns="0" bIns="0"/>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5" name="Holder 5"/>
          <p:cNvSpPr>
            <a:spLocks noGrp="1"/>
          </p:cNvSpPr>
          <p:nvPr>
            <p:ph type="dt" sz="half" idx="6"/>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6" name="Holder 6"/>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sz="half" idx="2"/>
          </p:nvPr>
        </p:nvSpPr>
        <p:spPr>
          <a:xfrm>
            <a:off x="609600" y="1577340"/>
            <a:ext cx="530352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78880" y="1577340"/>
            <a:ext cx="530352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6" name="Holder 6"/>
          <p:cNvSpPr>
            <a:spLocks noGrp="1"/>
          </p:cNvSpPr>
          <p:nvPr>
            <p:ph type="dt" sz="half" idx="6"/>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7" name="Holder 7"/>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Light"/>
                <a:cs typeface="Calibri Light"/>
              </a:defRPr>
            </a:lvl1pPr>
          </a:lstStyle>
          <a:p>
            <a:endParaRPr/>
          </a:p>
        </p:txBody>
      </p:sp>
      <p:sp>
        <p:nvSpPr>
          <p:cNvPr id="3" name="Holder 3"/>
          <p:cNvSpPr>
            <a:spLocks noGrp="1"/>
          </p:cNvSpPr>
          <p:nvPr>
            <p:ph type="ftr" sz="quarter" idx="5"/>
          </p:nvPr>
        </p:nvSpPr>
        <p:spPr/>
        <p:txBody>
          <a:bodyPr lIns="0" tIns="0" rIns="0" bIns="0"/>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4" name="Holder 4"/>
          <p:cNvSpPr>
            <a:spLocks noGrp="1"/>
          </p:cNvSpPr>
          <p:nvPr>
            <p:ph type="dt" sz="half" idx="6"/>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5" name="Holder 5"/>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3" name="Holder 3"/>
          <p:cNvSpPr>
            <a:spLocks noGrp="1"/>
          </p:cNvSpPr>
          <p:nvPr>
            <p:ph type="dt" sz="half" idx="6"/>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4" name="Holder 4"/>
          <p:cNvSpPr>
            <a:spLocks noGrp="1"/>
          </p:cNvSpPr>
          <p:nvPr>
            <p:ph type="sldNum" sz="quarter" idx="7"/>
          </p:nvPr>
        </p:nvSpPr>
        <p:spPr/>
        <p:txBody>
          <a:bodyPr lIns="0" tIns="0" rIns="0" bIns="0"/>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10259" y="190669"/>
            <a:ext cx="10571480" cy="1116414"/>
          </a:xfrm>
          <a:prstGeom prst="rect">
            <a:avLst/>
          </a:prstGeom>
        </p:spPr>
        <p:txBody>
          <a:bodyPr wrap="square" lIns="0" tIns="0" rIns="0" bIns="0">
            <a:spAutoFit/>
          </a:bodyPr>
          <a:lstStyle>
            <a:lvl1pPr>
              <a:defRPr sz="4400" b="0" i="0">
                <a:solidFill>
                  <a:schemeClr val="tx1"/>
                </a:solidFill>
                <a:latin typeface="Calibri Light"/>
                <a:cs typeface="Calibri Light"/>
              </a:defRPr>
            </a:lvl1pPr>
          </a:lstStyle>
          <a:p>
            <a:endParaRPr/>
          </a:p>
        </p:txBody>
      </p:sp>
      <p:sp>
        <p:nvSpPr>
          <p:cNvPr id="3" name="Holder 3"/>
          <p:cNvSpPr>
            <a:spLocks noGrp="1"/>
          </p:cNvSpPr>
          <p:nvPr>
            <p:ph type="body" idx="1"/>
          </p:nvPr>
        </p:nvSpPr>
        <p:spPr>
          <a:xfrm>
            <a:off x="6250942" y="2986532"/>
            <a:ext cx="5504815" cy="3042920"/>
          </a:xfrm>
          <a:prstGeom prst="rect">
            <a:avLst/>
          </a:prstGeom>
        </p:spPr>
        <p:txBody>
          <a:bodyPr wrap="square" lIns="0" tIns="0" rIns="0" bIns="0">
            <a:spAutoFit/>
          </a:bodyPr>
          <a:lstStyle>
            <a:lvl1pPr>
              <a:defRPr sz="1800" b="0" i="0">
                <a:solidFill>
                  <a:schemeClr val="tx1"/>
                </a:solidFill>
                <a:latin typeface="Arial MT"/>
                <a:cs typeface="Arial MT"/>
              </a:defRPr>
            </a:lvl1pPr>
          </a:lstStyle>
          <a:p>
            <a:endParaRPr/>
          </a:p>
        </p:txBody>
      </p:sp>
      <p:sp>
        <p:nvSpPr>
          <p:cNvPr id="4" name="Holder 4"/>
          <p:cNvSpPr>
            <a:spLocks noGrp="1"/>
          </p:cNvSpPr>
          <p:nvPr>
            <p:ph type="ftr" sz="quarter" idx="5"/>
          </p:nvPr>
        </p:nvSpPr>
        <p:spPr>
          <a:xfrm>
            <a:off x="3938242" y="6482644"/>
            <a:ext cx="4264057" cy="222884"/>
          </a:xfrm>
          <a:prstGeom prst="rect">
            <a:avLst/>
          </a:prstGeom>
        </p:spPr>
        <p:txBody>
          <a:bodyPr wrap="square" lIns="0" tIns="0" rIns="0" bIns="0">
            <a:spAutoFit/>
          </a:bodyPr>
          <a:lstStyle>
            <a:lvl1pPr>
              <a:defRPr sz="1400" b="0" i="0">
                <a:solidFill>
                  <a:schemeClr val="tx1"/>
                </a:solidFill>
                <a:latin typeface="Times New Roman"/>
                <a:cs typeface="Times New Roman"/>
              </a:defRPr>
            </a:lvl1pPr>
          </a:lstStyle>
          <a:p>
            <a:pPr marL="51435">
              <a:lnSpc>
                <a:spcPts val="1630"/>
              </a:lnSpc>
            </a:pPr>
            <a:r>
              <a:rPr lang="en-US" spc="-30" smtClean="0"/>
              <a:t>Foundation of Data Science| Exploratory Data Analysis (EDA) | Ms.C.Parkavi</a:t>
            </a:r>
            <a:endParaRPr spc="-10" dirty="0"/>
          </a:p>
        </p:txBody>
      </p:sp>
      <p:sp>
        <p:nvSpPr>
          <p:cNvPr id="5" name="Holder 5"/>
          <p:cNvSpPr>
            <a:spLocks noGrp="1"/>
          </p:cNvSpPr>
          <p:nvPr>
            <p:ph type="dt" sz="half" idx="6"/>
          </p:nvPr>
        </p:nvSpPr>
        <p:spPr>
          <a:xfrm>
            <a:off x="1908364" y="6482644"/>
            <a:ext cx="636269" cy="222884"/>
          </a:xfrm>
          <a:prstGeom prst="rect">
            <a:avLst/>
          </a:prstGeom>
        </p:spPr>
        <p:txBody>
          <a:bodyPr wrap="square" lIns="0" tIns="0" rIns="0" bIns="0">
            <a:spAutoFit/>
          </a:bodyPr>
          <a:lstStyle>
            <a:lvl1pPr>
              <a:defRPr sz="1400" b="0" i="0">
                <a:solidFill>
                  <a:schemeClr val="tx1"/>
                </a:solidFill>
                <a:latin typeface="Times New Roman"/>
                <a:cs typeface="Times New Roman"/>
              </a:defRPr>
            </a:lvl1pPr>
          </a:lstStyle>
          <a:p>
            <a:pPr marL="12700">
              <a:lnSpc>
                <a:spcPts val="1630"/>
              </a:lnSpc>
            </a:pPr>
            <a:r>
              <a:rPr lang="en-US" spc="-20" smtClean="0"/>
              <a:t>3/1/2026</a:t>
            </a:r>
            <a:endParaRPr spc="-20" dirty="0"/>
          </a:p>
        </p:txBody>
      </p:sp>
      <p:sp>
        <p:nvSpPr>
          <p:cNvPr id="6" name="Holder 6"/>
          <p:cNvSpPr>
            <a:spLocks noGrp="1"/>
          </p:cNvSpPr>
          <p:nvPr>
            <p:ph type="sldNum" sz="quarter" idx="7"/>
          </p:nvPr>
        </p:nvSpPr>
        <p:spPr>
          <a:xfrm>
            <a:off x="9180638" y="6482644"/>
            <a:ext cx="419734" cy="222884"/>
          </a:xfrm>
          <a:prstGeom prst="rect">
            <a:avLst/>
          </a:prstGeom>
        </p:spPr>
        <p:txBody>
          <a:bodyPr wrap="square" lIns="0" tIns="0" rIns="0" bIns="0">
            <a:spAutoFit/>
          </a:bodyPr>
          <a:lstStyle>
            <a:lvl1pPr>
              <a:defRPr sz="1400" b="0" i="0">
                <a:solidFill>
                  <a:schemeClr val="tx1"/>
                </a:solidFill>
                <a:latin typeface="Times New Roman"/>
                <a:cs typeface="Times New Roman"/>
              </a:defRPr>
            </a:lvl1pPr>
          </a:lstStyle>
          <a:p>
            <a:pPr marL="12700">
              <a:lnSpc>
                <a:spcPts val="1630"/>
              </a:lnSpc>
            </a:pPr>
            <a:fld id="{81D60167-4931-47E6-BA6A-407CBD079E47}" type="slidenum">
              <a:rPr spc="-10" dirty="0"/>
              <a:pPr marL="12700">
                <a:lnSpc>
                  <a:spcPts val="1630"/>
                </a:lnSpc>
              </a:pPr>
              <a:t>‹#›</a:t>
            </a:fld>
            <a:r>
              <a:rPr spc="-10" dirty="0"/>
              <a:t>/12</a:t>
            </a: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sldNum="0" hdr="0" dt="0"/>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2214307" y="255523"/>
            <a:ext cx="7430134" cy="574040"/>
          </a:xfrm>
          <a:prstGeom prst="rect">
            <a:avLst/>
          </a:prstGeom>
        </p:spPr>
        <p:txBody>
          <a:bodyPr vert="horz" wrap="square" lIns="0" tIns="12700" rIns="0" bIns="0" rtlCol="0">
            <a:spAutoFit/>
          </a:bodyPr>
          <a:lstStyle/>
          <a:p>
            <a:pPr marL="12700">
              <a:lnSpc>
                <a:spcPct val="100000"/>
              </a:lnSpc>
              <a:spcBef>
                <a:spcPts val="100"/>
              </a:spcBef>
            </a:pPr>
            <a:r>
              <a:rPr sz="3600" b="1" dirty="0">
                <a:solidFill>
                  <a:srgbClr val="020301"/>
                </a:solidFill>
                <a:latin typeface="Times New Roman"/>
                <a:cs typeface="Times New Roman"/>
              </a:rPr>
              <a:t>SNS</a:t>
            </a:r>
            <a:r>
              <a:rPr sz="3600" b="1" spc="-35" dirty="0">
                <a:solidFill>
                  <a:srgbClr val="020301"/>
                </a:solidFill>
                <a:latin typeface="Times New Roman"/>
                <a:cs typeface="Times New Roman"/>
              </a:rPr>
              <a:t> </a:t>
            </a:r>
            <a:r>
              <a:rPr sz="3600" b="1" dirty="0">
                <a:solidFill>
                  <a:srgbClr val="020301"/>
                </a:solidFill>
                <a:latin typeface="Times New Roman"/>
                <a:cs typeface="Times New Roman"/>
              </a:rPr>
              <a:t>COLLEGE</a:t>
            </a:r>
            <a:r>
              <a:rPr sz="3600" b="1" spc="-35" dirty="0">
                <a:solidFill>
                  <a:srgbClr val="020301"/>
                </a:solidFill>
                <a:latin typeface="Times New Roman"/>
                <a:cs typeface="Times New Roman"/>
              </a:rPr>
              <a:t> </a:t>
            </a:r>
            <a:r>
              <a:rPr sz="3600" b="1" dirty="0">
                <a:solidFill>
                  <a:srgbClr val="020301"/>
                </a:solidFill>
                <a:latin typeface="Times New Roman"/>
                <a:cs typeface="Times New Roman"/>
              </a:rPr>
              <a:t>OF</a:t>
            </a:r>
            <a:r>
              <a:rPr sz="3600" b="1" spc="-25" dirty="0">
                <a:solidFill>
                  <a:srgbClr val="020301"/>
                </a:solidFill>
                <a:latin typeface="Times New Roman"/>
                <a:cs typeface="Times New Roman"/>
              </a:rPr>
              <a:t> </a:t>
            </a:r>
            <a:r>
              <a:rPr sz="3600" b="1" spc="-10" dirty="0">
                <a:solidFill>
                  <a:srgbClr val="020301"/>
                </a:solidFill>
                <a:latin typeface="Times New Roman"/>
                <a:cs typeface="Times New Roman"/>
              </a:rPr>
              <a:t>TECHNOLOGY</a:t>
            </a:r>
            <a:endParaRPr sz="3600">
              <a:latin typeface="Times New Roman"/>
              <a:cs typeface="Times New Roman"/>
            </a:endParaRPr>
          </a:p>
        </p:txBody>
      </p:sp>
      <p:sp>
        <p:nvSpPr>
          <p:cNvPr id="3" name="object 3"/>
          <p:cNvSpPr txBox="1"/>
          <p:nvPr/>
        </p:nvSpPr>
        <p:spPr>
          <a:xfrm>
            <a:off x="4875719" y="790955"/>
            <a:ext cx="2107565" cy="427990"/>
          </a:xfrm>
          <a:prstGeom prst="rect">
            <a:avLst/>
          </a:prstGeom>
        </p:spPr>
        <p:txBody>
          <a:bodyPr vert="horz" wrap="square" lIns="0" tIns="12700" rIns="0" bIns="0" rtlCol="0">
            <a:spAutoFit/>
          </a:bodyPr>
          <a:lstStyle/>
          <a:p>
            <a:pPr algn="ctr">
              <a:lnSpc>
                <a:spcPts val="1585"/>
              </a:lnSpc>
              <a:spcBef>
                <a:spcPts val="100"/>
              </a:spcBef>
            </a:pPr>
            <a:r>
              <a:rPr sz="1400" b="1" spc="-10" dirty="0">
                <a:solidFill>
                  <a:srgbClr val="020301"/>
                </a:solidFill>
                <a:latin typeface="Times New Roman"/>
                <a:cs typeface="Times New Roman"/>
              </a:rPr>
              <a:t>Coimbatore-</a:t>
            </a:r>
            <a:r>
              <a:rPr sz="1400" b="1" spc="-25" dirty="0">
                <a:solidFill>
                  <a:srgbClr val="020301"/>
                </a:solidFill>
                <a:latin typeface="Times New Roman"/>
                <a:cs typeface="Times New Roman"/>
              </a:rPr>
              <a:t>35</a:t>
            </a:r>
            <a:endParaRPr sz="1400">
              <a:latin typeface="Times New Roman"/>
              <a:cs typeface="Times New Roman"/>
            </a:endParaRPr>
          </a:p>
          <a:p>
            <a:pPr algn="ctr">
              <a:lnSpc>
                <a:spcPts val="1585"/>
              </a:lnSpc>
            </a:pPr>
            <a:r>
              <a:rPr sz="1400" b="1" dirty="0">
                <a:solidFill>
                  <a:srgbClr val="020301"/>
                </a:solidFill>
                <a:latin typeface="Times New Roman"/>
                <a:cs typeface="Times New Roman"/>
              </a:rPr>
              <a:t>An</a:t>
            </a:r>
            <a:r>
              <a:rPr sz="1400" b="1" spc="-35" dirty="0">
                <a:solidFill>
                  <a:srgbClr val="020301"/>
                </a:solidFill>
                <a:latin typeface="Times New Roman"/>
                <a:cs typeface="Times New Roman"/>
              </a:rPr>
              <a:t> </a:t>
            </a:r>
            <a:r>
              <a:rPr sz="1400" b="1" dirty="0">
                <a:solidFill>
                  <a:srgbClr val="020301"/>
                </a:solidFill>
                <a:latin typeface="Times New Roman"/>
                <a:cs typeface="Times New Roman"/>
              </a:rPr>
              <a:t>Autonomous</a:t>
            </a:r>
            <a:r>
              <a:rPr sz="1400" b="1" spc="-30" dirty="0">
                <a:solidFill>
                  <a:srgbClr val="020301"/>
                </a:solidFill>
                <a:latin typeface="Times New Roman"/>
                <a:cs typeface="Times New Roman"/>
              </a:rPr>
              <a:t> </a:t>
            </a:r>
            <a:r>
              <a:rPr sz="1400" b="1" spc="-10" dirty="0">
                <a:solidFill>
                  <a:srgbClr val="020301"/>
                </a:solidFill>
                <a:latin typeface="Times New Roman"/>
                <a:cs typeface="Times New Roman"/>
              </a:rPr>
              <a:t>Institution</a:t>
            </a:r>
            <a:endParaRPr sz="1400">
              <a:latin typeface="Times New Roman"/>
              <a:cs typeface="Times New Roman"/>
            </a:endParaRPr>
          </a:p>
        </p:txBody>
      </p:sp>
      <p:sp>
        <p:nvSpPr>
          <p:cNvPr id="4" name="object 4"/>
          <p:cNvSpPr txBox="1"/>
          <p:nvPr/>
        </p:nvSpPr>
        <p:spPr>
          <a:xfrm>
            <a:off x="1905000" y="1594611"/>
            <a:ext cx="7696200" cy="1844095"/>
          </a:xfrm>
          <a:prstGeom prst="rect">
            <a:avLst/>
          </a:prstGeom>
        </p:spPr>
        <p:txBody>
          <a:bodyPr vert="horz" wrap="square" lIns="0" tIns="12700" rIns="0" bIns="0" rtlCol="0">
            <a:spAutoFit/>
          </a:bodyPr>
          <a:lstStyle/>
          <a:p>
            <a:pPr marL="296545">
              <a:lnSpc>
                <a:spcPct val="100000"/>
              </a:lnSpc>
              <a:spcBef>
                <a:spcPts val="100"/>
              </a:spcBef>
            </a:pPr>
            <a:r>
              <a:rPr sz="2200" b="1" dirty="0">
                <a:latin typeface="Times New Roman"/>
                <a:cs typeface="Times New Roman"/>
              </a:rPr>
              <a:t>Department</a:t>
            </a:r>
            <a:r>
              <a:rPr sz="2200" b="1" spc="-35" dirty="0">
                <a:latin typeface="Times New Roman"/>
                <a:cs typeface="Times New Roman"/>
              </a:rPr>
              <a:t> </a:t>
            </a:r>
            <a:r>
              <a:rPr sz="2200" b="1">
                <a:latin typeface="Times New Roman"/>
                <a:cs typeface="Times New Roman"/>
              </a:rPr>
              <a:t>Of</a:t>
            </a:r>
            <a:r>
              <a:rPr sz="2200" b="1" spc="-35">
                <a:latin typeface="Times New Roman"/>
                <a:cs typeface="Times New Roman"/>
              </a:rPr>
              <a:t> </a:t>
            </a:r>
            <a:r>
              <a:rPr lang="en-US" sz="2200" b="1" spc="-10" dirty="0" smtClean="0">
                <a:latin typeface="Times New Roman"/>
                <a:cs typeface="Times New Roman"/>
              </a:rPr>
              <a:t>Artificial Intelligence and Machine Learning</a:t>
            </a:r>
            <a:endParaRPr sz="2200">
              <a:latin typeface="Times New Roman"/>
              <a:cs typeface="Times New Roman"/>
            </a:endParaRPr>
          </a:p>
          <a:p>
            <a:pPr>
              <a:lnSpc>
                <a:spcPct val="100000"/>
              </a:lnSpc>
              <a:spcBef>
                <a:spcPts val="760"/>
              </a:spcBef>
            </a:pPr>
            <a:endParaRPr sz="2200">
              <a:latin typeface="Times New Roman"/>
              <a:cs typeface="Times New Roman"/>
            </a:endParaRPr>
          </a:p>
          <a:p>
            <a:pPr algn="ctr">
              <a:lnSpc>
                <a:spcPct val="100000"/>
              </a:lnSpc>
            </a:pPr>
            <a:r>
              <a:rPr sz="2700" b="1" spc="-10" smtClean="0">
                <a:latin typeface="Times New Roman"/>
                <a:cs typeface="Times New Roman"/>
              </a:rPr>
              <a:t>23</a:t>
            </a:r>
            <a:r>
              <a:rPr lang="en-US" sz="2700" b="1" spc="-10" dirty="0" smtClean="0">
                <a:latin typeface="Times New Roman"/>
                <a:cs typeface="Times New Roman"/>
              </a:rPr>
              <a:t>AMO305 –</a:t>
            </a:r>
            <a:r>
              <a:rPr sz="2700" b="1" spc="-160" smtClean="0">
                <a:latin typeface="Times New Roman"/>
                <a:cs typeface="Times New Roman"/>
              </a:rPr>
              <a:t> </a:t>
            </a:r>
            <a:r>
              <a:rPr lang="en-US" sz="2700" b="1" spc="-45" dirty="0" smtClean="0">
                <a:latin typeface="Times New Roman"/>
                <a:cs typeface="Times New Roman"/>
              </a:rPr>
              <a:t>Foundation of Data Science</a:t>
            </a:r>
            <a:endParaRPr sz="2700">
              <a:latin typeface="Times New Roman"/>
              <a:cs typeface="Times New Roman"/>
            </a:endParaRPr>
          </a:p>
          <a:p>
            <a:pPr algn="ctr">
              <a:lnSpc>
                <a:spcPct val="100000"/>
              </a:lnSpc>
              <a:spcBef>
                <a:spcPts val="1595"/>
              </a:spcBef>
            </a:pPr>
            <a:r>
              <a:rPr lang="en-US" sz="2400" b="1" spc="-65" dirty="0" smtClean="0">
                <a:latin typeface="Times New Roman" pitchFamily="18" charset="0"/>
                <a:cs typeface="Times New Roman" pitchFamily="18" charset="0"/>
              </a:rPr>
              <a:t> </a:t>
            </a:r>
            <a:r>
              <a:rPr sz="2400" b="1" spc="-65" smtClean="0">
                <a:latin typeface="Times New Roman" pitchFamily="18" charset="0"/>
                <a:cs typeface="Times New Roman" pitchFamily="18" charset="0"/>
              </a:rPr>
              <a:t>UNIT-</a:t>
            </a:r>
            <a:r>
              <a:rPr sz="2400" b="1" smtClean="0">
                <a:latin typeface="Times New Roman" pitchFamily="18" charset="0"/>
                <a:cs typeface="Times New Roman" pitchFamily="18" charset="0"/>
              </a:rPr>
              <a:t>1</a:t>
            </a:r>
            <a:r>
              <a:rPr lang="en-US" sz="2400" b="1" dirty="0" smtClean="0">
                <a:latin typeface="Times New Roman" pitchFamily="18" charset="0"/>
                <a:cs typeface="Times New Roman" pitchFamily="18" charset="0"/>
              </a:rPr>
              <a:t> </a:t>
            </a:r>
            <a:r>
              <a:rPr lang="en-US" sz="2800" b="1" dirty="0">
                <a:latin typeface="Times New Roman" pitchFamily="18" charset="0"/>
                <a:cs typeface="Times New Roman" pitchFamily="18" charset="0"/>
              </a:rPr>
              <a:t>Exploratory Data Analysis (EDA)</a:t>
            </a:r>
            <a:endParaRPr sz="2800" b="1">
              <a:latin typeface="Times New Roman" pitchFamily="18" charset="0"/>
              <a:cs typeface="Times New Roman" pitchFamily="18" charset="0"/>
            </a:endParaRPr>
          </a:p>
        </p:txBody>
      </p:sp>
      <p:pic>
        <p:nvPicPr>
          <p:cNvPr id="6" name="object 6"/>
          <p:cNvPicPr/>
          <p:nvPr/>
        </p:nvPicPr>
        <p:blipFill>
          <a:blip r:embed="rId2" cstate="print"/>
          <a:stretch>
            <a:fillRect/>
          </a:stretch>
        </p:blipFill>
        <p:spPr>
          <a:xfrm>
            <a:off x="10283483" y="190751"/>
            <a:ext cx="1709927" cy="873171"/>
          </a:xfrm>
          <a:prstGeom prst="rect">
            <a:avLst/>
          </a:prstGeom>
        </p:spPr>
      </p:pic>
      <p:sp>
        <p:nvSpPr>
          <p:cNvPr id="8" name="object 8"/>
          <p:cNvSpPr txBox="1"/>
          <p:nvPr/>
        </p:nvSpPr>
        <p:spPr>
          <a:xfrm>
            <a:off x="11172190" y="6450414"/>
            <a:ext cx="101600" cy="194310"/>
          </a:xfrm>
          <a:prstGeom prst="rect">
            <a:avLst/>
          </a:prstGeom>
        </p:spPr>
        <p:txBody>
          <a:bodyPr vert="horz" wrap="square" lIns="0" tIns="0" rIns="0" bIns="0" rtlCol="0">
            <a:spAutoFit/>
          </a:bodyPr>
          <a:lstStyle/>
          <a:p>
            <a:pPr marL="12700">
              <a:lnSpc>
                <a:spcPts val="1410"/>
              </a:lnSpc>
            </a:pPr>
            <a:r>
              <a:rPr sz="1200" spc="-50" dirty="0">
                <a:solidFill>
                  <a:srgbClr val="898989"/>
                </a:solidFill>
                <a:latin typeface="Times New Roman"/>
                <a:cs typeface="Times New Roman"/>
              </a:rPr>
              <a:t>1</a:t>
            </a:r>
            <a:endParaRPr sz="1200">
              <a:latin typeface="Times New Roman"/>
              <a:cs typeface="Times New Roman"/>
            </a:endParaRPr>
          </a:p>
        </p:txBody>
      </p:sp>
      <p:sp>
        <p:nvSpPr>
          <p:cNvPr id="9" name="object 9"/>
          <p:cNvSpPr txBox="1"/>
          <p:nvPr/>
        </p:nvSpPr>
        <p:spPr>
          <a:xfrm>
            <a:off x="1947132" y="6482644"/>
            <a:ext cx="636270" cy="222885"/>
          </a:xfrm>
          <a:prstGeom prst="rect">
            <a:avLst/>
          </a:prstGeom>
        </p:spPr>
        <p:txBody>
          <a:bodyPr vert="horz" wrap="square" lIns="0" tIns="0" rIns="0" bIns="0" rtlCol="0">
            <a:spAutoFit/>
          </a:bodyPr>
          <a:lstStyle/>
          <a:p>
            <a:pPr marL="12700">
              <a:lnSpc>
                <a:spcPts val="1630"/>
              </a:lnSpc>
            </a:pPr>
            <a:r>
              <a:rPr sz="1400" spc="-20" dirty="0">
                <a:latin typeface="Times New Roman"/>
                <a:cs typeface="Times New Roman"/>
              </a:rPr>
              <a:t>3/1/2026</a:t>
            </a:r>
            <a:endParaRPr sz="1400">
              <a:latin typeface="Times New Roman"/>
              <a:cs typeface="Times New Roman"/>
            </a:endParaRPr>
          </a:p>
        </p:txBody>
      </p:sp>
      <p:sp>
        <p:nvSpPr>
          <p:cNvPr id="10" name="object 10"/>
          <p:cNvSpPr txBox="1">
            <a:spLocks noGrp="1"/>
          </p:cNvSpPr>
          <p:nvPr>
            <p:ph type="ftr" sz="quarter" idx="5"/>
          </p:nvPr>
        </p:nvSpPr>
        <p:spPr>
          <a:prstGeom prst="rect">
            <a:avLst/>
          </a:prstGeom>
        </p:spPr>
        <p:txBody>
          <a:bodyPr vert="horz" wrap="square" lIns="0" tIns="0" rIns="0" bIns="0" rtlCol="0">
            <a:spAutoFit/>
          </a:bodyPr>
          <a:lstStyle/>
          <a:p>
            <a:pPr marL="51435">
              <a:lnSpc>
                <a:spcPts val="1630"/>
              </a:lnSpc>
            </a:pPr>
            <a:r>
              <a:rPr lang="en-US" spc="-30" smtClean="0"/>
              <a:t>Foundation of Data Science| Exploratory Data Analysis (EDA) | Ms.C.Parkavi</a:t>
            </a:r>
            <a:endParaRPr spc="-10" dirty="0"/>
          </a:p>
        </p:txBody>
      </p:sp>
      <p:sp>
        <p:nvSpPr>
          <p:cNvPr id="11" name="object 11"/>
          <p:cNvSpPr txBox="1"/>
          <p:nvPr/>
        </p:nvSpPr>
        <p:spPr>
          <a:xfrm>
            <a:off x="9228485" y="6482644"/>
            <a:ext cx="330835" cy="205184"/>
          </a:xfrm>
          <a:prstGeom prst="rect">
            <a:avLst/>
          </a:prstGeom>
        </p:spPr>
        <p:txBody>
          <a:bodyPr vert="horz" wrap="square" lIns="0" tIns="0" rIns="0" bIns="0" rtlCol="0">
            <a:spAutoFit/>
          </a:bodyPr>
          <a:lstStyle/>
          <a:p>
            <a:pPr marL="12700">
              <a:lnSpc>
                <a:spcPts val="1630"/>
              </a:lnSpc>
            </a:pPr>
            <a:r>
              <a:rPr sz="1400" spc="-20" smtClean="0">
                <a:latin typeface="Times New Roman"/>
                <a:cs typeface="Times New Roman"/>
              </a:rPr>
              <a:t>1/1</a:t>
            </a:r>
            <a:r>
              <a:rPr lang="en-US" sz="1400" spc="-20" dirty="0" smtClean="0">
                <a:latin typeface="Times New Roman"/>
                <a:cs typeface="Times New Roman"/>
              </a:rPr>
              <a:t>6</a:t>
            </a:r>
            <a:endParaRPr sz="1400">
              <a:latin typeface="Times New Roman"/>
              <a:cs typeface="Times New Roman"/>
            </a:endParaRPr>
          </a:p>
        </p:txBody>
      </p:sp>
      <p:sp>
        <p:nvSpPr>
          <p:cNvPr id="17410" name="AutoShape 2" descr="data_mining_process.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2" name="AutoShape 4" descr="data_mining_process.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4" name="AutoShape 6" descr="data_mining_process.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6" name="AutoShape 8" descr="data_mining_process.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7418" name="AutoShape 10" descr="data_mining_process.webp"/>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dirty="0">
                <a:latin typeface="Times New Roman" pitchFamily="18" charset="0"/>
                <a:cs typeface="Times New Roman" pitchFamily="18" charset="0"/>
              </a:rPr>
              <a:t>Mind</a:t>
            </a:r>
            <a:r>
              <a:rPr spc="-50" dirty="0">
                <a:latin typeface="Times New Roman" pitchFamily="18" charset="0"/>
                <a:cs typeface="Times New Roman" pitchFamily="18" charset="0"/>
              </a:rPr>
              <a:t> </a:t>
            </a:r>
            <a:r>
              <a:rPr spc="-25" dirty="0">
                <a:latin typeface="Times New Roman" pitchFamily="18" charset="0"/>
                <a:cs typeface="Times New Roman" pitchFamily="18" charset="0"/>
              </a:rPr>
              <a:t>Map</a:t>
            </a:r>
          </a:p>
        </p:txBody>
      </p:sp>
      <p:pic>
        <p:nvPicPr>
          <p:cNvPr id="5" name="object 5"/>
          <p:cNvPicPr/>
          <p:nvPr/>
        </p:nvPicPr>
        <p:blipFill>
          <a:blip r:embed="rId2" cstate="print"/>
          <a:stretch>
            <a:fillRect/>
          </a:stretch>
        </p:blipFill>
        <p:spPr>
          <a:xfrm>
            <a:off x="10283483" y="190751"/>
            <a:ext cx="1709927" cy="873171"/>
          </a:xfrm>
          <a:prstGeom prst="rect">
            <a:avLst/>
          </a:prstGeom>
        </p:spPr>
      </p:pic>
      <p:sp>
        <p:nvSpPr>
          <p:cNvPr id="7" name="object 7"/>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
        <p:nvSpPr>
          <p:cNvPr id="4098" name="AutoShape 2" descr="Consumer Behavior in Marketing | Omniconver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8" name="Picture 7" descr="39379DS-flow.png"/>
          <p:cNvPicPr>
            <a:picLocks noChangeAspect="1"/>
          </p:cNvPicPr>
          <p:nvPr/>
        </p:nvPicPr>
        <p:blipFill>
          <a:blip r:embed="rId3"/>
          <a:stretch>
            <a:fillRect/>
          </a:stretch>
        </p:blipFill>
        <p:spPr>
          <a:xfrm>
            <a:off x="1066800" y="1600200"/>
            <a:ext cx="8387231" cy="3733800"/>
          </a:xfrm>
          <a:prstGeom prst="rect">
            <a:avLst/>
          </a:prstGeom>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spc="-10" dirty="0">
                <a:latin typeface="Times New Roman" pitchFamily="18" charset="0"/>
                <a:cs typeface="Times New Roman" pitchFamily="18" charset="0"/>
              </a:rPr>
              <a:t>Conclusion</a:t>
            </a:r>
          </a:p>
        </p:txBody>
      </p:sp>
      <p:sp>
        <p:nvSpPr>
          <p:cNvPr id="3" name="object 3"/>
          <p:cNvSpPr txBox="1"/>
          <p:nvPr/>
        </p:nvSpPr>
        <p:spPr>
          <a:xfrm>
            <a:off x="916939" y="1539747"/>
            <a:ext cx="9870440" cy="3353226"/>
          </a:xfrm>
          <a:prstGeom prst="rect">
            <a:avLst/>
          </a:prstGeom>
        </p:spPr>
        <p:txBody>
          <a:bodyPr vert="horz" wrap="square" lIns="0" tIns="12700" rIns="0" bIns="0" rtlCol="0">
            <a:spAutoFit/>
          </a:bodyPr>
          <a:lstStyle/>
          <a:p>
            <a:pPr marL="12700" marR="5080" indent="-10160">
              <a:lnSpc>
                <a:spcPct val="149300"/>
              </a:lnSpc>
              <a:spcBef>
                <a:spcPts val="100"/>
              </a:spcBef>
              <a:buSzPct val="96428"/>
              <a:buFont typeface="Wingdings" pitchFamily="2" charset="2"/>
              <a:buChar char="Ø"/>
              <a:tabLst>
                <a:tab pos="135890" algn="l"/>
                <a:tab pos="953769" algn="l"/>
                <a:tab pos="2461895" algn="l"/>
                <a:tab pos="2846070" algn="l"/>
                <a:tab pos="3150870" algn="l"/>
                <a:tab pos="4582795" algn="l"/>
                <a:tab pos="5795645" algn="l"/>
                <a:tab pos="6475095" algn="l"/>
                <a:tab pos="7371715" algn="l"/>
                <a:tab pos="8584565" algn="l"/>
                <a:tab pos="9265920" algn="l"/>
              </a:tabLst>
            </a:pPr>
            <a:r>
              <a:rPr lang="en-US" dirty="0" smtClean="0">
                <a:latin typeface="Times New Roman" pitchFamily="18" charset="0"/>
                <a:cs typeface="Times New Roman" pitchFamily="18" charset="0"/>
              </a:rPr>
              <a:t>Exploratory Data Analysis (EDA) plays a crucial role in understanding the underlying structure and characteristics of a dataset before applying any statistical or machine learning models. </a:t>
            </a:r>
          </a:p>
          <a:p>
            <a:pPr marL="12700" marR="5080" indent="-10160">
              <a:lnSpc>
                <a:spcPct val="149300"/>
              </a:lnSpc>
              <a:spcBef>
                <a:spcPts val="100"/>
              </a:spcBef>
              <a:buSzPct val="96428"/>
              <a:buFont typeface="Wingdings" pitchFamily="2" charset="2"/>
              <a:buChar char="Ø"/>
              <a:tabLst>
                <a:tab pos="135890" algn="l"/>
                <a:tab pos="953769" algn="l"/>
                <a:tab pos="2461895" algn="l"/>
                <a:tab pos="2846070" algn="l"/>
                <a:tab pos="3150870" algn="l"/>
                <a:tab pos="4582795" algn="l"/>
                <a:tab pos="5795645" algn="l"/>
                <a:tab pos="6475095" algn="l"/>
                <a:tab pos="7371715" algn="l"/>
                <a:tab pos="8584565" algn="l"/>
                <a:tab pos="9265920" algn="l"/>
              </a:tabLst>
            </a:pPr>
            <a:r>
              <a:rPr lang="en-US" dirty="0" smtClean="0">
                <a:latin typeface="Times New Roman" pitchFamily="18" charset="0"/>
                <a:cs typeface="Times New Roman" pitchFamily="18" charset="0"/>
              </a:rPr>
              <a:t>Through various techniques such as data visualization, summary statistics, and correlation analysis, EDA helps identify patterns, trends, outliers, and anomalies in the data. </a:t>
            </a:r>
          </a:p>
          <a:p>
            <a:pPr marL="12700" marR="5080" indent="-10160">
              <a:lnSpc>
                <a:spcPct val="149300"/>
              </a:lnSpc>
              <a:spcBef>
                <a:spcPts val="100"/>
              </a:spcBef>
              <a:buSzPct val="96428"/>
              <a:buFont typeface="Wingdings" pitchFamily="2" charset="2"/>
              <a:buChar char="Ø"/>
              <a:tabLst>
                <a:tab pos="135890" algn="l"/>
                <a:tab pos="953769" algn="l"/>
                <a:tab pos="2461895" algn="l"/>
                <a:tab pos="2846070" algn="l"/>
                <a:tab pos="3150870" algn="l"/>
                <a:tab pos="4582795" algn="l"/>
                <a:tab pos="5795645" algn="l"/>
                <a:tab pos="6475095" algn="l"/>
                <a:tab pos="7371715" algn="l"/>
                <a:tab pos="8584565" algn="l"/>
                <a:tab pos="9265920" algn="l"/>
              </a:tabLst>
            </a:pPr>
            <a:r>
              <a:rPr lang="en-US" dirty="0" smtClean="0">
                <a:latin typeface="Times New Roman" pitchFamily="18" charset="0"/>
                <a:cs typeface="Times New Roman" pitchFamily="18" charset="0"/>
              </a:rPr>
              <a:t>t also assists in detecting missing values and inconsistencies, enabling effective data cleaning and preparation. </a:t>
            </a:r>
          </a:p>
          <a:p>
            <a:pPr marL="12700" marR="5080" indent="-10160">
              <a:lnSpc>
                <a:spcPct val="149300"/>
              </a:lnSpc>
              <a:spcBef>
                <a:spcPts val="100"/>
              </a:spcBef>
              <a:buSzPct val="96428"/>
              <a:buFont typeface="Wingdings" pitchFamily="2" charset="2"/>
              <a:buChar char="Ø"/>
              <a:tabLst>
                <a:tab pos="135890" algn="l"/>
                <a:tab pos="953769" algn="l"/>
                <a:tab pos="2461895" algn="l"/>
                <a:tab pos="2846070" algn="l"/>
                <a:tab pos="3150870" algn="l"/>
                <a:tab pos="4582795" algn="l"/>
                <a:tab pos="5795645" algn="l"/>
                <a:tab pos="6475095" algn="l"/>
                <a:tab pos="7371715" algn="l"/>
                <a:tab pos="8584565" algn="l"/>
                <a:tab pos="9265920" algn="l"/>
              </a:tabLst>
            </a:pPr>
            <a:r>
              <a:rPr lang="en-US" dirty="0" smtClean="0">
                <a:latin typeface="Times New Roman" pitchFamily="18" charset="0"/>
                <a:cs typeface="Times New Roman" pitchFamily="18" charset="0"/>
              </a:rPr>
              <a:t>Overall, EDA provides valuable insights that guide feature selection, model choice, and decision-making, making it an essential step in the data analysis process.</a:t>
            </a:r>
            <a:endParaRPr>
              <a:latin typeface="Times New Roman" pitchFamily="18" charset="0"/>
              <a:cs typeface="Times New Roman" pitchFamily="18" charset="0"/>
            </a:endParaRPr>
          </a:p>
        </p:txBody>
      </p:sp>
      <p:pic>
        <p:nvPicPr>
          <p:cNvPr id="4" name="object 4"/>
          <p:cNvPicPr/>
          <p:nvPr/>
        </p:nvPicPr>
        <p:blipFill>
          <a:blip r:embed="rId2" cstate="print"/>
          <a:stretch>
            <a:fillRect/>
          </a:stretch>
        </p:blipFill>
        <p:spPr>
          <a:xfrm>
            <a:off x="10192043" y="230187"/>
            <a:ext cx="1709927" cy="873171"/>
          </a:xfrm>
          <a:prstGeom prst="rect">
            <a:avLst/>
          </a:prstGeom>
        </p:spPr>
      </p:pic>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90669"/>
            <a:ext cx="5298440" cy="623570"/>
          </a:xfrm>
          <a:prstGeom prst="rect">
            <a:avLst/>
          </a:prstGeom>
        </p:spPr>
        <p:txBody>
          <a:bodyPr vert="horz" wrap="square" lIns="0" tIns="15240" rIns="0" bIns="0" rtlCol="0">
            <a:spAutoFit/>
          </a:bodyPr>
          <a:lstStyle/>
          <a:p>
            <a:pPr marL="12700">
              <a:lnSpc>
                <a:spcPct val="100000"/>
              </a:lnSpc>
              <a:spcBef>
                <a:spcPts val="120"/>
              </a:spcBef>
            </a:pPr>
            <a:r>
              <a:rPr sz="3900">
                <a:latin typeface="Times New Roman" pitchFamily="18" charset="0"/>
                <a:cs typeface="Times New Roman" pitchFamily="18" charset="0"/>
              </a:rPr>
              <a:t>Data</a:t>
            </a:r>
            <a:r>
              <a:rPr sz="3900" spc="140">
                <a:latin typeface="Times New Roman" pitchFamily="18" charset="0"/>
                <a:cs typeface="Times New Roman" pitchFamily="18" charset="0"/>
              </a:rPr>
              <a:t> </a:t>
            </a:r>
            <a:r>
              <a:rPr lang="en-US" sz="3900" spc="140" dirty="0" smtClean="0">
                <a:latin typeface="Times New Roman" pitchFamily="18" charset="0"/>
                <a:cs typeface="Times New Roman" pitchFamily="18" charset="0"/>
              </a:rPr>
              <a:t>mining</a:t>
            </a:r>
            <a:r>
              <a:rPr sz="3900" spc="135" smtClean="0">
                <a:latin typeface="Times New Roman" pitchFamily="18" charset="0"/>
                <a:cs typeface="Times New Roman" pitchFamily="18" charset="0"/>
              </a:rPr>
              <a:t> </a:t>
            </a:r>
            <a:r>
              <a:rPr sz="3900" spc="-10" dirty="0">
                <a:latin typeface="Times New Roman" pitchFamily="18" charset="0"/>
                <a:cs typeface="Times New Roman" pitchFamily="18" charset="0"/>
              </a:rPr>
              <a:t>Challenge!</a:t>
            </a:r>
            <a:endParaRPr sz="3900">
              <a:latin typeface="Times New Roman" pitchFamily="18" charset="0"/>
              <a:cs typeface="Times New Roman" pitchFamily="18" charset="0"/>
            </a:endParaRPr>
          </a:p>
        </p:txBody>
      </p:sp>
      <p:sp>
        <p:nvSpPr>
          <p:cNvPr id="11" name="object 11"/>
          <p:cNvSpPr txBox="1"/>
          <p:nvPr/>
        </p:nvSpPr>
        <p:spPr>
          <a:xfrm>
            <a:off x="457200" y="1143001"/>
            <a:ext cx="6705599" cy="5014834"/>
          </a:xfrm>
          <a:prstGeom prst="rect">
            <a:avLst/>
          </a:prstGeom>
        </p:spPr>
        <p:txBody>
          <a:bodyPr vert="horz" wrap="square" lIns="0" tIns="28575" rIns="0" bIns="0" rtlCol="0">
            <a:spAutoFit/>
          </a:bodyPr>
          <a:lstStyle/>
          <a:p>
            <a:pPr>
              <a:lnSpc>
                <a:spcPct val="150000"/>
              </a:lnSpc>
            </a:pPr>
            <a:r>
              <a:rPr lang="en-US" b="1" dirty="0" smtClean="0">
                <a:latin typeface="Times New Roman" pitchFamily="18" charset="0"/>
                <a:cs typeface="Times New Roman" pitchFamily="18" charset="0"/>
              </a:rPr>
              <a:t>Dirty Data Challenge (Preprocessing)</a:t>
            </a:r>
          </a:p>
          <a:p>
            <a:pPr>
              <a:lnSpc>
                <a:spcPct val="150000"/>
              </a:lnSpc>
            </a:pPr>
            <a:r>
              <a:rPr lang="en-US" b="1" dirty="0" smtClean="0">
                <a:latin typeface="Times New Roman" pitchFamily="18" charset="0"/>
                <a:cs typeface="Times New Roman" pitchFamily="18" charset="0"/>
              </a:rPr>
              <a:t>Objective:</a:t>
            </a:r>
            <a:r>
              <a:rPr lang="en-US" dirty="0" smtClean="0">
                <a:latin typeface="Times New Roman" pitchFamily="18" charset="0"/>
                <a:cs typeface="Times New Roman" pitchFamily="18" charset="0"/>
              </a:rPr>
              <a:t> Understand real-world data issues.</a:t>
            </a:r>
          </a:p>
          <a:p>
            <a:pPr>
              <a:lnSpc>
                <a:spcPct val="150000"/>
              </a:lnSpc>
            </a:pPr>
            <a:r>
              <a:rPr lang="en-US" b="1" dirty="0" smtClean="0">
                <a:latin typeface="Times New Roman" pitchFamily="18" charset="0"/>
                <a:cs typeface="Times New Roman" pitchFamily="18" charset="0"/>
              </a:rPr>
              <a:t>Problem:</a:t>
            </a:r>
          </a:p>
          <a:p>
            <a:pPr>
              <a:lnSpc>
                <a:spcPct val="150000"/>
              </a:lnSpc>
            </a:pPr>
            <a:r>
              <a:rPr lang="en-US" dirty="0" smtClean="0">
                <a:latin typeface="Times New Roman" pitchFamily="18" charset="0"/>
                <a:cs typeface="Times New Roman" pitchFamily="18" charset="0"/>
              </a:rPr>
              <a:t>You are given customer and sales data with:</a:t>
            </a:r>
          </a:p>
          <a:p>
            <a:pPr>
              <a:lnSpc>
                <a:spcPct val="150000"/>
              </a:lnSpc>
            </a:pPr>
            <a:r>
              <a:rPr lang="en-US" dirty="0" smtClean="0">
                <a:latin typeface="Times New Roman" pitchFamily="18" charset="0"/>
                <a:cs typeface="Times New Roman" pitchFamily="18" charset="0"/>
              </a:rPr>
              <a:t>Missing values</a:t>
            </a:r>
          </a:p>
          <a:p>
            <a:pPr>
              <a:lnSpc>
                <a:spcPct val="150000"/>
              </a:lnSpc>
            </a:pPr>
            <a:r>
              <a:rPr lang="en-US" dirty="0" smtClean="0">
                <a:latin typeface="Times New Roman" pitchFamily="18" charset="0"/>
                <a:cs typeface="Times New Roman" pitchFamily="18" charset="0"/>
              </a:rPr>
              <a:t>Duplicate records</a:t>
            </a:r>
          </a:p>
          <a:p>
            <a:pPr>
              <a:lnSpc>
                <a:spcPct val="150000"/>
              </a:lnSpc>
            </a:pPr>
            <a:r>
              <a:rPr lang="en-US" dirty="0" smtClean="0">
                <a:latin typeface="Times New Roman" pitchFamily="18" charset="0"/>
                <a:cs typeface="Times New Roman" pitchFamily="18" charset="0"/>
              </a:rPr>
              <a:t>Inconsistent date formats</a:t>
            </a:r>
          </a:p>
          <a:p>
            <a:pPr>
              <a:lnSpc>
                <a:spcPct val="150000"/>
              </a:lnSpc>
            </a:pPr>
            <a:r>
              <a:rPr lang="en-US" b="1" dirty="0" smtClean="0">
                <a:latin typeface="Times New Roman" pitchFamily="18" charset="0"/>
                <a:cs typeface="Times New Roman" pitchFamily="18" charset="0"/>
              </a:rPr>
              <a:t>Task:</a:t>
            </a:r>
          </a:p>
          <a:p>
            <a:pPr>
              <a:lnSpc>
                <a:spcPct val="150000"/>
              </a:lnSpc>
            </a:pPr>
            <a:r>
              <a:rPr lang="en-US" dirty="0" smtClean="0">
                <a:latin typeface="Times New Roman" pitchFamily="18" charset="0"/>
                <a:cs typeface="Times New Roman" pitchFamily="18" charset="0"/>
              </a:rPr>
              <a:t>Identify data quality issues</a:t>
            </a:r>
          </a:p>
          <a:p>
            <a:pPr>
              <a:lnSpc>
                <a:spcPct val="150000"/>
              </a:lnSpc>
            </a:pPr>
            <a:r>
              <a:rPr lang="en-US" dirty="0" smtClean="0">
                <a:latin typeface="Times New Roman" pitchFamily="18" charset="0"/>
                <a:cs typeface="Times New Roman" pitchFamily="18" charset="0"/>
              </a:rPr>
              <a:t>Suggest preprocessing steps to clean the data</a:t>
            </a:r>
          </a:p>
          <a:p>
            <a:pPr>
              <a:lnSpc>
                <a:spcPct val="150000"/>
              </a:lnSpc>
            </a:pPr>
            <a:r>
              <a:rPr lang="en-US" b="1" dirty="0" smtClean="0">
                <a:latin typeface="Times New Roman" pitchFamily="18" charset="0"/>
                <a:cs typeface="Times New Roman" pitchFamily="18" charset="0"/>
              </a:rPr>
              <a:t>Outcome:</a:t>
            </a:r>
          </a:p>
          <a:p>
            <a:pPr>
              <a:lnSpc>
                <a:spcPct val="150000"/>
              </a:lnSpc>
            </a:pPr>
            <a:r>
              <a:rPr lang="en-US" dirty="0" smtClean="0">
                <a:latin typeface="Times New Roman" pitchFamily="18" charset="0"/>
                <a:cs typeface="Times New Roman" pitchFamily="18" charset="0"/>
              </a:rPr>
              <a:t>Data cleaning, preprocessing importance</a:t>
            </a:r>
            <a:endParaRPr lang="en-US" dirty="0">
              <a:latin typeface="Times New Roman" pitchFamily="18" charset="0"/>
              <a:cs typeface="Times New Roman" pitchFamily="18" charset="0"/>
            </a:endParaRPr>
          </a:p>
        </p:txBody>
      </p:sp>
      <p:pic>
        <p:nvPicPr>
          <p:cNvPr id="12" name="object 12"/>
          <p:cNvPicPr/>
          <p:nvPr/>
        </p:nvPicPr>
        <p:blipFill>
          <a:blip r:embed="rId2" cstate="print"/>
          <a:stretch>
            <a:fillRect/>
          </a:stretch>
        </p:blipFill>
        <p:spPr>
          <a:xfrm>
            <a:off x="10192043" y="230187"/>
            <a:ext cx="1709927" cy="873171"/>
          </a:xfrm>
          <a:prstGeom prst="rect">
            <a:avLst/>
          </a:prstGeom>
        </p:spPr>
      </p:pic>
      <p:sp>
        <p:nvSpPr>
          <p:cNvPr id="14" name="object 14"/>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2" cstate="print"/>
          <a:stretch>
            <a:fillRect/>
          </a:stretch>
        </p:blipFill>
        <p:spPr>
          <a:xfrm>
            <a:off x="3243779" y="2561610"/>
            <a:ext cx="4725541" cy="3229730"/>
          </a:xfrm>
          <a:prstGeom prst="rect">
            <a:avLst/>
          </a:prstGeom>
        </p:spPr>
      </p:pic>
      <p:sp>
        <p:nvSpPr>
          <p:cNvPr id="4" name="object 4"/>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8" y="611124"/>
            <a:ext cx="2054861" cy="689932"/>
          </a:xfrm>
          <a:prstGeom prst="rect">
            <a:avLst/>
          </a:prstGeom>
        </p:spPr>
        <p:txBody>
          <a:bodyPr vert="horz" wrap="square" lIns="0" tIns="12700" rIns="0" bIns="0" rtlCol="0">
            <a:spAutoFit/>
          </a:bodyPr>
          <a:lstStyle/>
          <a:p>
            <a:pPr marL="12700">
              <a:lnSpc>
                <a:spcPct val="100000"/>
              </a:lnSpc>
              <a:spcBef>
                <a:spcPts val="100"/>
              </a:spcBef>
            </a:pPr>
            <a:r>
              <a:rPr spc="-25" smtClean="0">
                <a:latin typeface="Times New Roman" pitchFamily="18" charset="0"/>
                <a:cs typeface="Times New Roman" pitchFamily="18" charset="0"/>
              </a:rPr>
              <a:t>Recap</a:t>
            </a:r>
            <a:endParaRPr spc="-25" dirty="0">
              <a:latin typeface="Times New Roman" pitchFamily="18" charset="0"/>
              <a:cs typeface="Times New Roman" pitchFamily="18" charset="0"/>
            </a:endParaRPr>
          </a:p>
        </p:txBody>
      </p:sp>
      <p:sp>
        <p:nvSpPr>
          <p:cNvPr id="4" name="object 4"/>
          <p:cNvSpPr txBox="1">
            <a:spLocks noGrp="1"/>
          </p:cNvSpPr>
          <p:nvPr>
            <p:ph type="body" idx="1"/>
          </p:nvPr>
        </p:nvSpPr>
        <p:spPr>
          <a:xfrm>
            <a:off x="5943600" y="1600200"/>
            <a:ext cx="5812157" cy="4583306"/>
          </a:xfrm>
          <a:prstGeom prst="rect">
            <a:avLst/>
          </a:prstGeom>
        </p:spPr>
        <p:txBody>
          <a:bodyPr vert="horz" wrap="square" lIns="0" tIns="12700" rIns="0" bIns="0" rtlCol="0">
            <a:spAutoFit/>
          </a:bodyPr>
          <a:lstStyle/>
          <a:p>
            <a:pPr>
              <a:lnSpc>
                <a:spcPct val="150000"/>
              </a:lnSpc>
            </a:pPr>
            <a:r>
              <a:rPr lang="en-US" b="1" dirty="0" smtClean="0">
                <a:latin typeface="Times New Roman" pitchFamily="18" charset="0"/>
                <a:cs typeface="Times New Roman" pitchFamily="18" charset="0"/>
              </a:rPr>
              <a:t>What is data? </a:t>
            </a:r>
          </a:p>
          <a:p>
            <a:pPr>
              <a:lnSpc>
                <a:spcPct val="150000"/>
              </a:lnSpc>
            </a:pPr>
            <a:r>
              <a:rPr lang="en-US" dirty="0" smtClean="0">
                <a:latin typeface="Times New Roman" pitchFamily="18" charset="0"/>
                <a:cs typeface="Times New Roman" pitchFamily="18" charset="0"/>
              </a:rPr>
              <a:t>(types of data: numerical, categorical, ordinal, nominal)</a:t>
            </a:r>
          </a:p>
          <a:p>
            <a:pPr>
              <a:lnSpc>
                <a:spcPct val="150000"/>
              </a:lnSpc>
            </a:pPr>
            <a:r>
              <a:rPr lang="en-US" b="1" dirty="0" smtClean="0">
                <a:latin typeface="Times New Roman" pitchFamily="18" charset="0"/>
                <a:cs typeface="Times New Roman" pitchFamily="18" charset="0"/>
              </a:rPr>
              <a:t>Dataset structure </a:t>
            </a:r>
          </a:p>
          <a:p>
            <a:pPr>
              <a:lnSpc>
                <a:spcPct val="150000"/>
              </a:lnSpc>
            </a:pPr>
            <a:r>
              <a:rPr lang="en-US" dirty="0" smtClean="0">
                <a:latin typeface="Times New Roman" pitchFamily="18" charset="0"/>
                <a:cs typeface="Times New Roman" pitchFamily="18" charset="0"/>
              </a:rPr>
              <a:t>(rows, columns, features, target variable)</a:t>
            </a:r>
          </a:p>
          <a:p>
            <a:pPr>
              <a:lnSpc>
                <a:spcPct val="150000"/>
              </a:lnSpc>
            </a:pPr>
            <a:r>
              <a:rPr lang="en-US" b="1" dirty="0" smtClean="0">
                <a:latin typeface="Times New Roman" pitchFamily="18" charset="0"/>
                <a:cs typeface="Times New Roman" pitchFamily="18" charset="0"/>
              </a:rPr>
              <a:t>Descriptive statistics</a:t>
            </a:r>
          </a:p>
          <a:p>
            <a:pPr>
              <a:lnSpc>
                <a:spcPct val="150000"/>
              </a:lnSpc>
              <a:buFont typeface="Wingdings" pitchFamily="2" charset="2"/>
              <a:buChar char="Ø"/>
            </a:pPr>
            <a:r>
              <a:rPr lang="en-US" dirty="0" smtClean="0">
                <a:latin typeface="Times New Roman" pitchFamily="18" charset="0"/>
                <a:cs typeface="Times New Roman" pitchFamily="18" charset="0"/>
              </a:rPr>
              <a:t>Mean, median, mode</a:t>
            </a:r>
          </a:p>
          <a:p>
            <a:pPr>
              <a:lnSpc>
                <a:spcPct val="150000"/>
              </a:lnSpc>
              <a:buFont typeface="Wingdings" pitchFamily="2" charset="2"/>
              <a:buChar char="Ø"/>
            </a:pPr>
            <a:r>
              <a:rPr lang="en-US" dirty="0" smtClean="0">
                <a:latin typeface="Times New Roman" pitchFamily="18" charset="0"/>
                <a:cs typeface="Times New Roman" pitchFamily="18" charset="0"/>
              </a:rPr>
              <a:t>Variance, standard deviation</a:t>
            </a:r>
          </a:p>
          <a:p>
            <a:pPr>
              <a:lnSpc>
                <a:spcPct val="150000"/>
              </a:lnSpc>
              <a:buFont typeface="Wingdings" pitchFamily="2" charset="2"/>
              <a:buChar char="Ø"/>
            </a:pPr>
            <a:r>
              <a:rPr lang="en-US" dirty="0" smtClean="0">
                <a:latin typeface="Times New Roman" pitchFamily="18" charset="0"/>
                <a:cs typeface="Times New Roman" pitchFamily="18" charset="0"/>
              </a:rPr>
              <a:t>Min, max, range, quartiles</a:t>
            </a:r>
          </a:p>
          <a:p>
            <a:pPr>
              <a:lnSpc>
                <a:spcPct val="150000"/>
              </a:lnSpc>
            </a:pPr>
            <a:r>
              <a:rPr lang="en-US" b="1" dirty="0" smtClean="0">
                <a:latin typeface="Times New Roman" pitchFamily="18" charset="0"/>
                <a:cs typeface="Times New Roman" pitchFamily="18" charset="0"/>
              </a:rPr>
              <a:t>Data distribution concepts</a:t>
            </a:r>
          </a:p>
          <a:p>
            <a:pPr>
              <a:lnSpc>
                <a:spcPct val="150000"/>
              </a:lnSpc>
              <a:buFont typeface="Wingdings" pitchFamily="2" charset="2"/>
              <a:buChar char="Ø"/>
            </a:pPr>
            <a:r>
              <a:rPr lang="en-US" dirty="0" smtClean="0">
                <a:latin typeface="Times New Roman" pitchFamily="18" charset="0"/>
                <a:cs typeface="Times New Roman" pitchFamily="18" charset="0"/>
              </a:rPr>
              <a:t>Normal distribution</a:t>
            </a:r>
          </a:p>
          <a:p>
            <a:pPr>
              <a:lnSpc>
                <a:spcPct val="150000"/>
              </a:lnSpc>
              <a:buFont typeface="Wingdings" pitchFamily="2" charset="2"/>
              <a:buChar char="Ø"/>
            </a:pPr>
            <a:r>
              <a:rPr lang="en-US" dirty="0" err="1" smtClean="0">
                <a:latin typeface="Times New Roman" pitchFamily="18" charset="0"/>
                <a:cs typeface="Times New Roman" pitchFamily="18" charset="0"/>
              </a:rPr>
              <a:t>Skewness</a:t>
            </a:r>
            <a:r>
              <a:rPr lang="en-US" dirty="0" smtClean="0">
                <a:latin typeface="Times New Roman" pitchFamily="18" charset="0"/>
                <a:cs typeface="Times New Roman" pitchFamily="18" charset="0"/>
              </a:rPr>
              <a:t> and kurtosis</a:t>
            </a:r>
            <a:endParaRPr lang="en-US" dirty="0">
              <a:latin typeface="Times New Roman" pitchFamily="18" charset="0"/>
              <a:cs typeface="Times New Roman" pitchFamily="18" charset="0"/>
            </a:endParaRPr>
          </a:p>
        </p:txBody>
      </p:sp>
      <p:pic>
        <p:nvPicPr>
          <p:cNvPr id="6" name="object 6"/>
          <p:cNvPicPr/>
          <p:nvPr/>
        </p:nvPicPr>
        <p:blipFill>
          <a:blip r:embed="rId2" cstate="print"/>
          <a:stretch>
            <a:fillRect/>
          </a:stretch>
        </p:blipFill>
        <p:spPr>
          <a:xfrm>
            <a:off x="10283483" y="190751"/>
            <a:ext cx="1709927" cy="873171"/>
          </a:xfrm>
          <a:prstGeom prst="rect">
            <a:avLst/>
          </a:prstGeom>
        </p:spPr>
      </p:pic>
      <p:sp>
        <p:nvSpPr>
          <p:cNvPr id="8" name="object 8"/>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
        <p:nvSpPr>
          <p:cNvPr id="16386" name="AutoShape 2" descr="data:image/png;base64,iVBORw0KGgoAAAANSUhEUgAAAloAAAH9CAYAAADCqtIhAAAQAElEQVR4AezdCbwdZX3/8edmD9kXSALZFyAJkLCFRXYCYYtgEQRRBKsgqFgQRUF2RLAqVviXQluhVv0r1pUdQUVtq1RbLfxdUIGwCAEJi0hWcv/f7zDnZnLXc+aeZZYPr/ll5szM88zzvJ85c3/MnHvugMB/CCCAAAIIIIAAAg0RINFqCCuVIoAAAgikE6AUAsUSINEq1njSGwQQQAABBBDIkACJVoYGg6YgkEaAMggggAAC2RUg0cru2NAyBBBAAAEEEMi5QAkTrZyPGM1HAAEEEEAAgdwIkGjlZqhoKAIIIIBAIQXoVKEFSLQKPbx0DgEEEEAAAQRaKUCi1Up9jo0AAmkEKIMAAgjkRoBEKzdDRUMRQAABBBBAIG8CJFp5G7E07aUMAggggAACCLREgESrJewcFAEEEEAAgfIKlKnnJFplGm36igACCCCAAAJNFSDRaio3B0MAAQTSCFAGAQTyKkCildeRo90IIIAAAgggkHkBEq3MDxENTCNAGQQQQAABBLIgQKKVhVGgDQgggAACCCBQSIE40Spk3+gUAggggAACCCDQUgESrZbyc3AEEEAAgW4FWIlAQQRItAoykHQDAQQQQAABBLInQKKVvTGhRQikEaAMAggggEAGBUi0MjgoNAkBBBBAAAEEiiFQ3kSrGONHLxBAAAEEEEAgwwIkWhkeHJqGAAIIIFAeAXpaTAESrWKOK71CAAEEEEAAgQwIkGhlYBBoAgIIpBGgDAIIIJB9ARKt7I8RLUQAAQQQQACBnAqQaOV04NI0mzIIIIAAAggg0FwBEq3menM0BBBAAAEEEHhdoBT/kmiVYpjpJAIIIIAAAgi0QoBEqxXqHBMBBBBII0AZBBDInQCJVu6GjAYjgAACCCCAQF4ESLTyMlK0M40AZRBAAAEEEGipAIlWS/k5OAIIIIAAAggUWWDzRKvIPaVvCCCAAAIIIIBAkwVItJoMzuEQQAABBKoXYE8E8i5AopX3EaT9CCCAAAIIIJBZARKtzA4NDUMgjQBlEEAAAQSyJECilaXRoC0IIIAAAgggUCiB0idahRpNOoMAAggggAACmRIg0crUcNAYBBBAAIGSC9D9ggmQaBVsQOkOAggggAACCGRHgEQrO2NBSxBAII0AZRBAAIEMC5BoZXhwaBoCCCCAAAII5FuARCvf45em9ZRBAAEEEEAAgSYJkGg1CZrDIIAAAggggEB3AsVeR6JV7PGldwgggAACCCDQQgESrRbic2gEEEAgjQBlEEAgPwIkWvkZK1qKAAIIIIAAAjkTINHK2YDR3DQClEEAAQQQQKA1AiRarXHnqAgggAACCCBQAoFuE60S9JsuIoAAAggggAACDRcg0Wo4MQdAAAEEEOinAMURyK0AiVZuh46GI4AAAggggEDWBUi0sj5CtA+BNAKUQQABBBDIhACJViaGgUYggAACCCCAQBEFSLReH1X+RQABBBBAAAEE6i5AolV3UipEAAEEEECgvwKUL4oAiVZRRpJ+IIAAAggggEDmBEi0MjckNAgBBNIIUAYBBBDIogCJVhZHhTYhgAACCCCAQCEESLQKMYxpOkEZBBBAAAEEEGi0AIlWo4WpHwEEEEAAAQT6FijoHiRaBR1YuoUAAggggAACrRcg0Wr9GNACBBBAII0AZRBAIAcCJFo5GCSaiAACCCCAAAL5FCDRyue40eo0ApRBAAEEEECgyQIkWk0G53AIIIAAAgggUB6B3hKt8ijQUwQQQAABBBBAoAECJFoNQKVKBBBAAIFGCFAnAvkTINHK35jRYgQQQAABBBDIiQCJVk4GimYikEaAMggggAACrRUg0WqtP0dHAAEEEEAAgQILkGhtNri8QAABBBBAAAEE6idAolU/S2pCAAEEEECgvgLUlnsBEq3cDyEdQAABBBBAAIGsCpBoZXVkaBcCCKQRoAwCCCCQKQESrUwNB41BAAEEEEAAgSIJkGgVaTTT9IUyCCCAAAIIINAwARKthtFSMQIIIIAAAgjUKlC0/Um0ijai9AcBBBBAAAEEMiNAopWZoaAhCCCAQBoByiCAQJYFSLSyPDq0DQEEEEAAAQRyLUCilevho/FpBCiDAAIIIIBAswRItJolzXEQQAABBBBAoHQCVSRapTOhwwgggAACCCCAQF0ESLTqwkglCCCAAAJNE+BACORIgEQrR4NFUxFAAAEEEEAgXwIkWvkaL1qLQBoByiCAAAIItEiARKtF8BwWAQQQQAABBIovQKLV3RizDgEEEEAAAQQQqIMAiVYdEKkCAQQQQACBRgpQd34FSLTyO3a0HAEEEEAAAQQyLkCilfEBonkIIJBGgDIIIIBANgRItLIxDrQCAQQQQAABBAooQKJVwEFN0yXKIIAAAggggED9BUi06m9KjQgggAACCCDQP4HClCbRKsxQ0hEEEEAAAQQQyJoAiVbWRoT2IIAAAmkEKIMAApkUINHK5LDQKAQQQAABBBAoggCJVhFGkT6kEaAMAggggAACDRcg0Wo4MQdAAAEEEEAAgbIKVJ9olVWIfiOAAAIIIIAAAikFSLRSwlEMAQQQQKC1AhwdgTwIkGjlYZRoIwIIIIAAAgjkUoBEK5fDRqMRSCNAGQQQQACBZguQaDVbnOMhgAACCCCAQGkESLR6GWo2IYAAAggggAAC/REg0eqPHmURQAABBBBongBHyqEAiVYOB40mI4AAAggggEA+BEi08jFOtBIBBNIIUAYBBBBosQCJVosHgMMjgAACCCCAQHEFSLSKO7ZpekYZBBBAAAEEEKijAIlWHTGpCgEEEEAAAQTqKZD/uki08j+G9AABBBBAAAEEMipAopXRgaFZCCCAQBoByiCAQLYESLSyNR60BgEEEEAAAQQKJECiVaDBpCtpBCiDAAIIIIBA4wRItBpnS80IIIAAAgggUHKBmhOtknvRfQQQQAABBBBAoGoBEq2qqdgRAQQQQCCDAjQJgUwLkGhlenhoHAIIIIAAAgjkWYBEK8+jR9sRSCNAGQQQQACBpgmQaDWNmgMhgAACCCCAQNkESLT6HnH2QAABBBBAAAEEUgmQaKVioxACCCCAAAKtEuC4eRIg0crTaNFWBBBAAAEEEMiVAIlWroaLxiKAQBoByiCAAAKtEiDRapU8x0UAAQQQQACBwguQaBV+iNN0kDIIIIAAAgggUA8BEq16KFIHAggggAACCDROIMc1k2jlePBoOgIIIIAAAghkW4BEK9vjQ+sQQACBNAKUQQCBjAiQaGVkIGgGAggggAACCBRPgESreGNKj9IIUAYBBBBAAIEGCJBoNQCVKhFAAAEEEEAAAQukTbRclkAAAQQQQAABBBDoRYBEqxccNiGAAAII5EWAdiKQTQESrWyOC61CAAEEEEAAgQIIkGgVYBDpAgJpBCiDAAIIINB4ARKtxhtzBAQQQAABBBAoqQCJVtUDz44IIIAAAggggEBtAiRatXmxNwIIIIAAAtkQoBW5ECDRysUw0UgEEEAAAQQQyKMAiVYeR402I4BAGgHKIIAAAk0XINFqOjkHRAABBBBAAIGyCJBolWWk0/STMggggAACCCDQLwESrX7xURgBBBBAAAEEmiWQx+OQaOVx1GgzAggggAACCORCgEQrF8NEIxFAAIE0ApRBAIFWC5BotXoEOD4CCCCAAAIIFFaARKuwQ0vH0ghQBgEEEEAAgXoKkGjVU5O6EEAAAQQQQACBhEA/E61ETSwigAACCCCAAAIIbCZAorUZBy8QQAABBHItQOMRyJgAiVbGBoTmIIAAAggggEBxBEi0ijOW9ASBNAKUQQABBBBooACJVgNxqRoBBBBAAAEEyi1AolXr+LM/AggggAACCCBQpQCJVpVQ7IYAAggggEAWBWhTtgVItLI9PrQOAQQQQAABBHIsQKKV48Gj6QggkEaAMggggEDzBEi0mmfNkRBAAAEEEECgZAIkWiUb8DTdpQwCCCCAAAIIpBMg0UrnRikEEEAAAQQQaI1Aro5KopWr4aKxCCCAAAIIIJAnARKtPI0WbUUAAQTSCFAGAQRaJkCi1TJ6DowAAggggAACRRcg0Sr6CNO/NAKUQQABBBBAoC4CJFp1YaQSBBBAAAEEEECgq0B9Eq2u9bIGAQQQQAABBBAovQCJVulPAQAQQACB4gnQIwSyIkCilZWRoB0IIIAAAgggUDgBEq3CDSkdQiCNAGUQQAABBBohQKLVCFXqRAABBBBAAAEEJECiJYQ0E2UQQAABBBBAAIG+BEi0+hJiOwIIIIAAAtkXoIUZFSDRyujA0CwEEEAAAQQQyL8AiVb+x5AeIIBAGgHKIIAAAk0QINFqAjKHQAABBBBAAIFyCpBolXPc0/SaMggggAACCCBQowCJVo1g7I4AAggggAACWRDIRxtItPIxTrQSAQQQQAABBHIoQKKVw0GjyQgggEAaAcoggEDzBUi0mm/OERFAAAEEEECgJAIkWiUZaLqZRoAyCCCAAAII9E+ARKt/fpRGAAEEEEAAAQR6FKhrotXjUdiAAAIIIIAAAgiUUIBEq4SDTpcRQACBkgjQTQRaLkCi1fIhoAEIIIAAAgggUFQBEq2ijiz9QiCNAGUQQAABBOoqQKJVV04qQwABBBBAAAEENgmQaG2ySLNEGQQQQAABBBBAoEcBEq0eadiAAAIIIIBA3gRob9YESLSyNiK0BwEEEEAAAQQKI0CiVZihpCMIIJBGgDIIIIBAIwVItBqpS90IIIAAAgggUGoBEq1SD3+azlMGAQQQQAABBKoVINGqVor9EEAAAQQQQCB7AhlvEYlWxgeI5iGAAAIIIIBAfgVItPI7drQcAQQQSCNAGQQQaKIAiVYTsTkUAggggAACCJRLgESrXONNb9MIUAYBBBBAAIGUAiRaKeEohgACCCCAAAII9CXQiESrr2OyHQEEEEAAAQQQKIUAiVYphplOIoAAAmUWoO8ItE6ARKt19hwZAQQQQAABBAouQKJV8AGmewikEaAMAggggEB9BEi06uNILQgggAACCCCAQBcBEq0uJGlWUAYBBBBAAAEEEOgqQKLV1YQ1CCCAAAII5FuA1mdGgEQrM0NBQxBAAAEEEECgaAIkWkUbUfqDAAJpBCiDAAIINESARKshrFSKAAIIIIAAAgiEQKLFWZBOgFIIIIAAAggg0KcAiVafROyAAAIIIIAAAlkXyGr7SLSyOjK0CwEEEEAAAQRyL0CilfshpAMIIIBAGgHKIIBAMwRItJqhzDEQQAABBBBAoJQCJFqlHHY6nUaAMggggAACCNQqQKJVqxj7I4AAAggggAACVQo0MNGqsgXshgACCCCAAAIIFFSARKugA0u3EEAAAQQ6CfASgRYIkGi1AJ1DIoAAAggggEA5BEi0yjHO9BKBNAKUQQABBBDopwCJVj8BKY4AAggggAACCPQkQKLVk0ya9ZRBAAEEEEAAAQQSAiRaCQwWEUAAAQQQKJIAfWm9AIlW68eAkNpgzgAAEABJREFUFiCAAAIIIIBAQQVItAo6sHQLAQTSCFAGAQQQqK8AiVZ9PakNAQQQQAABBBDoECDR6qBgIY0AZRBAAAEEEECgZwESrZ5t2IIAAggggAAC+RLIXGtJtDI3JDQIAQQQQAABBIoiQKJVlJGkHwgggEAaAcoggEBDBUi0GspL5QgggAACCCBQZgESrTKPPn1PI0AZBBBAAAEEqhYg0aqaih0RQAABBBBAAIHaBBqfaNXWHvZGAAEEEEAAAQQKI0CiVZihpCMIIIAAAtUIsA8CzRQg0WqmNsdCAAEEEEAAgVIJkGiVarjpLAJpBCiDAAIIIJBWgEQrrRzlEEAAAQQQQACBPgRItPoASrOZMggggAACCCCAgAVItKxAIIAAAgggUFwBetZCARKtFuJzaAQQQAABBBAotgCJVrHHl94hgEAaAcoggAACdRIg0aoTJNUggAACCCCAAAKdBUi0OovwOo0AZRBAAAEEEECgGwESrW5QWIUAAggggAACeRbITttJtLIzFrQEAQQQQAABBAomQKJVsAGlOwgggEAaAcoggEBjBEi0GuNKrQgggAACCCCAQCDR4iRAIJUAhRBAAAEEEOhbgESrbyP2QAABBBBAAAEEUgk0LdFK1ToKIYAAAggggAACORYg0crx4NF0BBBAAIHUAhREoCkCJFpNYeYgCCCAAAIIIFBGARKtMo46fUYgjQBlEEAAAQRqFiDRqpmMAggggAACCCCAQHUCJFrVOaXZizIIIIAAAgggUHIBEq2SnwB0HwEEEECgLAL0sxUCJFqtUOeYCCCAAAIIIFAKARKtUgwznUQAgTQClEEAAQT6K0Ci1V9ByiOAAAIIIIAAAj0IkGj1AMPqNAKUQQABBBBAAIGkAIlWUoNlBBBAAAEEECiOQAZ6QqKVgUGgCQgggAACCCBQTAESrWKOK71CAAEE0ghQBgEE6ixAolVnUKpDAAEEEEAAAQQqAiRaFQnmCKQRoAwCCCCAAAK9CJBo9YLDJgQQQAABBBBAoD8CzU60+tNWyiKAAAIIIIAAArkSINHK1XDRWAQQQACB+gpQGwKNFSDRaqwvtSOAAAIIIIBAiQVItEo8+HQdgTQClEEAAQQQqF6ARKt6K/ZEAAEEEEAAAQRqEiDRqokrzc6UQQABBBBAAIGyCpBolXXk6TcCCCCAQDkF6HVTBUi0msrNwRBAAAEEEECgTAIkWmUabfqKAAJpBCiDAAIIpBYg0UpNR0EEEEAAAQQQQKB3ARKt3n3YmkaAMggggAACCCAQCZBoRQz8gwACCCCAAAJFFWhlv0i0WqnPsRFAAAEEEECg0AIkWoUeXjqHAAIIpBGgDAII1EuARKtektSDAAIIIIAAAgh0EiDR6gTCSwTSCFAGAQQQQACB7gRItLpTYR0CCCCAAAIIIFAHgRYlWnVoOVUggAACCCCAAAIZFyDRyvgA0TwEEEAAgSYIcAgEGiRAotUgWKpFAAEEEEAAAQRItDgHEEAgjQBlEEAAAQSqECDRqgKJXRBAAAEEEEAAgTQCJFpp1NKUoQwCCCCAAAIIlE6ARKt0Q06HEUAAAQQQCAGD5giQaDXHmaMggAACCCCAQAkFSLRKOOh0GQEE0ghQBgEEEKhdgESrdjNKIIAAAggggAACVQmQaFXFxE5pBCiDAAIIIIBA2QVItMp+BtB/BBBAAAEEyiHQkl6SaLWEnYMigAACCCCAQBkESLTKMMr0EQEEEEgjQBkEEOi3AIlWvwmpAAEEEEAAAQQQ6F6ARKt7F9YikEaAMggggAACCGwmQKK1GQcvEEAAAQQQQACB+gk0JdFqb28/TvFNxQuKTRNLCCDQLIHndaAvK46r3+WDmtIIeAwUXA+FwIRAiwSaej1seKIlRF/Yb9EF6RjFWAUTAgg0X2C8Dnmi4pb4PalFpmYLxPZcD5sNX8Px2LUUAk29HjY80dKQvUkRPvurVWHpPSvCjH/7HYEB50CTz4Hdb3s0eg/6vah4q4KpNQLR9fCBR/85fOmnJ4Vrv7c3gQHnQJPPgc//eHnwezC+BDT8etiMRGuZO/OlR14Kv3t5nRcJBBBossCzazaE2578c+WoB1QW+j+nhhoFouvhQ099K6z6y6M1FmV3BBCoh8Bf1j0ffvfs9ypVNfx62IxEa7V7M2PkYM8IBBBokcA2WwyqHPnVygLzpgtE18MxW0xt+oE5IAIIbBIYNWxS5UXDr4fNSLSi/21btvWISqdKPafzCLRKYOmUkZVDP1JZYN50geh6OHvifk0/MAdEAIFNArMm7lN50fDrYTMSrRvcm3dvOy4cPX2UFwkEEGiygN97b58zpnLU6D1ZecG8qQKR/c7TTwzbTjq0qQfmYAj0IFC61X7v7bjNX1X6Hb0nKy8aMW94otXW1vZFNfyrivC5JZPD8TNHe5FAAIEmCZwwa0z03osPd0v8noxfMmumQGwfXQ+XLbwkLJhyVDMPz7EQKL3Awq3fGPzeiyGacj1seKLlzujicoLm1yvC3+42KZw8h295sAWBQKMFTpk7Nly961aVw9yg9+JbKi+YpxToZzGNQcf18OD554edph7bzxopjgAC1QgsmnpcOGj7j1R2bdr1sCmJlnuli8uZmn9cES7fectwmh4leplAAIHGCJy+3bhw6eItK5VfrffgeyovmLdWQGPRcT3cf9sPhl2mN/w3zFvbYY6OQIsFdpl+Uthv27MrrWjq9bBpiZZ7p4vLxzT/kCJcsNPEcNb88V4kii1A71og4PfW+TtOrBz5I3rvdfxvXGUl89YKaEw6rodvmPu+sPvMU1vbII6OQEEF/N56w9z3VnrX9OthUxMt91IXl09p/m5F+ODCCeHaPSaHqSMG+yWBAAL9FPB7ye8pv7fiqk7Te+7qeJlZxgQ0Nh3Xwz1nvzssW3hZGD1sSsZaSXMQyKeA30t+T/m9Ffcgvh7Gr5o0a3qi5X7p4vJPmr9J8dAbp40KX91vmw1HTO341XOtZkIAgVoF/B7ye8nvKZV9SPEmvdf+UXOmDAtojDquh9tOWhretMt1G+ZudWCGW0zTEMi+gN9Dfi/5PaXWtvR62JJES50Ourh8S/ODFTfq/8IHXb/nlPBRPeoY0KY1TAggULWA3zN+7/g95PeSCt6oODh+j2mRKesC8VhF10P9X/igw3f4eHjDnDN1nWzZJXozMl4gkBeBtrYB0XvH7yG/l9Tull8PW/ou1sXlWcXpgjhF8cR7thsXvrL/tPWLxw/TSyYEEOhLwO8Vv2f83tG+TyhO8XtK8ayWmXIk4DFTdFwPd5nxNt/dWj9p9IIc9YKmItA6Ab9XdBdrvd87akVmroctTbQEEU26uPyLFg5SfHWPicMG37L/1PUfWDA+TBg6UKuYEMibQOPb6/eG3yN+r/g9oyP6u5kOit9LesmUV4F4DKPr4TZjFg8+dpe/X79k1jvD8MF8LU5ex5R2N1bA7w2/R/xe8XtGR8vU9TATiZZQgi4uv1f4+2XOGjqwbdU5CyaEO5dOX3eG7nKNGpyZZrqpBAItE/B7we8Jvzf8HvF7RY05y+8dxe+1zFQAAY+lIroeDhwwZNUes94VTlzyhXW76i7XkEF8nrUAQ0wX6iDg94LfE35v+D3i94qqzdz1MBMZjGA6Jl1crtWLPRXXTBo+aOBHdpwYbjt4+sZ3zRsb9ENFq5kQKJ+Az32/B/xe8HvC7w0pXKPYM37PaJGpaALx2EbXwxFDJw7ce86Z4YTdP79x8bQTgn6oFK279AeBqgR87vs94PeC3xN+b6hgZq+HmUu0hOW7W4/pAnOOln2B+cLMkYMHXLhoy3DrwdPDyXPGBH/4V9uYECi8gM91n/M+9/0e8HtBnf6CwgnWOXqfPKZlpgILeIwVHdfDMcOnDth33lnhLbt/PvjvtbW1ZfIynvcRof0ZFPC57nPe577fA34vqJmZvx5m+h2qi8vPFO8Q5GGKO7YbPSRcvvNW4TsHTQ+nzh0bxgzJdPPVZCYE0gn43PY57nPd57zPfdV0h+IwvycUP9MyU4kEPOaKjuvhhBGzwwHbnRuO3+2fwqKpx4Whg0aVSIOulknA57bPcZ/rPud97qv/ubkeDlBjMz/p4nK34kg19CTFT3ccNzRcsnjLcNfSGeFDO0wIc0cP0WomBPIv4HPZ57TPbZ/jPtfVq58qTvJ7QHG3lrM30aKmCfgcUHRcD7catX30p0XeuuQLYa/Zp4fxI2Y2rS0cCIFGCvhc9jntc9t/Psfnuo6Xu+thLhItwUaTLi5fVvhx4tu04o6ttxgU3rf9eCVc08Mnd50U9txyuFYzIZA/AZ+7PofvWjo9Oqd9bqsX/j+2t/mcV3xZr5kQ6BDwOaHouB6OHDYp7DbzHeGE3f8lHLz9R8M243bp2JcFBPIk4HPX57DPZZ/TPrfV/txeD3OVaAk6mnRx+ZLC/0e3v1bcOGhA26tvmTU6fHX/qeGmN2wdlk8bpdWZnmgcApGAz1Wfsz53fQ77XNYGf8He/j7HFV/SayYEehTwOaLouB4OHDDo1QVbLw9/tfN1YfmiT4V5k5b2WJYNCGRJwOeqz1mfuz6HfS6rfbm/HuYy0RJ8NOni8kPF6W0h7KgVFyl+c9CUEeG6PSaHWw+eFs5eMCHsMoEvP5ULU4YEfE763PQ56nPV56ya9xvFRT6Xo3O6re2Hes2EQNUCOm+i62EIbR3Xw5kT9g6HLbws+uD8HrP+Okwes0PgPwS6F2jNWp+TPjf9AXefqz5n1ZLoehh0Luu8Pl2R6+thrhOtEP+nQXhEcbleLlKcqrh3p3HDwt8sGB++eeA0fz1EOHfhhLBkIo8WZcPUAgGfez4Hbzt4enRO+tz0Oaqm3KvwObvI57DiEb1mQiC1gM8hxWbXQ3+2ZYkSreN2vTFKuvacfVrYeqwvl6kPQ0EEUgv43PM56OTK56TPTZ+jqrCQ18NCJFoanGjSxWWd4mbFIVrhzy5cpvnP/IHi988fH752wNRw1yHTg7+HaC8+zyUapkYK+BzzueZzzueez0Gfizqmf2PQ56a/ouEQna8+Z9dpPVOOBLLeVJ1X3V4P/QNt95mnhGN3ud5fghr8PURT+TxX1ocz9+3zOeZz7cQlX4jOPZ+DPhfVscJfDwuVaGnAOiZdZH6quFixu1buo7hS8Yv5Y4YGf7P2V/afGr576IzwsZ0mhn0nbaFNTAj0X8Dnks8pn1s+x3yu+ZxTzb9Q+Bzcx+ekwuemf3tGq5kQaKyAzrdur4cTR84Nu854W3jTzteFk/b4Uthn7vvDtPFLGtsYai+NgM8ln1M+t3yO+VzzOSeAUl0PC5toaSA7Jl1k/l1xgWJnrTxA8UnFQ9uOHhLeve248MV9twnfXzYjXLxoy3DA5BFh9OBSsIigmVMxj+U/ieNzxueOzyGfSz6nfG6pxw8pfK4d4HNP4XPw37WOCYGWCeg87PZ6OH7ErLDz9BPDMYs/G96251fCfvP+JspMBjsAABAASURBVMyYsFcYyp/8adlY5e3A/pM4Pmd87vgc8rnkc8rnlvpS2uth6TIKXWTuV5yn8AdGl2rwP6P4zexRQ8I7540N/7LP1uGnR84Kvhvhxz7LthkZ/Ad8tQ8TAmHckIHhQCXjH1w4IUrQfa74nPG543NIRP4Qp8+ppT7HFD7X7td6JgQyJ6Dzs9vr4bgtpodF044Pb1z06XDqG74d3fHae86ZYc6W+/PHrTM3iq1r0LDBY8JMJeN7zn53OEYJ+jt1rvic8bnjc0gty/b1UA1sxlS6RCuJqovMfYoPKuZrvb99/nOaP7TFoAHBn6/xY58b95oS/nv57PDtg6aFSxdvGd44bVTYatgg7cZUBgEn2YdsPSJ8eIcJ0Wf8fvHG2eFmJeNnzR8fPXIeoXNFDg8qfO74W9vn63zyOXWf1jEhkBsBnbfdXg8HDxwe/PkaP/Y5YsdPhHfte0f0bfT+AsltJy0NI4ZMyE0faWj/BIYPGRdmTdw37DXnPdHnrN69751huZLx3WeeGvyY0OeKjsD1UAjJqdSJVhJCFxl/+/wHNPedrrnadoLi04r720NYvXj8sHDK3LHh2j0mh/86alb0+a6rd90qvGn6qBB/uWTgv/wLTBo+KBw5dWSUVN+xdHqUZP/T3luH924/PvqtVZ0Lf1Ev71F8QvFmxSydMzspfO7crddMCOReQOdzd9fD6HoYQvvqSaMXBP9JlGULLwvv3OfW6PNdB23/kbDd5GVh5LBJue8/HXhdYMTQiWHuVgdFf3nghN1vDu/a5/Zw1E5Xh91mnBz/1mo718PXqXr9l0SrGx5dZP6g+KriXMUBbSGM024HKj6q+MaGje1P+zM4J8waEz67ZHL4zyNmhR8fPjN8ardJ4R1KxvabtEWYOmKwdmXKsoDHyGPlMftbjd39h80MD+ix8d/vOSVKqheOHRpea29/Un34kuL9ir11LozXObFMcb7i64rHtJ4JgcIK6Bzf7HoYQttm18ON7a897c/gLNz6jeHQBReHU/f+ZnjHXv8Wls6/IOw09c1h+vglYfSwKYH/si3gMfJYecw8difvdUt45xu+Ew7f4Yooqd5y1LZBY73Z9TCENq6Hoe//SLT6NgptbW1rFT9QXKU4dvDAAVur2FzF2xV/r/jvaUqsjps5Olymx4v/uu824d+VeP3h2Hnt9xw6I9ygx4/n7TAxHK/tu00Yzme+QvP+86M/m9veY+Cx8Jh4bDxGHiuPmbfPHBklx/+l1n1Wcbxi1qABA6ZpzP1ncK7T/D8V1X8NgypgQqBoAnoPbHY9HDhgUJfr4ejhW4f5U44M+297Tjh68WfDO/b+enjvgT9sf+seXwxH7Hhl2HvOGWG+tk8ZsxOf+WriCTJ88Nhgc9t7DDwWHhOPjcfIY+Ux8/Yxw6e6ZZtdDzXWXA+tUmOQaNUIVtldFxv/X94XNX+vYletH6bwXa8zNb9Wce+gtvD0dqOHhMO2GRnO3H5c8F2Trx84NXoc9b9vnBO+ddC0cM3uk4O/X+koPa5aoDsowwfqnokKM1UvYDPb2dCWNrWtjf35Opvb3mPgsfCYeGx0BH85nsfKY+axG6qxXKI4W/E1BXerhMSEQF8Ceq/0eT0c0Dbo6QkjZoc5Wx4Qdp3x9uiO15t3/Yfgz3ydtt/d4bjd/jEcsuCisPvMU8K8rQ4OW46cFwYN9GW1r6OzPSlgM9vZ0JY2ta2NbW1z37HyGHgsPCYeG9XB9VAIjZiylGg1on9Nq1MXmsr/5V2v5bMU/iLKbdSAsYq9FO9UfEpxu+KRMUMGhJ3HDwt/NWNU9K31/0ePq+5cOj385k1zw4NHzwl+jOVvtffng5wk+Dcg/bUBb54xOvqtt0XjhgXfRYs/jK0qizO5T+6b++jf8HOf3Xcb2MImtrGRrWxmOxv629dtalsbS8XftG5z23sMPBZjNT7bKDxGHiuPme9YcrdKYEwI9FdA762arodDB40Kk0cvDNtPPizsOfu0cNgOl4cTlvxLOGP/74XT9rsn+DHWcbveGH0+6OD55+uO2JnBXxswf8oRYeaEvcKk0fOD76LFH8bub/MzVd59ct/cR/fVfXbf955zZrCFPzNlGxvZyma2s6EtbWpbG6tjXA+F0OyJRKvB4rrgvKT4ieImxYcURynm6LD+X7VdND9JcYXi64pfK8LowQOCH2P5b+L5N978WMu/Aekvwvz07pOi33r7zsHTos+F/eqYOeG3Ss78ObHblah9QY8t/27J5HDRoi3DBxaMDy73rnljw8lzxgZ/puxYJWr+Q8b+2gonMftstUX0IW8nJr4rNG/0kOjY/oD/xGEDo7b4jpFvtDm87PZ5m/dxO13GZV2H/9SM63TdPoaP5WP62G6D2+I2uW1uo9vqNrvt7oP74j75M2/uo3/Dz312313OFjaxjY/ttthMYTsb2tKmth1ma4XNbe8x8Fi8pP2ZEECgyQJ6L9Z8PRw6aGTwY6zJY3YI/o23BVOOCrvOeFv05apL538s+q2343f75+hzYe/Z/75wxgHfD/6c2Am736THltdEnxvbd94HwpJZ74zKLZ52Qthp6rHBnynbfvLhYd6kpbrLtn+UsE0bv3v0IW8nJlvqjtr4EbOiY48cNilsMWR89J1ivmPU1jYgtCm87PZ5m/dxO8ePmBXdjXMd/lMzrtMJ0pwt94+O5WP62DupDW6L++K2uY3+jNvRi68Jbrv74L64T/7Mm/vo3/Bzn/eZ+/6oL7awiW18bLclHlKuhzFEFmYDstCIMrZBFxz/H9//aP5lxYWKNysWKNrksZVigWJ/xZsV71FcqPic4suK7yr8zbr+YOLaYcqAnPTsoEeP+0/aIhwzfVT4ayVX5yyYEHwX6EIlXZfvvGXwb0l+RonadXtMDv7aCicxX9pvm/C1A6YGP2rzXaF7D50R3U1z0vPzo2ZHd9d8x+iRY+cFh5d9F8nbvI/vKrmMy7oO1+U6XbeP4WP5mD622+C2uE1um9votrrNO6jt7oP7or6tVbhv7qP76j677zawhU1sY6OtbKawnQ1taVPbuh5VxYQAAlkW0Pu3btfDQQOGBic9W47aLkwfv0f0m5CLp70l7DHrXdGdsH3nnRX23/aDwb8leciCC4P/kPERO34iStiOWfx30dcWHKfHmL4r5G80950iJz1/vc9t0d21M3SX7X0H/jg4vOy7SN7mfbyvy7is6zh2l+vDMarTCZKP4WP5mD622+C27K07U26b2+jf2nSb3Xb3wX3RuPk6xvVQEHmdSLQyOHK66Dyn+LXihwr/ZtsNml+h8FcInKT5oYqdFdMUw9SFMYo5ij0VyxX+I8Uf1tx3d/zN5P5w9/V6/c+KLypuUXxLcafC3/f0I80fUDix8f8J/UHLTyieVbyoeLU9/s/LCq/zNu/jfV3GZV2H63KdrtvH8LF8TB/bbXBb3Ca3zW10W91mt919GOM+Kdw399F9dZ/ddxvYwia2sdFzag9TRgRoBgL1FtC1IJPXw40bN7qrr+ofrodCYOpZgESrZ5vcbNGF6GXFIwr/PbPbNL9Z8bcK393xN5P7w91n6vW7FG9XvEXxJsURCn+D+X6a76FwYuM7Q3O1PF0xSTFOMeKII45oc3hZ4XXe5n28r8u4rOtwXa7TdfsYPpaP6WO7DW6L2+S2uY1uq9vstrsPL+cGnoYigEDmBHR9asr18Mgjjww61ggF18PMnQXZahCJVkvHg4MjgAACCCCAQJEFSLSKPLr0DQEEEEAAgVoE2LfuAiRadSelQgQQQAABBBBA4HUBEq3XHfgXAQQQSCNAGQQQQKBXARKtXnnYiAACCCCAAAIIpBcg0UpvR8k0ApRBAAEEEECgRAIkWiUabLqKAAIIIIAAApsLNPoViVajhakfAQQQQAABBEorQKJV2qGn4wgggEAaAcoggEAtAiRatWixLwIIIIAAAgggUIMAiVYNWOyKQBoByiCAAAIIlFeARKu8Y0/PEci0QHt7+xaKXRVvU1ypuEPxdBxe9jpv8z5bZLozNA4BBEorkMFEq7RjQccRQEACSqSGKj6kxd8qfqb4V8VHFYcrJsfhZa/zNu/zW5dRDNV2JgQQQCAzAiRamRkKGoIAAkqUTpXCTxSfXLt27eTf//734ec//3m47777wje+8Y1w0003ReFlr/M27+N9XUbxk7gOLTIhUCcBqkGgHwIkWv3AoygCCNRHQMnRcsV3VdvnFYt/9atfObEa9N3vfjc88MAD4eGHHw4rV64Ma9asicLLXudt3keJ1yCXcVnF512XYrmWmRBAAIGWCpBotZSfgyNQSIGaOqWE6AgV+KZi6ZNPPhluv/32cP/994cXX3xRq6qbvK/LuKzrUKmlim/GdWuRCQEEEGiNAIlWa9w5KgIISECJ0AGKr2hxoB8D3nrrreHxxx/Xy3STy7oO16UaBrpuxQFaZkIAAQRaIkCi1RL2TgflJQIlFFACtETx5ba2tlG//OUvo0eE9WLwI0XX6bp9DMWSetVNPQgggEAtAiRatWixLwII1EVAic9CxReVCE3xZ6v+4z/+oy71Jitxna7bx/CxFAuT21lGAIGeBdhSPwESrfpZUhMCCFQvcLoSoHn+jUF/tqr6YrXt6bp9DB9LJU9XMCGAAAJNFSDRaio3B0MAAd1ZmqF4hyUefPBBz3qN6dOnh3322SccddRR4ZRTTonCy17nbaGP/yrH8DEVM/rYPeVmiiGAAALdC5Bode/CWgksX7584mGHHfYZRcdzHS1///DDD79a85nahQmBNAIn6w7T6EcffTQ888wzvZZfunRpOPLII8OOO+4Ypk2bFoYPHx6Fl73O27xPb5X4GD6Wj6n9TlYwIVCzANfDmskoEAuQaMUQzDYXWLZs2b7r16/3N3OfrS17KSqTf0vsw3rxkJKtUzRPNVGonAK6o+Q/lRMlO7/9rU+vnh3OOOOMMG/evMoO/gb44/ViWhxe9rpoH++r9T1OiWOdHLehx33ZgEBnAa6HnUV4XYsAiVYtWiXZ1wmU/u//h+rueP1Q+qxiD8WEgQMHjt+4ceNuWv81xQjFTb4Aac6EQLUCTrLmVu4y9VTId6sS247X+ei7YF/T/Mk4vOy6nHBFu3YqE62r/OM7Wj6mXs9VuJxmTAj0LcD1sG+jguzRsG6QaDWMNp8V66LiR4LXxa2/9O677z5b8YBi1e233/7CPffc8/O77rrLP9wu9T76ofct31L3MoFAFQL+ctLwhz/8ocddJ0+eHH0mK95hN51jTuzjl5vP4m1O/qMyLrv5HpteJY4ZtWHTFpYQ6F6A62H3LqytTYBEqzavwu+tH1xnqJO+W/U1JVSXaLnbydt0l+uz2jhejxjP15wJgV4FdL5M0Q7+xvYQf3u7XnadEo8Lb9T5+POue2y+Jt7nRq9NlPXLzSJxzKVxWzbbzosaBUqwu86tNNfD80pAQxdrECDRqgGrDLvqB9B891OPCK/2vI+6VICuAAAQAElEQVT4v/H2PeM5MwR6E3CSNdyP8FatWtXjfuPHj69s+3FloYp5tG+ibJciPqaPrQ3DFW6LZkwI9Cyg62H0Rbc1Xg936rlGtpRRgESrjKPee5939ebBgwc/4nkf8ft4+166xd5OHNabQem33XfffV/w+fLUU0951mOMGzeusu1HlYUq5tG+ibLdFqkc223hfOV87esc0EkU/fmmWq6HSs4WqRwTAh0CJFodFCwggECjBPSDKixevDiqPvEIL3rdyz8betnWeVNV+1aO7ba4TZ0r4TUCCCBQb4HsJlr17in1VSsQfSZm/fr1s6so4N/g8m7/edddd7URGPR0DnznO99ZPmHChPDiiy+GP/7xjz5neow//elPlW3JrxWprOtpHu2bKNvtfj622+C2uE09tZf1nMs+B3QS/UARarketrW1/dJlCAQqAiRaFQnmkUBbW9uvvTBgwIBqPtB5ovdV/ETBhEBvAtFnoip3lHrb0YlQvH15PK9mFu2bKNtjmUQbojb1uCMbSi+g6+EDRqhcD73cS1Suh//byz5sKqEAiVYJB723Lre3t1+v7X9RHHfYYYf1+FuH3qaL0N9ov1V6BHOl5kwI9CYQJTWJJKfHfR9//PHKtrfrfDyu8qKnebzP2709UdYvu41EG6I2dbsTKxGQgM6tNNfDan6RSLUzlUWARKssI11lP3W7/DHt+j6Fp4uXLVt2jWKJYvyRRx457tBDD91VSdYt2nixIuhCdMytt97a8azH6wgEXhd4/V+dI3traeGaNWt6/VoH7RNNTpZ+97vfRcv65xaVj35BQ8tdpnibz8fgMi7bZadOK5xouS1avVDl3TYtMiHQVYDrYVcT1tQuQKJVu1nhS+jicrN+AO2njq7yXSvFTxXPv/baa6t0C/1nWu+7DL7rderdd98d/baX1jEh0JNAdOfICc769et72mez9ffee2/y9c90Pt6g8B2umZo7vHyDdvL5qFkIncpE67r7x21wW+JtUdviZWYIdBHgetiFhBU1CpBo1QjWyN2zVLcTKD0S3E5t+pTiHv1wW6m5P8V8q5KuT2p5B1+ANGdCoC+BKJlJJDd97R9tv/7668OPfxx9PZZfn6Z//PUQj2ru8LLXRft4X62vekq0JWpb1QXZsZQCXA9LOex16zSJVt0oi1eRHwkqmfqQYpkuNJM130bxxjvvvPM8zf2IsXidpkd1FVCC7i/A3deVJpIbv6wqHnzwwfDNb34zPPTQQ9FvK65evTo4/NuDXudt3qeqyhI7Jdqyb9zGxFYWEegqUNLrYVcI1tQsQKJVMxkFEECgBoHojpETmz//+c81FNu0q7/N/Uc/+lH49re/HW6++eYovOx13rZpz+qX3Ba3KS4RtTFeZoYAAgjUVYBEq66cVIYAAp0EoiQmkdR02ty6l4k2RW2sS0uoBAEEEOgkQKLVCYSXCCBQHwE9kttKNUVJTCKp0apsTIk2LY3bmo2G0QoEECiUAIlWoYYzd52hwcUWOFTd2+K5554LDi1nanKbHGrUFgq3VTMmBBBAoL4CJFr19aQ2BBDYJHCwFyt/yNnLWYtE26K2Zq19tAcBBJotUP/jkWjV35QaEUDgdYHMPjZ8vXkh+QWqUVsr65kjgAAC9RIg0aqXJPUggECHQHt7+xF6MdW/3ffEE09oMZuT2+Y2qnVT4zZrkakWAfZFAIHeBUi0evdhKwIIpBOI7hAlHs2lq6UJpRJtjNrchENyCAQQKJEAiVaJBpuuZkGgNG2IkpbEb/ZltuOJNkZtzmxDaRgCCORSgEQrl8NGoxHIroAewe2l1u3ovylYzR951r4tndxGt1WN2DFuuxaZEEAAgfoIZD7Rqk83qQUBBJooEN0Z8p2itWvXNvGw6Q7lNrqtcemo7fEyMwQQQKDfAiRa/SakAgQQ6CQQJSuJ5KXT5uy9TLQ1anv2WkiLMiRAUxCoSYBEqyYudkYAgd4E9Ohtrrbvpwj+jT7P8xCJtu4X9yEPzaaNCCCQAwESrRwMEk1EIEcCy9zWp59+Orz00kteDCEH/7qtbnPc1KgP8TIzBBBAoF8CJFr94qMwAgh0EogevSUexXXanN2XiTZHfchuS2kZAgjkSYBEK3ujRYsQyKWAHrmNUcOjJCWRtGhVPqZEm5fGfclHw2klAghkWoBEK9PDQ+MQyJXAkWrtyBdeeCE888wzWszX5Da77Wr1SIX7ohkTAgiEgEF/BEi0+qNHWQQQSArk9m5WpRPJu1qVdcwRQACB/giQaPVHj7IIIJAUINGKNZghgAACFQESrYoEcwQQSC3Q3t7u39Sbtnr16vDYY4+lrqfVBd1290HtmBb3SYtMCCCAQHoBEq30dpSsmwAVFUDgEPch8ejNL3MZiT5EfcplJ2g0AghkRoBEKzNDQUMQyLVA7h8bVvQTiVbUp8p65gggUCKBOnaVRKuOmFSFQBkF9IhtF/V70caNG8OKFSu0mO/JfXBf1ItFcd+0yIQAAgikEyDRSudGKQQQ2CRwuBd9Jyj+fJNf5jbcB/cl7kDUt3iZWc8CbEEAgR4ESLR6gGE1AghULRA9YnvqqaeqLpD1HRN9ifqW9fbSPgQQyK4AiVZ2x4aWFVmgIH3To7Vp6soBikI8NnQ/HH586LnigLiPWmRCAAEEahcg0ardjBIIILBJYLkXn3322RB/q7pf5j7cF/cp7kjUx3iZGQIIIFCTQF4SrZo6xc4IINA0gejRWuJRW9MO3OgDJfoU9bHRx6N+BBAopgCJVjHHlV4h0HABPVIbpoMcrAiPP/64Z4WKRJ8OjvtaqP7Rmf4KUB6B6gRItKpzYi8EEOgq8EatGv3yyy+HP/7xj1os1uQ+uW/q1WiF+6oZEwIIIFCbAIlWbV7sjQACmwQO9WLiqxD8ssfI44ZE36K+5rEPtBkBBForQKLVWn+OjkCeBaLPLj3xxBN57kOvbU/0LeprrzuzEQEEEOhGgESrG5RsrKIVCGRXoL29/UC1bsa6devCY489psViTu6b+6jezYj7rEUmBBBAoHoBEq3qrdgTAQQ2CRzhRT9ai/9cjV8WLtw39zHuWNTneJkZAuUToMepBEi0UrFRCIHSC0SP0hJJSGFBEn2M+lzYjtIxBBBoiACJVkNYqRSB4groEdpC9W6xotCPDd0/hx8feq5YHPddi1VN7IQAAggEEi1OAgQQqFUg+qoDf/3BX/7yl1rL5m5/99F9jRse9T1eZoYAAgj0KUCi1ScROzRNgAPlRSB6hJZ4pJaXdqduZ6KvUd9TV0RBBBAonQCJVumGnA4jkF5Aj862UumDFKV4bOh+OhKPDw+KDbyaQACBggvUo3skWvVQpA4EyiMQPTp7/vnng6Ms3XZfHXF/I4N4mRkCCCDQqwCJVq88bEQAgU4Ch/l14g8u+2UpItHnyKAUna65kxRAAIHOAiRanUV4jQAC3QrokVmbNkSfUVqxYoUWyzUl+rw0tigXAL1FAIFUAiRaqdgohEB9BHJWix+ZjfFv4SU+HJ6zLqRvrvvsvquGMQpbaMaEAAII9C5AotW7D1sRQGCTwFFeTDxC88tSRaLvkUWpOk9nEUAglUDOEq1UfaQQAgjUR+BgV5N4hOaXpYpE3yOLUnWeziKAQCoBEq1UbBRCoFwC7e3te6vHs1577bVSfa2D+rzZ5K95sIFWzopNtMhUagE6j0AfAiRafQCxGQEEIoHoM0l+dLZhw4ZoRRn/cd9tEPc9MomXmSGAAALdCpBodcvCSgQQ6CRwiF8nHp35ZZrIfZmEQWSS+w7RAQQQaKgAiVZDeakcgfwL6BHZXPViF0WpHxu6/w4/PvRcsUtso0UmBBBAoHsBEq3uXbKzlpYg0HqB6BHZypUrwyuvvNL61rS4BTawRdyMyCZeZoYAAgh0ESDR6kLCCgQQ6CRwhF8/8cQTnhESSFhENlrFhEBpBOhobQIkWrV5sTcCpRLQozF/OWf0VQaJR2alMuiuswmLg2Oj7nZjHQIIIBBItDgJEECgN4Ho0dhLL70Unnvuud72K9U2W9gk7nRkFC93M2MVAgiUWYBEq8yjT98R6FtguXdJPCrzS0ICCZPISKuYEEAAgS4CJFpdSFjRagGOnymBpW5N4lGZXxISSJhERlrFhAACCHQRINHqQsIKBBCwQHt7+2Gaj1u7dm1I3L3RKiYL2MQ2Wh4XW2mRCQEECijQry6RaPWLj8IIFFog+uzRk08+WehO9qdzCZvIqj91URYBBIopQKJVzHGlVwjUQ2CZK0k8IvNLIiGQsImsEpvKvUjvEUCgQ4BEq4OCBQQQqAjoUdiuWp6t4NvgjdBDJBKt2bFZD3uyGgEEyipAolXWkaffWRLIYluiR2FPPfVUWLduXRbbl4k22cZGcWMis3iZGQIIIBAJkGhFDPyDAAKdBKJvPE/csem0mZcVgYRRZFZZzxwBBBCwQD4TLbecQACBhgjoEdh0VbybgseGRugjEonWbrFdHyXYjAACZRIg0SrTaNNXBKoTiB6BPf/88+Hll1+urkSJ97KRrWKCyC5eZlYiAbqKQE8CJFo9ybAegfIKRN90vmLFivIK1NjzhFVkV2NxdkcAgQILkGgVeHDpGgK1CujR1zCVOUTR4MeGPkJxIvH48JDYsDidoycIINAvARKtfvFRGIHCCfjRV9srr7wSVq5cWbjONapDtrKZ6m9T2FAzJgQQQCAEEq2cnAU0E4EmCURJwuOPP96kwxXnMAmzyLA4PaMnCCDQHwESrf7oURaB4gkc7i4lHoX5JVGFQMIsMqyiCLsgkGcB2l6lAIlWlVDshkDRBdrb2w9UH8dv2LAhJD7crVVM1QjYzHbad3xsqUUmBBAouwCJVtnPAPqPwCaB6JHXE088sWkNSzUJJOwiy80K8wIBBEopQKJVymGn0wh0K3CU1yYegfklUYNAwi6yrKEouyKAQEEFSLQKOrAF6BZdaKKAHnXtoMPNVYRHH33UMyKFQMJubmyaohaKIIBAkQRItIo0mvQFgfQC0aOup59+OqxduzZ9LSUvaTsbxgyRabzMDAEEci+QrgMkWuncKIVA0QSipCDx6Kto/WtafxKGkWnTDsyBEEAgkwIkWpkcFhqFQPME9Ihrko62h4JvgzdCPyORaO0R2/azxvwWp+UIIMAXlnIOIIBACNGdlxdffDG8qACkfwI2dMS1RLbxMjMEECihAHe0SjjodDmrAi1rV5QMJD7I3bKGFOXACcvItij9oh8IIFC7AIlW7WaUQKAwAnq05WtA9E3miUdehelfqzqSsDw8Nm5VUzguAgi0WMAX2RY3If3hKYkAAv0WWK4aBq5ZsyY888wzWmSqh4Atbaq6BipsrBkTAgiUUYBEq4yjTp8R2CQQPdpK3IHZtIWlfgkkTCPjflVG4bwI0E4EugiQaHUhYQUCpRKIkoBEUlCqzjeyswnTyLiRx6JuBBDIrgCJVnbHhpYh0FCB9vb2vXWAiYrWfa2DLf83NgAADORJREFUD17QSCRaE2PrgvaUbiGAQG8CJFq96bANgWILRHdaVqxYEZQIFLunLeidTW0bHzqyjpeZIYBAiQRItPI12LQWgXoKRD/8E3de6lk3dUkgYRtZaxUTAgiUTIBEq2QDTncRsIDutszTfL6CPyJthAZF4vu05sfmDToS1SLQKgGO25cAiVZfQmxHoJgC0R2WlStXhtWrVxezhxnolW1tHDclMo+XmSGAQEkESLRKMtB0E4FOAtEP/cSjrU6beVkvgYRxZF6veqkHAQTyIUCilY9xopUI1E1Aj7DGqrL9FPy2oREaHIlEa7/YvsFHpHoEEMiSAIlWlkaDtnQjwKoGCER3Vl5++eWwatWqBlRPlUkBG9s6XhfZx8vMEECgBAIkWiUYZLqIQCeB6Id94oPanTbzst4CCevIvt71Ux8CCDRRoMZDkWjVCMbuCBRAYKH7kHik5ZdEAwUS1pF9Aw9F1QggkDEBEq2MDQjNQaAJAjN9jNGjR3tGNEEgYR3ZN+GQWToEbUGg1AIkWqUefjpfUoGvuN/bbbdd2Hrrrb1INFDAxraODxHZx8vMEECgBAIkWiUYZLqYM4HGN/drOsRKJwBHH310OOOMM4gGGtjY1jZX2F4zJgQQKIsAiVZZRpp+IhALtLW13aHFXRXXKn6vYGqsgI1tvWts39ijUTsCCGRKoAiJVqZAaQwCeRDQD/ynFGcp5imYGitgY1s/lYdzgzZmT+CSSy6ZfcMNNwyuZ8tU5/ju6tP6sRdccME23W3rvE777n3RRRedccUVV0zrvK231yo383Of+9zQ5D5at9X5558/KbmuluXTTjttsOqY3V0ZrZ/Y3fpmrSPRapY0x0EAAQQQKIXAJZdcsvTDH/7wqM6dveyyy96gZGJK5/W9vY7rOe3pp58e19t+tWxTOxZp/w8rghM4JSLJBGXxwIEDj/G2KmLQgAEDZmzYsOG9qtN3yasoEkJ7e/upL7zwwvHJnfX/OgcOGTLkkOS6Wpb1eH6M9j8t9tLi65P6NllL58o9dRKn8v2aSLT6xUdhBBBAAAEEuggsHTZs2FuTa/UDf++NGzcu13r/4E9uqmpZSUh7VTtWsZPuQv1Su31SEZ599tmpmndJULSuqklJ04va8eahQ4c+fOmllx6tfu6k171OSqpUrH3hhRdeuFevO9awsScftecZVfOpK6+8cqXmLZlItFrCzkERQCApwDICRRPQnZ5ZSmiWuV/6Ye9kZrMvq9W62UpMLtD8Eu134rnnnjsi3neI1v2V1l2o7R/dYostjvb6SujO0Ru0/gPa51LFCYqRlW2ea9vbHV7WtmGKqxS7xa8XaPkqJTi++3TWxRdfPP2111473dt0nAtU9+5eVtvHqY4Lta/bttnxvb0S69at+63K/R+9nr169erzlD05cXqryh2kdb1OSjqf0p2zoz/+8Y93udOk8sPU/3dofpXmZ3zsYx/bzpVp+XC164Naf5bC287WfIG3JcN36bTfX2v/D7mP2nauEq0Jer1c689TGc0uvVCvo/HR9oZOJFoN5aVyBBBAAIEyCiiBuV0Jy4FKXhbpDs5JSizuVyLysi30g36YXp+kR253aPkSJRxDRo0atdTbtP447bet4p7169d/S3Mnad4UtO8u2r5c674+fPjwT2m+URveo+iYtO6XioXvf//7/Rmo7b1BZaIvytV8keK32v6q10+YMMF3eW7xsuKLuiv1G809OXn7mdrvPuysPuzvlZ1DbRi9Zs2ac7Tefzt1kOpeqb7cpNe/UVvfo0TmVM231usuk+r+T7n8Ye3atW/z56s67XBo/PqSwYMH/2DQoEEnxq/92HFLHec5vf6CjvWw5idfcMEFMzSPprFjxw7TY9Z3y99t+we176VoQ/yP+u5HsPfL/ntqw77q287xpobNSLQaRtvIiqkbAQQQQCDLAkoCntAP9duUFJyoH/ov6wf6nZX2KvlYo3U3a59JWj5T+81XTPrMZz4zXD/8d1QC8o3LL7/8p1dcccWvtfxvlXKaL9BrJxnb6w7SHlpeo3UTzz///OTnvn6ldeuUcCzQsRcqnlad83WcLTzXcX6h7dF01llnrdUjtyf84tVXX11x3nnn/dnLLqM7QXcqUfovLf9SSUm3X7SrPkxRfcMVL6vcvymp+Set21HLZylm6nj+7FdHoqh1HZO2qVj7VzUfNXny5M3u9k2ZMuVOrV+h/h2n479ZhYb5jpTmTrRelOX/VX9+pTbernUPKRnbV/NoUuJ2qhamq/w/f/KTn4z6o9fJ6WGV/Z58/131O+mcntzYiGUSrUaoUicCCCCAQOkF9Hzqx8om/ls//L+cxNCjsFlKDt6rdQOUmPyX5k6OgvYbpmVP0R0nL2i/v3gexzDVtz5e9sz73atE6BW/cCiJ2KB9HlISt7OSje2UqNyj9a9q7keAA7T+/+l1X9OGxA7rVE9b4nVy0YneXatWrfr0gAEDdINr+LnaGD2mVBv+W8vXqD0PaN7tpG1O0L6h+neXw9zKTs8888z7tDxb/XpM9dyn5Y5J+yY9gpKl1YqO38jU8gb11esO7ii0+cJmfdOmQYqGTiRaDeWlcgQQQACBMgso2brl6quv3uzxlZIn3yH6kxKNO5T4PKhkInq89tGPfvQFJQne91Btm3j22WcPV7IRJS421DbfJZuwbt26/6ft9yo5Wal18zvfudF6f9h9W5fxXTHNf6UEZZHnKrdO845Jdb3mF2pTt1/34G09hepyEvXsxIkTz1I7jlSSM1T7PqJHntdq+WHNu/zmpbZvNqmO/9W+/6P2Rfvq9Uh5TJLL93XX6Ueq14/6Ospo2zba5wDFSN3ZWqjXOyt+HeL/9PjzJpX5itbtoX26fH4r3q2pMxKtpnJzMAQQQCAS4J8SCygJeFDdH61E4CrNL1GiEX0QXstBCY8/M+VE7NwxY8ZcrHVRwqR5eOGFF36gfVfocd8HXFbJyfGDBg36ibclQ8nVb/Xad7v8GSYthuiOmRY6HhtqOZpUzyrVuVLHPUPLB0Qrq/xH+y/RrierPxNUx/NK8P5V7blb7fPXQ2z8+Mc/vkLb+5zGjRv3LSVHTjCD6vTduYdV1+lavkp93DNZQbyfPxP2MS2/Xdse0H4dBjLa4P6rTd9Tm44bNWrUaO3T0olEq6X8HBwBBBBAoIACN6pP/loBzTabvqjk4HdKDP40bNiwT2vLjbpzc4Pm1yhuU4QLL7zwD2vWrPFr13HZxRdfHO03YcKEF6+99tq1Kvv50aNHX6p9r9PdMv/mnB896uXmk+5U/aPq8WeYnLw40bpRZT0PSoacAN1cKaFjXKP9/07bf6B1v1CS8y3No0l3pZzE3BW96PrPMCU0axW3KVH7vBKbxboDd4Ze/+iSSy753667d6y5+ZVXXnm48sqfFdNzx39QG77rdSr7ec3d/xt1h+ozXn7sscdellVQ4rVS2y/TuusUl2n5O5oHb9f8xsrdPdnco3b8q9qz2uu9Xeb/oXberdfRpO3fl9EPoxcN/IdEq4G4VF1HAapCAAEEciKgH/6PKPz5pc1arB/+j2u979iEj3zkIy9p+RElVo9qvkrxx8rOV1111Qt67Tp8V8qJ0iOnn356x2ezzjnnnNXa/mRl/+7mV1555dOup7JN+z+SWH5Vrx+rvPbc+3uu9S/qTlTHXzH4xCc+8bzWdZc0evdfKLm6Wv36sZKkDykJ2lFJ2le1f29JlvvzWCUhciUOPzZVG1Z62aE63P9HvN7LN954Y0f/4+1Pan3k49fertcdffQ6v1b4Ee0j3n7++ec/f8EFFySP8az6518u8O4NCxKthtFSMQIIIIAAAsUVUBLzsiJKdpRwrVCi9dXLL7/8fxrVY92B+qkSujsbVX+t9Va7P4lWtVLshwACCCCAAALdCujx4/UXXXRRw5IsH1RJ3Srd9Xray3kKEq08jRZtRQABBHIrQMMRKKcAiVY5x51eI4AAAggggEATBEi0moDMIRBII0AZBBBAAIH8C5Bo5X8M6QECCCCAAAIIZFSgQIlWRoVpFgIIIIAAAgiUVoBEq7RDT8cRQAABBBoqQOUISIBESwhMCCCAAAIIIIBAIwRItBqhSp0IIJBGgDIIIIBA4QRItAo3pHQIAQQQQAABBLIiQKKVlZFI0w7KIIAAAggggECmBUi0Mj08NA4BBBBAAIH8CNDSrgIkWl1NWIMAAggggAACCNRFgESrLoxUggACCKQRoAwCCBRdgESr6CNM/xBAAAEEEECgZQIkWi2j58BpBCiDAAIIIIBAngRItPI0WrQVAQQQQAABBLIk0GdbSLT6JGIHBBBAAAEEEEAgnQCJVjo3SiGAAAIIpBGgDAIlEyDRKtmA010EEEAAAQQQaJ4AiVbzrDkSAmkEKIMAAgggkGOB/w8AAP//5rV1fwAAAAZJREFUAwB5YMC9lqhXJ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6388" name="AutoShape 4" descr="data:image/png;base64,iVBORw0KGgoAAAANSUhEUgAAAloAAAH9CAYAAADCqtIhAAAQAElEQVR4AezdCbwdZX3/8edmD9kXSALZFyAJkLCFRXYCYYtgEQRRBKsgqFgQRUF2RLAqVviXQluhVv0r1pUdQUVtq1RbLfxdUIGwCAEJi0hWcv/f7zDnZnLXc+aeZZYPr/ll5szM88zzvJ85c3/MnHvugMB/CCCAAAIIIIAAAg0RINFqCCuVIoAAAgikE6AUAsUSINEq1njSGwQQQAABBBDIkACJVoYGg6YgkEaAMggggAAC2RUg0cru2NAyBBBAAAEEEMi5QAkTrZyPGM1HAAEEEEAAgdwIkGjlZqhoKAIIIIBAIQXoVKEFSLQKPbx0DgEEEEAAAQRaKUCi1Up9jo0AAmkEKIMAAgjkRoBEKzdDRUMRQAABBBBAIG8CJFp5G7E07aUMAggggAACCLREgESrJewcFAEEEEAAgfIKlKnnJFplGm36igACCCCAAAJNFSDRaio3B0MAAQTSCFAGAQTyKkCildeRo90IIIAAAgggkHkBEq3MDxENTCNAGQQQQAABBLIgQKKVhVGgDQgggAACCCBQSIE40Spk3+gUAggggAACCCDQUgESrZbyc3AEEEAAgW4FWIlAQQRItAoykHQDAQQQQAABBLInQKKVvTGhRQikEaAMAggggEAGBUi0MjgoNAkBBBBAAAEEiiFQ3kSrGONHLxBAAAEEEEAgwwIkWhkeHJqGAAIIIFAeAXpaTAESrWKOK71CAAEEEEAAgQwIkGhlYBBoAgIIpBGgDAIIIJB9ARKt7I8RLUQAAQQQQACBnAqQaOV04NI0mzIIIIAAAggg0FwBEq3menM0BBBAAAEEEHhdoBT/kmiVYpjpJAIIIIAAAgi0QoBEqxXqHBMBBBBII0AZBBDInQCJVu6GjAYjgAACCCCAQF4ESLTyMlK0M40AZRBAAAEEEGipAIlWS/k5OAIIIIAAAggUWWDzRKvIPaVvCCCAAAIIIIBAkwVItJoMzuEQQAABBKoXYE8E8i5AopX3EaT9CCCAAAIIIJBZARKtzA4NDUMgjQBlEEAAAQSyJECilaXRoC0IIIAAAgggUCiB0idahRpNOoMAAggggAACmRIg0crUcNAYBBBAAIGSC9D9ggmQaBVsQOkOAggggAACCGRHgEQrO2NBSxBAII0AZRBAAIEMC5BoZXhwaBoCCCCAAAII5FuARCvf45em9ZRBAAEEEEAAgSYJkGg1CZrDIIAAAggggEB3AsVeR6JV7PGldwgggAACCCDQQgESrRbic2gEEEAgjQBlEEAgPwIkWvkZK1qKAAIIIIAAAjkTINHK2YDR3DQClEEAAQQQQKA1AiRarXHnqAgggAACCCBQAoFuE60S9JsuIoAAAggggAACDRcg0Wo4MQdAAAEEEOinAMURyK0AiVZuh46GI4AAAggggEDWBUi0sj5CtA+BNAKUQQABBBDIhACJViaGgUYggAACCCCAQBEFSLReH1X+RQABBBBAAAEE6i5AolV3UipEAAEEEECgvwKUL4oAiVZRRpJ+IIAAAggggEDmBEi0MjckNAgBBNIIUAYBBBDIogCJVhZHhTYhgAACCCCAQCEESLQKMYxpOkEZBBBAAAEEEGi0AIlWo4WpHwEEEEAAAQT6FijoHiRaBR1YuoUAAggggAACrRcg0Wr9GNACBBBAII0AZRBAIAcCJFo5GCSaiAACCCCAAAL5FCDRyue40eo0ApRBAAEEEECgyQIkWk0G53AIIIAAAgggUB6B3hKt8ijQUwQQQAABBBBAoAECJFoNQKVKBBBAAIFGCFAnAvkTINHK35jRYgQQQAABBBDIiQCJVk4GimYikEaAMggggAACrRUg0WqtP0dHAAEEEEAAgQILkGhtNri8QAABBBBAAAEE6idAolU/S2pCAAEEEECgvgLUlnsBEq3cDyEdQAABBBBAAIGsCpBoZXVkaBcCCKQRoAwCCCCQKQESrUwNB41BAAEEEEAAgSIJkGgVaTTT9IUyCCCAAAIIINAwARKthtFSMQIIIIAAAgjUKlC0/Um0ijai9AcBBBBAAAEEMiNAopWZoaAhCCCAQBoByiCAQJYFSLSyPDq0DQEEEEAAAQRyLUCilevho/FpBCiDAAIIIIBAswRItJolzXEQQAABBBBAoHQCVSRapTOhwwgggAACCCCAQF0ESLTqwkglCCCAAAJNE+BACORIgEQrR4NFUxFAAAEEEEAgXwIkWvkaL1qLQBoByiCAAAIItEiARKtF8BwWAQQQQAABBIovQKLV3RizDgEEEEAAAQQQqIMAiVYdEKkCAQQQQACBRgpQd34FSLTyO3a0HAEEEEAAAQQyLkCilfEBonkIIJBGgDIIIIBANgRItLIxDrQCAQQQQAABBAooQKJVwEFN0yXKIIAAAggggED9BUi06m9KjQgggAACCCDQP4HClCbRKsxQ0hEEEEAAAQQQyJoAiVbWRoT2IIAAAmkEKIMAApkUINHK5LDQKAQQQAABBBAoggCJVhFGkT6kEaAMAggggAACDRcg0Wo4MQdAAAEEEEAAgbIKVJ9olVWIfiOAAAIIIIAAAikFSLRSwlEMAQQQQKC1AhwdgTwIkGjlYZRoIwIIIIAAAgjkUoBEK5fDRqMRSCNAGQQQQACBZguQaDVbnOMhgAACCCCAQGkESLR6GWo2IYAAAggggAAC/REg0eqPHmURQAABBBBongBHyqEAiVYOB40mI4AAAggggEA+BEi08jFOtBIBBNIIUAYBBBBosQCJVosHgMMjgAACCCCAQHEFSLSKO7ZpekYZBBBAAAEEEKijAIlWHTGpCgEEEEAAAQTqKZD/uki08j+G9AABBBBAAAEEMipAopXRgaFZCCCAQBoByiCAQLYESLSyNR60BgEEEEAAAQQKJECiVaDBpCtpBCiDAAIIIIBA4wRItBpnS80IIIAAAgggUHKBmhOtknvRfQQQQAABBBBAoGoBEq2qqdgRAQQQQCCDAjQJgUwLkGhlenhoHAIIIIAAAgjkWYBEK8+jR9sRSCNAGQQQQACBpgmQaDWNmgMhgAACCCCAQNkESLT6HnH2QAABBBBAAAEEUgmQaKVioxACCCCAAAKtEuC4eRIg0crTaNFWBBBAAAEEEMiVAIlWroaLxiKAQBoByiCAAAKtEiDRapU8x0UAAQQQQACBwguQaBV+iNN0kDIIIIAAAgggUA8BEq16KFIHAggggAACCDROIMc1k2jlePBoOgIIIIAAAghkW4BEK9vjQ+sQQACBNAKUQQCBjAiQaGVkIGgGAggggAACCBRPgESreGNKj9IIUAYBBBBAAIEGCJBoNQCVKhFAAAEEEEAAAQukTbRclkAAAQQQQAABBBDoRYBEqxccNiGAAAII5EWAdiKQTQESrWyOC61CAAEEEEAAgQIIkGgVYBDpAgJpBCiDAAIIINB4ARKtxhtzBAQQQAABBBAoqQCJVtUDz44IIIAAAggggEBtAiRatXmxNwIIIIAAAtkQoBW5ECDRysUw0UgEEEAAAQQQyKMAiVYeR402I4BAGgHKIIAAAk0XINFqOjkHRAABBBBAAIGyCJBolWWk0/STMggggAACCCDQLwESrX7xURgBBBBAAAEEmiWQx+OQaOVx1GgzAggggAACCORCgEQrF8NEIxFAAIE0ApRBAIFWC5BotXoEOD4CCCCAAAIIFFaARKuwQ0vH0ghQBgEEEEAAgXoKkGjVU5O6EEAAAQQQQACBhEA/E61ETSwigAACCCCAAAIIbCZAorUZBy8QQAABBHItQOMRyJgAiVbGBoTmIIAAAggggEBxBEi0ijOW9ASBNAKUQQABBBBooACJVgNxqRoBBBBAAAEEyi1AolXr+LM/AggggAACCCBQpQCJVpVQ7IYAAggggEAWBWhTtgVItLI9PrQOAQQQQAABBHIsQKKV48Gj6QggkEaAMggggEDzBEi0mmfNkRBAAAEEEECgZAIkWiUb8DTdpQwCCCCAAAIIpBMg0UrnRikEEEAAAQQQaI1Aro5KopWr4aKxCCCAAAIIIJAnARKtPI0WbUUAAQTSCFAGAQRaJkCi1TJ6DowAAggggAACRRcg0Sr6CNO/NAKUQQABBBBAoC4CJFp1YaQSBBBAAAEEEECgq0B9Eq2u9bIGAQQQQAABBBAovQCJVulPAQAQQACB4gnQIwSyIkCilZWRoB0IIIAAAgggUDgBEq3CDSkdQiCNAGUQQAABBBohQKLVCFXqRAABBBBAAAEEJECiJYQ0E2UQQAABBBBAAIG+BEi0+hJiOwIIIIAAAtkXoIUZFSDRyujA0CwEEEAAAQQQyL8AiVb+x5AeIIBAGgHKIIAAAk0QINFqAjKHQAABBBBAAIFyCpBolXPc0/SaMggggAACCCBQowCJVo1g7I4AAggggAACWRDIRxtItPIxTrQSAQQQQAABBHIoQKKVw0GjyQgggEAaAcoggEDzBUi0mm/OERFAAAEEEECgJAIkWiUZaLqZRoAyCCCAAAII9E+ARKt/fpRGAAEEEEAAAQR6FKhrotXjUdiAAAIIIIAAAgiUUIBEq4SDTpcRQACBkgjQTQRaLkCi1fIhoAEIIIAAAgggUFQBEq2ijiz9QiCNAGUQQAABBOoqQKJVV04qQwABBBBAAAEENgmQaG2ySLNEGQQQQAABBBBAoEcBEq0eadiAAAIIIIBA3gRob9YESLSyNiK0BwEEEEAAAQQKI0CiVZihpCMIIJBGgDIIIIBAIwVItBqpS90IIIAAAgggUGoBEq1SD3+azlMGAQQQQAABBKoVINGqVor9EEAAAQQQQCB7AhlvEYlWxgeI5iGAAAIIIIBAfgVItPI7drQcAQQQSCNAGQQQaKIAiVYTsTkUAggggAACCJRLgESrXONNb9MIUAYBBBBAAIGUAiRaKeEohgACCCCAAAII9CXQiESrr2OyHQEEEEAAAQQQKIUAiVYphplOIoAAAmUWoO8ItE6ARKt19hwZAQQQQAABBAouQKJV8AGmewikEaAMAggggEB9BEi06uNILQgggAACCCCAQBcBEq0uJGlWUAYBBBBAAAEEEOgqQKLV1YQ1CCCAAAII5FuA1mdGgEQrM0NBQxBAAAEEEECgaAIkWkUbUfqDAAJpBCiDAAIINESARKshrFSKAAIIIIAAAgiEQKLFWZBOgFIIIIAAAggg0KcAiVafROyAAAIIIIAAAlkXyGr7SLSyOjK0CwEEEEAAAQRyL0CilfshpAMIIIBAGgHKIIBAMwRItJqhzDEQQAABBBBAoJQCJFqlHHY6nUaAMggggAACCNQqQKJVqxj7I4AAAggggAACVQo0MNGqsgXshgACCCCAAAIIFFSARKugA0u3EEAAAQQ6CfASgRYIkGi1AJ1DIoAAAggggEA5BEi0yjHO9BKBNAKUQQABBBDopwCJVj8BKY4AAggggAACCPQkQKLVk0ya9ZRBAAEEEEAAAQQSAiRaCQwWEUAAAQQQKJIAfWm9AIlW68eAkNpgzgAAEABJREFUFiCAAAIIIIBAQQVItAo6sHQLAQTSCFAGAQQQqK8AiVZ9PakNAQQQQAABBBDoECDR6qBgIY0AZRBAAAEEEECgZwESrZ5t2IIAAggggAAC+RLIXGtJtDI3JDQIAQQQQAABBIoiQKJVlJGkHwgggEAaAcoggEBDBUi0GspL5QgggAACCCBQZgESrTKPPn1PI0AZBBBAAAEEqhYg0aqaih0RQAABBBBAAIHaBBqfaNXWHvZGAAEEEEAAAQQKI0CiVZihpCMIIIAAAtUIsA8CzRQg0WqmNsdCAAEEEEAAgVIJkGiVarjpLAJpBCiDAAIIIJBWgEQrrRzlEEAAAQQQQACBPgRItPoASrOZMggggAACCCCAgAVItKxAIIAAAgggUFwBetZCARKtFuJzaAQQQAABBBAotgCJVrHHl94hgEAaAcoggAACdRIg0aoTJNUggAACCCCAAAKdBUi0OovwOo0AZRBAAAEEEECgGwESrW5QWIUAAggggAACeRbITttJtLIzFrQEAQQQQAABBAomQKJVsAGlOwgggEAaAcoggEBjBEi0GuNKrQgggAACCCCAQCDR4iRAIJUAhRBAAAEEEOhbgESrbyP2QAABBBBAAAEEUgk0LdFK1ToKIYAAAggggAACORYg0crx4NF0BBBAAIHUAhREoCkCJFpNYeYgCCCAAAIIIFBGARKtMo46fUYgjQBlEEAAAQRqFiDRqpmMAggggAACCCCAQHUCJFrVOaXZizIIIIAAAgggUHIBEq2SnwB0HwEEEECgLAL0sxUCJFqtUOeYCCCAAAIIIFAKARKtUgwznUQAgTQClEEAAQT6K0Ci1V9ByiOAAAIIIIAAAj0IkGj1AMPqNAKUQQABBBBAAIGkAIlWUoNlBBBAAAEEECiOQAZ6QqKVgUGgCQgggAACCCBQTAESrWKOK71CAAEE0ghQBgEE6ixAolVnUKpDAAEEEEAAAQQqAiRaFQnmCKQRoAwCCCCAAAK9CJBo9YLDJgQQQAABBBBAoD8CzU60+tNWyiKAAAIIIIAAArkSINHK1XDRWAQQQACB+gpQGwKNFSDRaqwvtSOAAAIIIIBAiQVItEo8+HQdgTQClEEAAQQQqF6ARKt6K/ZEAAEEEEAAAQRqEiDRqokrzc6UQQABBBBAAIGyCpBolXXk6TcCCCCAQDkF6HVTBUi0msrNwRBAAAEEEECgTAIkWmUabfqKAAJpBCiDAAIIpBYg0UpNR0EEEEAAAQQQQKB3ARKt3n3YmkaAMggggAACCCAQCZBoRQz8gwACCCCAAAJFFWhlv0i0WqnPsRFAAAEEEECg0AIkWoUeXjqHAAIIpBGgDAII1EuARKtektSDAAIIIIAAAgh0EiDR6gTCSwTSCFAGAQQQQACB7gRItLpTYR0CCCCAAAIIIFAHgRYlWnVoOVUggAACCCCAAAIZFyDRyvgA0TwEEEAAgSYIcAgEGiRAotUgWKpFAAEEEEAAAQRItDgHEEAgjQBlEEAAAQSqECDRqgKJXRBAAAEEEEAAgTQCJFpp1NKUoQwCCCCAAAIIlE6ARKt0Q06HEUAAAQQQCAGD5giQaDXHmaMggAACCCCAQAkFSLRKOOh0GQEE0ghQBgEEEKhdgESrdjNKIIAAAggggAACVQmQaFXFxE5pBCiDAAIIIIBA2QVItMp+BtB/BBBAAAEEyiHQkl6SaLWEnYMigAACCCCAQBkESLTKMMr0EQEEEEgjQBkEEOi3AIlWvwmpAAEEEEAAAQQQ6F6ARKt7F9YikEaAMggggAACCGwmQKK1GQcvEEAAAQQQQACB+gk0JdFqb28/TvFNxQuKTRNLCCDQLIHndaAvK46r3+WDmtIIeAwUXA+FwIRAiwSaej1seKIlRF/Yb9EF6RjFWAUTAgg0X2C8Dnmi4pb4PalFpmYLxPZcD5sNX8Px2LUUAk29HjY80dKQvUkRPvurVWHpPSvCjH/7HYEB50CTz4Hdb3s0eg/6vah4q4KpNQLR9fCBR/85fOmnJ4Vrv7c3gQHnQJPPgc//eHnwezC+BDT8etiMRGuZO/OlR14Kv3t5nRcJBBBossCzazaE2578c+WoB1QW+j+nhhoFouvhQ099K6z6y6M1FmV3BBCoh8Bf1j0ffvfs9ypVNfx62IxEa7V7M2PkYM8IBBBokcA2WwyqHPnVygLzpgtE18MxW0xt+oE5IAIIbBIYNWxS5UXDr4fNSLSi/21btvWISqdKPafzCLRKYOmUkZVDP1JZYN50geh6OHvifk0/MAdEAIFNArMm7lN50fDrYTMSrRvcm3dvOy4cPX2UFwkEEGiygN97b58zpnLU6D1ZecG8qQKR/c7TTwzbTjq0qQfmYAj0IFC61X7v7bjNX1X6Hb0nKy8aMW94otXW1vZFNfyrivC5JZPD8TNHe5FAAIEmCZwwa0z03osPd0v8noxfMmumQGwfXQ+XLbwkLJhyVDMPz7EQKL3Awq3fGPzeiyGacj1seKLlzujicoLm1yvC3+42KZw8h295sAWBQKMFTpk7Nly961aVw9yg9+JbKi+YpxToZzGNQcf18OD554edph7bzxopjgAC1QgsmnpcOGj7j1R2bdr1sCmJlnuli8uZmn9cES7fectwmh4leplAAIHGCJy+3bhw6eItK5VfrffgeyovmLdWQGPRcT3cf9sPhl2mN/w3zFvbYY6OQIsFdpl+Uthv27MrrWjq9bBpiZZ7p4vLxzT/kCJcsNPEcNb88V4kii1A71og4PfW+TtOrBz5I3rvdfxvXGUl89YKaEw6rodvmPu+sPvMU1vbII6OQEEF/N56w9z3VnrX9OthUxMt91IXl09p/m5F+ODCCeHaPSaHqSMG+yWBAAL9FPB7ye8pv7fiqk7Te+7qeJlZxgQ0Nh3Xwz1nvzssW3hZGD1sSsZaSXMQyKeA30t+T/m9Ffcgvh7Gr5o0a3qi5X7p4vJPmr9J8dAbp40KX91vmw1HTO341XOtZkIAgVoF/B7ye8nvKZV9SPEmvdf+UXOmDAtojDquh9tOWhretMt1G+ZudWCGW0zTEMi+gN9Dfi/5PaXWtvR62JJES50Ourh8S/ODFTfq/8IHXb/nlPBRPeoY0KY1TAggULWA3zN+7/g95PeSCt6oODh+j2mRKesC8VhF10P9X/igw3f4eHjDnDN1nWzZJXozMl4gkBeBtrYB0XvH7yG/l9Tull8PW/ou1sXlWcXpgjhF8cR7thsXvrL/tPWLxw/TSyYEEOhLwO8Vv2f83tG+TyhO8XtK8ayWmXIk4DFTdFwPd5nxNt/dWj9p9IIc9YKmItA6Ab9XdBdrvd87akVmroctTbQEEU26uPyLFg5SfHWPicMG37L/1PUfWDA+TBg6UKuYEMibQOPb6/eG3yN+r/g9oyP6u5kOit9LesmUV4F4DKPr4TZjFg8+dpe/X79k1jvD8MF8LU5ex5R2N1bA7w2/R/xe8XtGR8vU9TATiZZQgi4uv1f4+2XOGjqwbdU5CyaEO5dOX3eG7nKNGpyZZrqpBAItE/B7we8Jvzf8HvF7RY05y+8dxe+1zFQAAY+lIroeDhwwZNUes94VTlzyhXW76i7XkEF8nrUAQ0wX6iDg94LfE35v+D3i94qqzdz1MBMZjGA6Jl1crtWLPRXXTBo+aOBHdpwYbjt4+sZ3zRsb9ENFq5kQKJ+Az32/B/xe8HvC7w0pXKPYM37PaJGpaALx2EbXwxFDJw7ce86Z4YTdP79x8bQTgn6oFK279AeBqgR87vs94PeC3xN+b6hgZq+HmUu0hOW7W4/pAnOOln2B+cLMkYMHXLhoy3DrwdPDyXPGBH/4V9uYECi8gM91n/M+9/0e8HtBnf6CwgnWOXqfPKZlpgILeIwVHdfDMcOnDth33lnhLbt/PvjvtbW1ZfIynvcRof0ZFPC57nPe577fA34vqJmZvx5m+h2qi8vPFO8Q5GGKO7YbPSRcvvNW4TsHTQ+nzh0bxgzJdPPVZCYE0gn43PY57nPd57zPfdV0h+IwvycUP9MyU4kEPOaKjuvhhBGzwwHbnRuO3+2fwqKpx4Whg0aVSIOulknA57bPcZ/rPud97qv/ubkeDlBjMz/p4nK34kg19CTFT3ccNzRcsnjLcNfSGeFDO0wIc0cP0WomBPIv4HPZ57TPbZ/jPtfVq58qTvJ7QHG3lrM30aKmCfgcUHRcD7catX30p0XeuuQLYa/Zp4fxI2Y2rS0cCIFGCvhc9jntc9t/Psfnuo6Xu+thLhItwUaTLi5fVvhx4tu04o6ttxgU3rf9eCVc08Mnd50U9txyuFYzIZA/AZ+7PofvWjo9Oqd9bqsX/j+2t/mcV3xZr5kQ6BDwOaHouB6OHDYp7DbzHeGE3f8lHLz9R8M243bp2JcFBPIk4HPX57DPZZ/TPrfV/txeD3OVaAk6mnRx+ZLC/0e3v1bcOGhA26tvmTU6fHX/qeGmN2wdlk8bpdWZnmgcApGAz1Wfsz53fQ77XNYGf8He/j7HFV/SayYEehTwOaLouB4OHDDo1QVbLw9/tfN1YfmiT4V5k5b2WJYNCGRJwOeqz1mfuz6HfS6rfbm/HuYy0RJ8NOni8kPF6W0h7KgVFyl+c9CUEeG6PSaHWw+eFs5eMCHsMoEvP5ULU4YEfE763PQ56nPV56ya9xvFRT6Xo3O6re2Hes2EQNUCOm+i62EIbR3Xw5kT9g6HLbws+uD8HrP+Okwes0PgPwS6F2jNWp+TPjf9AXefqz5n1ZLoehh0Luu8Pl2R6+thrhOtEP+nQXhEcbleLlKcqrh3p3HDwt8sGB++eeA0fz1EOHfhhLBkIo8WZcPUAgGfez4Hbzt4enRO+tz0Oaqm3KvwObvI57DiEb1mQiC1gM8hxWbXQ3+2ZYkSreN2vTFKuvacfVrYeqwvl6kPQ0EEUgv43PM56OTK56TPTZ+jqrCQ18NCJFoanGjSxWWd4mbFIVrhzy5cpvnP/IHi988fH752wNRw1yHTg7+HaC8+zyUapkYK+BzzueZzzueez0Gfizqmf2PQ56a/ouEQna8+Z9dpPVOOBLLeVJ1X3V4P/QNt95mnhGN3ud5fghr8PURT+TxX1ocz9+3zOeZz7cQlX4jOPZ+DPhfVscJfDwuVaGnAOiZdZH6quFixu1buo7hS8Yv5Y4YGf7P2V/afGr576IzwsZ0mhn0nbaFNTAj0X8Dnks8pn1s+x3yu+ZxTzb9Q+Bzcx+ekwuemf3tGq5kQaKyAzrdur4cTR84Nu854W3jTzteFk/b4Uthn7vvDtPFLGtsYai+NgM8ln1M+t3yO+VzzOSeAUl0PC5toaSA7Jl1k/l1xgWJnrTxA8UnFQ9uOHhLeve248MV9twnfXzYjXLxoy3DA5BFh9OBSsIigmVMxj+U/ieNzxueOzyGfSz6nfG6pxw8pfK4d4HNP4XPw37WOCYGWCeg87PZ6OH7ErLDz9BPDMYs/G96251fCfvP+JspMBjsAABAASURBVMyYsFcYyp/8adlY5e3A/pM4Pmd87vgc8rnkc8rnlvpS2uth6TIKXWTuV5yn8AdGl2rwP6P4zexRQ8I7540N/7LP1uGnR84Kvhvhxz7LthkZ/Ad8tQ8TAmHckIHhQCXjH1w4IUrQfa74nPG543NIRP4Qp8+ppT7HFD7X7td6JgQyJ6Dzs9vr4bgtpodF044Pb1z06XDqG74d3fHae86ZYc6W+/PHrTM3iq1r0LDBY8JMJeN7zn53OEYJ+jt1rvic8bnjc0gty/b1UA1sxlS6RCuJqovMfYoPKuZrvb99/nOaP7TFoAHBn6/xY58b95oS/nv57PDtg6aFSxdvGd44bVTYatgg7cZUBgEn2YdsPSJ8eIcJ0Wf8fvHG2eFmJeNnzR8fPXIeoXNFDg8qfO74W9vn63zyOXWf1jEhkBsBnbfdXg8HDxwe/PkaP/Y5YsdPhHfte0f0bfT+AsltJy0NI4ZMyE0faWj/BIYPGRdmTdw37DXnPdHnrN69751huZLx3WeeGvyY0OeKjsD1UAjJqdSJVhJCFxl/+/wHNPedrrnadoLi04r720NYvXj8sHDK3LHh2j0mh/86alb0+a6rd90qvGn6qBB/uWTgv/wLTBo+KBw5dWSUVN+xdHqUZP/T3luH924/PvqtVZ0Lf1Ev71F8QvFmxSydMzspfO7crddMCOReQOdzd9fD6HoYQvvqSaMXBP9JlGULLwvv3OfW6PNdB23/kbDd5GVh5LBJue8/HXhdYMTQiWHuVgdFf3nghN1vDu/a5/Zw1E5Xh91mnBz/1mo718PXqXr9l0SrGx5dZP6g+KriXMUBbSGM024HKj6q+MaGje1P+zM4J8waEz67ZHL4zyNmhR8fPjN8ardJ4R1KxvabtEWYOmKwdmXKsoDHyGPlMftbjd39h80MD+ix8d/vOSVKqheOHRpea29/Un34kuL9ir11LozXObFMcb7i64rHtJ4JgcIK6Bzf7HoYQttm18ON7a897c/gLNz6jeHQBReHU/f+ZnjHXv8Wls6/IOw09c1h+vglYfSwKYH/si3gMfJYecw8difvdUt45xu+Ew7f4Yooqd5y1LZBY73Z9TCENq6Hoe//SLT6NgptbW1rFT9QXKU4dvDAAVur2FzF2xV/r/jvaUqsjps5Olymx4v/uu824d+VeP3h2Hnt9xw6I9ygx4/n7TAxHK/tu00Yzme+QvP+86M/m9veY+Cx8Jh4bDxGHiuPmbfPHBklx/+l1n1Wcbxi1qABA6ZpzP1ncK7T/D8V1X8NgypgQqBoAnoPbHY9HDhgUJfr4ejhW4f5U44M+297Tjh68WfDO/b+enjvgT9sf+seXwxH7Hhl2HvOGWG+tk8ZsxOf+WriCTJ88Nhgc9t7DDwWHhOPjcfIY+Ux8/Yxw6e6ZZtdDzXWXA+tUmOQaNUIVtldFxv/X94XNX+vYletH6bwXa8zNb9Wce+gtvD0dqOHhMO2GRnO3H5c8F2Trx84NXoc9b9vnBO+ddC0cM3uk4O/X+koPa5aoDsowwfqnokKM1UvYDPb2dCWNrWtjf35Opvb3mPgsfCYeGx0BH85nsfKY+axG6qxXKI4W/E1BXerhMSEQF8Ceq/0eT0c0Dbo6QkjZoc5Wx4Qdp3x9uiO15t3/Yfgz3ydtt/d4bjd/jEcsuCisPvMU8K8rQ4OW46cFwYN9GW1r6OzPSlgM9vZ0JY2ta2NbW1z37HyGHgsPCYeG9XB9VAIjZiylGg1on9Nq1MXmsr/5V2v5bMU/iLKbdSAsYq9FO9UfEpxu+KRMUMGhJ3HDwt/NWNU9K31/0ePq+5cOj385k1zw4NHzwl+jOVvtffng5wk+Dcg/bUBb54xOvqtt0XjhgXfRYs/jK0qizO5T+6b++jf8HOf3Xcb2MImtrGRrWxmOxv629dtalsbS8XftG5z23sMPBZjNT7bKDxGHiuPme9YcrdKYEwI9FdA762arodDB40Kk0cvDNtPPizsOfu0cNgOl4cTlvxLOGP/74XT9rsn+DHWcbveGH0+6OD55+uO2JnBXxswf8oRYeaEvcKk0fOD76LFH8bub/MzVd59ct/cR/fVfXbf955zZrCFPzNlGxvZyma2s6EtbWpbG6tjXA+F0OyJRKvB4rrgvKT4ieImxYcURynm6LD+X7VdND9JcYXi64pfK8LowQOCH2P5b+L5N978WMu/Aekvwvz07pOi33r7zsHTos+F/eqYOeG3Ss78ObHblah9QY8t/27J5HDRoi3DBxaMDy73rnljw8lzxgZ/puxYJWr+Q8b+2gonMftstUX0IW8nJr4rNG/0kOjY/oD/xGEDo7b4jpFvtDm87PZ5m/dxO13GZV2H/9SM63TdPoaP5WP62G6D2+I2uW1uo9vqNrvt7oP74j75M2/uo3/Dz312313OFjaxjY/ttthMYTsb2tKmth1ma4XNbe8x8Fi8pP2ZEECgyQJ6L9Z8PRw6aGTwY6zJY3YI/o23BVOOCrvOeFv05apL538s+q2343f75+hzYe/Z/75wxgHfD/6c2Am736THltdEnxvbd94HwpJZ74zKLZ52Qthp6rHBnynbfvLhYd6kpbrLtn+UsE0bv3v0IW8nJlvqjtr4EbOiY48cNilsMWR89J1ivmPU1jYgtCm87PZ5m/dxO8ePmBXdjXMd/lMzrtMJ0pwt94+O5WP62DupDW6L++K2uY3+jNvRi68Jbrv74L64T/7Mm/vo3/Bzn/eZ+/6oL7awiW18bLclHlKuhzFEFmYDstCIMrZBFxz/H9//aP5lxYWKNysWKNrksZVigWJ/xZsV71FcqPic4suK7yr8zbr+YOLaYcqAnPTsoEeP+0/aIhwzfVT4ayVX5yyYEHwX6EIlXZfvvGXwb0l+RonadXtMDv7aCicxX9pvm/C1A6YGP2rzXaF7D50R3U1z0vPzo2ZHd9d8x+iRY+cFh5d9F8nbvI/vKrmMy7oO1+U6XbeP4WP5mD622+C2uE1um9votrrNO6jt7oP7or6tVbhv7qP76j677zawhU1sY6OtbKawnQ1taVPbuh5VxYQAAlkW0Pu3btfDQQOGBic9W47aLkwfv0f0m5CLp70l7DHrXdGdsH3nnRX23/aDwb8leciCC4P/kPERO34iStiOWfx30dcWHKfHmL4r5G80950iJz1/vc9t0d21M3SX7X0H/jg4vOy7SN7mfbyvy7is6zh2l+vDMarTCZKP4WP5mD622+C27K07U26b2+jf2nSb3Xb3wX3RuPk6xvVQEHmdSLQyOHK66Dyn+LXihwr/ZtsNml+h8FcInKT5oYqdFdMUw9SFMYo5ij0VyxX+I8Uf1tx3d/zN5P5w9/V6/c+KLypuUXxLcafC3/f0I80fUDix8f8J/UHLTyieVbyoeLU9/s/LCq/zNu/jfV3GZV2H63KdrtvH8LF8TB/bbXBb3Ca3zW10W91mt919GOM+Kdw399F9dZ/ddxvYwia2sdFzag9TRgRoBgL1FtC1IJPXw40bN7qrr+ofrodCYOpZgESrZ5vcbNGF6GXFIwr/PbPbNL9Z8bcK393xN5P7w91n6vW7FG9XvEXxJsURCn+D+X6a76FwYuM7Q3O1PF0xSTFOMeKII45oc3hZ4XXe5n28r8u4rOtwXa7TdfsYPpaP6WO7DW6L2+S2uY1uq9vstrsPL+cGnoYigEDmBHR9asr18Mgjjww61ggF18PMnQXZahCJVkvHg4MjgAACCCCAQJEFSLSKPLr0DQEEEEAAgVoE2LfuAiRadSelQgQQQAABBBBA4HUBEq3XHfgXAQQQSCNAGQQQQKBXARKtXnnYiAACCCCAAAIIpBcg0UpvR8k0ApRBAAEEEECgRAIkWiUabLqKAAIIIIAAApsLNPoViVajhakfAQQQQAABBEorQKJV2qGn4wgggEAaAcoggEAtAiRatWixLwIIIIAAAgggUIMAiVYNWOyKQBoByiCAAAIIlFeARKu8Y0/PEci0QHt7+xaKXRVvU1ypuEPxdBxe9jpv8z5bZLozNA4BBEorkMFEq7RjQccRQEACSqSGKj6kxd8qfqb4V8VHFYcrJsfhZa/zNu/zW5dRDNV2JgQQQCAzAiRamRkKGoIAAkqUTpXCTxSfXLt27eTf//734ec//3m47777wje+8Y1w0003ReFlr/M27+N9XUbxk7gOLTIhUCcBqkGgHwIkWv3AoygCCNRHQMnRcsV3VdvnFYt/9atfObEa9N3vfjc88MAD4eGHHw4rV64Ma9asicLLXudt3keJ1yCXcVnF512XYrmWmRBAAIGWCpBotZSfgyNQSIGaOqWE6AgV+KZi6ZNPPhluv/32cP/994cXX3xRq6qbvK/LuKzrUKmlim/GdWuRCQEEEGiNAIlWa9w5KgIISECJ0AGKr2hxoB8D3nrrreHxxx/Xy3STy7oO16UaBrpuxQFaZkIAAQRaIkCi1RL2TgflJQIlFFACtETx5ba2tlG//OUvo0eE9WLwI0XX6bp9DMWSetVNPQgggEAtAiRatWixLwII1EVAic9CxReVCE3xZ6v+4z/+oy71Jitxna7bx/CxFAuT21lGAIGeBdhSPwESrfpZUhMCCFQvcLoSoHn+jUF/tqr6YrXt6bp9DB9LJU9XMCGAAAJNFSDRaio3B0MAAd1ZmqF4hyUefPBBz3qN6dOnh3322SccddRR4ZRTTonCy17nbaGP/yrH8DEVM/rYPeVmiiGAAALdC5Bode/CWgksX7584mGHHfYZRcdzHS1///DDD79a85nahQmBNAIn6w7T6EcffTQ888wzvZZfunRpOPLII8OOO+4Ypk2bFoYPHx6Fl73O27xPb5X4GD6Wj6n9TlYwIVCzANfDmskoEAuQaMUQzDYXWLZs2b7r16/3N3OfrS17KSqTf0vsw3rxkJKtUzRPNVGonAK6o+Q/lRMlO7/9rU+vnh3OOOOMMG/evMoO/gb44/ViWhxe9rpoH++r9T1OiWOdHLehx33ZgEBnAa6HnUV4XYsAiVYtWiXZ1wmU/u//h+rueP1Q+qxiD8WEgQMHjt+4ceNuWv81xQjFTb4Aac6EQLUCTrLmVu4y9VTId6sS247X+ei7YF/T/Mk4vOy6nHBFu3YqE62r/OM7Wj6mXs9VuJxmTAj0LcD1sG+jguzRsG6QaDWMNp8V66LiR4LXxa2/9O677z5b8YBi1e233/7CPffc8/O77rrLP9wu9T76ofct31L3MoFAFQL+ctLwhz/8ocddJ0+eHH0mK95hN51jTuzjl5vP4m1O/qMyLrv5HpteJY4ZtWHTFpYQ6F6A62H3LqytTYBEqzavwu+tH1xnqJO+W/U1JVSXaLnbydt0l+uz2jhejxjP15wJgV4FdL5M0Q7+xvYQf3u7XnadEo8Lb9T5+POue2y+Jt7nRq9NlPXLzSJxzKVxWzbbzosaBUqwu86tNNfD80pAQxdrECDRqgGrDLvqB9B891OPCK/2vI+6VICuAAAQAElEQVT4v/H2PeM5MwR6E3CSNdyP8FatWtXjfuPHj69s+3FloYp5tG+ibJciPqaPrQ3DFW6LZkwI9Cyg62H0Rbc1Xg936rlGtpRRgESrjKPee5939ebBgwc/4nkf8ft4+166xd5OHNabQem33XfffV/w+fLUU0951mOMGzeusu1HlYUq5tG+ibLdFqkc223hfOV87esc0EkU/fmmWq6HSs4WqRwTAh0CJFodFCwggECjBPSDKixevDiqPvEIL3rdyz8betnWeVNV+1aO7ba4TZ0r4TUCCCBQb4HsJlr17in1VSsQfSZm/fr1s6so4N/g8m7/edddd7URGPR0DnznO99ZPmHChPDiiy+GP/7xjz5neow//elPlW3JrxWprOtpHu2bKNvtfj622+C2uE09tZf1nMs+B3QS/UARarketrW1/dJlCAQqAiRaFQnmkUBbW9uvvTBgwIBqPtB5ovdV/ETBhEBvAtFnoip3lHrb0YlQvH15PK9mFu2bKNtjmUQbojb1uCMbSi+g6+EDRqhcD73cS1Suh//byz5sKqEAiVYJB723Lre3t1+v7X9RHHfYYYf1+FuH3qaL0N9ov1V6BHOl5kwI9CYQJTWJJKfHfR9//PHKtrfrfDyu8qKnebzP2709UdYvu41EG6I2dbsTKxGQgM6tNNfDan6RSLUzlUWARKssI11lP3W7/DHt+j6Fp4uXLVt2jWKJYvyRRx457tBDD91VSdYt2nixIuhCdMytt97a8azH6wgEXhd4/V+dI3traeGaNWt6/VoH7RNNTpZ+97vfRcv65xaVj35BQ8tdpnibz8fgMi7bZadOK5xouS1avVDl3TYtMiHQVYDrYVcT1tQuQKJVu1nhS+jicrN+AO2njq7yXSvFTxXPv/baa6t0C/1nWu+7DL7rderdd98d/baX1jEh0JNAdOfICc769et72mez9ffee2/y9c90Pt6g8B2umZo7vHyDdvL5qFkIncpE67r7x21wW+JtUdviZWYIdBHgetiFhBU1CpBo1QjWyN2zVLcTKD0S3E5t+pTiHv1wW6m5P8V8q5KuT2p5B1+ANGdCoC+BKJlJJDd97R9tv/7668OPfxx9PZZfn6Z//PUQj2ru8LLXRft4X62vekq0JWpb1QXZsZQCXA9LOex16zSJVt0oi1eRHwkqmfqQYpkuNJM130bxxjvvvPM8zf2IsXidpkd1FVCC7i/A3deVJpIbv6wqHnzwwfDNb34zPPTQQ9FvK65evTo4/NuDXudt3qeqyhI7Jdqyb9zGxFYWEegqUNLrYVcI1tQsQKJVMxkFEECgBoHojpETmz//+c81FNu0q7/N/Uc/+lH49re/HW6++eYovOx13rZpz+qX3Ba3KS4RtTFeZoYAAgjUVYBEq66cVIYAAp0EoiQmkdR02ty6l4k2RW2sS0uoBAEEEOgkQKLVCYSXCCBQHwE9kttKNUVJTCKp0apsTIk2LY3bmo2G0QoEECiUAIlWoYYzd52hwcUWOFTd2+K5554LDi1nanKbHGrUFgq3VTMmBBBAoL4CJFr19aQ2BBDYJHCwFyt/yNnLWYtE26K2Zq19tAcBBJotUP/jkWjV35QaEUDgdYHMPjZ8vXkh+QWqUVsr65kjgAAC9RIg0aqXJPUggECHQHt7+xF6MdW/3ffEE09oMZuT2+Y2qnVT4zZrkakWAfZFAIHeBUi0evdhKwIIpBOI7hAlHs2lq6UJpRJtjNrchENyCAQQKJEAiVaJBpuuZkGgNG2IkpbEb/ZltuOJNkZtzmxDaRgCCORSgEQrl8NGoxHIroAewe2l1u3ovylYzR951r4tndxGt1WN2DFuuxaZEEAAgfoIZD7Rqk83qQUBBJooEN0Z8p2itWvXNvGw6Q7lNrqtcemo7fEyMwQQQKDfAiRa/SakAgQQ6CQQJSuJ5KXT5uy9TLQ1anv2WkiLMiRAUxCoSYBEqyYudkYAgd4E9Ohtrrbvpwj+jT7P8xCJtu4X9yEPzaaNCCCQAwESrRwMEk1EIEcCy9zWp59+Orz00kteDCEH/7qtbnPc1KgP8TIzBBBAoF8CJFr94qMwAgh0EogevSUexXXanN2XiTZHfchuS2kZAgjkSYBEK3ujRYsQyKWAHrmNUcOjJCWRtGhVPqZEm5fGfclHw2klAghkWoBEK9PDQ+MQyJXAkWrtyBdeeCE888wzWszX5Da77Wr1SIX7ohkTAgiEgEF/BEi0+qNHWQQQSArk9m5WpRPJu1qVdcwRQACB/giQaPVHj7IIIJAUINGKNZghgAACFQESrYoEcwQQSC3Q3t7u39Sbtnr16vDYY4+lrqfVBd1290HtmBb3SYtMCCCAQHoBEq30dpSsmwAVFUDgEPch8ejNL3MZiT5EfcplJ2g0AghkRoBEKzNDQUMQyLVA7h8bVvQTiVbUp8p65gggUCKBOnaVRKuOmFSFQBkF9IhtF/V70caNG8OKFSu0mO/JfXBf1ItFcd+0yIQAAgikEyDRSudGKQQQ2CRwuBd9Jyj+fJNf5jbcB/cl7kDUt3iZWc8CbEEAgR4ESLR6gGE1AghULRA9YnvqqaeqLpD1HRN9ifqW9fbSPgQQyK4AiVZ2x4aWFVmgIH3To7Vp6soBikI8NnQ/HH586LnigLiPWmRCAAEEahcg0ardjBIIILBJYLkXn3322RB/q7pf5j7cF/cp7kjUx3iZGQIIIFCTQF4SrZo6xc4IINA0gejRWuJRW9MO3OgDJfoU9bHRx6N+BBAopgCJVjHHlV4h0HABPVIbpoMcrAiPP/64Z4WKRJ8OjvtaqP7Rmf4KUB6B6gRItKpzYi8EEOgq8EatGv3yyy+HP/7xj1os1uQ+uW/q1WiF+6oZEwIIIFCbAIlWbV7sjQACmwQO9WLiqxD8ssfI44ZE36K+5rEPtBkBBForQKLVWn+OjkCeBaLPLj3xxBN57kOvbU/0LeprrzuzEQEEEOhGgESrG5RsrKIVCGRXoL29/UC1bsa6devCY489psViTu6b+6jezYj7rEUmBBBAoHoBEq3qrdgTAQQ2CRzhRT9ai/9cjV8WLtw39zHuWNTneJkZAuUToMepBEi0UrFRCIHSC0SP0hJJSGFBEn2M+lzYjtIxBBBoiACJVkNYqRSB4groEdpC9W6xotCPDd0/hx8feq5YHPddi1VN7IQAAggEEi1OAgQQqFUg+qoDf/3BX/7yl1rL5m5/99F9jRse9T1eZoYAAgj0KUCi1ScROzRNgAPlRSB6hJZ4pJaXdqduZ6KvUd9TV0RBBBAonQCJVumGnA4jkF5Aj862UumDFKV4bOh+OhKPDw+KDbyaQACBggvUo3skWvVQpA4EyiMQPTp7/vnng6Ms3XZfHXF/I4N4mRkCCCDQqwCJVq88bEQAgU4Ch/l14g8u+2UpItHnyKAUna65kxRAAIHOAiRanUV4jQAC3QrokVmbNkSfUVqxYoUWyzUl+rw0tigXAL1FAIFUAiRaqdgohEB9BHJWix+ZjfFv4SU+HJ6zLqRvrvvsvquGMQpbaMaEAAII9C5AotW7D1sRQGCTwFFeTDxC88tSRaLvkUWpOk9nEUAglUDOEq1UfaQQAgjUR+BgV5N4hOaXpYpE3yOLUnWeziKAQCoBEq1UbBRCoFwC7e3te6vHs1577bVSfa2D+rzZ5K95sIFWzopNtMhUagE6j0AfAiRafQCxGQEEIoHoM0l+dLZhw4ZoRRn/cd9tEPc9MomXmSGAAALdCpBodcvCSgQQ6CRwiF8nHp35ZZrIfZmEQWSS+w7RAQQQaKgAiVZDeakcgfwL6BHZXPViF0WpHxu6/w4/PvRcsUtso0UmBBBAoHsBEq3uXbKzlpYg0HqB6BHZypUrwyuvvNL61rS4BTawRdyMyCZeZoYAAgh0ESDR6kLCCgQQ6CRwhF8/8cQTnhESSFhENlrFhEBpBOhobQIkWrV5sTcCpRLQozF/OWf0VQaJR2alMuiuswmLg2Oj7nZjHQIIIBBItDgJEECgN4Ho0dhLL70Unnvuud72K9U2W9gk7nRkFC93M2MVAgiUWYBEq8yjT98R6FtguXdJPCrzS0ICCZPISKuYEEAAgS4CJFpdSFjRagGOnymBpW5N4lGZXxISSJhERlrFhAACCHQRINHqQsIKBBCwQHt7+2Gaj1u7dm1I3L3RKiYL2MQ2Wh4XW2mRCQEECijQry6RaPWLj8IIFFog+uzRk08+WehO9qdzCZvIqj91URYBBIopQKJVzHGlVwjUQ2CZK0k8IvNLIiGQsImsEpvKvUjvEUCgQ4BEq4OCBQQQqAjoUdiuWp6t4NvgjdBDJBKt2bFZD3uyGgEEyipAolXWkaffWRLIYluiR2FPPfVUWLduXRbbl4k22cZGcWMis3iZGQIIIBAJkGhFDPyDAAKdBKJvPE/csem0mZcVgYRRZFZZzxwBBBCwQD4TLbecQACBhgjoEdh0VbybgseGRugjEonWbrFdHyXYjAACZRIg0SrTaNNXBKoTiB6BPf/88+Hll1+urkSJ97KRrWKCyC5eZlYiAbqKQE8CJFo9ybAegfIKRN90vmLFivIK1NjzhFVkV2NxdkcAgQILkGgVeHDpGgK1CujR1zCVOUTR4MeGPkJxIvH48JDYsDidoycIINAvARKtfvFRGIHCCfjRV9srr7wSVq5cWbjONapDtrKZ6m9T2FAzJgQQQCAEEq2cnAU0E4EmCURJwuOPP96kwxXnMAmzyLA4PaMnCCDQHwESrf7oURaB4gkc7i4lHoX5JVGFQMIsMqyiCLsgkGcB2l6lAIlWlVDshkDRBdrb2w9UH8dv2LAhJD7crVVM1QjYzHbad3xsqUUmBBAouwCJVtnPAPqPwCaB6JHXE088sWkNSzUJJOwiy80K8wIBBEopQKJVymGn0wh0K3CU1yYegfklUYNAwi6yrKEouyKAQEEFSLQKOrAF6BZdaKKAHnXtoMPNVYRHH33UMyKFQMJubmyaohaKIIBAkQRItIo0mvQFgfQC0aOup59+OqxduzZ9LSUvaTsbxgyRabzMDAEEci+QrgMkWuncKIVA0QSipCDx6Kto/WtafxKGkWnTDsyBEEAgkwIkWpkcFhqFQPME9Ihrko62h4JvgzdCPyORaO0R2/azxvwWp+UIIMAXlnIOIIBACNGdlxdffDG8qACkfwI2dMS1RLbxMjMEECihAHe0SjjodDmrAi1rV5QMJD7I3bKGFOXACcvItij9oh8IIFC7AIlW7WaUQKAwAnq05WtA9E3miUdehelfqzqSsDw8Nm5VUzguAgi0WMAX2RY3If3hKYkAAv0WWK4aBq5ZsyY888wzWmSqh4Atbaq6BipsrBkTAgiUUYBEq4yjTp8R2CQQPdpK3IHZtIWlfgkkTCPjflVG4bwI0E4EugiQaHUhYQUCpRKIkoBEUlCqzjeyswnTyLiRx6JuBBDIrgCJVnbHhpYh0FCB9vb2vXWAiYrWfa2DLf83NgAADORJREFUD17QSCRaE2PrgvaUbiGAQG8CJFq96bANgWILRHdaVqxYEZQIFLunLeidTW0bHzqyjpeZIYBAiQRItPI12LQWgXoKRD/8E3de6lk3dUkgYRtZaxUTAgiUTIBEq2QDTncRsIDutszTfL6CPyJthAZF4vu05sfmDToS1SLQKgGO25cAiVZfQmxHoJgC0R2WlStXhtWrVxezhxnolW1tHDclMo+XmSGAQEkESLRKMtB0E4FOAtEP/cSjrU6beVkvgYRxZF6veqkHAQTyIUCilY9xopUI1E1Aj7DGqrL9FPy2oREaHIlEa7/YvsFHpHoEEMiSAIlWlkaDtnQjwKoGCER3Vl5++eWwatWqBlRPlUkBG9s6XhfZx8vMEECgBAIkWiUYZLqIQCeB6Id94oPanTbzst4CCevIvt71Ux8CCDRRoMZDkWjVCMbuCBRAYKH7kHik5ZdEAwUS1pF9Aw9F1QggkDEBEq2MDQjNQaAJAjN9jNGjR3tGNEEgYR3ZN+GQWToEbUGg1AIkWqUefjpfUoGvuN/bbbdd2Hrrrb1INFDAxraODxHZx8vMEECgBAIkWiUYZLqYM4HGN/drOsRKJwBHH310OOOMM4gGGtjY1jZX2F4zJgQQKIsAiVZZRpp+IhALtLW13aHFXRXXKn6vYGqsgI1tvWts39ijUTsCCGRKoAiJVqZAaQwCeRDQD/ynFGcp5imYGitgY1s/lYdzgzZmT+CSSy6ZfcMNNwyuZ8tU5/ju6tP6sRdccME23W3rvE777n3RRRedccUVV0zrvK231yo383Of+9zQ5D5at9X5558/KbmuluXTTjttsOqY3V0ZrZ/Y3fpmrSPRapY0x0EAAQQQKIXAJZdcsvTDH/7wqM6dveyyy96gZGJK5/W9vY7rOe3pp58e19t+tWxTOxZp/w8rghM4JSLJBGXxwIEDj/G2KmLQgAEDZmzYsOG9qtN3yasoEkJ7e/upL7zwwvHJnfX/OgcOGTLkkOS6Wpb1eH6M9j8t9tLi65P6NllL58o9dRKn8v2aSLT6xUdhBBBAAAEEuggsHTZs2FuTa/UDf++NGzcu13r/4E9uqmpZSUh7VTtWsZPuQv1Su31SEZ599tmpmndJULSuqklJ04va8eahQ4c+fOmllx6tfu6k171OSqpUrH3hhRdeuFevO9awsScftecZVfOpK6+8cqXmLZlItFrCzkERQCApwDICRRPQnZ5ZSmiWuV/6Ye9kZrMvq9W62UpMLtD8Eu134rnnnjsi3neI1v2V1l2o7R/dYostjvb6SujO0Ru0/gPa51LFCYqRlW2ea9vbHV7WtmGKqxS7xa8XaPkqJTi++3TWxRdfPP2111473dt0nAtU9+5eVtvHqY4Lta/bttnxvb0S69at+63K/R+9nr169erzlD05cXqryh2kdb1OSjqf0p2zoz/+8Y93udOk8sPU/3dofpXmZ3zsYx/bzpVp+XC164Naf5bC287WfIG3JcN36bTfX2v/D7mP2nauEq0Jer1c689TGc0uvVCvo/HR9oZOJFoN5aVyBBBAAIEyCiiBuV0Jy4FKXhbpDs5JSizuVyLysi30g36YXp+kR253aPkSJRxDRo0atdTbtP447bet4p7169d/S3Mnad4UtO8u2r5c674+fPjwT2m+URveo+iYtO6XioXvf//7/Rmo7b1BZaIvytV8keK32v6q10+YMMF3eW7xsuKLuiv1G809OXn7mdrvPuysPuzvlZ1DbRi9Zs2ac7Tefzt1kOpeqb7cpNe/UVvfo0TmVM231usuk+r+T7n8Ye3atW/z56s67XBo/PqSwYMH/2DQoEEnxq/92HFLHec5vf6CjvWw5idfcMEFMzSPprFjxw7TY9Z3y99t+we176VoQ/yP+u5HsPfL/ntqw77q287xpobNSLQaRtvIiqkbAQQQQCDLAkoCntAP9duUFJyoH/ov6wf6nZX2KvlYo3U3a59JWj5T+81XTPrMZz4zXD/8d1QC8o3LL7/8p1dcccWvtfxvlXKaL9BrJxnb6w7SHlpeo3UTzz///OTnvn6ldeuUcCzQsRcqnlad83WcLTzXcX6h7dF01llnrdUjtyf84tVXX11x3nnn/dnLLqM7QXcqUfovLf9SSUm3X7SrPkxRfcMVL6vcvymp+Set21HLZylm6nj+7FdHoqh1HZO2qVj7VzUfNXny5M3u9k2ZMuVOrV+h/h2n479ZhYb5jpTmTrRelOX/VX9+pTbernUPKRnbV/NoUuJ2qhamq/w/f/KTn4z6o9fJ6WGV/Z58/131O+mcntzYiGUSrUaoUicCCCCAQOkF9Hzqx8om/ls//L+cxNCjsFlKDt6rdQOUmPyX5k6OgvYbpmVP0R0nL2i/v3gexzDVtz5e9sz73atE6BW/cCiJ2KB9HlISt7OSje2UqNyj9a9q7keAA7T+/+l1X9OGxA7rVE9b4nVy0YneXatWrfr0gAEDdINr+LnaGD2mVBv+W8vXqD0PaN7tpG1O0L6h+neXw9zKTs8888z7tDxb/XpM9dyn5Y5J+yY9gpKl1YqO38jU8gb11esO7ii0+cJmfdOmQYqGTiRaDeWlcgQQQACBMgso2brl6quv3uzxlZIn3yH6kxKNO5T4PKhkInq89tGPfvQFJQne91Btm3j22WcPV7IRJS421DbfJZuwbt26/6ft9yo5Wal18zvfudF6f9h9W5fxXTHNf6UEZZHnKrdO845Jdb3mF2pTt1/34G09hepyEvXsxIkTz1I7jlSSM1T7PqJHntdq+WHNu/zmpbZvNqmO/9W+/6P2Rfvq9Uh5TJLL93XX6Ueq14/6Ospo2zba5wDFSN3ZWqjXOyt+HeL/9PjzJpX5itbtoX26fH4r3q2pMxKtpnJzMAQQQCAS4J8SCygJeFDdH61E4CrNL1GiEX0QXstBCY8/M+VE7NwxY8ZcrHVRwqR5eOGFF36gfVfocd8HXFbJyfGDBg36ibclQ8nVb/Xad7v8GSYthuiOmRY6HhtqOZpUzyrVuVLHPUPLB0Qrq/xH+y/RrierPxNUx/NK8P5V7blb7fPXQ2z8+Mc/vkLb+5zGjRv3LSVHTjCD6vTduYdV1+lavkp93DNZQbyfPxP2MS2/Xdse0H4dBjLa4P6rTd9Tm44bNWrUaO3T0olEq6X8HBwBBBBAoIACN6pP/loBzTabvqjk4HdKDP40bNiwT2vLjbpzc4Pm1yhuU4QLL7zwD2vWrPFr13HZxRdfHO03YcKEF6+99tq1Kvv50aNHX6p9r9PdMv/mnB896uXmk+5U/aPq8WeYnLw40bpRZT0PSoacAN1cKaFjXKP9/07bf6B1v1CS8y3No0l3pZzE3BW96PrPMCU0axW3KVH7vBKbxboDd4Ze/+iSSy753667d6y5+ZVXXnm48sqfFdNzx39QG77rdSr7ec3d/xt1h+ozXn7sscdellVQ4rVS2y/TuusUl2n5O5oHb9f8xsrdPdnco3b8q9qz2uu9Xeb/oXberdfRpO3fl9EPoxcN/IdEq4G4VF1HAapCAAEEciKgH/6PKPz5pc1arB/+j2u979iEj3zkIy9p+RElVo9qvkrxx8rOV1111Qt67Tp8V8qJ0iOnn356x2ezzjnnnNXa/mRl/+7mV1555dOup7JN+z+SWH5Vrx+rvPbc+3uu9S/qTlTHXzH4xCc+8bzWdZc0evdfKLm6Wv36sZKkDykJ2lFJ2le1f29JlvvzWCUhciUOPzZVG1Z62aE63P9HvN7LN954Y0f/4+1Pan3k49fertcdffQ6v1b4Ee0j3n7++ec/f8EFFySP8az6518u8O4NCxKthtFSMQIIIIAAAsUVUBLzsiJKdpRwrVCi9dXLL7/8fxrVY92B+qkSujsbVX+t9Va7P4lWtVLshwACCCCAAALdCujx4/UXXXRRw5IsH1RJ3Srd9Xray3kKEq08jRZtRQABBHIrQMMRKKcAiVY5x51eI4AAAggggEATBEi0moDMIRBII0AZBBBAAIH8C5Bo5X8M6QECCCCAAAIIZFSgQIlWRoVpFgIIIIAAAgiUVoBEq7RDT8cRQAABBBoqQOUISIBESwhMCCCAAAIIIIBAIwRItBqhSp0IIJBGgDIIIIBA4QRItAo3pHQIAQQQQAABBLIiQKKVlZFI0w7KIIAAAggggECmBUi0Mj08NA4BBBBAAIH8CNDSrgIkWl1NWIMAAggggAACCNRFgESrLoxUggACCKQRoAwCCBRdgESr6CNM/xBAAAEEEECgZQIkWi2j58BpBCiDAAIIIIBAngRItPI0WrQVAQQQQAABBLIk0GdbSLT6JGIHBBBAAAEEEEAgnQCJVjo3SiGAAAIIpBGgDAIlEyDRKtmA010EEEAAAQQQaJ4AiVbzrDkSAmkEKIMAAgggkGOB/w8AAP//5rV1fwAAAAZJREFUAwB5YMC9lqhXJwAAAABJRU5ErkJggg=="/>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0" name="Picture 9" descr="Types-of-Data-Infographic.png"/>
          <p:cNvPicPr>
            <a:picLocks noChangeAspect="1"/>
          </p:cNvPicPr>
          <p:nvPr/>
        </p:nvPicPr>
        <p:blipFill>
          <a:blip r:embed="rId3"/>
          <a:stretch>
            <a:fillRect/>
          </a:stretch>
        </p:blipFill>
        <p:spPr>
          <a:xfrm>
            <a:off x="457200" y="1676401"/>
            <a:ext cx="5181600" cy="441959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916938" y="309371"/>
            <a:ext cx="9979661" cy="695960"/>
          </a:xfrm>
          <a:prstGeom prst="rect">
            <a:avLst/>
          </a:prstGeom>
        </p:spPr>
        <p:txBody>
          <a:bodyPr vert="horz" wrap="square" lIns="0" tIns="12700" rIns="0" bIns="0" rtlCol="0">
            <a:spAutoFit/>
          </a:bodyPr>
          <a:lstStyle/>
          <a:p>
            <a:pPr marL="12700">
              <a:lnSpc>
                <a:spcPct val="100000"/>
              </a:lnSpc>
              <a:spcBef>
                <a:spcPts val="100"/>
              </a:spcBef>
            </a:pPr>
            <a:r>
              <a:rPr smtClean="0">
                <a:latin typeface="Times New Roman" pitchFamily="18" charset="0"/>
                <a:cs typeface="Times New Roman" pitchFamily="18" charset="0"/>
              </a:rPr>
              <a:t>What</a:t>
            </a:r>
            <a:r>
              <a:rPr spc="-140" smtClean="0">
                <a:latin typeface="Times New Roman" pitchFamily="18" charset="0"/>
                <a:cs typeface="Times New Roman" pitchFamily="18" charset="0"/>
              </a:rPr>
              <a:t> </a:t>
            </a:r>
            <a:r>
              <a:rPr smtClean="0">
                <a:latin typeface="Times New Roman" pitchFamily="18" charset="0"/>
                <a:cs typeface="Times New Roman" pitchFamily="18" charset="0"/>
              </a:rPr>
              <a:t>We’ll</a:t>
            </a:r>
            <a:r>
              <a:rPr spc="-140" smtClean="0">
                <a:latin typeface="Times New Roman" pitchFamily="18" charset="0"/>
                <a:cs typeface="Times New Roman" pitchFamily="18" charset="0"/>
              </a:rPr>
              <a:t> </a:t>
            </a:r>
            <a:r>
              <a:rPr smtClean="0">
                <a:latin typeface="Times New Roman" pitchFamily="18" charset="0"/>
                <a:cs typeface="Times New Roman" pitchFamily="18" charset="0"/>
              </a:rPr>
              <a:t>Learn</a:t>
            </a:r>
            <a:r>
              <a:rPr spc="-140" smtClean="0">
                <a:latin typeface="Times New Roman" pitchFamily="18" charset="0"/>
                <a:cs typeface="Times New Roman" pitchFamily="18" charset="0"/>
              </a:rPr>
              <a:t> </a:t>
            </a:r>
            <a:r>
              <a:rPr spc="-45" smtClean="0">
                <a:latin typeface="Times New Roman" pitchFamily="18" charset="0"/>
                <a:cs typeface="Times New Roman" pitchFamily="18" charset="0"/>
              </a:rPr>
              <a:t>Today?</a:t>
            </a:r>
            <a:r>
              <a:rPr lang="en-US" spc="-45" dirty="0" smtClean="0"/>
              <a:t>	</a:t>
            </a:r>
            <a:endParaRPr spc="-45" dirty="0"/>
          </a:p>
        </p:txBody>
      </p:sp>
      <p:sp>
        <p:nvSpPr>
          <p:cNvPr id="3" name="object 3"/>
          <p:cNvSpPr txBox="1"/>
          <p:nvPr/>
        </p:nvSpPr>
        <p:spPr>
          <a:xfrm>
            <a:off x="795018" y="1006347"/>
            <a:ext cx="6824981" cy="3209020"/>
          </a:xfrm>
          <a:prstGeom prst="rect">
            <a:avLst/>
          </a:prstGeom>
        </p:spPr>
        <p:txBody>
          <a:bodyPr vert="horz" wrap="square" lIns="0" tIns="222885" rIns="0" bIns="0" rtlCol="0">
            <a:spAutoFit/>
          </a:bodyPr>
          <a:lstStyle/>
          <a:p>
            <a:pPr>
              <a:lnSpc>
                <a:spcPct val="200000"/>
              </a:lnSpc>
            </a:pPr>
            <a:r>
              <a:rPr lang="en-US" sz="2000" dirty="0" smtClean="0">
                <a:latin typeface="Times New Roman" pitchFamily="18" charset="0"/>
                <a:cs typeface="Times New Roman" pitchFamily="18" charset="0"/>
              </a:rPr>
              <a:t>Why EDA?</a:t>
            </a:r>
          </a:p>
          <a:p>
            <a:pPr>
              <a:lnSpc>
                <a:spcPct val="200000"/>
              </a:lnSpc>
            </a:pPr>
            <a:r>
              <a:rPr lang="en-US" sz="2000" dirty="0" smtClean="0">
                <a:latin typeface="Times New Roman" pitchFamily="18" charset="0"/>
                <a:cs typeface="Times New Roman" pitchFamily="18" charset="0"/>
              </a:rPr>
              <a:t>Understanding the Dataset</a:t>
            </a:r>
          </a:p>
          <a:p>
            <a:pPr>
              <a:lnSpc>
                <a:spcPct val="200000"/>
              </a:lnSpc>
            </a:pPr>
            <a:r>
              <a:rPr lang="en-US" sz="2000" dirty="0" smtClean="0">
                <a:latin typeface="Times New Roman" pitchFamily="18" charset="0"/>
                <a:cs typeface="Times New Roman" pitchFamily="18" charset="0"/>
              </a:rPr>
              <a:t>Data Quality Check</a:t>
            </a:r>
          </a:p>
          <a:p>
            <a:pPr>
              <a:lnSpc>
                <a:spcPct val="200000"/>
              </a:lnSpc>
            </a:pPr>
            <a:r>
              <a:rPr lang="en-US" sz="2000" dirty="0" smtClean="0">
                <a:latin typeface="Times New Roman" pitchFamily="18" charset="0"/>
                <a:cs typeface="Times New Roman" pitchFamily="18" charset="0"/>
              </a:rPr>
              <a:t>Descriptive Statistics</a:t>
            </a:r>
          </a:p>
          <a:p>
            <a:pPr>
              <a:lnSpc>
                <a:spcPct val="200000"/>
              </a:lnSpc>
            </a:pPr>
            <a:r>
              <a:rPr lang="en-US" sz="2000" dirty="0" err="1" smtClean="0">
                <a:latin typeface="Times New Roman" pitchFamily="18" charset="0"/>
                <a:cs typeface="Times New Roman" pitchFamily="18" charset="0"/>
              </a:rPr>
              <a:t>Univariate</a:t>
            </a:r>
            <a:r>
              <a:rPr lang="en-US" sz="2000" dirty="0" smtClean="0">
                <a:latin typeface="Times New Roman" pitchFamily="18" charset="0"/>
                <a:cs typeface="Times New Roman" pitchFamily="18" charset="0"/>
              </a:rPr>
              <a:t> Analysis</a:t>
            </a:r>
          </a:p>
        </p:txBody>
      </p:sp>
      <p:pic>
        <p:nvPicPr>
          <p:cNvPr id="4" name="object 4"/>
          <p:cNvPicPr/>
          <p:nvPr/>
        </p:nvPicPr>
        <p:blipFill>
          <a:blip r:embed="rId2" cstate="print"/>
          <a:stretch>
            <a:fillRect/>
          </a:stretch>
        </p:blipFill>
        <p:spPr>
          <a:xfrm>
            <a:off x="10283483" y="190751"/>
            <a:ext cx="1709927" cy="873171"/>
          </a:xfrm>
          <a:prstGeom prst="rect">
            <a:avLst/>
          </a:prstGeom>
        </p:spPr>
      </p:pic>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lang="en-US" dirty="0" smtClean="0">
                <a:latin typeface="Times New Roman" pitchFamily="18" charset="0"/>
                <a:cs typeface="Times New Roman" pitchFamily="18" charset="0"/>
              </a:rPr>
              <a:t>Problem Statement</a:t>
            </a:r>
            <a:endParaRPr spc="-10" dirty="0">
              <a:latin typeface="Times New Roman" pitchFamily="18" charset="0"/>
              <a:cs typeface="Times New Roman" pitchFamily="18" charset="0"/>
            </a:endParaRPr>
          </a:p>
        </p:txBody>
      </p:sp>
      <p:sp>
        <p:nvSpPr>
          <p:cNvPr id="8" name="Text Placeholder 7"/>
          <p:cNvSpPr>
            <a:spLocks noGrp="1"/>
          </p:cNvSpPr>
          <p:nvPr>
            <p:ph type="body" idx="1"/>
          </p:nvPr>
        </p:nvSpPr>
        <p:spPr>
          <a:xfrm>
            <a:off x="762000" y="1752600"/>
            <a:ext cx="6172200" cy="4570482"/>
          </a:xfrm>
        </p:spPr>
        <p:txBody>
          <a:bodyPr/>
          <a:lstStyle/>
          <a:p>
            <a:pPr>
              <a:lnSpc>
                <a:spcPct val="150000"/>
              </a:lnSpc>
            </a:pPr>
            <a:r>
              <a:rPr lang="en-US" dirty="0" smtClean="0">
                <a:latin typeface="Times New Roman" pitchFamily="18" charset="0"/>
                <a:cs typeface="Times New Roman" pitchFamily="18" charset="0"/>
              </a:rPr>
              <a:t>A retail company wants to understand customer purchasing behavior to improve sales and customer retention. The company has collected historical data containing customer demographics, purchase details, and transaction information.</a:t>
            </a:r>
          </a:p>
          <a:p>
            <a:pPr>
              <a:lnSpc>
                <a:spcPct val="150000"/>
              </a:lnSpc>
            </a:pPr>
            <a:r>
              <a:rPr lang="en-US" dirty="0" smtClean="0">
                <a:latin typeface="Times New Roman" pitchFamily="18" charset="0"/>
                <a:cs typeface="Times New Roman" pitchFamily="18" charset="0"/>
              </a:rPr>
              <a:t>You are provided with a dataset that includes the following attributes:</a:t>
            </a:r>
          </a:p>
          <a:p>
            <a:pPr>
              <a:lnSpc>
                <a:spcPct val="150000"/>
              </a:lnSpc>
              <a:buFont typeface="Wingdings" pitchFamily="2" charset="2"/>
              <a:buChar char="Ø"/>
            </a:pPr>
            <a:r>
              <a:rPr lang="en-US" dirty="0" smtClean="0">
                <a:latin typeface="Times New Roman" pitchFamily="18" charset="0"/>
                <a:cs typeface="Times New Roman" pitchFamily="18" charset="0"/>
              </a:rPr>
              <a:t>Customer ID</a:t>
            </a:r>
          </a:p>
          <a:p>
            <a:pPr>
              <a:lnSpc>
                <a:spcPct val="150000"/>
              </a:lnSpc>
              <a:buFont typeface="Wingdings" pitchFamily="2" charset="2"/>
              <a:buChar char="Ø"/>
            </a:pPr>
            <a:r>
              <a:rPr lang="en-US" dirty="0" smtClean="0">
                <a:latin typeface="Times New Roman" pitchFamily="18" charset="0"/>
                <a:cs typeface="Times New Roman" pitchFamily="18" charset="0"/>
              </a:rPr>
              <a:t>Age</a:t>
            </a:r>
          </a:p>
          <a:p>
            <a:pPr>
              <a:lnSpc>
                <a:spcPct val="150000"/>
              </a:lnSpc>
              <a:buFont typeface="Wingdings" pitchFamily="2" charset="2"/>
              <a:buChar char="Ø"/>
            </a:pPr>
            <a:r>
              <a:rPr lang="en-US" dirty="0" smtClean="0">
                <a:latin typeface="Times New Roman" pitchFamily="18" charset="0"/>
                <a:cs typeface="Times New Roman" pitchFamily="18" charset="0"/>
              </a:rPr>
              <a:t>Gender</a:t>
            </a:r>
          </a:p>
          <a:p>
            <a:pPr>
              <a:lnSpc>
                <a:spcPct val="150000"/>
              </a:lnSpc>
              <a:buFont typeface="Wingdings" pitchFamily="2" charset="2"/>
              <a:buChar char="Ø"/>
            </a:pPr>
            <a:r>
              <a:rPr lang="en-US" dirty="0" smtClean="0">
                <a:latin typeface="Times New Roman" pitchFamily="18" charset="0"/>
                <a:cs typeface="Times New Roman" pitchFamily="18" charset="0"/>
              </a:rPr>
              <a:t>Annual Income</a:t>
            </a:r>
          </a:p>
          <a:p>
            <a:pPr>
              <a:lnSpc>
                <a:spcPct val="150000"/>
              </a:lnSpc>
            </a:pPr>
            <a:endParaRPr lang="en-US"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pic>
        <p:nvPicPr>
          <p:cNvPr id="4" name="object 4"/>
          <p:cNvPicPr/>
          <p:nvPr/>
        </p:nvPicPr>
        <p:blipFill>
          <a:blip r:embed="rId2" cstate="print"/>
          <a:stretch>
            <a:fillRect/>
          </a:stretch>
        </p:blipFill>
        <p:spPr>
          <a:xfrm>
            <a:off x="10283483" y="190751"/>
            <a:ext cx="1709927" cy="873171"/>
          </a:xfrm>
          <a:prstGeom prst="rect">
            <a:avLst/>
          </a:prstGeom>
        </p:spPr>
      </p:pic>
      <p:pic>
        <p:nvPicPr>
          <p:cNvPr id="7" name="Picture 6" descr="images.png"/>
          <p:cNvPicPr>
            <a:picLocks noChangeAspect="1"/>
          </p:cNvPicPr>
          <p:nvPr/>
        </p:nvPicPr>
        <p:blipFill>
          <a:blip r:embed="rId3"/>
          <a:stretch>
            <a:fillRect/>
          </a:stretch>
        </p:blipFill>
        <p:spPr>
          <a:xfrm>
            <a:off x="7391400" y="1905000"/>
            <a:ext cx="4114800" cy="2352675"/>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lang="en-US" dirty="0" smtClean="0">
                <a:latin typeface="Times New Roman" pitchFamily="18" charset="0"/>
                <a:cs typeface="Times New Roman" pitchFamily="18" charset="0"/>
              </a:rPr>
              <a:t>Empathize</a:t>
            </a:r>
            <a:endParaRPr spc="-10" dirty="0">
              <a:latin typeface="Times New Roman" pitchFamily="18" charset="0"/>
              <a:cs typeface="Times New Roman" pitchFamily="18" charset="0"/>
            </a:endParaRPr>
          </a:p>
        </p:txBody>
      </p:sp>
      <p:sp>
        <p:nvSpPr>
          <p:cNvPr id="8" name="Text Placeholder 7"/>
          <p:cNvSpPr>
            <a:spLocks noGrp="1"/>
          </p:cNvSpPr>
          <p:nvPr>
            <p:ph type="body" idx="1"/>
          </p:nvPr>
        </p:nvSpPr>
        <p:spPr>
          <a:xfrm>
            <a:off x="990600" y="1524000"/>
            <a:ext cx="5105400" cy="4431983"/>
          </a:xfrm>
        </p:spPr>
        <p:txBody>
          <a:bodyPr/>
          <a:lstStyle/>
          <a:p>
            <a:pPr>
              <a:lnSpc>
                <a:spcPct val="200000"/>
              </a:lnSpc>
            </a:pPr>
            <a:r>
              <a:rPr lang="en-US" dirty="0" smtClean="0">
                <a:latin typeface="Times New Roman" pitchFamily="18" charset="0"/>
                <a:cs typeface="Times New Roman" pitchFamily="18" charset="0"/>
              </a:rPr>
              <a:t>The problem is to perform Exploratory Data Analysis (EDA) on the given dataset to uncover hidden patterns, detect data quality issues, understand variable distributions, and identify meaningful relationships among features.</a:t>
            </a:r>
          </a:p>
          <a:p>
            <a:pPr>
              <a:lnSpc>
                <a:spcPct val="200000"/>
              </a:lnSpc>
              <a:buFont typeface="Wingdings" pitchFamily="2" charset="2"/>
              <a:buChar char="Ø"/>
            </a:pPr>
            <a:r>
              <a:rPr lang="en-US" dirty="0" smtClean="0">
                <a:latin typeface="Times New Roman" pitchFamily="18" charset="0"/>
                <a:cs typeface="Times New Roman" pitchFamily="18" charset="0"/>
              </a:rPr>
              <a:t>Statistical summaries</a:t>
            </a:r>
          </a:p>
          <a:p>
            <a:pPr>
              <a:lnSpc>
                <a:spcPct val="200000"/>
              </a:lnSpc>
              <a:buFont typeface="Wingdings" pitchFamily="2" charset="2"/>
              <a:buChar char="Ø"/>
            </a:pPr>
            <a:r>
              <a:rPr lang="en-US" dirty="0" smtClean="0">
                <a:latin typeface="Times New Roman" pitchFamily="18" charset="0"/>
                <a:cs typeface="Times New Roman" pitchFamily="18" charset="0"/>
              </a:rPr>
              <a:t>Graphical visualizations</a:t>
            </a:r>
          </a:p>
          <a:p>
            <a:pPr>
              <a:lnSpc>
                <a:spcPct val="200000"/>
              </a:lnSpc>
              <a:buFont typeface="Wingdings" pitchFamily="2" charset="2"/>
              <a:buChar char="Ø"/>
            </a:pPr>
            <a:r>
              <a:rPr lang="en-US" dirty="0" smtClean="0">
                <a:latin typeface="Times New Roman" pitchFamily="18" charset="0"/>
                <a:cs typeface="Times New Roman" pitchFamily="18" charset="0"/>
              </a:rPr>
              <a:t>Clear interpretations and business-relevant insights</a:t>
            </a:r>
          </a:p>
          <a:p>
            <a:endParaRPr lang="en-US" dirty="0" smtClean="0"/>
          </a:p>
          <a:p>
            <a:endParaRPr lang="en-US"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pic>
        <p:nvPicPr>
          <p:cNvPr id="4" name="object 4"/>
          <p:cNvPicPr/>
          <p:nvPr/>
        </p:nvPicPr>
        <p:blipFill>
          <a:blip r:embed="rId2" cstate="print"/>
          <a:stretch>
            <a:fillRect/>
          </a:stretch>
        </p:blipFill>
        <p:spPr>
          <a:xfrm>
            <a:off x="10283483" y="190751"/>
            <a:ext cx="1709927" cy="873171"/>
          </a:xfrm>
          <a:prstGeom prst="rect">
            <a:avLst/>
          </a:prstGeom>
        </p:spPr>
      </p:pic>
      <p:sp>
        <p:nvSpPr>
          <p:cNvPr id="9218" name="AutoShape 2" descr="C:\Users\parkavi\AppData\Local\Temp\{D3DB7D6B-386A-4BAD-89A3-774D6AD9E4D1}.t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9220" name="AutoShape 4" descr="C:\Users\parkavi\AppData\Local\Temp\{D3DB7D6B-386A-4BAD-89A3-774D6AD9E4D1}.tmp"/>
          <p:cNvSpPr>
            <a:spLocks noChangeAspect="1" noChangeArrowheads="1"/>
          </p:cNvSpPr>
          <p:nvPr/>
        </p:nvSpPr>
        <p:spPr bwMode="auto">
          <a:xfrm>
            <a:off x="63500" y="-136525"/>
            <a:ext cx="304800" cy="304800"/>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1" name="Picture 10" descr="download.png"/>
          <p:cNvPicPr>
            <a:picLocks noChangeAspect="1"/>
          </p:cNvPicPr>
          <p:nvPr/>
        </p:nvPicPr>
        <p:blipFill>
          <a:blip r:embed="rId3"/>
          <a:stretch>
            <a:fillRect/>
          </a:stretch>
        </p:blipFill>
        <p:spPr>
          <a:xfrm>
            <a:off x="6400800" y="1447800"/>
            <a:ext cx="5791200" cy="38862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lang="en-US" dirty="0" smtClean="0">
                <a:latin typeface="Times New Roman" pitchFamily="18" charset="0"/>
                <a:cs typeface="Times New Roman" pitchFamily="18" charset="0"/>
              </a:rPr>
              <a:t>Define</a:t>
            </a:r>
            <a:endParaRPr spc="-10" dirty="0">
              <a:latin typeface="Times New Roman" pitchFamily="18" charset="0"/>
              <a:cs typeface="Times New Roman" pitchFamily="18" charset="0"/>
            </a:endParaRPr>
          </a:p>
        </p:txBody>
      </p:sp>
      <p:sp>
        <p:nvSpPr>
          <p:cNvPr id="8" name="Text Placeholder 7"/>
          <p:cNvSpPr>
            <a:spLocks noGrp="1"/>
          </p:cNvSpPr>
          <p:nvPr>
            <p:ph type="body" idx="1"/>
          </p:nvPr>
        </p:nvSpPr>
        <p:spPr>
          <a:xfrm>
            <a:off x="762000" y="1447800"/>
            <a:ext cx="4724400" cy="3877985"/>
          </a:xfrm>
        </p:spPr>
        <p:txBody>
          <a:bodyPr/>
          <a:lstStyle/>
          <a:p>
            <a:pPr>
              <a:lnSpc>
                <a:spcPct val="150000"/>
              </a:lnSpc>
            </a:pPr>
            <a:r>
              <a:rPr lang="en-US" dirty="0" smtClean="0">
                <a:latin typeface="Times New Roman" pitchFamily="18" charset="0"/>
                <a:cs typeface="Times New Roman" pitchFamily="18" charset="0"/>
              </a:rPr>
              <a:t>To explore and analyze the given dataset by applying Exploratory Data Analysis techniques to detect missing values and outliers, summarize key characteristics of the data, and extract meaningful insights that support informed decision-making.</a:t>
            </a:r>
          </a:p>
          <a:p>
            <a:pPr>
              <a:lnSpc>
                <a:spcPct val="150000"/>
              </a:lnSpc>
            </a:pPr>
            <a:endParaRPr lang="en-US" dirty="0" smtClean="0">
              <a:latin typeface="Times New Roman" pitchFamily="18" charset="0"/>
              <a:cs typeface="Times New Roman" pitchFamily="18" charset="0"/>
            </a:endParaRPr>
          </a:p>
          <a:p>
            <a:pPr>
              <a:lnSpc>
                <a:spcPct val="150000"/>
              </a:lnSpc>
              <a:buFont typeface="Wingdings" pitchFamily="2" charset="2"/>
              <a:buChar char="Ø"/>
            </a:pPr>
            <a:r>
              <a:rPr lang="en-US" b="1" dirty="0" smtClean="0">
                <a:latin typeface="Times New Roman" pitchFamily="18" charset="0"/>
                <a:cs typeface="Times New Roman" pitchFamily="18" charset="0"/>
              </a:rPr>
              <a:t>One-line exam answer</a:t>
            </a:r>
            <a:endParaRPr lang="en-US" dirty="0" smtClean="0">
              <a:latin typeface="Times New Roman" pitchFamily="18" charset="0"/>
              <a:cs typeface="Times New Roman" pitchFamily="18" charset="0"/>
            </a:endParaRPr>
          </a:p>
          <a:p>
            <a:pPr>
              <a:lnSpc>
                <a:spcPct val="150000"/>
              </a:lnSpc>
              <a:buFont typeface="Wingdings" pitchFamily="2" charset="2"/>
              <a:buChar char="Ø"/>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Lab manual definition</a:t>
            </a:r>
          </a:p>
          <a:p>
            <a:pPr>
              <a:lnSpc>
                <a:spcPct val="150000"/>
              </a:lnSpc>
              <a:buFont typeface="Wingdings" pitchFamily="2" charset="2"/>
              <a:buChar char="Ø"/>
            </a:pPr>
            <a:r>
              <a:rPr lang="en-US" dirty="0" smtClean="0">
                <a:latin typeface="Times New Roman" pitchFamily="18" charset="0"/>
                <a:cs typeface="Times New Roman" pitchFamily="18" charset="0"/>
              </a:rPr>
              <a:t> </a:t>
            </a:r>
            <a:r>
              <a:rPr lang="en-US" b="1" dirty="0" smtClean="0">
                <a:latin typeface="Times New Roman" pitchFamily="18" charset="0"/>
                <a:cs typeface="Times New Roman" pitchFamily="18" charset="0"/>
              </a:rPr>
              <a:t>Soft Computing–syllabus aligned wording</a:t>
            </a:r>
            <a:endParaRPr lang="en-US" dirty="0" smtClean="0">
              <a:latin typeface="Times New Roman" pitchFamily="18" charset="0"/>
              <a:cs typeface="Times New Roman" pitchFamily="18" charset="0"/>
            </a:endParaRPr>
          </a:p>
          <a:p>
            <a:pPr>
              <a:buFont typeface="Arial" pitchFamily="34" charset="0"/>
              <a:buChar char="•"/>
            </a:pPr>
            <a:endParaRPr lang="en-US" dirty="0" smtClean="0"/>
          </a:p>
          <a:p>
            <a:endParaRPr lang="en-US" dirty="0"/>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pic>
        <p:nvPicPr>
          <p:cNvPr id="4" name="object 4"/>
          <p:cNvPicPr/>
          <p:nvPr/>
        </p:nvPicPr>
        <p:blipFill>
          <a:blip r:embed="rId2" cstate="print"/>
          <a:stretch>
            <a:fillRect/>
          </a:stretch>
        </p:blipFill>
        <p:spPr>
          <a:xfrm>
            <a:off x="10283483" y="190751"/>
            <a:ext cx="1709927" cy="873171"/>
          </a:xfrm>
          <a:prstGeom prst="rect">
            <a:avLst/>
          </a:prstGeom>
        </p:spPr>
      </p:pic>
      <p:pic>
        <p:nvPicPr>
          <p:cNvPr id="7" name="Picture 6" descr="images (1).png"/>
          <p:cNvPicPr>
            <a:picLocks noChangeAspect="1"/>
          </p:cNvPicPr>
          <p:nvPr/>
        </p:nvPicPr>
        <p:blipFill>
          <a:blip r:embed="rId3"/>
          <a:stretch>
            <a:fillRect/>
          </a:stretch>
        </p:blipFill>
        <p:spPr>
          <a:xfrm>
            <a:off x="5791200" y="1447800"/>
            <a:ext cx="6096000" cy="4114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prstGeom prst="rect">
            <a:avLst/>
          </a:prstGeom>
        </p:spPr>
        <p:txBody>
          <a:bodyPr vert="horz" wrap="square" lIns="0" tIns="433154" rIns="0" bIns="0" rtlCol="0">
            <a:spAutoFit/>
          </a:bodyPr>
          <a:lstStyle/>
          <a:p>
            <a:pPr marL="118745">
              <a:lnSpc>
                <a:spcPct val="100000"/>
              </a:lnSpc>
              <a:spcBef>
                <a:spcPts val="100"/>
              </a:spcBef>
            </a:pPr>
            <a:r>
              <a:rPr lang="en-US" dirty="0" smtClean="0">
                <a:latin typeface="Times New Roman" pitchFamily="18" charset="0"/>
                <a:cs typeface="Times New Roman" pitchFamily="18" charset="0"/>
              </a:rPr>
              <a:t>Ideate</a:t>
            </a:r>
            <a:endParaRPr spc="-10" dirty="0">
              <a:latin typeface="Times New Roman" pitchFamily="18" charset="0"/>
              <a:cs typeface="Times New Roman" pitchFamily="18" charset="0"/>
            </a:endParaRPr>
          </a:p>
        </p:txBody>
      </p:sp>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pic>
        <p:nvPicPr>
          <p:cNvPr id="4" name="object 4"/>
          <p:cNvPicPr/>
          <p:nvPr/>
        </p:nvPicPr>
        <p:blipFill>
          <a:blip r:embed="rId2" cstate="print"/>
          <a:stretch>
            <a:fillRect/>
          </a:stretch>
        </p:blipFill>
        <p:spPr>
          <a:xfrm>
            <a:off x="10283483" y="190751"/>
            <a:ext cx="1709927" cy="873171"/>
          </a:xfrm>
          <a:prstGeom prst="rect">
            <a:avLst/>
          </a:prstGeom>
        </p:spPr>
      </p:pic>
      <p:pic>
        <p:nvPicPr>
          <p:cNvPr id="7" name="Picture 6" descr="Exploratory-Data-Analysis-EDA.png"/>
          <p:cNvPicPr>
            <a:picLocks noChangeAspect="1"/>
          </p:cNvPicPr>
          <p:nvPr/>
        </p:nvPicPr>
        <p:blipFill>
          <a:blip r:embed="rId3"/>
          <a:stretch>
            <a:fillRect/>
          </a:stretch>
        </p:blipFill>
        <p:spPr>
          <a:xfrm>
            <a:off x="1333500" y="1524000"/>
            <a:ext cx="9525000" cy="4586287"/>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90669"/>
            <a:ext cx="10571480" cy="800466"/>
          </a:xfrm>
          <a:prstGeom prst="rect">
            <a:avLst/>
          </a:prstGeom>
        </p:spPr>
        <p:txBody>
          <a:bodyPr vert="horz" wrap="square" lIns="0" tIns="137405" rIns="0" bIns="0" rtlCol="0">
            <a:spAutoFit/>
          </a:bodyPr>
          <a:lstStyle/>
          <a:p>
            <a:pPr marL="118745">
              <a:lnSpc>
                <a:spcPct val="100000"/>
              </a:lnSpc>
              <a:spcBef>
                <a:spcPts val="110"/>
              </a:spcBef>
            </a:pPr>
            <a:r>
              <a:rPr lang="en-US" sz="4300" dirty="0" smtClean="0">
                <a:latin typeface="Times New Roman" pitchFamily="18" charset="0"/>
                <a:cs typeface="Times New Roman" pitchFamily="18" charset="0"/>
              </a:rPr>
              <a:t>Prototype</a:t>
            </a:r>
            <a:endParaRPr sz="4300">
              <a:latin typeface="Times New Roman" pitchFamily="18" charset="0"/>
              <a:cs typeface="Times New Roman" pitchFamily="18" charset="0"/>
            </a:endParaRPr>
          </a:p>
        </p:txBody>
      </p:sp>
      <p:sp>
        <p:nvSpPr>
          <p:cNvPr id="3" name="object 3"/>
          <p:cNvSpPr txBox="1"/>
          <p:nvPr/>
        </p:nvSpPr>
        <p:spPr>
          <a:xfrm>
            <a:off x="916939" y="1769364"/>
            <a:ext cx="5712461" cy="2795637"/>
          </a:xfrm>
          <a:prstGeom prst="rect">
            <a:avLst/>
          </a:prstGeom>
        </p:spPr>
        <p:txBody>
          <a:bodyPr vert="horz" wrap="square" lIns="0" tIns="12700" rIns="0" bIns="0" rtlCol="0">
            <a:spAutoFit/>
          </a:bodyPr>
          <a:lstStyle/>
          <a:p>
            <a:pPr>
              <a:lnSpc>
                <a:spcPct val="150000"/>
              </a:lnSpc>
            </a:pPr>
            <a:r>
              <a:rPr lang="en-US" sz="2000" dirty="0" smtClean="0"/>
              <a:t> </a:t>
            </a:r>
            <a:r>
              <a:rPr lang="en-US" sz="2000" dirty="0" smtClean="0">
                <a:latin typeface="Times New Roman" pitchFamily="18" charset="0"/>
                <a:cs typeface="Times New Roman" pitchFamily="18" charset="0"/>
              </a:rPr>
              <a:t>To analyze historical customer data in order to:</a:t>
            </a:r>
          </a:p>
          <a:p>
            <a:pPr>
              <a:lnSpc>
                <a:spcPct val="150000"/>
              </a:lnSpc>
              <a:buFont typeface="Wingdings" pitchFamily="2" charset="2"/>
              <a:buChar char="Ø"/>
            </a:pPr>
            <a:r>
              <a:rPr lang="en-US" sz="2000" dirty="0" smtClean="0">
                <a:latin typeface="Times New Roman" pitchFamily="18" charset="0"/>
                <a:cs typeface="Times New Roman" pitchFamily="18" charset="0"/>
              </a:rPr>
              <a:t>Understand purchasing patterns</a:t>
            </a:r>
          </a:p>
          <a:p>
            <a:pPr>
              <a:lnSpc>
                <a:spcPct val="150000"/>
              </a:lnSpc>
              <a:buFont typeface="Wingdings" pitchFamily="2" charset="2"/>
              <a:buChar char="Ø"/>
            </a:pPr>
            <a:r>
              <a:rPr lang="en-US" sz="2000" dirty="0" smtClean="0">
                <a:latin typeface="Times New Roman" pitchFamily="18" charset="0"/>
                <a:cs typeface="Times New Roman" pitchFamily="18" charset="0"/>
              </a:rPr>
              <a:t>Segment customers based on behavior</a:t>
            </a:r>
          </a:p>
          <a:p>
            <a:pPr>
              <a:lnSpc>
                <a:spcPct val="150000"/>
              </a:lnSpc>
              <a:buFont typeface="Wingdings" pitchFamily="2" charset="2"/>
              <a:buChar char="Ø"/>
            </a:pPr>
            <a:r>
              <a:rPr lang="en-US" sz="2000" dirty="0" smtClean="0">
                <a:latin typeface="Times New Roman" pitchFamily="18" charset="0"/>
                <a:cs typeface="Times New Roman" pitchFamily="18" charset="0"/>
              </a:rPr>
              <a:t>Predict future buying tendencies</a:t>
            </a:r>
          </a:p>
          <a:p>
            <a:pPr>
              <a:lnSpc>
                <a:spcPct val="150000"/>
              </a:lnSpc>
              <a:buFont typeface="Wingdings" pitchFamily="2" charset="2"/>
              <a:buChar char="Ø"/>
            </a:pPr>
            <a:r>
              <a:rPr lang="en-US" sz="2000" dirty="0" smtClean="0">
                <a:latin typeface="Times New Roman" pitchFamily="18" charset="0"/>
                <a:cs typeface="Times New Roman" pitchFamily="18" charset="0"/>
              </a:rPr>
              <a:t>Improve sales strategies and customer retention</a:t>
            </a:r>
          </a:p>
          <a:p>
            <a:pPr marL="240665" indent="-227965">
              <a:lnSpc>
                <a:spcPct val="150000"/>
              </a:lnSpc>
              <a:spcBef>
                <a:spcPts val="100"/>
              </a:spcBef>
              <a:buFont typeface="Arial MT"/>
              <a:buChar char="•"/>
              <a:tabLst>
                <a:tab pos="240665" algn="l"/>
              </a:tabLst>
            </a:pPr>
            <a:endParaRPr sz="2000">
              <a:latin typeface="Times New Roman" pitchFamily="18" charset="0"/>
              <a:cs typeface="Times New Roman" pitchFamily="18" charset="0"/>
            </a:endParaRPr>
          </a:p>
        </p:txBody>
      </p:sp>
      <p:pic>
        <p:nvPicPr>
          <p:cNvPr id="14" name="object 14"/>
          <p:cNvPicPr/>
          <p:nvPr/>
        </p:nvPicPr>
        <p:blipFill>
          <a:blip r:embed="rId2" cstate="print"/>
          <a:stretch>
            <a:fillRect/>
          </a:stretch>
        </p:blipFill>
        <p:spPr>
          <a:xfrm>
            <a:off x="10283483" y="190751"/>
            <a:ext cx="1709927" cy="873171"/>
          </a:xfrm>
          <a:prstGeom prst="rect">
            <a:avLst/>
          </a:prstGeom>
        </p:spPr>
      </p:pic>
      <p:sp>
        <p:nvSpPr>
          <p:cNvPr id="16" name="object 1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sp>
        <p:nvSpPr>
          <p:cNvPr id="6146" name="AutoShape 2" descr="Consumer Behavior in Marketing | Omniconvert"/>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810259" y="190669"/>
            <a:ext cx="10571480" cy="800466"/>
          </a:xfrm>
          <a:prstGeom prst="rect">
            <a:avLst/>
          </a:prstGeom>
        </p:spPr>
        <p:txBody>
          <a:bodyPr vert="horz" wrap="square" lIns="0" tIns="137405" rIns="0" bIns="0" rtlCol="0">
            <a:spAutoFit/>
          </a:bodyPr>
          <a:lstStyle/>
          <a:p>
            <a:pPr marL="118745">
              <a:lnSpc>
                <a:spcPct val="100000"/>
              </a:lnSpc>
              <a:spcBef>
                <a:spcPts val="110"/>
              </a:spcBef>
            </a:pPr>
            <a:r>
              <a:rPr sz="4300" dirty="0">
                <a:latin typeface="Times New Roman" pitchFamily="18" charset="0"/>
                <a:cs typeface="Times New Roman" pitchFamily="18" charset="0"/>
              </a:rPr>
              <a:t>Real-World</a:t>
            </a:r>
            <a:r>
              <a:rPr sz="4300" spc="130" dirty="0">
                <a:latin typeface="Times New Roman" pitchFamily="18" charset="0"/>
                <a:cs typeface="Times New Roman" pitchFamily="18" charset="0"/>
              </a:rPr>
              <a:t> </a:t>
            </a:r>
            <a:r>
              <a:rPr sz="4300" spc="-10" dirty="0">
                <a:latin typeface="Times New Roman" pitchFamily="18" charset="0"/>
                <a:cs typeface="Times New Roman" pitchFamily="18" charset="0"/>
              </a:rPr>
              <a:t>Applications</a:t>
            </a:r>
            <a:endParaRPr sz="4300">
              <a:latin typeface="Times New Roman" pitchFamily="18" charset="0"/>
              <a:cs typeface="Times New Roman" pitchFamily="18" charset="0"/>
            </a:endParaRPr>
          </a:p>
        </p:txBody>
      </p:sp>
      <p:pic>
        <p:nvPicPr>
          <p:cNvPr id="4" name="object 4"/>
          <p:cNvPicPr/>
          <p:nvPr/>
        </p:nvPicPr>
        <p:blipFill>
          <a:blip r:embed="rId2" cstate="print"/>
          <a:stretch>
            <a:fillRect/>
          </a:stretch>
        </p:blipFill>
        <p:spPr>
          <a:xfrm>
            <a:off x="10283483" y="190751"/>
            <a:ext cx="1709927" cy="873171"/>
          </a:xfrm>
          <a:prstGeom prst="rect">
            <a:avLst/>
          </a:prstGeom>
        </p:spPr>
      </p:pic>
      <p:sp>
        <p:nvSpPr>
          <p:cNvPr id="6" name="object 6"/>
          <p:cNvSpPr txBox="1">
            <a:spLocks noGrp="1"/>
          </p:cNvSpPr>
          <p:nvPr>
            <p:ph type="ftr" sz="quarter" idx="5"/>
          </p:nvPr>
        </p:nvSpPr>
        <p:spPr>
          <a:prstGeom prst="rect">
            <a:avLst/>
          </a:prstGeom>
        </p:spPr>
        <p:txBody>
          <a:bodyPr vert="horz" wrap="square" lIns="0" tIns="0" rIns="0" bIns="0" rtlCol="0">
            <a:spAutoFit/>
          </a:bodyPr>
          <a:lstStyle/>
          <a:p>
            <a:pPr marL="12700">
              <a:lnSpc>
                <a:spcPts val="1630"/>
              </a:lnSpc>
            </a:pPr>
            <a:r>
              <a:rPr lang="en-US" spc="-30" smtClean="0"/>
              <a:t>Foundation of Data Science| Exploratory Data Analysis (EDA) | Ms.C.Parkavi</a:t>
            </a:r>
            <a:endParaRPr spc="-10" dirty="0"/>
          </a:p>
        </p:txBody>
      </p:sp>
      <p:pic>
        <p:nvPicPr>
          <p:cNvPr id="5" name="Picture 4" descr="EDA-in-data-science-1-1024x483.jpg"/>
          <p:cNvPicPr>
            <a:picLocks noChangeAspect="1"/>
          </p:cNvPicPr>
          <p:nvPr/>
        </p:nvPicPr>
        <p:blipFill>
          <a:blip r:embed="rId3"/>
          <a:stretch>
            <a:fillRect/>
          </a:stretch>
        </p:blipFill>
        <p:spPr>
          <a:xfrm>
            <a:off x="1219200" y="1128712"/>
            <a:ext cx="9753600" cy="460057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137</TotalTime>
  <Words>619</Words>
  <Application>Microsoft Office PowerPoint</Application>
  <PresentationFormat>Custom</PresentationFormat>
  <Paragraphs>86</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SNS COLLEGE OF TECHNOLOGY</vt:lpstr>
      <vt:lpstr>Recap</vt:lpstr>
      <vt:lpstr>What We’ll Learn Today? </vt:lpstr>
      <vt:lpstr>Problem Statement</vt:lpstr>
      <vt:lpstr>Empathize</vt:lpstr>
      <vt:lpstr>Define</vt:lpstr>
      <vt:lpstr>Ideate</vt:lpstr>
      <vt:lpstr>Prototype</vt:lpstr>
      <vt:lpstr>Real-World Applications</vt:lpstr>
      <vt:lpstr>Mind Map</vt:lpstr>
      <vt:lpstr>Conclusion</vt:lpstr>
      <vt:lpstr>Data mining Challenge!</vt:lpstr>
      <vt:lpstr>Slide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SNS COLLEGE OF TECHNOLOGY</dc:title>
  <cp:lastModifiedBy>parkavi</cp:lastModifiedBy>
  <cp:revision>24</cp:revision>
  <dcterms:created xsi:type="dcterms:W3CDTF">2026-01-09T05:32:16Z</dcterms:created>
  <dcterms:modified xsi:type="dcterms:W3CDTF">2026-02-09T04:06:58Z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2026-01-03T00:00:00Z</vt:filetime>
  </property>
  <property fmtid="{D5CDD505-2E9C-101B-9397-08002B2CF9AE}" pid="3" name="LastSaved">
    <vt:filetime>2026-01-09T00:00:00Z</vt:filetime>
  </property>
  <property fmtid="{D5CDD505-2E9C-101B-9397-08002B2CF9AE}" pid="4" name="Producer">
    <vt:lpwstr>macOS Version 14.6.1 (Build 23G93) Quartz PDFContext</vt:lpwstr>
  </property>
</Properties>
</file>