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73" r:id="rId9"/>
    <p:sldId id="262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08" y="-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152B1-F0BC-422F-988B-D6C9D44154C2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146B9-4FDC-446D-BC96-5BC5D73AEF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0259" y="190669"/>
            <a:ext cx="10571480" cy="1116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50942" y="2986532"/>
            <a:ext cx="5504815" cy="304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38242" y="6482644"/>
            <a:ext cx="4264057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908364" y="6482644"/>
            <a:ext cx="636269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en-US" spc="-20" smtClean="0"/>
              <a:t>3/1/2026</a:t>
            </a: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80638" y="6482644"/>
            <a:ext cx="41973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fld id="{81D60167-4931-47E6-BA6A-407CBD079E47}" type="slidenum">
              <a:rPr spc="-10" dirty="0"/>
              <a:pPr marL="12700">
                <a:lnSpc>
                  <a:spcPts val="1630"/>
                </a:lnSpc>
              </a:pPr>
              <a:t>‹#›</a:t>
            </a:fld>
            <a:r>
              <a:rPr spc="-10" dirty="0"/>
              <a:t>/12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4307" y="255523"/>
            <a:ext cx="74301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20301"/>
                </a:solidFill>
                <a:latin typeface="Times New Roman"/>
                <a:cs typeface="Times New Roman"/>
              </a:rPr>
              <a:t>SNS</a:t>
            </a:r>
            <a:r>
              <a:rPr sz="3600" b="1" spc="-35" dirty="0">
                <a:solidFill>
                  <a:srgbClr val="020301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20301"/>
                </a:solidFill>
                <a:latin typeface="Times New Roman"/>
                <a:cs typeface="Times New Roman"/>
              </a:rPr>
              <a:t>COLLEGE</a:t>
            </a:r>
            <a:r>
              <a:rPr sz="3600" b="1" spc="-35" dirty="0">
                <a:solidFill>
                  <a:srgbClr val="020301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20301"/>
                </a:solidFill>
                <a:latin typeface="Times New Roman"/>
                <a:cs typeface="Times New Roman"/>
              </a:rPr>
              <a:t>OF</a:t>
            </a:r>
            <a:r>
              <a:rPr sz="3600" b="1" spc="-25" dirty="0">
                <a:solidFill>
                  <a:srgbClr val="020301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020301"/>
                </a:solidFill>
                <a:latin typeface="Times New Roman"/>
                <a:cs typeface="Times New Roman"/>
              </a:rPr>
              <a:t>TECHNOLOGY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75719" y="790955"/>
            <a:ext cx="2107565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585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20301"/>
                </a:solidFill>
                <a:latin typeface="Times New Roman"/>
                <a:cs typeface="Times New Roman"/>
              </a:rPr>
              <a:t>Coimbatore-</a:t>
            </a:r>
            <a:r>
              <a:rPr sz="1400" b="1" spc="-25" dirty="0">
                <a:solidFill>
                  <a:srgbClr val="020301"/>
                </a:solidFill>
                <a:latin typeface="Times New Roman"/>
                <a:cs typeface="Times New Roman"/>
              </a:rPr>
              <a:t>35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85"/>
              </a:lnSpc>
            </a:pPr>
            <a:r>
              <a:rPr sz="1400" b="1" dirty="0">
                <a:solidFill>
                  <a:srgbClr val="020301"/>
                </a:solidFill>
                <a:latin typeface="Times New Roman"/>
                <a:cs typeface="Times New Roman"/>
              </a:rPr>
              <a:t>An</a:t>
            </a:r>
            <a:r>
              <a:rPr sz="1400" b="1" spc="-35" dirty="0">
                <a:solidFill>
                  <a:srgbClr val="020301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020301"/>
                </a:solidFill>
                <a:latin typeface="Times New Roman"/>
                <a:cs typeface="Times New Roman"/>
              </a:rPr>
              <a:t>Autonomous</a:t>
            </a:r>
            <a:r>
              <a:rPr sz="1400" b="1" spc="-30" dirty="0">
                <a:solidFill>
                  <a:srgbClr val="02030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020301"/>
                </a:solidFill>
                <a:latin typeface="Times New Roman"/>
                <a:cs typeface="Times New Roman"/>
              </a:rPr>
              <a:t>Institution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5000" y="1594611"/>
            <a:ext cx="7696200" cy="21518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545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latin typeface="Times New Roman"/>
                <a:cs typeface="Times New Roman"/>
              </a:rPr>
              <a:t>Department</a:t>
            </a:r>
            <a:r>
              <a:rPr sz="2200" b="1" spc="-35" dirty="0">
                <a:latin typeface="Times New Roman"/>
                <a:cs typeface="Times New Roman"/>
              </a:rPr>
              <a:t> </a:t>
            </a:r>
            <a:r>
              <a:rPr sz="2200" b="1">
                <a:latin typeface="Times New Roman"/>
                <a:cs typeface="Times New Roman"/>
              </a:rPr>
              <a:t>Of</a:t>
            </a:r>
            <a:r>
              <a:rPr sz="2200" b="1" spc="-35">
                <a:latin typeface="Times New Roman"/>
                <a:cs typeface="Times New Roman"/>
              </a:rPr>
              <a:t> </a:t>
            </a:r>
            <a:r>
              <a:rPr lang="en-US" sz="2200" b="1" spc="-10" dirty="0" smtClean="0">
                <a:latin typeface="Times New Roman"/>
                <a:cs typeface="Times New Roman"/>
              </a:rPr>
              <a:t>Artificial Intelligence and Machine Learning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700" b="1" spc="-10" smtClean="0">
                <a:latin typeface="Times New Roman"/>
                <a:cs typeface="Times New Roman"/>
              </a:rPr>
              <a:t>23</a:t>
            </a:r>
            <a:r>
              <a:rPr lang="en-US" sz="2700" b="1" spc="-10" dirty="0" smtClean="0">
                <a:latin typeface="Times New Roman"/>
                <a:cs typeface="Times New Roman"/>
              </a:rPr>
              <a:t>AMO305 –</a:t>
            </a:r>
            <a:r>
              <a:rPr sz="2700" b="1" spc="-160" smtClean="0">
                <a:latin typeface="Times New Roman"/>
                <a:cs typeface="Times New Roman"/>
              </a:rPr>
              <a:t> </a:t>
            </a:r>
            <a:r>
              <a:rPr lang="en-US" sz="2700" b="1" spc="-45" dirty="0" smtClean="0">
                <a:latin typeface="Times New Roman"/>
                <a:cs typeface="Times New Roman"/>
              </a:rPr>
              <a:t>Foundation of Data Science</a:t>
            </a:r>
            <a:endParaRPr sz="27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95"/>
              </a:spcBef>
            </a:pPr>
            <a:r>
              <a:rPr sz="2400" b="1" spc="-65" dirty="0">
                <a:latin typeface="Times New Roman" pitchFamily="18" charset="0"/>
                <a:cs typeface="Times New Roman" pitchFamily="18" charset="0"/>
              </a:rPr>
              <a:t>UNIT-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2400" b="1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sz="2400" b="1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24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-110">
                <a:latin typeface="Times New Roman" pitchFamily="18" charset="0"/>
                <a:cs typeface="Times New Roman" pitchFamily="18" charset="0"/>
              </a:rPr>
              <a:t>DATA</a:t>
            </a:r>
            <a:r>
              <a:rPr sz="2400" b="1" spc="-25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-10" dirty="0" smtClean="0">
                <a:latin typeface="Times New Roman" pitchFamily="18" charset="0"/>
                <a:cs typeface="Times New Roman" pitchFamily="18" charset="0"/>
              </a:rPr>
              <a:t>MINING AND DATA  WAREHOUSING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1172190" y="6450414"/>
            <a:ext cx="101600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50" dirty="0">
                <a:solidFill>
                  <a:srgbClr val="898989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47132" y="6482644"/>
            <a:ext cx="636270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z="1400" spc="-20" dirty="0">
                <a:latin typeface="Times New Roman"/>
                <a:cs typeface="Times New Roman"/>
              </a:rPr>
              <a:t>3/1/2026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>
              <a:lnSpc>
                <a:spcPts val="1630"/>
              </a:lnSpc>
            </a:pPr>
            <a:r>
              <a:rPr lang="en-US" spc="-30" dirty="0" smtClean="0"/>
              <a:t>Foundation of Data Science| Data Mining and Data Warehousing | </a:t>
            </a:r>
            <a:r>
              <a:rPr lang="en-US" spc="-30" dirty="0" err="1" smtClean="0"/>
              <a:t>Ms.C.Parkavi</a:t>
            </a:r>
            <a:endParaRPr spc="-10" dirty="0"/>
          </a:p>
        </p:txBody>
      </p:sp>
      <p:sp>
        <p:nvSpPr>
          <p:cNvPr id="11" name="object 11"/>
          <p:cNvSpPr txBox="1"/>
          <p:nvPr/>
        </p:nvSpPr>
        <p:spPr>
          <a:xfrm>
            <a:off x="9228485" y="6482644"/>
            <a:ext cx="3308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z="1400" spc="-20" smtClean="0">
                <a:latin typeface="Times New Roman"/>
                <a:cs typeface="Times New Roman"/>
              </a:rPr>
              <a:t>1/1</a:t>
            </a:r>
            <a:r>
              <a:rPr lang="en-US" sz="1400" spc="-20" dirty="0" smtClean="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410" name="AutoShape 2" descr="data_mining_process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data_mining_process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data_mining_process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data_mining_process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data_mining_process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 pitchFamily="18" charset="0"/>
                <a:cs typeface="Times New Roman" pitchFamily="18" charset="0"/>
              </a:rPr>
              <a:t>Mind</a:t>
            </a:r>
            <a:r>
              <a:rPr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25" dirty="0">
                <a:latin typeface="Times New Roman" pitchFamily="18" charset="0"/>
                <a:cs typeface="Times New Roman" pitchFamily="18" charset="0"/>
              </a:rPr>
              <a:t>Map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9" name="Picture 8" descr="generate the road map for data mining and data warehousing - visual select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295400"/>
            <a:ext cx="836295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539747"/>
            <a:ext cx="9870440" cy="44670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0160">
              <a:lnSpc>
                <a:spcPct val="149300"/>
              </a:lnSpc>
              <a:spcBef>
                <a:spcPts val="100"/>
              </a:spcBef>
              <a:buSzPct val="96428"/>
              <a:buFont typeface="Wingdings" pitchFamily="2" charset="2"/>
              <a:buChar char="Ø"/>
              <a:tabLst>
                <a:tab pos="135890" algn="l"/>
                <a:tab pos="953769" algn="l"/>
                <a:tab pos="2461895" algn="l"/>
                <a:tab pos="2846070" algn="l"/>
                <a:tab pos="3150870" algn="l"/>
                <a:tab pos="4582795" algn="l"/>
                <a:tab pos="5795645" algn="l"/>
                <a:tab pos="6475095" algn="l"/>
                <a:tab pos="7371715" algn="l"/>
                <a:tab pos="8584565" algn="l"/>
                <a:tab pos="9265920" algn="l"/>
              </a:tabLst>
            </a:pPr>
            <a:r>
              <a:rPr sz="2800" spc="-20"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proposed prototype demonstrates how integrating data through a data warehouse and applying data mining techniques can effectively address the challenges faced by decision-makers in handling large, fragmented datasets. </a:t>
            </a:r>
          </a:p>
          <a:p>
            <a:pPr marL="12700" marR="5080" indent="-10160">
              <a:lnSpc>
                <a:spcPct val="149300"/>
              </a:lnSpc>
              <a:spcBef>
                <a:spcPts val="100"/>
              </a:spcBef>
              <a:buSzPct val="96428"/>
              <a:buFont typeface="Wingdings" pitchFamily="2" charset="2"/>
              <a:buChar char="Ø"/>
              <a:tabLst>
                <a:tab pos="135890" algn="l"/>
                <a:tab pos="953769" algn="l"/>
                <a:tab pos="2461895" algn="l"/>
                <a:tab pos="2846070" algn="l"/>
                <a:tab pos="3150870" algn="l"/>
                <a:tab pos="4582795" algn="l"/>
                <a:tab pos="5795645" algn="l"/>
                <a:tab pos="6475095" algn="l"/>
                <a:tab pos="7371715" algn="l"/>
                <a:tab pos="8584565" algn="l"/>
                <a:tab pos="926592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centralizing historical data, enabling multidimensional analysis, and uncovering hidden patterns, the system transforms raw data into meaningful insights. </a:t>
            </a:r>
          </a:p>
          <a:p>
            <a:pPr marL="12700" marR="5080" indent="-10160">
              <a:lnSpc>
                <a:spcPct val="149300"/>
              </a:lnSpc>
              <a:spcBef>
                <a:spcPts val="100"/>
              </a:spcBef>
              <a:buSzPct val="96428"/>
              <a:buFont typeface="Wingdings" pitchFamily="2" charset="2"/>
              <a:buChar char="Ø"/>
              <a:tabLst>
                <a:tab pos="135890" algn="l"/>
                <a:tab pos="953769" algn="l"/>
                <a:tab pos="2461895" algn="l"/>
                <a:tab pos="2846070" algn="l"/>
                <a:tab pos="3150870" algn="l"/>
                <a:tab pos="4582795" algn="l"/>
                <a:tab pos="5795645" algn="l"/>
                <a:tab pos="6475095" algn="l"/>
                <a:tab pos="7371715" algn="l"/>
                <a:tab pos="8584565" algn="l"/>
                <a:tab pos="9265920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approach reduces dependency on intuition, improves decision accuracy, and supports strategic planning. 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92043" y="230187"/>
            <a:ext cx="1709927" cy="87317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90669"/>
            <a:ext cx="5298440" cy="6235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900">
                <a:latin typeface="Times New Roman" pitchFamily="18" charset="0"/>
                <a:cs typeface="Times New Roman" pitchFamily="18" charset="0"/>
              </a:rPr>
              <a:t>Data</a:t>
            </a:r>
            <a:r>
              <a:rPr sz="3900" spc="14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spc="140" dirty="0" smtClean="0">
                <a:latin typeface="Times New Roman" pitchFamily="18" charset="0"/>
                <a:cs typeface="Times New Roman" pitchFamily="18" charset="0"/>
              </a:rPr>
              <a:t>mining</a:t>
            </a:r>
            <a:r>
              <a:rPr sz="3900" spc="1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900" spc="-10" dirty="0">
                <a:latin typeface="Times New Roman" pitchFamily="18" charset="0"/>
                <a:cs typeface="Times New Roman" pitchFamily="18" charset="0"/>
              </a:rPr>
              <a:t>Challenge!</a:t>
            </a:r>
            <a:endParaRPr sz="39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7200" y="1143001"/>
            <a:ext cx="6705599" cy="5014834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Dirty Data Challenge (Preprocessing)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Objective: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Understand real-world data issues.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Problem: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 are given customer and sales data with: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Missing values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Duplicate records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Inconsistent date formats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Task: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Identify data quality issues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Suggest preprocessing steps to clean the data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Outcome: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cleaning, preprocessing importance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92043" y="230187"/>
            <a:ext cx="1709927" cy="873171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3779" y="2561610"/>
            <a:ext cx="4725541" cy="322973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611124"/>
            <a:ext cx="2054861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smtClean="0">
                <a:latin typeface="Times New Roman" pitchFamily="18" charset="0"/>
                <a:cs typeface="Times New Roman" pitchFamily="18" charset="0"/>
              </a:rPr>
              <a:t>Recap</a:t>
            </a:r>
            <a:endParaRPr spc="-2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8" y="1795779"/>
            <a:ext cx="5864861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0665" algn="l"/>
              </a:tabLst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sz="28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2800" spc="-35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Mining and Data Ware Housing</a:t>
            </a:r>
            <a:r>
              <a:rPr sz="2800" spc="-10" smtClean="0">
                <a:latin typeface="Times New Roman" pitchFamily="18" charset="0"/>
                <a:cs typeface="Times New Roman" pitchFamily="18" charset="0"/>
              </a:rPr>
              <a:t>?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6250942" y="2986532"/>
            <a:ext cx="5504815" cy="28840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 indent="-88900">
              <a:lnSpc>
                <a:spcPct val="150000"/>
              </a:lnSpc>
              <a:spcBef>
                <a:spcPts val="100"/>
              </a:spcBef>
              <a:buSzPct val="94444"/>
              <a:buChar char="•"/>
              <a:tabLst>
                <a:tab pos="91440" algn="l"/>
                <a:tab pos="807720" algn="l"/>
                <a:tab pos="1955164" algn="l"/>
                <a:tab pos="2353310" algn="l"/>
                <a:tab pos="2903855" algn="l"/>
                <a:tab pos="3937000" algn="l"/>
                <a:tab pos="4360545" algn="l"/>
              </a:tabLs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warehousing and data mining are two fundamental, interrelated processes in modern data management and business intelligence.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91440" indent="-88900">
              <a:lnSpc>
                <a:spcPct val="150000"/>
              </a:lnSpc>
              <a:spcBef>
                <a:spcPts val="100"/>
              </a:spcBef>
              <a:buSzPct val="94444"/>
              <a:buChar char="•"/>
              <a:tabLst>
                <a:tab pos="91440" algn="l"/>
                <a:tab pos="807720" algn="l"/>
                <a:tab pos="1955164" algn="l"/>
                <a:tab pos="2353310" algn="l"/>
                <a:tab pos="2903855" algn="l"/>
                <a:tab pos="3937000" algn="l"/>
                <a:tab pos="4360545" algn="l"/>
              </a:tabLst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data warehousing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focuses on the centralized storage and organization of data,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data mining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involves analyzing that data to discover hidden patterns and insights</a:t>
            </a:r>
            <a:r>
              <a:rPr lang="en-US" dirty="0" smtClean="0"/>
              <a:t>.</a:t>
            </a:r>
            <a:endParaRPr spc="-10" dirty="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sp>
        <p:nvSpPr>
          <p:cNvPr id="16386" name="AutoShape 2" descr="data:image/png;base64,iVBORw0KGgoAAAANSUhEUgAAAloAAAH9CAYAAADCqtIhAAAQAElEQVR4AezdCbwdZX3/8edmD9kXSALZFyAJkLCFRXYCYYtgEQRRBKsgqFgQRUF2RLAqVviXQluhVv0r1pUdQUVtq1RbLfxdUIGwCAEJi0hWcv/f7zDnZnLXc+aeZZYPr/ll5szM88zzvJ85c3/MnHvugMB/CCCAAAIIIIAAAg0RINFqCCuVIoAAAgikE6AUAsUSINEq1njSGwQQQAABBBDIkACJVoYGg6YgkEaAMggggAAC2RUg0cru2NAyBBBAAAEEEMi5QAkTrZyPGM1HAAEEEEAAgdwIkGjlZqhoKAIIIIBAIQXoVKEFSLQKPbx0DgEEEEAAAQRaKUCi1Up9jo0AAmkEKIMAAgjkRoBEKzdDRUMRQAABBBBAIG8CJFp5G7E07aUMAggggAACCLREgESrJewcFAEEEEAAgfIKlKnnJFplGm36igACCCCAAAJNFSDRaio3B0MAAQTSCFAGAQTyKkCildeRo90IIIAAAgggkHkBEq3MDxENTCNAGQQQQAABBLIgQKKVhVGgDQgggAACCCBQSIE40Spk3+gUAggggAACCCDQUgESrZbyc3AEEEAAgW4FWIlAQQRItAoykHQDAQQQQAABBLInQKKVvTGhRQikEaAMAggggEAGBUi0MjgoNAkBBBBAAAEEiiFQ3kSrGONHLxBAAAEEEEAgwwIkWhkeHJqGAAIIIFAeAXpaTAESrWKOK71CAAEEEEAAgQwIkGhlYBBoAgIIpBGgDAIIIJB9ARKt7I8RLUQAAQQQQACBnAqQaOV04NI0mzIIIIAAAggg0FwBEq3menM0BBBAAAEEEHhdoBT/kmiVYpjpJAIIIIAAAgi0QoBEqxXqHBMBBBBII0AZBBDInQCJVu6GjAYjgAACCCCAQF4ESLTyMlK0M40AZRBAAAEEEGipAIlWS/k5OAIIIIAAAggUWWDzRKvIPaVvCCCAAAIIIIBAkwVItJoMzuEQQAABBKoXYE8E8i5AopX3EaT9CCCAAAIIIJBZARKtzA4NDUMgjQBlEEAAAQSyJECilaXRoC0IIIAAAgggUCiB0idahRpNOoMAAggggAACmRIg0crUcNAYBBBAAIGSC9D9ggmQaBVsQOkOAggggAACCGRHgEQrO2NBSxBAII0AZRBAAIEMC5BoZXhwaBoCCCCAAAII5FuARCvf45em9ZRBAAEEEEAAgSYJkGg1CZrDIIAAAggggEB3AsVeR6JV7PGldwgggAACCCDQQgESrRbic2gEEEAgjQBlEEAgPwIkWvkZK1qKAAIIIIAAAjkTINHK2YDR3DQClEEAAQQQQKA1AiRarXHnqAgggAACCCBQAoFuE60S9JsuIoAAAggggAACDRcg0Wo4MQdAAAEEEOinAMURyK0AiVZuh46GI4AAAggggEDWBUi0sj5CtA+BNAKUQQABBBDIhACJViaGgUYggAACCCCAQBEFSLReH1X+RQABBBBAAAEE6i5AolV3UipEAAEEEECgvwKUL4oAiVZRRpJ+IIAAAggggEDmBEi0MjckNAgBBNIIUAYBBBDIogCJVhZHhTYhgAACCCCAQCEESLQKMYxpOkEZBBBAAAEEEGi0AIlWo4WpHwEEEEAAAQT6FijoHiRaBR1YuoUAAggggAACrRcg0Wr9GNACBBBAII0AZRBAIAcCJFo5GCSaiAACCCCAAAL5FCDRyue40eo0ApRBAAEEEECgyQIkWk0G53AIIIAAAgggUB6B3hKt8ijQUwQQQAABBBBAoAECJFoNQKVKBBBAAIFGCFAnAvkTINHK35jRYgQQQAABBBDIiQCJVk4GimYikEaAMggggAACrRUg0WqtP0dHAAEEEEAAgQILkGhtNri8QAABBBBAAAEE6idAolU/S2pCAAEEEECgvgLUlnsBEq3cDyEdQAABBBBAAIGsCpBoZXVkaBcCCKQRoAwCCCCQKQESrUwNB41BAAEEEEAAgSIJkGgVaTTT9IUyCCCAAAIIINAwARKthtFSMQIIIIAAAgjUKlC0/Um0ijai9AcBBBBAAAEEMiNAopWZoaAhCCCAQBoByiCAQJYFSLSyPDq0DQEEEEAAAQRyLUCilevho/FpBCiDAAIIIIBAswRItJolzXEQQAABBBBAoHQCVSRapTOhwwgggAACCCCAQF0ESLTqwkglCCCAAAJNE+BACORIgEQrR4NFUxFAAAEEEEAgXwIkWvkaL1qLQBoByiCAAAIItEiARKtF8BwWAQQQQAABBIovQKLV3RizDgEEEEAAAQQQqIMAiVYdEKkCAQQQQACBRgpQd34FSLTyO3a0HAEEEEAAAQQyLkCilfEBonkIIJBGgDIIIIBANgRItLIxDrQCAQQQQAABBAooQKJVwEFN0yXKIIAAAggggED9BUi06m9KjQgggAACCCDQP4HClCbRKsxQ0hEEEEAAAQQQyJoAiVbWRoT2IIAAAmkEKIMAApkUINHK5LDQKAQQQAABBBAoggCJVhFGkT6kEaAMAggggAACDRcg0Wo4MQdAAAEEEEAAgbIKVJ9olVWIfiOAAAIIIIAAAikFSLRSwlEMAQQQQKC1AhwdgTwIkGjlYZRoIwIIIIAAAgjkUoBEK5fDRqMRSCNAGQQQQACBZguQaDVbnOMhgAACCCCAQGkESLR6GWo2IYAAAggggAAC/REg0eqPHmURQAABBBBongBHyqEAiVYOB40mI4AAAggggEA+BEi08jFOtBIBBNIIUAYBBBBosQCJVosHgMMjgAACCCCAQHEFSLSKO7ZpekYZBBBAAAEEEKijAIlWHTGpCgEEEEAAAQTqKZD/uki08j+G9AABBBBAAAEEMipAopXRgaFZCCCAQBoByiCAQLYESLSyNR60BgEEEEAAAQQKJECiVaDBpCtpBCiDAAIIIIBA4wRItBpnS80IIIAAAgggUHKBmhOtknvRfQQQQAABBBBAoGoBEq2qqdgRAQQQQCCDAjQJgUwLkGhlenhoHAIIIIAAAgjkWYBEK8+jR9sRSCNAGQQQQACBpgmQaDWNmgMhgAACCCCAQNkESLT6HnH2QAABBBBAAAEEUgmQaKVioxACCCCAAAKtEuC4eRIg0crTaNFWBBBAAAEEEMiVAIlWroaLxiKAQBoByiCAAAKtEiDRapU8x0UAAQQQQACBwguQaBV+iNN0kDIIIIAAAgggUA8BEq16KFIHAggggAACCDROIMc1k2jlePBoOgIIIIAAAghkW4BEK9vjQ+sQQACBNAKUQQCBjAiQaGVkIGgGAggggAACCBRPgESreGNKj9IIUAYBBBBAAIEGCJBoNQCVKhFAAAEEEEAAAQukTbRclkAAAQQQQAABBBDoRYBEqxccNiGAAAII5EWAdiKQTQESrWyOC61CAAEEEEAAgQIIkGgVYBDpAgJpBCiDAAIIINB4ARKtxhtzBAQQQAABBBAoqQCJVtUDz44IIIAAAggggEBtAiRatXmxNwIIIIAAAtkQoBW5ECDRysUw0UgEEEAAAQQQyKMAiVYeR402I4BAGgHKIIAAAk0XINFqOjkHRAABBBBAAIGyCJBolWWk0/STMggggAACCCDQLwESrX7xURgBBBBAAAEEmiWQx+OQaOVx1GgzAggggAACCORCgEQrF8NEIxFAAIE0ApRBAIFWC5BotXoEOD4CCCCAAAIIFFaARKuwQ0vH0ghQBgEEEEAAgXoKkGjVU5O6EEAAAQQQQACBhEA/E61ETSwigAACCCCAAAIIbCZAorUZBy8QQAABBHItQOMRyJgAiVbGBoTmIIAAAggggEBxBEi0ijOW9ASBNAKUQQABBBBooACJVgNxqRoBBBBAAAEEyi1AolXr+LM/AggggAACCCBQpQCJVpVQ7IYAAggggEAWBWhTtgVItLI9PrQOAQQQQAABBHIsQKKV48Gj6QggkEaAMggggEDzBEi0mmfNkRBAAAEEEECgZAIkWiUb8DTdpQwCCCCAAAIIpBMg0UrnRikEEEAAAQQQaI1Aro5KopWr4aKxCCCAAAIIIJAnARKtPI0WbUUAAQTSCFAGAQRaJkCi1TJ6DowAAggggAACRRcg0Sr6CNO/NAKUQQABBBBAoC4CJFp1YaQSBBBAAAEEEECgq0B9Eq2u9bIGAQQQQAABBBAovQCJVulPAQAQQACB4gnQIwSyIkCilZWRoB0IIIAAAgggUDgBEq3CDSkdQiCNAGUQQAABBBohQKLVCFXqRAABBBBAAAEEJECiJYQ0E2UQQAABBBBAAIG+BEi0+hJiOwIIIIAAAtkXoIUZFSDRyujA0CwEEEAAAQQQyL8AiVb+x5AeIIBAGgHKIIAAAk0QINFqAjKHQAABBBBAAIFyCpBolXPc0/SaMggggAACCCBQowCJVo1g7I4AAggggAACWRDIRxtItPIxTrQSAQQQQAABBHIoQKKVw0GjyQgggEAaAcoggEDzBUi0mm/OERFAAAEEEECgJAIkWiUZaLqZRoAyCCCAAAII9E+ARKt/fpRGAAEEEEAAAQR6FKhrotXjUdiAAAIIIIAAAgiUUIBEq4SDTpcRQACBkgjQTQRaLkCi1fIhoAEIIIAAAgggUFQBEq2ijiz9QiCNAGUQQAABBOoqQKJVV04qQwABBBBAAAEENgmQaG2ySLNEGQQQQAABBBBAoEcBEq0eadiAAAIIIIBA3gRob9YESLSyNiK0BwEEEEAAAQQKI0CiVZihpCMIIJBGgDIIIIBAIwVItBqpS90IIIAAAgggUGoBEq1SD3+azlMGAQQQQAABBKoVINGqVor9EEAAAQQQQCB7AhlvEYlWxgeI5iGAAAIIIIBAfgVItPI7drQcAQQQSCNAGQQQaKIAiVYTsTkUAggggAACCJRLgESrXONNb9MIUAYBBBBAAIGUAiRaKeEohgACCCCAAAII9CXQiESrr2OyHQEEEEAAAQQQKIUAiVYphplOIoAAAmUWoO8ItE6ARKt19hwZAQQQQAABBAouQKJV8AGmewikEaAMAggggEB9BEi06uNILQgggAACCCCAQBcBEq0uJGlWUAYBBBBAAAEEEOgqQKLV1YQ1CCCAAAII5FuA1mdGgEQrM0NBQxBAAAEEEECgaAIkWkUbUfqDAAJpBCiDAAIINESARKshrFSKAAIIIIAAAgiEQKLFWZBOgFIIIIAAAggg0KcAiVafROyAAAIIIIAAAlkXyGr7SLSyOjK0CwEEEEAAAQRyL0CilfshpAMIIIBAGgHKIIBAMwRItJqhzDEQQAABBBBAoJQCJFqlHHY6nUaAMggggAACCNQqQKJVqxj7I4AAAggggAACVQo0MNGqsgXshgACCCCAAAIIFFSARKugA0u3EEAAAQQ6CfASgRYIkGi1AJ1DIoAAAggggEA5BEi0yjHO9BKBNAKUQQABBBDopwCJVj8BKY4AAggggAACCPQkQKLVk0ya9ZRBAAEEEEAAAQQSAiRaCQwWEUAAAQQQKJIAfWm9AIlW68eAkNpgzgAAEABJREFUFiCAAAIIIIBAQQVItAo6sHQLAQTSCFAGAQQQqK8AiVZ9PakNAQQQQAABBBDoECDR6qBgIY0AZRBAAAEEEECgZwESrZ5t2IIAAggggAAC+RLIXGtJtDI3JDQIAQQQQAABBIoiQKJVlJGkHwgggEAaAcoggEBDBUi0GspL5QgggAACCCBQZgESrTKPPn1PI0AZBBBAAAEEqhYg0aqaih0RQAABBBBAAIHaBBqfaNXWHvZGAAEEEEAAAQQKI0CiVZihpCMIIIAAAtUIsA8CzRQg0WqmNsdCAAEEEEAAgVIJkGiVarjpLAJpBCiDAAIIIJBWgEQrrRzlEEAAAQQQQACBPgRItPoASrOZMggggAACCCCAgAVItKxAIIAAAgggUFwBetZCARKtFuJzaAQQQAABBBAotgCJVrHHl94hgEAaAcoggAACdRIg0aoTJNUggAACCCCAAAKdBUi0OovwOo0AZRBAAAEEEECgGwESrW5QWIUAAggggAACeRbITttJtLIzFrQEAQQQQAABBAomQKJVsAGlOwgggEAaAcoggEBjBEi0GuNKrQgggAACCCCAQCDR4iRAIJUAhRBAAAEEEOhbgESrbyP2QAABBBBAAAEEUgk0LdFK1ToKIYAAAggggAACORYg0crx4NF0BBBAAIHUAhREoCkCJFpNYeYgCCCAAAIIIFBGARKtMo46fUYgjQBlEEAAAQRqFiDRqpmMAggggAACCCCAQHUCJFrVOaXZizIIIIAAAgggUHIBEq2SnwB0HwEEEECgLAL0sxUCJFqtUOeYCCCAAAIIIFAKARKtUgwznUQAgTQClEEAAQT6K0Ci1V9ByiOAAAIIIIAAAj0IkGj1AMPqNAKUQQABBBBAAIGkAIlWUoNlBBBAAAEEECiOQAZ6QqKVgUGgCQgggAACCCBQTAESrWKOK71CAAEE0ghQBgEE6ixAolVnUKpDAAEEEEAAAQQqAiRaFQnmCKQRoAwCCCCAAAK9CJBo9YLDJgQQQAABBBBAoD8CzU60+tNWyiKAAAIIIIAAArkSINHK1XDRWAQQQACB+gpQGwKNFSDRaqwvtSOAAAIIIIBAiQVItEo8+HQdgTQClEEAAQQQqF6ARKt6K/ZEAAEEEEAAAQRqEiDRqokrzc6UQQABBBBAAIGyCpBolXXk6TcCCCCAQDkF6HVTBUi0msrNwRBAAAEEEECgTAIkWmUabfqKAAJpBCiDAAIIpBYg0UpNR0EEEEAAAQQQQKB3ARKt3n3YmkaAMggggAACCCAQCZBoRQz8gwACCCCAAAJFFWhlv0i0WqnPsRFAAAEEEECg0AIkWoUeXjqHAAIIpBGgDAII1EuARKtektSDAAIIIIAAAgh0EiDR6gTCSwTSCFAGAQQQQACB7gRItLpTYR0CCCCAAAIIIFAHgRYlWnVoOVUggAACCCCAAAIZFyDRyvgA0TwEEEAAgSYIcAgEGiRAotUgWKpFAAEEEEAAAQRItDgHEEAgjQBlEEAAAQSqECDRqgKJXRBAAAEEEEAAgTQCJFpp1NKUoQwCCCCAAAIIlE6ARKt0Q06HEUAAAQQQCAGD5giQaDXHmaMggAACCCCAQAkFSLRKOOh0GQEE0ghQBgEEEKhdgESrdjNKIIAAAggggAACVQmQaFXFxE5pBCiDAAIIIIBA2QVItMp+BtB/BBBAAAEEyiHQkl6SaLWEnYMigAACCCCAQBkESLTKMMr0EQEEEEgjQBkEEOi3AIlWvwmpAAEEEEAAAQQQ6F6ARKt7F9YikEaAMggggAACCGwmQKK1GQcvEEAAAQQQQACB+gk0JdFqb28/TvFNxQuKTRNLCCDQLIHndaAvK46r3+WDmtIIeAwUXA+FwIRAiwSaej1seKIlRF/Yb9EF6RjFWAUTAgg0X2C8Dnmi4pb4PalFpmYLxPZcD5sNX8Px2LUUAk29HjY80dKQvUkRPvurVWHpPSvCjH/7HYEB50CTz4Hdb3s0eg/6vah4q4KpNQLR9fCBR/85fOmnJ4Vrv7c3gQHnQJPPgc//eHnwezC+BDT8etiMRGuZO/OlR14Kv3t5nRcJBBBossCzazaE2578c+WoB1QW+j+nhhoFouvhQ099K6z6y6M1FmV3BBCoh8Bf1j0ffvfs9ypVNfx62IxEa7V7M2PkYM8IBBBokcA2WwyqHPnVygLzpgtE18MxW0xt+oE5IAIIbBIYNWxS5UXDr4fNSLSi/21btvWISqdKPafzCLRKYOmUkZVDP1JZYN50geh6OHvifk0/MAdEAIFNArMm7lN50fDrYTMSrRvcm3dvOy4cPX2UFwkEEGiygN97b58zpnLU6D1ZecG8qQKR/c7TTwzbTjq0qQfmYAj0IFC61X7v7bjNX1X6Hb0nKy8aMW94otXW1vZFNfyrivC5JZPD8TNHe5FAAIEmCZwwa0z03osPd0v8noxfMmumQGwfXQ+XLbwkLJhyVDMPz7EQKL3Awq3fGPzeiyGacj1seKLlzujicoLm1yvC3+42KZw8h295sAWBQKMFTpk7Nly961aVw9yg9+JbKi+YpxToZzGNQcf18OD554edph7bzxopjgAC1QgsmnpcOGj7j1R2bdr1sCmJlnuli8uZmn9cES7fectwmh4leplAAIHGCJy+3bhw6eItK5VfrffgeyovmLdWQGPRcT3cf9sPhl2mN/w3zFvbYY6OQIsFdpl+Uthv27MrrWjq9bBpiZZ7p4vLxzT/kCJcsNPEcNb88V4kii1A71og4PfW+TtOrBz5I3rvdfxvXGUl89YKaEw6rodvmPu+sPvMU1vbII6OQEEF/N56w9z3VnrX9OthUxMt91IXl09p/m5F+ODCCeHaPSaHqSMG+yWBAAL9FPB7ye8pv7fiqk7Te+7qeJlZxgQ0Nh3Xwz1nvzssW3hZGD1sSsZaSXMQyKeA30t+T/m9Ffcgvh7Gr5o0a3qi5X7p4vJPmr9J8dAbp40KX91vmw1HTO341XOtZkIAgVoF/B7ye8nvKZV9SPEmvdf+UXOmDAtojDquh9tOWhretMt1G+ZudWCGW0zTEMi+gN9Dfi/5PaXWtvR62JJES50Ourh8S/ODFTfq/8IHXb/nlPBRPeoY0KY1TAggULWA3zN+7/g95PeSCt6oODh+j2mRKesC8VhF10P9X/igw3f4eHjDnDN1nWzZJXozMl4gkBeBtrYB0XvH7yG/l9Tull8PW/ou1sXlWcXpgjhF8cR7thsXvrL/tPWLxw/TSyYEEOhLwO8Vv2f83tG+TyhO8XtK8ayWmXIk4DFTdFwPd5nxNt/dWj9p9IIc9YKmItA6Ab9XdBdrvd87akVmroctTbQEEU26uPyLFg5SfHWPicMG37L/1PUfWDA+TBg6UKuYEMibQOPb6/eG3yN+r/g9oyP6u5kOit9LesmUV4F4DKPr4TZjFg8+dpe/X79k1jvD8MF8LU5ex5R2N1bA7w2/R/xe8XtGR8vU9TATiZZQgi4uv1f4+2XOGjqwbdU5CyaEO5dOX3eG7nKNGpyZZrqpBAItE/B7we8Jvzf8HvF7RY05y+8dxe+1zFQAAY+lIroeDhwwZNUes94VTlzyhXW76i7XkEF8nrUAQ0wX6iDg94LfE35v+D3i94qqzdz1MBMZjGA6Jl1crtWLPRXXTBo+aOBHdpwYbjt4+sZ3zRsb9ENFq5kQKJ+Az32/B/xe8HvC7w0pXKPYM37PaJGpaALx2EbXwxFDJw7ce86Z4YTdP79x8bQTgn6oFK279AeBqgR87vs94PeC3xN+b6hgZq+HmUu0hOW7W4/pAnOOln2B+cLMkYMHXLhoy3DrwdPDyXPGBH/4V9uYECi8gM91n/M+9/0e8HtBnf6CwgnWOXqfPKZlpgILeIwVHdfDMcOnDth33lnhLbt/PvjvtbW1ZfIynvcRof0ZFPC57nPe577fA34vqJmZvx5m+h2qi8vPFO8Q5GGKO7YbPSRcvvNW4TsHTQ+nzh0bxgzJdPPVZCYE0gn43PY57nPd57zPfdV0h+IwvycUP9MyU4kEPOaKjuvhhBGzwwHbnRuO3+2fwqKpx4Whg0aVSIOulknA57bPcZ/rPud97qv/ubkeDlBjMz/p4nK34kg19CTFT3ccNzRcsnjLcNfSGeFDO0wIc0cP0WomBPIv4HPZ57TPbZ/jPtfVq58qTvJ7QHG3lrM30aKmCfgcUHRcD7catX30p0XeuuQLYa/Zp4fxI2Y2rS0cCIFGCvhc9jntc9t/Psfnuo6Xu+thLhItwUaTLi5fVvhx4tu04o6ttxgU3rf9eCVc08Mnd50U9txyuFYzIZA/AZ+7PofvWjo9Oqd9bqsX/j+2t/mcV3xZr5kQ6BDwOaHouB6OHDYp7DbzHeGE3f8lHLz9R8M243bp2JcFBPIk4HPX57DPZZ/TPrfV/txeD3OVaAk6mnRx+ZLC/0e3v1bcOGhA26tvmTU6fHX/qeGmN2wdlk8bpdWZnmgcApGAz1Wfsz53fQ77XNYGf8He/j7HFV/SayYEehTwOaLouB4OHDDo1QVbLw9/tfN1YfmiT4V5k5b2WJYNCGRJwOeqz1mfuz6HfS6rfbm/HuYy0RJ8NOni8kPF6W0h7KgVFyl+c9CUEeG6PSaHWw+eFs5eMCHsMoEvP5ULU4YEfE763PQ56nPV56ya9xvFRT6Xo3O6re2Hes2EQNUCOm+i62EIbR3Xw5kT9g6HLbws+uD8HrP+Okwes0PgPwS6F2jNWp+TPjf9AXefqz5n1ZLoehh0Luu8Pl2R6+thrhOtEP+nQXhEcbleLlKcqrh3p3HDwt8sGB++eeA0fz1EOHfhhLBkIo8WZcPUAgGfez4Hbzt4enRO+tz0Oaqm3KvwObvI57DiEb1mQiC1gM8hxWbXQ3+2ZYkSreN2vTFKuvacfVrYeqwvl6kPQ0EEUgv43PM56OTK56TPTZ+jqrCQ18NCJFoanGjSxWWd4mbFIVrhzy5cpvnP/IHi988fH752wNRw1yHTg7+HaC8+zyUapkYK+BzzueZzzueez0Gfizqmf2PQ56a/ouEQna8+Z9dpPVOOBLLeVJ1X3V4P/QNt95mnhGN3ud5fghr8PURT+TxX1ocz9+3zOeZz7cQlX4jOPZ+DPhfVscJfDwuVaGnAOiZdZH6quFixu1buo7hS8Yv5Y4YGf7P2V/afGr576IzwsZ0mhn0nbaFNTAj0X8Dnks8pn1s+x3yu+ZxTzb9Q+Bzcx+ekwuemf3tGq5kQaKyAzrdur4cTR84Nu854W3jTzteFk/b4Uthn7vvDtPFLGtsYai+NgM8ln1M+t3yO+VzzOSeAUl0PC5toaSA7Jl1k/l1xgWJnrTxA8UnFQ9uOHhLeve248MV9twnfXzYjXLxoy3DA5BFh9OBSsIigmVMxj+U/ieNzxueOzyGfSz6nfG6pxw8pfK4d4HNP4XPw37WOCYGWCeg87PZ6OH7ErLDz9BPDMYs/G96251fCfvP+JspMBjsAABAASURBVMyYsFcYyp/8adlY5e3A/pM4Pmd87vgc8rnkc8rnlvpS2uth6TIKXWTuV5yn8AdGl2rwP6P4zexRQ8I7540N/7LP1uGnR84Kvhvhxz7LthkZ/Ad8tQ8TAmHckIHhQCXjH1w4IUrQfa74nPG543NIRP4Qp8+ppT7HFD7X7td6JgQyJ6Dzs9vr4bgtpodF044Pb1z06XDqG74d3fHae86ZYc6W+/PHrTM3iq1r0LDBY8JMJeN7zn53OEYJ+jt1rvic8bnjc0gty/b1UA1sxlS6RCuJqovMfYoPKuZrvb99/nOaP7TFoAHBn6/xY58b95oS/nv57PDtg6aFSxdvGd44bVTYatgg7cZUBgEn2YdsPSJ8eIcJ0Wf8fvHG2eFmJeNnzR8fPXIeoXNFDg8qfO74W9vn63zyOXWf1jEhkBsBnbfdXg8HDxwe/PkaP/Y5YsdPhHfte0f0bfT+AsltJy0NI4ZMyE0faWj/BIYPGRdmTdw37DXnPdHnrN69751huZLx3WeeGvyY0OeKjsD1UAjJqdSJVhJCFxl/+/wHNPedrrnadoLi04r720NYvXj8sHDK3LHh2j0mh/86alb0+a6rd90qvGn6qBB/uWTgv/wLTBo+KBw5dWSUVN+xdHqUZP/T3luH924/PvqtVZ0Lf1Ev71F8QvFmxSydMzspfO7crddMCOReQOdzd9fD6HoYQvvqSaMXBP9JlGULLwvv3OfW6PNdB23/kbDd5GVh5LBJue8/HXhdYMTQiWHuVgdFf3nghN1vDu/a5/Zw1E5Xh91mnBz/1mo718PXqXr9l0SrGx5dZP6g+KriXMUBbSGM024HKj6q+MaGje1P+zM4J8waEz67ZHL4zyNmhR8fPjN8ardJ4R1KxvabtEWYOmKwdmXKsoDHyGPlMftbjd39h80MD+ix8d/vOSVKqheOHRpea29/Un34kuL9ir11LozXObFMcb7i64rHtJ4JgcIK6Bzf7HoYQttm18ON7a897c/gLNz6jeHQBReHU/f+ZnjHXv8Wls6/IOw09c1h+vglYfSwKYH/si3gMfJYecw8difvdUt45xu+Ew7f4Yooqd5y1LZBY73Z9TCENq6Hoe//SLT6NgptbW1rFT9QXKU4dvDAAVur2FzF2xV/r/jvaUqsjps5Olymx4v/uu824d+VeP3h2Hnt9xw6I9ygx4/n7TAxHK/tu00Yzme+QvP+86M/m9veY+Cx8Jh4bDxGHiuPmbfPHBklx/+l1n1Wcbxi1qABA6ZpzP1ncK7T/D8V1X8NgypgQqBoAnoPbHY9HDhgUJfr4ejhW4f5U44M+297Tjh68WfDO/b+enjvgT9sf+seXwxH7Hhl2HvOGWG+tk8ZsxOf+WriCTJ88Nhgc9t7DDwWHhOPjcfIY+Ux8/Yxw6e6ZZtdDzXWXA+tUmOQaNUIVtldFxv/X94XNX+vYletH6bwXa8zNb9Wce+gtvD0dqOHhMO2GRnO3H5c8F2Trx84NXoc9b9vnBO+ddC0cM3uk4O/X+koPa5aoDsowwfqnokKM1UvYDPb2dCWNrWtjf35Opvb3mPgsfCYeGx0BH85nsfKY+axG6qxXKI4W/E1BXerhMSEQF8Ceq/0eT0c0Dbo6QkjZoc5Wx4Qdp3x9uiO15t3/Yfgz3ydtt/d4bjd/jEcsuCisPvMU8K8rQ4OW46cFwYN9GW1r6OzPSlgM9vZ0JY2ta2NbW1z37HyGHgsPCYeG9XB9VAIjZiylGg1on9Nq1MXmsr/5V2v5bMU/iLKbdSAsYq9FO9UfEpxu+KRMUMGhJ3HDwt/NWNU9K31/0ePq+5cOj385k1zw4NHzwl+jOVvtffng5wk+Dcg/bUBb54xOvqtt0XjhgXfRYs/jK0qizO5T+6b++jf8HOf3Xcb2MImtrGRrWxmOxv629dtalsbS8XftG5z23sMPBZjNT7bKDxGHiuPme9YcrdKYEwI9FdA762arodDB40Kk0cvDNtPPizsOfu0cNgOl4cTlvxLOGP/74XT9rsn+DHWcbveGH0+6OD55+uO2JnBXxswf8oRYeaEvcKk0fOD76LFH8bub/MzVd59ct/cR/fVfXbf955zZrCFPzNlGxvZyma2s6EtbWpbG6tjXA+F0OyJRKvB4rrgvKT4ieImxYcURynm6LD+X7VdND9JcYXi64pfK8LowQOCH2P5b+L5N978WMu/Aekvwvz07pOi33r7zsHTos+F/eqYOeG3Ss78ObHblah9QY8t/27J5HDRoi3DBxaMDy73rnljw8lzxgZ/puxYJWr+Q8b+2gonMftstUX0IW8nJr4rNG/0kOjY/oD/xGEDo7b4jpFvtDm87PZ5m/dxO13GZV2H/9SM63TdPoaP5WP62G6D2+I2uW1uo9vqNrvt7oP74j75M2/uo3/Dz312313OFjaxjY/ttthMYTsb2tKmth1ma4XNbe8x8Fi8pP2ZEECgyQJ6L9Z8PRw6aGTwY6zJY3YI/o23BVOOCrvOeFv05apL538s+q2343f75+hzYe/Z/75wxgHfD/6c2Am736THltdEnxvbd94HwpJZ74zKLZ52Qthp6rHBnynbfvLhYd6kpbrLtn+UsE0bv3v0IW8nJlvqjtr4EbOiY48cNilsMWR89J1ivmPU1jYgtCm87PZ5m/dxO8ePmBXdjXMd/lMzrtMJ0pwt94+O5WP62DupDW6L++K2uY3+jNvRi68Jbrv74L64T/7Mm/vo3/Bzn/eZ+/6oL7awiW18bLclHlKuhzFEFmYDstCIMrZBFxz/H9//aP5lxYWKNysWKNrksZVigWJ/xZsV71FcqPic4suK7yr8zbr+YOLaYcqAnPTsoEeP+0/aIhwzfVT4ayVX5yyYEHwX6EIlXZfvvGXwb0l+RonadXtMDv7aCicxX9pvm/C1A6YGP2rzXaF7D50R3U1z0vPzo2ZHd9d8x+iRY+cFh5d9F8nbvI/vKrmMy7oO1+U6XbeP4WP5mD622+C2uE1um9votrrNO6jt7oP7or6tVbhv7qP76j677zawhU1sY6OtbKawnQ1taVPbuh5VxYQAAlkW0Pu3btfDQQOGBic9W47aLkwfv0f0m5CLp70l7DHrXdGdsH3nnRX23/aDwb8leciCC4P/kPERO34iStiOWfx30dcWHKfHmL4r5G80950iJz1/vc9t0d21M3SX7X0H/jg4vOy7SN7mfbyvy7is6zh2l+vDMarTCZKP4WP5mD622+C27K07U26b2+jf2nSb3Xb3wX3RuPk6xvVQEHmdSLQyOHK66Dyn+LXihwr/ZtsNml+h8FcInKT5oYqdFdMUw9SFMYo5ij0VyxX+I8Uf1tx3d/zN5P5w9/V6/c+KLypuUXxLcafC3/f0I80fUDix8f8J/UHLTyieVbyoeLU9/s/LCq/zNu/jfV3GZV2H63KdrtvH8LF8TB/bbXBb3Ca3zW10W91mt919GOM+Kdw399F9dZ/ddxvYwia2sdFzag9TRgRoBgL1FtC1IJPXw40bN7qrr+ofrodCYOpZgESrZ5vcbNGF6GXFIwr/PbPbNL9Z8bcK393xN5P7w91n6vW7FG9XvEXxJsURCn+D+X6a76FwYuM7Q3O1PF0xSTFOMeKII45oc3hZ4XXe5n28r8u4rOtwXa7TdfsYPpaP6WO7DW6L2+S2uY1uq9vstrsPL+cGnoYigEDmBHR9asr18Mgjjww61ggF18PMnQXZahCJVkvHg4MjgAACCCCAQJEFSLSKPLr0DQEEEEAAgVoE2LfuAiRadSelQgQQQAABBBBA4HUBEq3XHfgXAQQQSCNAGQQQQKBXARKtXnnYiAACCCCAAAIIpBcg0UpvR8k0ApRBAAEEEECgRAIkWiUabLqKAAIIIIAAApsLNPoViVajhakfAQQQQAABBEorQKJV2qGn4wgggEAaAcoggEAtAiRatWixLwIIIIAAAgggUIMAiVYNWOyKQBoByiCAAAIIlFeARKu8Y0/PEci0QHt7+xaKXRVvU1ypuEPxdBxe9jpv8z5bZLozNA4BBEorkMFEq7RjQccRQEACSqSGKj6kxd8qfqb4V8VHFYcrJsfhZa/zNu/zW5dRDNV2JgQQQCAzAiRamRkKGoIAAkqUTpXCTxSfXLt27eTf//734ec//3m47777wje+8Y1w0003ReFlr/M27+N9XUbxk7gOLTIhUCcBqkGgHwIkWv3AoygCCNRHQMnRcsV3VdvnFYt/9atfObEa9N3vfjc88MAD4eGHHw4rV64Ma9asicLLXudt3keJ1yCXcVnF512XYrmWmRBAAIGWCpBotZSfgyNQSIGaOqWE6AgV+KZi6ZNPPhluv/32cP/994cXX3xRq6qbvK/LuKzrUKmlim/GdWuRCQEEEGiNAIlWa9w5KgIISECJ0AGKr2hxoB8D3nrrreHxxx/Xy3STy7oO16UaBrpuxQFaZkIAAQRaIkCi1RL2TgflJQIlFFACtETx5ba2tlG//OUvo0eE9WLwI0XX6bp9DMWSetVNPQgggEAtAiRatWixLwII1EVAic9CxReVCE3xZ6v+4z/+oy71Jitxna7bx/CxFAuT21lGAIGeBdhSPwESrfpZUhMCCFQvcLoSoHn+jUF/tqr6YrXt6bp9DB9LJU9XMCGAAAJNFSDRaio3B0MAAd1ZmqF4hyUefPBBz3qN6dOnh3322SccddRR4ZRTTonCy17nbaGP/yrH8DEVM/rYPeVmiiGAAALdC5Bode/CWgksX7584mGHHfYZRcdzHS1///DDD79a85nahQmBNAIn6w7T6EcffTQ888wzvZZfunRpOPLII8OOO+4Ypk2bFoYPHx6Fl73O27xPb5X4GD6Wj6n9TlYwIVCzANfDmskoEAuQaMUQzDYXWLZs2b7r16/3N3OfrS17KSqTf0vsw3rxkJKtUzRPNVGonAK6o+Q/lRMlO7/9rU+vnh3OOOOMMG/evMoO/gb44/ViWhxe9rpoH++r9T1OiWOdHLehx33ZgEBnAa6HnUV4XYsAiVYtWiXZ1wmU/u//h+rueP1Q+qxiD8WEgQMHjt+4ceNuWv81xQjFTb4Aac6EQLUCTrLmVu4y9VTId6sS247X+ei7YF/T/Mk4vOy6nHBFu3YqE62r/OM7Wj6mXs9VuJxmTAj0LcD1sG+jguzRsG6QaDWMNp8V66LiR4LXxa2/9O677z5b8YBi1e233/7CPffc8/O77rrLP9wu9T76ofct31L3MoFAFQL+ctLwhz/8ocddJ0+eHH0mK95hN51jTuzjl5vP4m1O/qMyLrv5HpteJY4ZtWHTFpYQ6F6A62H3LqytTYBEqzavwu+tH1xnqJO+W/U1JVSXaLnbydt0l+uz2jhejxjP15wJgV4FdL5M0Q7+xvYQf3u7XnadEo8Lb9T5+POue2y+Jt7nRq9NlPXLzSJxzKVxWzbbzosaBUqwu86tNNfD80pAQxdrECDRqgGrDLvqB9B891OPCK/2vI+6VICuAAAQAElEQVT4v/H2PeM5MwR6E3CSNdyP8FatWtXjfuPHj69s+3FloYp5tG+ibJciPqaPrQ3DFW6LZkwI9Cyg62H0Rbc1Xg936rlGtpRRgESrjKPee5939ebBgwc/4nkf8ft4+166xd5OHNabQem33XfffV/w+fLUU0951mOMGzeusu1HlYUq5tG+ibLdFqkc223hfOV87esc0EkU/fmmWq6HSs4WqRwTAh0CJFodFCwggECjBPSDKixevDiqPvEIL3rdyz8betnWeVNV+1aO7ba4TZ0r4TUCCCBQb4HsJlr17in1VSsQfSZm/fr1s6so4N/g8m7/edddd7URGPR0DnznO99ZPmHChPDiiy+GP/7xjz5neow//elPlW3JrxWprOtpHu2bKNvtfj622+C2uE09tZf1nMs+B3QS/UARarketrW1/dJlCAQqAiRaFQnmkUBbW9uvvTBgwIBqPtB5ovdV/ETBhEBvAtFnoip3lHrb0YlQvH15PK9mFu2bKNtjmUQbojb1uCMbSi+g6+EDRqhcD73cS1Suh//byz5sKqEAiVYJB723Lre3t1+v7X9RHHfYYYf1+FuH3qaL0N9ov1V6BHOl5kwI9CYQJTWJJKfHfR9//PHKtrfrfDyu8qKnebzP2709UdYvu41EG6I2dbsTKxGQgM6tNNfDan6RSLUzlUWARKssI11lP3W7/DHt+j6Fp4uXLVt2jWKJYvyRRx457tBDD91VSdYt2nixIuhCdMytt97a8azH6wgEXhd4/V+dI3traeGaNWt6/VoH7RNNTpZ+97vfRcv65xaVj35BQ8tdpnibz8fgMi7bZadOK5xouS1avVDl3TYtMiHQVYDrYVcT1tQuQKJVu1nhS+jicrN+AO2njq7yXSvFTxXPv/baa6t0C/1nWu+7DL7rderdd98d/baX1jEh0JNAdOfICc769et72mez9ffee2/y9c90Pt6g8B2umZo7vHyDdvL5qFkIncpE67r7x21wW+JtUdviZWYIdBHgetiFhBU1CpBo1QjWyN2zVLcTKD0S3E5t+pTiHv1wW6m5P8V8q5KuT2p5B1+ANGdCoC+BKJlJJDd97R9tv/7668OPfxx9PZZfn6Z//PUQj2ru8LLXRft4X62vekq0JWpb1QXZsZQCXA9LOex16zSJVt0oi1eRHwkqmfqQYpkuNJM130bxxjvvvPM8zf2IsXidpkd1FVCC7i/A3deVJpIbv6wqHnzwwfDNb34zPPTQQ9FvK65evTo4/NuDXudt3qeqyhI7Jdqyb9zGxFYWEegqUNLrYVcI1tQsQKJVMxkFEECgBoHojpETmz//+c81FNu0q7/N/Uc/+lH49re/HW6++eYovOx13rZpz+qX3Ba3KS4RtTFeZoYAAgjUVYBEq66cVIYAAp0EoiQmkdR02ty6l4k2RW2sS0uoBAEEEOgkQKLVCYSXCCBQHwE9kttKNUVJTCKp0apsTIk2LY3bmo2G0QoEECiUAIlWoYYzd52hwcUWOFTd2+K5554LDi1nanKbHGrUFgq3VTMmBBBAoL4CJFr19aQ2BBDYJHCwFyt/yNnLWYtE26K2Zq19tAcBBJotUP/jkWjV35QaEUDgdYHMPjZ8vXkh+QWqUVsr65kjgAAC9RIg0aqXJPUggECHQHt7+xF6MdW/3ffEE09oMZuT2+Y2qnVT4zZrkakWAfZFAIHeBUi0evdhKwIIpBOI7hAlHs2lq6UJpRJtjNrchENyCAQQKJEAiVaJBpuuZkGgNG2IkpbEb/ZltuOJNkZtzmxDaRgCCORSgEQrl8NGoxHIroAewe2l1u3ovylYzR951r4tndxGt1WN2DFuuxaZEEAAgfoIZD7Rqk83qQUBBJooEN0Z8p2itWvXNvGw6Q7lNrqtcemo7fEyMwQQQKDfAiRa/SakAgQQ6CQQJSuJ5KXT5uy9TLQ1anv2WkiLMiRAUxCoSYBEqyYudkYAgd4E9Ohtrrbvpwj+jT7P8xCJtu4X9yEPzaaNCCCQAwESrRwMEk1EIEcCy9zWp59+Orz00kteDCEH/7qtbnPc1KgP8TIzBBBAoF8CJFr94qMwAgh0EogevSUexXXanN2XiTZHfchuS2kZAgjkSYBEK3ujRYsQyKWAHrmNUcOjJCWRtGhVPqZEm5fGfclHw2klAghkWoBEK9PDQ+MQyJXAkWrtyBdeeCE888wzWszX5Da77Wr1SIX7ohkTAgiEgEF/BEi0+qNHWQQQSArk9m5WpRPJu1qVdcwRQACB/giQaPVHj7IIIJAUINGKNZghgAACFQESrYoEcwQQSC3Q3t7u39Sbtnr16vDYY4+lrqfVBd1290HtmBb3SYtMCCCAQHoBEq30dpSsmwAVFUDgEPch8ejNL3MZiT5EfcplJ2g0AghkRoBEKzNDQUMQyLVA7h8bVvQTiVbUp8p65gggUCKBOnaVRKuOmFSFQBkF9IhtF/V70caNG8OKFSu0mO/JfXBf1ItFcd+0yIQAAgikEyDRSudGKQQQ2CRwuBd9Jyj+fJNf5jbcB/cl7kDUt3iZWc8CbEEAgR4ESLR6gGE1AghULRA9YnvqqaeqLpD1HRN9ifqW9fbSPgQQyK4AiVZ2x4aWFVmgIH3To7Vp6soBikI8NnQ/HH586LnigLiPWmRCAAEEahcg0ardjBIIILBJYLkXn3322RB/q7pf5j7cF/cp7kjUx3iZGQIIIFCTQF4SrZo6xc4IINA0gejRWuJRW9MO3OgDJfoU9bHRx6N+BBAopgCJVjHHlV4h0HABPVIbpoMcrAiPP/64Z4WKRJ8OjvtaqP7Rmf4KUB6B6gRItKpzYi8EEOgq8EatGv3yyy+HP/7xj1os1uQ+uW/q1WiF+6oZEwIIIFCbAIlWbV7sjQACmwQO9WLiqxD8ssfI44ZE36K+5rEPtBkBBForQKLVWn+OjkCeBaLPLj3xxBN57kOvbU/0LeprrzuzEQEEEOhGgESrG5RsrKIVCGRXoL29/UC1bsa6devCY489psViTu6b+6jezYj7rEUmBBBAoHoBEq3qrdgTAQQ2CRzhRT9ai/9cjV8WLtw39zHuWNTneJkZAuUToMepBEi0UrFRCIHSC0SP0hJJSGFBEn2M+lzYjtIxBBBoiACJVkNYqRSB4groEdpC9W6xotCPDd0/hx8feq5YHPddi1VN7IQAAggEEi1OAgQQqFUg+qoDf/3BX/7yl1rL5m5/99F9jRse9T1eZoYAAgj0KUCi1ScROzRNgAPlRSB6hJZ4pJaXdqduZ6KvUd9TV0RBBBAonQCJVumGnA4jkF5Aj862UumDFKV4bOh+OhKPDw+KDbyaQACBggvUo3skWvVQpA4EyiMQPTp7/vnng6Ms3XZfHXF/I4N4mRkCCCDQqwCJVq88bEQAgU4Ch/l14g8u+2UpItHnyKAUna65kxRAAIHOAiRanUV4jQAC3QrokVmbNkSfUVqxYoUWyzUl+rw0tigXAL1FAIFUAiRaqdgohEB9BHJWix+ZjfFv4SU+HJ6zLqRvrvvsvquGMQpbaMaEAAII9C5AotW7D1sRQGCTwFFeTDxC88tSRaLvkUWpOk9nEUAglUDOEq1UfaQQAgjUR+BgV5N4hOaXpYpE3yOLUnWeziKAQCoBEq1UbBRCoFwC7e3te6vHs1577bVSfa2D+rzZ5K95sIFWzopNtMhUagE6j0AfAiRafQCxGQEEIoHoM0l+dLZhw4ZoRRn/cd9tEPc9MomXmSGAAALdCpBodcvCSgQQ6CRwiF8nHp35ZZrIfZmEQWSS+w7RAQQQaKgAiVZDeakcgfwL6BHZXPViF0WpHxu6/w4/PvRcsUtso0UmBBBAoHsBEq3uXbKzlpYg0HqB6BHZypUrwyuvvNL61rS4BTawRdyMyCZeZoYAAgh0ESDR6kLCCgQQ6CRwhF8/8cQTnhESSFhENlrFhEBpBOhobQIkWrV5sTcCpRLQozF/OWf0VQaJR2alMuiuswmLg2Oj7nZjHQIIIBBItDgJEECgN4Ho0dhLL70Unnvuud72K9U2W9gk7nRkFC93M2MVAgiUWYBEq8yjT98R6FtguXdJPCrzS0ICCZPISKuYEEAAgS4CJFpdSFjRagGOnymBpW5N4lGZXxISSJhERlrFhAACCHQRINHqQsIKBBCwQHt7+2Gaj1u7dm1I3L3RKiYL2MQ2Wh4XW2mRCQEECijQry6RaPWLj8IIFFog+uzRk08+WehO9qdzCZvIqj91URYBBIopQKJVzHGlVwjUQ2CZK0k8IvNLIiGQsImsEpvKvUjvEUCgQ4BEq4OCBQQQqAjoUdiuWp6t4NvgjdBDJBKt2bFZD3uyGgEEyipAolXWkaffWRLIYluiR2FPPfVUWLduXRbbl4k22cZGcWMis3iZGQIIIBAJkGhFDPyDAAKdBKJvPE/csem0mZcVgYRRZFZZzxwBBBCwQD4TLbecQACBhgjoEdh0VbybgseGRugjEonWbrFdHyXYjAACZRIg0SrTaNNXBKoTiB6BPf/88+Hll1+urkSJ97KRrWKCyC5eZlYiAbqKQE8CJFo9ybAegfIKRN90vmLFivIK1NjzhFVkV2NxdkcAgQILkGgVeHDpGgK1CujR1zCVOUTR4MeGPkJxIvH48JDYsDidoycIINAvARKtfvFRGIHCCfjRV9srr7wSVq5cWbjONapDtrKZ6m9T2FAzJgQQQCAEEq2cnAU0E4EmCURJwuOPP96kwxXnMAmzyLA4PaMnCCDQHwESrf7oURaB4gkc7i4lHoX5JVGFQMIsMqyiCLsgkGcB2l6lAIlWlVDshkDRBdrb2w9UH8dv2LAhJD7crVVM1QjYzHbad3xsqUUmBBAouwCJVtnPAPqPwCaB6JHXE088sWkNSzUJJOwiy80K8wIBBEopQKJVymGn0wh0K3CU1yYegfklUYNAwi6yrKEouyKAQEEFSLQKOrAF6BZdaKKAHnXtoMPNVYRHH33UMyKFQMJubmyaohaKIIBAkQRItIo0mvQFgfQC0aOup59+OqxduzZ9LSUvaTsbxgyRabzMDAEEci+QrgMkWuncKIVA0QSipCDx6Kto/WtafxKGkWnTDsyBEEAgkwIkWpkcFhqFQPME9Ihrko62h4JvgzdCPyORaO0R2/azxvwWp+UIIMAXlnIOIIBACNGdlxdffDG8qACkfwI2dMS1RLbxMjMEECihAHe0SjjodDmrAi1rV5QMJD7I3bKGFOXACcvItij9oh8IIFC7AIlW7WaUQKAwAnq05WtA9E3miUdehelfqzqSsDw8Nm5VUzguAgi0WMAX2RY3If3hKYkAAv0WWK4aBq5ZsyY888wzWmSqh4Atbaq6BipsrBkTAgiUUYBEq4yjTp8R2CQQPdpK3IHZtIWlfgkkTCPjflVG4bwI0E4EugiQaHUhYQUCpRKIkoBEUlCqzjeyswnTyLiRx6JuBBDIrgCJVnbHhpYh0FCB9vb2vXWAiYrWfa2DLf83NgAADORJREFUD17QSCRaE2PrgvaUbiGAQG8CJFq96bANgWILRHdaVqxYEZQIFLunLeidTW0bHzqyjpeZIYBAiQRItPI12LQWgXoKRD/8E3de6lk3dUkgYRtZaxUTAgiUTIBEq2QDTncRsIDutszTfL6CPyJthAZF4vu05sfmDToS1SLQKgGO25cAiVZfQmxHoJgC0R2WlStXhtWrVxezhxnolW1tHDclMo+XmSGAQEkESLRKMtB0E4FOAtEP/cSjrU6beVkvgYRxZF6veqkHAQTyIUCilY9xopUI1E1Aj7DGqrL9FPy2oREaHIlEa7/YvsFHpHoEEMiSAIlWlkaDtnQjwKoGCER3Vl5++eWwatWqBlRPlUkBG9s6XhfZx8vMEECgBAIkWiUYZLqIQCeB6Id94oPanTbzst4CCevIvt71Ux8CCDRRoMZDkWjVCMbuCBRAYKH7kHik5ZdEAwUS1pF9Aw9F1QggkDEBEq2MDQjNQaAJAjN9jNGjR3tGNEEgYR3ZN+GQWToEbUGg1AIkWqUefjpfUoGvuN/bbbdd2Hrrrb1INFDAxraODxHZx8vMEECgBAIkWiUYZLqYM4HGN/drOsRKJwBHH310OOOMM4gGGtjY1jZX2F4zJgQQKIsAiVZZRpp+IhALtLW13aHFXRXXKn6vYGqsgI1tvWts39ijUTsCCGRKoAiJVqZAaQwCeRDQD/ynFGcp5imYGitgY1s/lYdzgzZmT+CSSy6ZfcMNNwyuZ8tU5/ju6tP6sRdccME23W3rvE777n3RRRedccUVV0zrvK231yo383Of+9zQ5D5at9X5558/KbmuluXTTjttsOqY3V0ZrZ/Y3fpmrSPRapY0x0EAAQQQKIXAJZdcsvTDH/7wqM6dveyyy96gZGJK5/W9vY7rOe3pp58e19t+tWxTOxZp/w8rghM4JSLJBGXxwIEDj/G2KmLQgAEDZmzYsOG9qtN3yasoEkJ7e/upL7zwwvHJnfX/OgcOGTLkkOS6Wpb1eH6M9j8t9tLi65P6NllL58o9dRKn8v2aSLT6xUdhBBBAAAEEuggsHTZs2FuTa/UDf++NGzcu13r/4E9uqmpZSUh7VTtWsZPuQv1Su31SEZ599tmpmndJULSuqklJ04va8eahQ4c+fOmllx6tfu6k171OSqpUrH3hhRdeuFevO9awsScftecZVfOpK6+8cqXmLZlItFrCzkERQCApwDICRRPQnZ5ZSmiWuV/6Ye9kZrMvq9W62UpMLtD8Eu134rnnnjsi3neI1v2V1l2o7R/dYostjvb6SujO0Ru0/gPa51LFCYqRlW2ea9vbHV7WtmGKqxS7xa8XaPkqJTi++3TWxRdfPP2111473dt0nAtU9+5eVtvHqY4Lta/bttnxvb0S69at+63K/R+9nr169erzlD05cXqryh2kdb1OSjqf0p2zoz/+8Y93udOk8sPU/3dofpXmZ3zsYx/bzpVp+XC164Naf5bC287WfIG3JcN36bTfX2v/D7mP2nauEq0Jer1c689TGc0uvVCvo/HR9oZOJFoN5aVyBBBAAIEyCiiBuV0Jy4FKXhbpDs5JSizuVyLysi30g36YXp+kR253aPkSJRxDRo0atdTbtP447bet4p7169d/S3Mnad4UtO8u2r5c674+fPjwT2m+URveo+iYtO6XioXvf//7/Rmo7b1BZaIvytV8keK32v6q10+YMMF3eW7xsuKLuiv1G809OXn7mdrvPuysPuzvlZ1DbRi9Zs2ac7Tefzt1kOpeqb7cpNe/UVvfo0TmVM231usuk+r+T7n8Ye3atW/z56s67XBo/PqSwYMH/2DQoEEnxq/92HFLHec5vf6CjvWw5idfcMEFMzSPprFjxw7TY9Z3y99t+we176VoQ/yP+u5HsPfL/ntqw77q287xpobNSLQaRtvIiqkbAQQQQCDLAkoCntAP9duUFJyoH/ov6wf6nZX2KvlYo3U3a59JWj5T+81XTPrMZz4zXD/8d1QC8o3LL7/8p1dcccWvtfxvlXKaL9BrJxnb6w7SHlpeo3UTzz///OTnvn6ldeuUcCzQsRcqnlad83WcLTzXcX6h7dF01llnrdUjtyf84tVXX11x3nnn/dnLLqM7QXcqUfovLf9SSUm3X7SrPkxRfcMVL6vcvymp+Set21HLZylm6nj+7FdHoqh1HZO2qVj7VzUfNXny5M3u9k2ZMuVOrV+h/h2n479ZhYb5jpTmTrRelOX/VX9+pTbernUPKRnbV/NoUuJ2qhamq/w/f/KTn4z6o9fJ6WGV/Z58/131O+mcntzYiGUSrUaoUicCCCCAQOkF9Hzqx8om/ls//L+cxNCjsFlKDt6rdQOUmPyX5k6OgvYbpmVP0R0nL2i/v3gexzDVtz5e9sz73atE6BW/cCiJ2KB9HlISt7OSje2UqNyj9a9q7keAA7T+/+l1X9OGxA7rVE9b4nVy0YneXatWrfr0gAEDdINr+LnaGD2mVBv+W8vXqD0PaN7tpG1O0L6h+neXw9zKTs8888z7tDxb/XpM9dyn5Y5J+yY9gpKl1YqO38jU8gb11esO7ii0+cJmfdOmQYqGTiRaDeWlcgQQQACBMgso2brl6quv3uzxlZIn3yH6kxKNO5T4PKhkInq89tGPfvQFJQne91Btm3j22WcPV7IRJS421DbfJZuwbt26/6ft9yo5Wal18zvfudF6f9h9W5fxXTHNf6UEZZHnKrdO845Jdb3mF2pTt1/34G09hepyEvXsxIkTz1I7jlSSM1T7PqJHntdq+WHNu/zmpbZvNqmO/9W+/6P2Rfvq9Uh5TJLL93XX6Ueq14/6Ospo2zba5wDFSN3ZWqjXOyt+HeL/9PjzJpX5itbtoX26fH4r3q2pMxKtpnJzMAQQQCAS4J8SCygJeFDdH61E4CrNL1GiEX0QXstBCY8/M+VE7NwxY8ZcrHVRwqR5eOGFF36gfVfocd8HXFbJyfGDBg36ibclQ8nVb/Xad7v8GSYthuiOmRY6HhtqOZpUzyrVuVLHPUPLB0Qrq/xH+y/RrierPxNUx/NK8P5V7blb7fPXQ2z8+Mc/vkLb+5zGjRv3LSVHTjCD6vTduYdV1+lavkp93DNZQbyfPxP2MS2/Xdse0H4dBjLa4P6rTd9Tm44bNWrUaO3T0olEq6X8HBwBBBBAoIACN6pP/loBzTabvqjk4HdKDP40bNiwT2vLjbpzc4Pm1yhuU4QLL7zwD2vWrPFr13HZxRdfHO03YcKEF6+99tq1Kvv50aNHX6p9r9PdMv/mnB896uXmk+5U/aPq8WeYnLw40bpRZT0PSoacAN1cKaFjXKP9/07bf6B1v1CS8y3No0l3pZzE3BW96PrPMCU0axW3KVH7vBKbxboDd4Ze/+iSSy753667d6y5+ZVXXnm48sqfFdNzx39QG77rdSr7ec3d/xt1h+ozXn7sscdellVQ4rVS2y/TuusUl2n5O5oHb9f8xsrdPdnco3b8q9qz2uu9Xeb/oXberdfRpO3fl9EPoxcN/IdEq4G4VF1HAapCAAEEciKgH/6PKPz5pc1arB/+j2u979iEj3zkIy9p+RElVo9qvkrxx8rOV1111Qt67Tp8V8qJ0iOnn356x2ezzjnnnNXa/mRl/+7mV1555dOup7JN+z+SWH5Vrx+rvPbc+3uu9S/qTlTHXzH4xCc+8bzWdZc0evdfKLm6Wv36sZKkDykJ2lFJ2le1f29JlvvzWCUhciUOPzZVG1Z62aE63P9HvN7LN954Y0f/4+1Pan3k49fertcdffQ6v1b4Ee0j3n7++ec/f8EFFySP8az6518u8O4NCxKthtFSMQIIIIAAAsUVUBLzsiJKdpRwrVCi9dXLL7/8fxrVY92B+qkSujsbVX+t9Va7P4lWtVLshwACCCCAAALdCujx4/UXXXRRw5IsH1RJ3Srd9Xray3kKEq08jRZtRQABBHIrQMMRKKcAiVY5x51eI4AAAggggEATBEi0moDMIRBII0AZBBBAAIH8C5Bo5X8M6QECCCCAAAIIZFSgQIlWRoVpFgIIIIAAAgiUVoBEq7RDT8cRQAABBBoqQOUISIBESwhMCCCAAAIIIIBAIwRItBqhSp0IIJBGgDIIIIBA4QRItAo3pHQIAQQQQAABBLIiQKKVlZFI0w7KIIAAAggggECmBUi0Mj08NA4BBBBAAIH8CNDSrgIkWl1NWIMAAggggAACCNRFgESrLoxUggACCKQRoAwCCBRdgESr6CNM/xBAAAEEEECgZQIkWi2j58BpBCiDAAIIIIBAngRItPI0WrQVAQQQQAABBLIk0GdbSLT6JGIHBBBAAAEEEEAgnQCJVjo3SiGAAAIIpBGgDAIlEyDRKtmA010EEEAAAQQQaJ4AiVbzrDkSAmkEKIMAAgggkGOB/w8AAP//5rV1fwAAAAZJREFUAwB5YMC9lqhXJ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data:image/png;base64,iVBORw0KGgoAAAANSUhEUgAAAloAAAH9CAYAAADCqtIhAAAQAElEQVR4AezdCbwdZX3/8edmD9kXSALZFyAJkLCFRXYCYYtgEQRRBKsgqFgQRUF2RLAqVviXQluhVv0r1pUdQUVtq1RbLfxdUIGwCAEJi0hWcv/f7zDnZnLXc+aeZZYPr/ll5szM88zzvJ85c3/MnHvugMB/CCCAAAIIIIAAAg0RINFqCCuVIoAAAgikE6AUAsUSINEq1njSGwQQQAABBBDIkACJVoYGg6YgkEaAMggggAAC2RUg0cru2NAyBBBAAAEEEMi5QAkTrZyPGM1HAAEEEEAAgdwIkGjlZqhoKAIIIIBAIQXoVKEFSLQKPbx0DgEEEEAAAQRaKUCi1Up9jo0AAmkEKIMAAgjkRoBEKzdDRUMRQAABBBBAIG8CJFp5G7E07aUMAggggAACCLREgESrJewcFAEEEEAAgfIKlKnnJFplGm36igACCCCAAAJNFSDRaio3B0MAAQTSCFAGAQTyKkCildeRo90IIIAAAgggkHkBEq3MDxENTCNAGQQQQAABBLIgQKKVhVGgDQgggAACCCBQSIE40Spk3+gUAggggAACCCDQUgESrZbyc3AEEEAAgW4FWIlAQQRItAoykHQDAQQQQAABBLInQKKVvTGhRQikEaAMAggggEAGBUi0MjgoNAkBBBBAAAEEiiFQ3kSrGONHLxBAAAEEEEAgwwIkWhkeHJqGAAIIIFAeAXpaTAESrWKOK71CAAEEEEAAgQwIkGhlYBBoAgIIpBGgDAIIIJB9ARKt7I8RLUQAAQQQQACBnAqQaOV04NI0mzIIIIAAAggg0FwBEq3menM0BBBAAAEEEHhdoBT/kmiVYpjpJAIIIIAAAgi0QoBEqxXqHBMBBBBII0AZBBDInQCJVu6GjAYjgAACCCCAQF4ESLTyMlK0M40AZRBAAAEEEGipAIlWS/k5OAIIIIAAAggUWWDzRKvIPaVvCCCAAAIIIIBAkwVItJoMzuEQQAABBKoXYE8E8i5AopX3EaT9CCCAAAIIIJBZARKtzA4NDUMgjQBlEEAAAQSyJECilaXRoC0IIIAAAgggUCiB0idahRpNOoMAAggggAACmRIg0crUcNAYBBBAAIGSC9D9ggmQaBVsQOkOAggggAACCGRHgEQrO2NBSxBAII0AZRBAAIEMC5BoZXhwaBoCCCCAAAII5FuARCvf45em9ZRBAAEEEEAAgSYJkGg1CZrDIIAAAggggEB3AsVeR6JV7PGldwgggAACCCDQQgESrRbic2gEEEAgjQBlEEAgPwIkWvkZK1qKAAIIIIAAAjkTINHK2YDR3DQClEEAAQQQQKA1AiRarXHnqAgggAACCCBQAoFuE60S9JsuIoAAAggggAACDRcg0Wo4MQdAAAEEEOinAMURyK0AiVZuh46GI4AAAggggEDWBUi0sj5CtA+BNAKUQQABBBDIhACJViaGgUYggAACCCCAQBEFSLReH1X+RQABBBBAAAEE6i5AolV3UipEAAEEEECgvwKUL4oAiVZRRpJ+IIAAAggggEDmBEi0MjckNAgBBNIIUAYBBBDIogCJVhZHhTYhgAACCCCAQCEESLQKMYxpOkEZBBBAAAEEEGi0AIlWo4WpHwEEEEAAAQT6FijoHiRaBR1YuoUAAggggAACrRcg0Wr9GNACBBBAII0AZRBAIAcCJFo5GCSaiAACCCCAAAL5FCDRyue40eo0ApRBAAEEEECgyQIkWk0G53AIIIAAAgggUB6B3hKt8ijQUwQQQAABBBBAoAECJFoNQKVKBBBAAIFGCFAnAvkTINHK35jRYgQQQAABBBDIiQCJVk4GimYikEaAMggggAACrRUg0WqtP0dHAAEEEEAAgQILkGhtNri8QAABBBBAAAEE6idAolU/S2pCAAEEEECgvgLUlnsBEq3cDyEdQAABBBBAAIGsCpBoZXVkaBcCCKQRoAwCCCCQKQESrUwNB41BAAEEEEAAgSIJkGgVaTTT9IUyCCCAAAIIINAwARKthtFSMQIIIIAAAgjUKlC0/Um0ijai9AcBBBBAAAEEMiNAopWZoaAhCCCAQBoByiCAQJYFSLSyPDq0DQEEEEAAAQRyLUCilevho/FpBCiDAAIIIIBAswRItJolzXEQQAABBBBAoHQCVSRapTOhwwgggAACCCCAQF0ESLTqwkglCCCAAAJNE+BACORIgEQrR4NFUxFAAAEEEEAgXwIkWvkaL1qLQBoByiCAAAIItEiARKtF8BwWAQQQQAABBIovQKLV3RizDgEEEEAAAQQQqIMAiVYdEKkCAQQQQACBRgpQd34FSLTyO3a0HAEEEEAAAQQyLkCilfEBonkIIJBGgDIIIIBANgRItLIxDrQCAQQQQAABBAooQKJVwEFN0yXKIIAAAggggED9BUi06m9KjQgggAACCCDQP4HClCbRKsxQ0hEEEEAAAQQQyJoAiVbWRoT2IIAAAmkEKIMAApkUINHK5LDQKAQQQAABBBAoggCJVhFGkT6kEaAMAggggAACDRcg0Wo4MQdAAAEEEEAAgbIKVJ9olVWIfiOAAAIIIIAAAikFSLRSwlEMAQQQQKC1AhwdgTwIkGjlYZRoIwIIIIAAAgjkUoBEK5fDRqMRSCNAGQQQQACBZguQaDVbnOMhgAACCCCAQGkESLR6GWo2IYAAAggggAAC/REg0eqPHmURQAABBBBongBHyqEAiVYOB40mI4AAAggggEA+BEi08jFOtBIBBNIIUAYBBBBosQCJVosHgMMjgAACCCCAQHEFSLSKO7ZpekYZBBBAAAEEEKijAIlWHTGpCgEEEEAAAQTqKZD/uki08j+G9AABBBBAAAEEMipAopXRgaFZCCCAQBoByiCAQLYESLSyNR60BgEEEEAAAQQKJECiVaDBpCtpBCiDAAIIIIBA4wRItBpnS80IIIAAAgggUHKBmhOtknvRfQQQQAABBBBAoGoBEq2qqdgRAQQQQCCDAjQJgUwLkGhlenhoHAIIIIAAAgjkWYBEK8+jR9sRSCNAGQQQQACBpgmQaDWNmgMhgAACCCCAQNkESLT6HnH2QAABBBBAAAEEUgmQaKVioxACCCCAAAKtEuC4eRIg0crTaNFWBBBAAAEEEMiVAIlWroaLxiKAQBoByiCAAAKtEiDRapU8x0UAAQQQQACBwguQaBV+iNN0kDIIIIAAAgggUA8BEq16KFIHAggggAACCDROIMc1k2jlePBoOgIIIIAAAghkW4BEK9vjQ+sQQACBNAKUQQCBjAiQaGVkIGgGAggggAACCBRPgESreGNKj9IIUAYBBBBAAIEGCJBoNQCVKhFAAAEEEEAAAQukTbRclkAAAQQQQAABBBDoRYBEqxccNiGAAAII5EWAdiKQTQESrWyOC61CAAEEEEAAgQIIkGgVYBDpAgJpBCiDAAIIINB4ARKtxhtzBAQQQAABBBAoqQCJVtUDz44IIIAAAggggEBtAiRatXmxNwIIIIAAAtkQoBW5ECDRysUw0UgEEEAAAQQQyKMAiVYeR402I4BAGgHKIIAAAk0XINFqOjkHRAABBBBAAIGyCJBolWWk0/STMggggAACCCDQLwESrX7xURgBBBBAAAEEmiWQx+OQaOVx1GgzAggggAACCORCgEQrF8NEIxFAAIE0ApRBAIFWC5BotXoEOD4CCCCAAAIIFFaARKuwQ0vH0ghQBgEEEEAAgXoKkGjVU5O6EEAAAQQQQACBhEA/E61ETSwigAACCCCAAAIIbCZAorUZBy8QQAABBHItQOMRyJgAiVbGBoTmIIAAAggggEBxBEi0ijOW9ASBNAKUQQABBBBooACJVgNxqRoBBBBAAAEEyi1AolXr+LM/AggggAACCCBQpQCJVpVQ7IYAAggggEAWBWhTtgVItLI9PrQOAQQQQAABBHIsQKKV48Gj6QggkEaAMggggEDzBEi0mmfNkRBAAAEEEECgZAIkWiUb8DTdpQwCCCCAAAIIpBMg0UrnRikEEEAAAQQQaI1Aro5KopWr4aKxCCCAAAIIIJAnARKtPI0WbUUAAQTSCFAGAQRaJkCi1TJ6DowAAggggAACRRcg0Sr6CNO/NAKUQQABBBBAoC4CJFp1YaQSBBBAAAEEEECgq0B9Eq2u9bIGAQQQQAABBBAovQCJVulPAQAQQACB4gnQIwSyIkCilZWRoB0IIIAAAgggUDgBEq3CDSkdQiCNAGUQQAABBBohQKLVCFXqRAABBBBAAAEEJECiJYQ0E2UQQAABBBBAAIG+BEi0+hJiOwIIIIAAAtkXoIUZFSDRyujA0CwEEEAAAQQQyL8AiVb+x5AeIIBAGgHKIIAAAk0QINFqAjKHQAABBBBAAIFyCpBolXPc0/SaMggggAACCCBQowCJVo1g7I4AAggggAACWRDIRxtItPIxTrQSAQQQQAABBHIoQKKVw0GjyQgggEAaAcoggEDzBUi0mm/OERFAAAEEEECgJAIkWiUZaLqZRoAyCCCAAAII9E+ARKt/fpRGAAEEEEAAAQR6FKhrotXjUdiAAAIIIIAAAgiUUIBEq4SDTpcRQACBkgjQTQRaLkCi1fIhoAEIIIAAAgggUFQBEq2ijiz9QiCNAGUQQAABBOoqQKJVV04qQwABBBBAAAEENgmQaG2ySLNEGQQQQAABBBBAoEcBEq0eadiAAAIIIIBA3gRob9YESLSyNiK0BwEEEEAAAQQKI0CiVZihpCMIIJBGgDIIIIBAIwVItBqpS90IIIAAAgggUGoBEq1SD3+azlMGAQQQQAABBKoVINGqVor9EEAAAQQQQCB7AhlvEYlWxgeI5iGAAAIIIIBAfgVItPI7drQcAQQQSCNAGQQQaKIAiVYTsTkUAggggAACCJRLgESrXONNb9MIUAYBBBBAAIGUAiRaKeEohgACCCCAAAII9CXQiESrr2OyHQEEEEAAAQQQKIUAiVYphplOIoAAAmUWoO8ItE6ARKt19hwZAQQQQAABBAouQKJV8AGmewikEaAMAggggEB9BEi06uNILQgggAACCCCAQBcBEq0uJGlWUAYBBBBAAAEEEOgqQKLV1YQ1CCCAAAII5FuA1mdGgEQrM0NBQxBAAAEEEECgaAIkWkUbUfqDAAJpBCiDAAIINESARKshrFSKAAIIIIAAAgiEQKLFWZBOgFIIIIAAAggg0KcAiVafROyAAAIIIIAAAlkXyGr7SLSyOjK0CwEEEEAAAQRyL0CilfshpAMIIIBAGgHKIIBAMwRItJqhzDEQQAABBBBAoJQCJFqlHHY6nUaAMggggAACCNQqQKJVqxj7I4AAAggggAACVQo0MNGqsgXshgACCCCAAAIIFFSARKugA0u3EEAAAQQ6CfASgRYIkGi1AJ1DIoAAAggggEA5BEi0yjHO9BKBNAKUQQABBBDopwCJVj8BKY4AAggggAACCPQkQKLVk0ya9ZRBAAEEEEAAAQQSAiRaCQwWEUAAAQQQKJIAfWm9AIlW68eAkNpgzgAAEABJREFUFiCAAAIIIIBAQQVItAo6sHQLAQTSCFAGAQQQqK8AiVZ9PakNAQQQQAABBBDoECDR6qBgIY0AZRBAAAEEEECgZwESrZ5t2IIAAggggAAC+RLIXGtJtDI3JDQIAQQQQAABBIoiQKJVlJGkHwgggEAaAcoggEBDBUi0GspL5QgggAACCCBQZgESrTKPPn1PI0AZBBBAAAEEqhYg0aqaih0RQAABBBBAAIHaBBqfaNXWHvZGAAEEEEAAAQQKI0CiVZihpCMIIIAAAtUIsA8CzRQg0WqmNsdCAAEEEEAAgVIJkGiVarjpLAJpBCiDAAIIIJBWgEQrrRzlEEAAAQQQQACBPgRItPoASrOZMggggAACCCCAgAVItKxAIIAAAgggUFwBetZCARKtFuJzaAQQQAABBBAotgCJVrHHl94hgEAaAcoggAACdRIg0aoTJNUggAACCCCAAAKdBUi0OovwOo0AZRBAAAEEEECgGwESrW5QWIUAAggggAACeRbITttJtLIzFrQEAQQQQAABBAomQKJVsAGlOwgggEAaAcoggEBjBEi0GuNKrQgggAACCCCAQCDR4iRAIJUAhRBAAAEEEOhbgESrbyP2QAABBBBAAAEEUgk0LdFK1ToKIYAAAggggAACORYg0crx4NF0BBBAAIHUAhREoCkCJFpNYeYgCCCAAAIIIFBGARKtMo46fUYgjQBlEEAAAQRqFiDRqpmMAggggAACCCCAQHUCJFrVOaXZizIIIIAAAgggUHIBEq2SnwB0HwEEEECgLAL0sxUCJFqtUOeYCCCAAAIIIFAKARKtUgwznUQAgTQClEEAAQT6K0Ci1V9ByiOAAAIIIIAAAj0IkGj1AMPqNAKUQQABBBBAAIGkAIlWUoNlBBBAAAEEECiOQAZ6QqKVgUGgCQgggAACCCBQTAESrWKOK71CAAEE0ghQBgEE6ixAolVnUKpDAAEEEEAAAQQqAiRaFQnmCKQRoAwCCCCAAAK9CJBo9YLDJgQQQAABBBBAoD8CzU60+tNWyiKAAAIIIIAAArkSINHK1XDRWAQQQACB+gpQGwKNFSDRaqwvtSOAAAIIIIBAiQVItEo8+HQdgTQClEEAAQQQqF6ARKt6K/ZEAAEEEEAAAQRqEiDRqokrzc6UQQABBBBAAIGyCpBolXXk6TcCCCCAQDkF6HVTBUi0msrNwRBAAAEEEECgTAIkWmUabfqKAAJpBCiDAAIIpBYg0UpNR0EEEEAAAQQQQKB3ARKt3n3YmkaAMggggAACCCAQCZBoRQz8gwACCCCAAAJFFWhlv0i0WqnPsRFAAAEEEECg0AIkWoUeXjqHAAIIpBGgDAII1EuARKtektSDAAIIIIAAAgh0EiDR6gTCSwTSCFAGAQQQQACB7gRItLpTYR0CCCCAAAIIIFAHgRYlWnVoOVUggAACCCCAAAIZFyDRyvgA0TwEEEAAgSYIcAgEGiRAotUgWKpFAAEEEEAAAQRItDgHEEAgjQBlEEAAAQSqECDRqgKJXRBAAAEEEEAAgTQCJFpp1NKUoQwCCCCAAAIIlE6ARKt0Q06HEUAAAQQQCAGD5giQaDXHmaMggAACCCCAQAkFSLRKOOh0GQEE0ghQBgEEEKhdgESrdjNKIIAAAggggAACVQmQaFXFxE5pBCiDAAIIIIBA2QVItMp+BtB/BBBAAAEEyiHQkl6SaLWEnYMigAACCCCAQBkESLTKMMr0EQEEEEgjQBkEEOi3AIlWvwmpAAEEEEAAAQQQ6F6ARKt7F9YikEaAMggggAACCGwmQKK1GQcvEEAAAQQQQACB+gk0JdFqb28/TvFNxQuKTRNLCCDQLIHndaAvK46r3+WDmtIIeAwUXA+FwIRAiwSaej1seKIlRF/Yb9EF6RjFWAUTAgg0X2C8Dnmi4pb4PalFpmYLxPZcD5sNX8Px2LUUAk29HjY80dKQvUkRPvurVWHpPSvCjH/7HYEB50CTz4Hdb3s0eg/6vah4q4KpNQLR9fCBR/85fOmnJ4Vrv7c3gQHnQJPPgc//eHnwezC+BDT8etiMRGuZO/OlR14Kv3t5nRcJBBBossCzazaE2578c+WoB1QW+j+nhhoFouvhQ099K6z6y6M1FmV3BBCoh8Bf1j0ffvfs9ypVNfx62IxEa7V7M2PkYM8IBBBokcA2WwyqHPnVygLzpgtE18MxW0xt+oE5IAIIbBIYNWxS5UXDr4fNSLSi/21btvWISqdKPafzCLRKYOmUkZVDP1JZYN50geh6OHvifk0/MAdEAIFNArMm7lN50fDrYTMSrRvcm3dvOy4cPX2UFwkEEGiygN97b58zpnLU6D1ZecG8qQKR/c7TTwzbTjq0qQfmYAj0IFC61X7v7bjNX1X6Hb0nKy8aMW94otXW1vZFNfyrivC5JZPD8TNHe5FAAIEmCZwwa0z03osPd0v8noxfMmumQGwfXQ+XLbwkLJhyVDMPz7EQKL3Awq3fGPzeiyGacj1seKLlzujicoLm1yvC3+42KZw8h295sAWBQKMFTpk7Nly961aVw9yg9+JbKi+YpxToZzGNQcf18OD554edph7bzxopjgAC1QgsmnpcOGj7j1R2bdr1sCmJlnuli8uZmn9cES7fectwmh4leplAAIHGCJy+3bhw6eItK5VfrffgeyovmLdWQGPRcT3cf9sPhl2mN/w3zFvbYY6OQIsFdpl+Uthv27MrrWjq9bBpiZZ7p4vLxzT/kCJcsNPEcNb88V4kii1A71og4PfW+TtOrBz5I3rvdfxvXGUl89YKaEw6rodvmPu+sPvMU1vbII6OQEEF/N56w9z3VnrX9OthUxMt91IXl09p/m5F+ODCCeHaPSaHqSMG+yWBAAL9FPB7ye8pv7fiqk7Te+7qeJlZxgQ0Nh3Xwz1nvzssW3hZGD1sSsZaSXMQyKeA30t+T/m9Ffcgvh7Gr5o0a3qi5X7p4vJPmr9J8dAbp40KX91vmw1HTO341XOtZkIAgVoF/B7ye8nvKZV9SPEmvdf+UXOmDAtojDquh9tOWhretMt1G+ZudWCGW0zTEMi+gN9Dfi/5PaXWtvR62JJES50Ourh8S/ODFTfq/8IHXb/nlPBRPeoY0KY1TAggULWA3zN+7/g95PeSCt6oODh+j2mRKesC8VhF10P9X/igw3f4eHjDnDN1nWzZJXozMl4gkBeBtrYB0XvH7yG/l9Tull8PW/ou1sXlWcXpgjhF8cR7thsXvrL/tPWLxw/TSyYEEOhLwO8Vv2f83tG+TyhO8XtK8ayWmXIk4DFTdFwPd5nxNt/dWj9p9IIc9YKmItA6Ab9XdBdrvd87akVmroctTbQEEU26uPyLFg5SfHWPicMG37L/1PUfWDA+TBg6UKuYEMibQOPb6/eG3yN+r/g9oyP6u5kOit9LesmUV4F4DKPr4TZjFg8+dpe/X79k1jvD8MF8LU5ex5R2N1bA7w2/R/xe8XtGR8vU9TATiZZQgi4uv1f4+2XOGjqwbdU5CyaEO5dOX3eG7nKNGpyZZrqpBAItE/B7we8Jvzf8HvF7RY05y+8dxe+1zFQAAY+lIroeDhwwZNUes94VTlzyhXW76i7XkEF8nrUAQ0wX6iDg94LfE35v+D3i94qqzdz1MBMZjGA6Jl1crtWLPRXXTBo+aOBHdpwYbjt4+sZ3zRsb9ENFq5kQKJ+Az32/B/xe8HvC7w0pXKPYM37PaJGpaALx2EbXwxFDJw7ce86Z4YTdP79x8bQTgn6oFK279AeBqgR87vs94PeC3xN+b6hgZq+HmUu0hOW7W4/pAnOOln2B+cLMkYMHXLhoy3DrwdPDyXPGBH/4V9uYECi8gM91n/M+9/0e8HtBnf6CwgnWOXqfPKZlpgILeIwVHdfDMcOnDth33lnhLbt/PvjvtbW1ZfIynvcRof0ZFPC57nPe577fA34vqJmZvx5m+h2qi8vPFO8Q5GGKO7YbPSRcvvNW4TsHTQ+nzh0bxgzJdPPVZCYE0gn43PY57nPd57zPfdV0h+IwvycUP9MyU4kEPOaKjuvhhBGzwwHbnRuO3+2fwqKpx4Whg0aVSIOulknA57bPcZ/rPud97qv/ubkeDlBjMz/p4nK34kg19CTFT3ccNzRcsnjLcNfSGeFDO0wIc0cP0WomBPIv4HPZ57TPbZ/jPtfVq58qTvJ7QHG3lrM30aKmCfgcUHRcD7catX30p0XeuuQLYa/Zp4fxI2Y2rS0cCIFGCvhc9jntc9t/Psfnuo6Xu+thLhItwUaTLi5fVvhx4tu04o6ttxgU3rf9eCVc08Mnd50U9txyuFYzIZA/AZ+7PofvWjo9Oqd9bqsX/j+2t/mcV3xZr5kQ6BDwOaHouB6OHDYp7DbzHeGE3f8lHLz9R8M243bp2JcFBPIk4HPX57DPZZ/TPrfV/txeD3OVaAk6mnRx+ZLC/0e3v1bcOGhA26tvmTU6fHX/qeGmN2wdlk8bpdWZnmgcApGAz1Wfsz53fQ77XNYGf8He/j7HFV/SayYEehTwOaLouB4OHDDo1QVbLw9/tfN1YfmiT4V5k5b2WJYNCGRJwOeqz1mfuz6HfS6rfbm/HuYy0RJ8NOni8kPF6W0h7KgVFyl+c9CUEeG6PSaHWw+eFs5eMCHsMoEvP5ULU4YEfE763PQ56nPV56ya9xvFRT6Xo3O6re2Hes2EQNUCOm+i62EIbR3Xw5kT9g6HLbws+uD8HrP+Okwes0PgPwS6F2jNWp+TPjf9AXefqz5n1ZLoehh0Luu8Pl2R6+thrhOtEP+nQXhEcbleLlKcqrh3p3HDwt8sGB++eeA0fz1EOHfhhLBkIo8WZcPUAgGfez4Hbzt4enRO+tz0Oaqm3KvwObvI57DiEb1mQiC1gM8hxWbXQ3+2ZYkSreN2vTFKuvacfVrYeqwvl6kPQ0EEUgv43PM56OTK56TPTZ+jqrCQ18NCJFoanGjSxWWd4mbFIVrhzy5cpvnP/IHi988fH752wNRw1yHTg7+HaC8+zyUapkYK+BzzueZzzueez0Gfizqmf2PQ56a/ouEQna8+Z9dpPVOOBLLeVJ1X3V4P/QNt95mnhGN3ud5fghr8PURT+TxX1ocz9+3zOeZz7cQlX4jOPZ+DPhfVscJfDwuVaGnAOiZdZH6quFixu1buo7hS8Yv5Y4YGf7P2V/afGr576IzwsZ0mhn0nbaFNTAj0X8Dnks8pn1s+x3yu+ZxTzb9Q+Bzcx+ekwuemf3tGq5kQaKyAzrdur4cTR84Nu854W3jTzteFk/b4Uthn7vvDtPFLGtsYai+NgM8ln1M+t3yO+VzzOSeAUl0PC5toaSA7Jl1k/l1xgWJnrTxA8UnFQ9uOHhLeve248MV9twnfXzYjXLxoy3DA5BFh9OBSsIigmVMxj+U/ieNzxueOzyGfSz6nfG6pxw8pfK4d4HNP4XPw37WOCYGWCeg87PZ6OH7ErLDz9BPDMYs/G96251fCfvP+JspMBjsAABAASURBVMyYsFcYyp/8adlY5e3A/pM4Pmd87vgc8rnkc8rnlvpS2uth6TIKXWTuV5yn8AdGl2rwP6P4zexRQ8I7540N/7LP1uGnR84Kvhvhxz7LthkZ/Ad8tQ8TAmHckIHhQCXjH1w4IUrQfa74nPG543NIRP4Qp8+ppT7HFD7X7td6JgQyJ6Dzs9vr4bgtpodF044Pb1z06XDqG74d3fHae86ZYc6W+/PHrTM3iq1r0LDBY8JMJeN7zn53OEYJ+jt1rvic8bnjc0gty/b1UA1sxlS6RCuJqovMfYoPKuZrvb99/nOaP7TFoAHBn6/xY58b95oS/nv57PDtg6aFSxdvGd44bVTYatgg7cZUBgEn2YdsPSJ8eIcJ0Wf8fvHG2eFmJeNnzR8fPXIeoXNFDg8qfO74W9vn63zyOXWf1jEhkBsBnbfdXg8HDxwe/PkaP/Y5YsdPhHfte0f0bfT+AsltJy0NI4ZMyE0faWj/BIYPGRdmTdw37DXnPdHnrN69751huZLx3WeeGvyY0OeKjsD1UAjJqdSJVhJCFxl/+/wHNPedrrnadoLi04r720NYvXj8sHDK3LHh2j0mh/86alb0+a6rd90qvGn6qBB/uWTgv/wLTBo+KBw5dWSUVN+xdHqUZP/T3luH924/PvqtVZ0Lf1Ev71F8QvFmxSydMzspfO7crddMCOReQOdzd9fD6HoYQvvqSaMXBP9JlGULLwvv3OfW6PNdB23/kbDd5GVh5LBJue8/HXhdYMTQiWHuVgdFf3nghN1vDu/a5/Zw1E5Xh91mnBz/1mo718PXqXr9l0SrGx5dZP6g+KriXMUBbSGM024HKj6q+MaGje1P+zM4J8waEz67ZHL4zyNmhR8fPjN8ardJ4R1KxvabtEWYOmKwdmXKsoDHyGPlMftbjd39h80MD+ix8d/vOSVKqheOHRpea29/Un34kuL9ir11LozXObFMcb7i64rHtJ4JgcIK6Bzf7HoYQttm18ON7a897c/gLNz6jeHQBReHU/f+ZnjHXv8Wls6/IOw09c1h+vglYfSwKYH/si3gMfJYecw8difvdUt45xu+Ew7f4Yooqd5y1LZBY73Z9TCENq6Hoe//SLT6NgptbW1rFT9QXKU4dvDAAVur2FzF2xV/r/jvaUqsjps5Olymx4v/uu824d+VeP3h2Hnt9xw6I9ygx4/n7TAxHK/tu00Yzme+QvP+86M/m9veY+Cx8Jh4bDxGHiuPmbfPHBklx/+l1n1Wcbxi1qABA6ZpzP1ncK7T/D8V1X8NgypgQqBoAnoPbHY9HDhgUJfr4ejhW4f5U44M+297Tjh68WfDO/b+enjvgT9sf+seXwxH7Hhl2HvOGWG+tk8ZsxOf+WriCTJ88Nhgc9t7DDwWHhOPjcfIY+Ux8/Yxw6e6ZZtdDzXWXA+tUmOQaNUIVtldFxv/X94XNX+vYletH6bwXa8zNb9Wce+gtvD0dqOHhMO2GRnO3H5c8F2Trx84NXoc9b9vnBO+ddC0cM3uk4O/X+koPa5aoDsowwfqnokKM1UvYDPb2dCWNrWtjf35Opvb3mPgsfCYeGx0BH85nsfKY+axG6qxXKI4W/E1BXerhMSEQF8Ceq/0eT0c0Dbo6QkjZoc5Wx4Qdp3x9uiO15t3/Yfgz3ydtt/d4bjd/jEcsuCisPvMU8K8rQ4OW46cFwYN9GW1r6OzPSlgM9vZ0JY2ta2NbW1z37HyGHgsPCYeG9XB9VAIjZiylGg1on9Nq1MXmsr/5V2v5bMU/iLKbdSAsYq9FO9UfEpxu+KRMUMGhJ3HDwt/NWNU9K31/0ePq+5cOj385k1zw4NHzwl+jOVvtffng5wk+Dcg/bUBb54xOvqtt0XjhgXfRYs/jK0qizO5T+6b++jf8HOf3Xcb2MImtrGRrWxmOxv629dtalsbS8XftG5z23sMPBZjNT7bKDxGHiuPme9YcrdKYEwI9FdA762arodDB40Kk0cvDNtPPizsOfu0cNgOl4cTlvxLOGP/74XT9rsn+DHWcbveGH0+6OD55+uO2JnBXxswf8oRYeaEvcKk0fOD76LFH8bub/MzVd59ct/cR/fVfXbf955zZrCFPzNlGxvZyma2s6EtbWpbG6tjXA+F0OyJRKvB4rrgvKT4ieImxYcURynm6LD+X7VdND9JcYXi64pfK8LowQOCH2P5b+L5N978WMu/Aekvwvz07pOi33r7zsHTos+F/eqYOeG3Ss78ObHblah9QY8t/27J5HDRoi3DBxaMDy73rnljw8lzxgZ/puxYJWr+Q8b+2gonMftstUX0IW8nJr4rNG/0kOjY/oD/xGEDo7b4jpFvtDm87PZ5m/dxO13GZV2H/9SM63TdPoaP5WP62G6D2+I2uW1uo9vqNrvt7oP74j75M2/uo3/Dz312313OFjaxjY/ttthMYTsb2tKmth1ma4XNbe8x8Fi8pP2ZEECgyQJ6L9Z8PRw6aGTwY6zJY3YI/o23BVOOCrvOeFv05apL538s+q2343f75+hzYe/Z/75wxgHfD/6c2Am736THltdEnxvbd94HwpJZ74zKLZ52Qthp6rHBnynbfvLhYd6kpbrLtn+UsE0bv3v0IW8nJlvqjtr4EbOiY48cNilsMWR89J1ivmPU1jYgtCm87PZ5m/dxO8ePmBXdjXMd/lMzrtMJ0pwt94+O5WP62DupDW6L++K2uY3+jNvRi68Jbrv74L64T/7Mm/vo3/Bzn/eZ+/6oL7awiW18bLclHlKuhzFEFmYDstCIMrZBFxz/H9//aP5lxYWKNysWKNrksZVigWJ/xZsV71FcqPic4suK7yr8zbr+YOLaYcqAnPTsoEeP+0/aIhwzfVT4ayVX5yyYEHwX6EIlXZfvvGXwb0l+RonadXtMDv7aCicxX9pvm/C1A6YGP2rzXaF7D50R3U1z0vPzo2ZHd9d8x+iRY+cFh5d9F8nbvI/vKrmMy7oO1+U6XbeP4WP5mD622+C2uE1um9votrrNO6jt7oP7or6tVbhv7qP76j677zawhU1sY6OtbKawnQ1taVPbuh5VxYQAAlkW0Pu3btfDQQOGBic9W47aLkwfv0f0m5CLp70l7DHrXdGdsH3nnRX23/aDwb8leciCC4P/kPERO34iStiOWfx30dcWHKfHmL4r5G80950iJz1/vc9t0d21M3SX7X0H/jg4vOy7SN7mfbyvy7is6zh2l+vDMarTCZKP4WP5mD622+C27K07U26b2+jf2nSb3Xb3wX3RuPk6xvVQEHmdSLQyOHK66Dyn+LXihwr/ZtsNml+h8FcInKT5oYqdFdMUw9SFMYo5ij0VyxX+I8Uf1tx3d/zN5P5w9/V6/c+KLypuUXxLcafC3/f0I80fUDix8f8J/UHLTyieVbyoeLU9/s/LCq/zNu/jfV3GZV2H63KdrtvH8LF8TB/bbXBb3Ca3zW10W91mt919GOM+Kdw399F9dZ/ddxvYwia2sdFzag9TRgRoBgL1FtC1IJPXw40bN7qrr+ofrodCYOpZgESrZ5vcbNGF6GXFIwr/PbPbNL9Z8bcK393xN5P7w91n6vW7FG9XvEXxJsURCn+D+X6a76FwYuM7Q3O1PF0xSTFOMeKII45oc3hZ4XXe5n28r8u4rOtwXa7TdfsYPpaP6WO7DW6L2+S2uY1uq9vstrsPL+cGnoYigEDmBHR9asr18Mgjjww61ggF18PMnQXZahCJVkvHg4MjgAACCCCAQJEFSLSKPLr0DQEEEEAAgVoE2LfuAiRadSelQgQQQAABBBBA4HUBEq3XHfgXAQQQSCNAGQQQQKBXARKtXnnYiAACCCCAAAIIpBcg0UpvR8k0ApRBAAEEEECgRAIkWiUabLqKAAIIIIAAApsLNPoViVajhakfAQQQQAABBEorQKJV2qGn4wgggEAaAcoggEAtAiRatWixLwIIIIAAAgggUIMAiVYNWOyKQBoByiCAAAIIlFeARKu8Y0/PEci0QHt7+xaKXRVvU1ypuEPxdBxe9jpv8z5bZLozNA4BBEorkMFEq7RjQccRQEACSqSGKj6kxd8qfqb4V8VHFYcrJsfhZa/zNu/zW5dRDNV2JgQQQCAzAiRamRkKGoIAAkqUTpXCTxSfXLt27eTf//734ec//3m47777wje+8Y1w0003ReFlr/M27+N9XUbxk7gOLTIhUCcBqkGgHwIkWv3AoygCCNRHQMnRcsV3VdvnFYt/9atfObEa9N3vfjc88MAD4eGHHw4rV64Ma9asicLLXudt3keJ1yCXcVnF512XYrmWmRBAAIGWCpBotZSfgyNQSIGaOqWE6AgV+KZi6ZNPPhluv/32cP/994cXX3xRq6qbvK/LuKzrUKmlim/GdWuRCQEEEGiNAIlWa9w5KgIISECJ0AGKr2hxoB8D3nrrreHxxx/Xy3STy7oO16UaBrpuxQFaZkIAAQRaIkCi1RL2TgflJQIlFFACtETx5ba2tlG//OUvo0eE9WLwI0XX6bp9DMWSetVNPQgggEAtAiRatWixLwII1EVAic9CxReVCE3xZ6v+4z/+oy71Jitxna7bx/CxFAuT21lGAIGeBdhSPwESrfpZUhMCCFQvcLoSoHn+jUF/tqr6YrXt6bp9DB9LJU9XMCGAAAJNFSDRaio3B0MAAd1ZmqF4hyUefPBBz3qN6dOnh3322SccddRR4ZRTTonCy17nbaGP/yrH8DEVM/rYPeVmiiGAAALdC5Bode/CWgksX7584mGHHfYZRcdzHS1///DDD79a85nahQmBNAIn6w7T6EcffTQ888wzvZZfunRpOPLII8OOO+4Ypk2bFoYPHx6Fl73O27xPb5X4GD6Wj6n9TlYwIVCzANfDmskoEAuQaMUQzDYXWLZs2b7r16/3N3OfrS17KSqTf0vsw3rxkJKtUzRPNVGonAK6o+Q/lRMlO7/9rU+vnh3OOOOMMG/evMoO/gb44/ViWhxe9rpoH++r9T1OiWOdHLehx33ZgEBnAa6HnUV4XYsAiVYtWiXZ1wmU/u//h+rueP1Q+qxiD8WEgQMHjt+4ceNuWv81xQjFTb4Aac6EQLUCTrLmVu4y9VTId6sS247X+ei7YF/T/Mk4vOy6nHBFu3YqE62r/OM7Wj6mXs9VuJxmTAj0LcD1sG+jguzRsG6QaDWMNp8V66LiR4LXxa2/9O677z5b8YBi1e233/7CPffc8/O77rrLP9wu9T76ofct31L3MoFAFQL+ctLwhz/8ocddJ0+eHH0mK95hN51jTuzjl5vP4m1O/qMyLrv5HpteJY4ZtWHTFpYQ6F6A62H3LqytTYBEqzavwu+tH1xnqJO+W/U1JVSXaLnbydt0l+uz2jhejxjP15wJgV4FdL5M0Q7+xvYQf3u7XnadEo8Lb9T5+POue2y+Jt7nRq9NlPXLzSJxzKVxWzbbzosaBUqwu86tNNfD80pAQxdrECDRqgGrDLvqB9B891OPCK/2vI+6VICuAAAQAElEQVT4v/H2PeM5MwR6E3CSNdyP8FatWtXjfuPHj69s+3FloYp5tG+ibJciPqaPrQ3DFW6LZkwI9Cyg62H0Rbc1Xg936rlGtpRRgESrjKPee5939ebBgwc/4nkf8ft4+166xd5OHNabQem33XfffV/w+fLUU0951mOMGzeusu1HlYUq5tG+ibLdFqkc223hfOV87esc0EkU/fmmWq6HSs4WqRwTAh0CJFodFCwggECjBPSDKixevDiqPvEIL3rdyz8betnWeVNV+1aO7ba4TZ0r4TUCCCBQb4HsJlr17in1VSsQfSZm/fr1s6so4N/g8m7/edddd7URGPR0DnznO99ZPmHChPDiiy+GP/7xjz5neow//elPlW3JrxWprOtpHu2bKNvtfj622+C2uE09tZf1nMs+B3QS/UARarketrW1/dJlCAQqAiRaFQnmkUBbW9uvvTBgwIBqPtB5ovdV/ETBhEBvAtFnoip3lHrb0YlQvH15PK9mFu2bKNtjmUQbojb1uCMbSi+g6+EDRqhcD73cS1Suh//byz5sKqEAiVYJB723Lre3t1+v7X9RHHfYYYf1+FuH3qaL0N9ov1V6BHOl5kwI9CYQJTWJJKfHfR9//PHKtrfrfDyu8qKnebzP2709UdYvu41EG6I2dbsTKxGQgM6tNNfDan6RSLUzlUWARKssI11lP3W7/DHt+j6Fp4uXLVt2jWKJYvyRRx457tBDD91VSdYt2nixIuhCdMytt97a8azH6wgEXhd4/V+dI3traeGaNWt6/VoH7RNNTpZ+97vfRcv65xaVj35BQ8tdpnibz8fgMi7bZadOK5xouS1avVDl3TYtMiHQVYDrYVcT1tQuQKJVu1nhS+jicrN+AO2njq7yXSvFTxXPv/baa6t0C/1nWu+7DL7rderdd98d/baX1jEh0JNAdOfICc769et72mez9ffee2/y9c90Pt6g8B2umZo7vHyDdvL5qFkIncpE67r7x21wW+JtUdviZWYIdBHgetiFhBU1CpBo1QjWyN2zVLcTKD0S3E5t+pTiHv1wW6m5P8V8q5KuT2p5B1+ANGdCoC+BKJlJJDd97R9tv/7668OPfxx9PZZfn6Z//PUQj2ru8LLXRft4X62vekq0JWpb1QXZsZQCXA9LOex16zSJVt0oi1eRHwkqmfqQYpkuNJM130bxxjvvvPM8zf2IsXidpkd1FVCC7i/A3deVJpIbv6wqHnzwwfDNb34zPPTQQ9FvK65evTo4/NuDXudt3qeqyhI7Jdqyb9zGxFYWEegqUNLrYVcI1tQsQKJVMxkFEECgBoHojpETmz//+c81FNu0q7/N/Uc/+lH49re/HW6++eYovOx13rZpz+qX3Ba3KS4RtTFeZoYAAgjUVYBEq66cVIYAAp0EoiQmkdR02ty6l4k2RW2sS0uoBAEEEOgkQKLVCYSXCCBQHwE9kttKNUVJTCKp0apsTIk2LY3bmo2G0QoEECiUAIlWoYYzd52hwcUWOFTd2+K5554LDi1nanKbHGrUFgq3VTMmBBBAoL4CJFr19aQ2BBDYJHCwFyt/yNnLWYtE26K2Zq19tAcBBJotUP/jkWjV35QaEUDgdYHMPjZ8vXkh+QWqUVsr65kjgAAC9RIg0aqXJPUggECHQHt7+xF6MdW/3ffEE09oMZuT2+Y2qnVT4zZrkakWAfZFAIHeBUi0evdhKwIIpBOI7hAlHs2lq6UJpRJtjNrchENyCAQQKJEAiVaJBpuuZkGgNG2IkpbEb/ZltuOJNkZtzmxDaRgCCORSgEQrl8NGoxHIroAewe2l1u3ovylYzR951r4tndxGt1WN2DFuuxaZEEAAgfoIZD7Rqk83qQUBBJooEN0Z8p2itWvXNvGw6Q7lNrqtcemo7fEyMwQQQKDfAiRa/SakAgQQ6CQQJSuJ5KXT5uy9TLQ1anv2WkiLMiRAUxCoSYBEqyYudkYAgd4E9Ohtrrbvpwj+jT7P8xCJtu4X9yEPzaaNCCCQAwESrRwMEk1EIEcCy9zWp59+Orz00kteDCEH/7qtbnPc1KgP8TIzBBBAoF8CJFr94qMwAgh0EogevSUexXXanN2XiTZHfchuS2kZAgjkSYBEK3ujRYsQyKWAHrmNUcOjJCWRtGhVPqZEm5fGfclHw2klAghkWoBEK9PDQ+MQyJXAkWrtyBdeeCE888wzWszX5Da77Wr1SIX7ohkTAgiEgEF/BEi0+qNHWQQQSArk9m5WpRPJu1qVdcwRQACB/giQaPVHj7IIIJAUINGKNZghgAACFQESrYoEcwQQSC3Q3t7u39Sbtnr16vDYY4+lrqfVBd1290HtmBb3SYtMCCCAQHoBEq30dpSsmwAVFUDgEPch8ejNL3MZiT5EfcplJ2g0AghkRoBEKzNDQUMQyLVA7h8bVvQTiVbUp8p65gggUCKBOnaVRKuOmFSFQBkF9IhtF/V70caNG8OKFSu0mO/JfXBf1ItFcd+0yIQAAgikEyDRSudGKQQQ2CRwuBd9Jyj+fJNf5jbcB/cl7kDUt3iZWc8CbEEAgR4ESLR6gGE1AghULRA9YnvqqaeqLpD1HRN9ifqW9fbSPgQQyK4AiVZ2x4aWFVmgIH3To7Vp6soBikI8NnQ/HH586LnigLiPWmRCAAEEahcg0ardjBIIILBJYLkXn3322RB/q7pf5j7cF/cp7kjUx3iZGQIIIFCTQF4SrZo6xc4IINA0gejRWuJRW9MO3OgDJfoU9bHRx6N+BBAopgCJVjHHlV4h0HABPVIbpoMcrAiPP/64Z4WKRJ8OjvtaqP7Rmf4KUB6B6gRItKpzYi8EEOgq8EatGv3yyy+HP/7xj1os1uQ+uW/q1WiF+6oZEwIIIFCbAIlWbV7sjQACmwQO9WLiqxD8ssfI44ZE36K+5rEPtBkBBForQKLVWn+OjkCeBaLPLj3xxBN57kOvbU/0LeprrzuzEQEEEOhGgESrG5RsrKIVCGRXoL29/UC1bsa6devCY489psViTu6b+6jezYj7rEUmBBBAoHoBEq3qrdgTAQQ2CRzhRT9ai/9cjV8WLtw39zHuWNTneJkZAuUToMepBEi0UrFRCIHSC0SP0hJJSGFBEn2M+lzYjtIxBBBoiACJVkNYqRSB4groEdpC9W6xotCPDd0/hx8feq5YHPddi1VN7IQAAggEEi1OAgQQqFUg+qoDf/3BX/7yl1rL5m5/99F9jRse9T1eZoYAAgj0KUCi1ScROzRNgAPlRSB6hJZ4pJaXdqduZ6KvUd9TV0RBBBAonQCJVumGnA4jkF5Aj862UumDFKV4bOh+OhKPDw+KDbyaQACBggvUo3skWvVQpA4EyiMQPTp7/vnng6Ms3XZfHXF/I4N4mRkCCCDQqwCJVq88bEQAgU4Ch/l14g8u+2UpItHnyKAUna65kxRAAIHOAiRanUV4jQAC3QrokVmbNkSfUVqxYoUWyzUl+rw0tigXAL1FAIFUAiRaqdgohEB9BHJWix+ZjfFv4SU+HJ6zLqRvrvvsvquGMQpbaMaEAAII9C5AotW7D1sRQGCTwFFeTDxC88tSRaLvkUWpOk9nEUAglUDOEq1UfaQQAgjUR+BgV5N4hOaXpYpE3yOLUnWeziKAQCoBEq1UbBRCoFwC7e3te6vHs1577bVSfa2D+rzZ5K95sIFWzopNtMhUagE6j0AfAiRafQCxGQEEIoHoM0l+dLZhw4ZoRRn/cd9tEPc9MomXmSGAAALdCpBodcvCSgQQ6CRwiF8nHp35ZZrIfZmEQWSS+w7RAQQQaKgAiVZDeakcgfwL6BHZXPViF0WpHxu6/w4/PvRcsUtso0UmBBBAoHsBEq3uXbKzlpYg0HqB6BHZypUrwyuvvNL61rS4BTawRdyMyCZeZoYAAgh0ESDR6kLCCgQQ6CRwhF8/8cQTnhESSFhENlrFhEBpBOhobQIkWrV5sTcCpRLQozF/OWf0VQaJR2alMuiuswmLg2Oj7nZjHQIIIBBItDgJEECgN4Ho0dhLL70Unnvuud72K9U2W9gk7nRkFC93M2MVAgiUWYBEq8yjT98R6FtguXdJPCrzS0ICCZPISKuYEEAAgS4CJFpdSFjRagGOnymBpW5N4lGZXxISSJhERlrFhAACCHQRINHqQsIKBBCwQHt7+2Gaj1u7dm1I3L3RKiYL2MQ2Wh4XW2mRCQEECijQry6RaPWLj8IIFFog+uzRk08+WehO9qdzCZvIqj91URYBBIopQKJVzHGlVwjUQ2CZK0k8IvNLIiGQsImsEpvKvUjvEUCgQ4BEq4OCBQQQqAjoUdiuWp6t4NvgjdBDJBKt2bFZD3uyGgEEyipAolXWkaffWRLIYluiR2FPPfVUWLduXRbbl4k22cZGcWMis3iZGQIIIBAJkGhFDPyDAAKdBKJvPE/csem0mZcVgYRRZFZZzxwBBBCwQD4TLbecQACBhgjoEdh0VbybgseGRugjEonWbrFdHyXYjAACZRIg0SrTaNNXBKoTiB6BPf/88+Hll1+urkSJ97KRrWKCyC5eZlYiAbqKQE8CJFo9ybAegfIKRN90vmLFivIK1NjzhFVkV2NxdkcAgQILkGgVeHDpGgK1CujR1zCVOUTR4MeGPkJxIvH48JDYsDidoycIINAvARKtfvFRGIHCCfjRV9srr7wSVq5cWbjONapDtrKZ6m9T2FAzJgQQQCAEEq2cnAU0E4EmCURJwuOPP96kwxXnMAmzyLA4PaMnCCDQHwESrf7oURaB4gkc7i4lHoX5JVGFQMIsMqyiCLsgkGcB2l6lAIlWlVDshkDRBdrb2w9UH8dv2LAhJD7crVVM1QjYzHbad3xsqUUmBBAouwCJVtnPAPqPwCaB6JHXE088sWkNSzUJJOwiy80K8wIBBEopQKJVymGn0wh0K3CU1yYegfklUYNAwi6yrKEouyKAQEEFSLQKOrAF6BZdaKKAHnXtoMPNVYRHH33UMyKFQMJubmyaohaKIIBAkQRItIo0mvQFgfQC0aOup59+OqxduzZ9LSUvaTsbxgyRabzMDAEEci+QrgMkWuncKIVA0QSipCDx6Kto/WtafxKGkWnTDsyBEEAgkwIkWpkcFhqFQPME9Ihrko62h4JvgzdCPyORaO0R2/azxvwWp+UIIMAXlnIOIIBACNGdlxdffDG8qACkfwI2dMS1RLbxMjMEECihAHe0SjjodDmrAi1rV5QMJD7I3bKGFOXACcvItij9oh8IIFC7AIlW7WaUQKAwAnq05WtA9E3miUdehelfqzqSsDw8Nm5VUzguAgi0WMAX2RY3If3hKYkAAv0WWK4aBq5ZsyY888wzWmSqh4Atbaq6BipsrBkTAgiUUYBEq4yjTp8R2CQQPdpK3IHZtIWlfgkkTCPjflVG4bwI0E4EugiQaHUhYQUCpRKIkoBEUlCqzjeyswnTyLiRx6JuBBDIrgCJVnbHhpYh0FCB9vb2vXWAiYrWfa2DLf83NgAADORJREFUD17QSCRaE2PrgvaUbiGAQG8CJFq96bANgWILRHdaVqxYEZQIFLunLeidTW0bHzqyjpeZIYBAiQRItPI12LQWgXoKRD/8E3de6lk3dUkgYRtZaxUTAgiUTIBEq2QDTncRsIDutszTfL6CPyJthAZF4vu05sfmDToS1SLQKgGO25cAiVZfQmxHoJgC0R2WlStXhtWrVxezhxnolW1tHDclMo+XmSGAQEkESLRKMtB0E4FOAtEP/cSjrU6beVkvgYRxZF6veqkHAQTyIUCilY9xopUI1E1Aj7DGqrL9FPy2oREaHIlEa7/YvsFHpHoEEMiSAIlWlkaDtnQjwKoGCER3Vl5++eWwatWqBlRPlUkBG9s6XhfZx8vMEECgBAIkWiUYZLqIQCeB6Id94oPanTbzst4CCevIvt71Ux8CCDRRoMZDkWjVCMbuCBRAYKH7kHik5ZdEAwUS1pF9Aw9F1QggkDEBEq2MDQjNQaAJAjN9jNGjR3tGNEEgYR3ZN+GQWToEbUGg1AIkWqUefjpfUoGvuN/bbbdd2Hrrrb1INFDAxraODxHZx8vMEECgBAIkWiUYZLqYM4HGN/drOsRKJwBHH310OOOMM4gGGtjY1jZX2F4zJgQQKIsAiVZZRpp+IhALtLW13aHFXRXXKn6vYGqsgI1tvWts39ijUTsCCGRKoAiJVqZAaQwCeRDQD/ynFGcp5imYGitgY1s/lYdzgzZmT+CSSy6ZfcMNNwyuZ8tU5/ju6tP6sRdccME23W3rvE777n3RRRedccUVV0zrvK231yo383Of+9zQ5D5at9X5558/KbmuluXTTjttsOqY3V0ZrZ/Y3fpmrSPRapY0x0EAAQQQKIXAJZdcsvTDH/7wqM6dveyyy96gZGJK5/W9vY7rOe3pp58e19t+tWxTOxZp/w8rghM4JSLJBGXxwIEDj/G2KmLQgAEDZmzYsOG9qtN3yasoEkJ7e/upL7zwwvHJnfX/OgcOGTLkkOS6Wpb1eH6M9j8t9tLi65P6NllL58o9dRKn8v2aSLT6xUdhBBBAAAEEuggsHTZs2FuTa/UDf++NGzcu13r/4E9uqmpZSUh7VTtWsZPuQv1Su31SEZ599tmpmndJULSuqklJ04va8eahQ4c+fOmllx6tfu6k171OSqpUrH3hhRdeuFevO9awsScftecZVfOpK6+8cqXmLZlItFrCzkERQCApwDICRRPQnZ5ZSmiWuV/6Ye9kZrMvq9W62UpMLtD8Eu134rnnnjsi3neI1v2V1l2o7R/dYostjvb6SujO0Ru0/gPa51LFCYqRlW2ea9vbHV7WtmGKqxS7xa8XaPkqJTi++3TWxRdfPP2111473dt0nAtU9+5eVtvHqY4Lta/bttnxvb0S69at+63K/R+9nr169erzlD05cXqryh2kdb1OSjqf0p2zoz/+8Y93udOk8sPU/3dofpXmZ3zsYx/bzpVp+XC164Naf5bC287WfIG3JcN36bTfX2v/D7mP2nauEq0Jer1c689TGc0uvVCvo/HR9oZOJFoN5aVyBBBAAIEyCiiBuV0Jy4FKXhbpDs5JSizuVyLysi30g36YXp+kR253aPkSJRxDRo0atdTbtP447bet4p7169d/S3Mnad4UtO8u2r5c674+fPjwT2m+URveo+iYtO6XioXvf//7/Rmo7b1BZaIvytV8keK32v6q10+YMMF3eW7xsuKLuiv1G809OXn7mdrvPuysPuzvlZ1DbRi9Zs2ac7Tefzt1kOpeqb7cpNe/UVvfo0TmVM231usuk+r+T7n8Ye3atW/z56s67XBo/PqSwYMH/2DQoEEnxq/92HFLHec5vf6CjvWw5idfcMEFMzSPprFjxw7TY9Z3y99t+we176VoQ/yP+u5HsPfL/ntqw77q287xpobNSLQaRtvIiqkbAQQQQCDLAkoCntAP9duUFJyoH/ov6wf6nZX2KvlYo3U3a59JWj5T+81XTPrMZz4zXD/8d1QC8o3LL7/8p1dcccWvtfxvlXKaL9BrJxnb6w7SHlpeo3UTzz///OTnvn6ldeuUcCzQsRcqnlad83WcLTzXcX6h7dF01llnrdUjtyf84tVXX11x3nnn/dnLLqM7QXcqUfovLf9SSUm3X7SrPkxRfcMVL6vcvymp+Set21HLZylm6nj+7FdHoqh1HZO2qVj7VzUfNXny5M3u9k2ZMuVOrV+h/h2n479ZhYb5jpTmTrRelOX/VX9+pTbernUPKRnbV/NoUuJ2qhamq/w/f/KTn4z6o9fJ6WGV/Z58/131O+mcntzYiGUSrUaoUicCCCCAQOkF9Hzqx8om/ls//L+cxNCjsFlKDt6rdQOUmPyX5k6OgvYbpmVP0R0nL2i/v3gexzDVtz5e9sz73atE6BW/cCiJ2KB9HlISt7OSje2UqNyj9a9q7keAA7T+/+l1X9OGxA7rVE9b4nVy0YneXatWrfr0gAEDdINr+LnaGD2mVBv+W8vXqD0PaN7tpG1O0L6h+neXw9zKTs8888z7tDxb/XpM9dyn5Y5J+yY9gpKl1YqO38jU8gb11esO7ii0+cJmfdOmQYqGTiRaDeWlcgQQQACBMgso2brl6quv3uzxlZIn3yH6kxKNO5T4PKhkInq89tGPfvQFJQne91Btm3j22WcPV7IRJS421DbfJZuwbt26/6ft9yo5Wal18zvfudF6f9h9W5fxXTHNf6UEZZHnKrdO845Jdb3mF2pTt1/34G09hepyEvXsxIkTz1I7jlSSM1T7PqJHntdq+WHNu/zmpbZvNqmO/9W+/6P2Rfvq9Uh5TJLL93XX6Ueq14/6Ospo2zba5wDFSN3ZWqjXOyt+HeL/9PjzJpX5itbtoX26fH4r3q2pMxKtpnJzMAQQQCAS4J8SCygJeFDdH61E4CrNL1GiEX0QXstBCY8/M+VE7NwxY8ZcrHVRwqR5eOGFF36gfVfocd8HXFbJyfGDBg36ibclQ8nVb/Xad7v8GSYthuiOmRY6HhtqOZpUzyrVuVLHPUPLB0Qrq/xH+y/RrierPxNUx/NK8P5V7blb7fPXQ2z8+Mc/vkLb+5zGjRv3LSVHTjCD6vTduYdV1+lavkp93DNZQbyfPxP2MS2/Xdse0H4dBjLa4P6rTd9Tm44bNWrUaO3T0olEq6X8HBwBBBBAoIACN6pP/loBzTabvqjk4HdKDP40bNiwT2vLjbpzc4Pm1yhuU4QLL7zwD2vWrPFr13HZxRdfHO03YcKEF6+99tq1Kvv50aNHX6p9r9PdMv/mnB896uXmk+5U/aPq8WeYnLw40bpRZT0PSoacAN1cKaFjXKP9/07bf6B1v1CS8y3No0l3pZzE3BW96PrPMCU0axW3KVH7vBKbxboDd4Ze/+iSSy753667d6y5+ZVXXnm48sqfFdNzx39QG77rdSr7ec3d/xt1h+ozXn7sscdellVQ4rVS2y/TuusUl2n5O5oHb9f8xsrdPdnco3b8q9qz2uu9Xeb/oXberdfRpO3fl9EPoxcN/IdEq4G4VF1HAapCAAEEciKgH/6PKPz5pc1arB/+j2u979iEj3zkIy9p+RElVo9qvkrxx8rOV1111Qt67Tp8V8qJ0iOnn356x2ezzjnnnNXa/mRl/+7mV1555dOup7JN+z+SWH5Vrx+rvPbc+3uu9S/qTlTHXzH4xCc+8bzWdZc0evdfKLm6Wv36sZKkDykJ2lFJ2le1f29JlvvzWCUhciUOPzZVG1Z62aE63P9HvN7LN954Y0f/4+1Pan3k49fertcdffQ6v1b4Ee0j3n7++ec/f8EFFySP8az6518u8O4NCxKthtFSMQIIIIAAAsUVUBLzsiJKdpRwrVCi9dXLL7/8fxrVY92B+qkSujsbVX+t9Va7P4lWtVLshwACCCCAAALdCujx4/UXXXRRw5IsH1RJ3Srd9Xray3kKEq08jRZtRQABBHIrQMMRKKcAiVY5x51eI4AAAggggEATBEi0moDMIRBII0AZBBBAAIH8C5Bo5X8M6QECCCCAAAIIZFSgQIlWRoVpFgIIIIAAAgiUVoBEq7RDT8cRQAABBBoqQOUISIBESwhMCCCAAAIIIIBAIwRItBqhSp0IIJBGgDIIIIBA4QRItAo3pHQIAQQQQAABBLIiQKKVlZFI0w7KIIAAAggggECmBUi0Mj08NA4BBBBAAIH8CNDSrgIkWl1NWIMAAggggAACCNRFgESrLoxUggACCKQRoAwCCBRdgESr6CNM/xBAAAEEEECgZQIkWi2j58BpBCiDAAIIIIBAngRItPI0WrQVAQQQQAABBLIk0GdbSLT6JGIHBBBAAAEEEEAgnQCJVjo3SiGAAAIIpBGgDAIlEyDRKtmA010EEEAAAQQQaJ4AiVbzrDkSAmkEKIMAAgggkGOB/w8AAP//5rV1fwAAAAZJREFUAwB5YMC9lqhXJ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data mining and data warehousing - visual selection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14600"/>
            <a:ext cx="5029200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309371"/>
            <a:ext cx="9979661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spc="-1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mtClean="0">
                <a:latin typeface="Times New Roman" pitchFamily="18" charset="0"/>
                <a:cs typeface="Times New Roman" pitchFamily="18" charset="0"/>
              </a:rPr>
              <a:t>We’ll</a:t>
            </a:r>
            <a:r>
              <a:rPr spc="-1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mtClean="0">
                <a:latin typeface="Times New Roman" pitchFamily="18" charset="0"/>
                <a:cs typeface="Times New Roman" pitchFamily="18" charset="0"/>
              </a:rPr>
              <a:t>Learn</a:t>
            </a:r>
            <a:r>
              <a:rPr spc="-1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45" smtClean="0">
                <a:latin typeface="Times New Roman" pitchFamily="18" charset="0"/>
                <a:cs typeface="Times New Roman" pitchFamily="18" charset="0"/>
              </a:rPr>
              <a:t>Today?</a:t>
            </a:r>
            <a:r>
              <a:rPr lang="en-US" spc="-45" dirty="0" smtClean="0"/>
              <a:t>	</a:t>
            </a:r>
            <a:endParaRPr spc="-45" dirty="0"/>
          </a:p>
        </p:txBody>
      </p:sp>
      <p:sp>
        <p:nvSpPr>
          <p:cNvPr id="3" name="object 3"/>
          <p:cNvSpPr txBox="1"/>
          <p:nvPr/>
        </p:nvSpPr>
        <p:spPr>
          <a:xfrm>
            <a:off x="795018" y="1006347"/>
            <a:ext cx="6824981" cy="2995051"/>
          </a:xfrm>
          <a:prstGeom prst="rect">
            <a:avLst/>
          </a:prstGeom>
        </p:spPr>
        <p:txBody>
          <a:bodyPr vert="horz" wrap="square" lIns="0" tIns="222885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Explosion of data (transactions, sensors, social media)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Raw data ≠ useful information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Difference between: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Operational systems (OLTP)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day-to-day work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Analytical systems (OLAP)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decision making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Problem Statement</a:t>
            </a:r>
            <a:endParaRPr spc="-1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762000" y="1752600"/>
            <a:ext cx="6172200" cy="373948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large retail chain operates hundreds of stores across different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cities. Every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day, millions of transactions are generated from billing systems, inventory systems, and online sales platforms.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Currently: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is stored in multiple operational databases.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 struggles to analyze long-term trends.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Decision-making is slow and mostly intuition-based.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pic>
        <p:nvPicPr>
          <p:cNvPr id="9" name="Picture 8" descr="_- visual selection (16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828799"/>
            <a:ext cx="4343400" cy="35052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Empathize</a:t>
            </a:r>
            <a:endParaRPr spc="-1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990600" y="1524000"/>
            <a:ext cx="5867400" cy="443198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regional sales manager of a growing retail company starts every Monday morning the same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way requesting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reports from different departments.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the time the reports arrive: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Sales data comes from one system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Customer information from another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Inventory numbers don’t match either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pic>
        <p:nvPicPr>
          <p:cNvPr id="9" name="Picture 8" descr="_- visual selection (17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9" y="1143000"/>
            <a:ext cx="4876801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</a:t>
            </a:r>
            <a:endParaRPr spc="-1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762000" y="1447800"/>
            <a:ext cx="6096000" cy="387798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empathize problem defines the challenge by focusing on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users’ experiences, needs, and frustrations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rather than on technology or solutions.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ser: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Retail manager / decision-maker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Need: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Integrated, insightful, historical data analysis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Pain: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Fragmented data, slow reporting, intuition-based decisions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pic>
        <p:nvPicPr>
          <p:cNvPr id="9" name="Picture 8" descr="_- visual selection (18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1523999"/>
            <a:ext cx="3962400" cy="40386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154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Ideate</a:t>
            </a:r>
            <a:endParaRPr spc="-1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pic>
        <p:nvPicPr>
          <p:cNvPr id="9" name="Picture 8" descr="ideate the data mining and data warehousing - visual select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690687"/>
            <a:ext cx="7924800" cy="34766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90669"/>
            <a:ext cx="10571480" cy="800466"/>
          </a:xfrm>
          <a:prstGeom prst="rect">
            <a:avLst/>
          </a:prstGeom>
        </p:spPr>
        <p:txBody>
          <a:bodyPr vert="horz" wrap="square" lIns="0" tIns="13740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10"/>
              </a:spcBef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Prototype</a:t>
            </a:r>
            <a:endParaRPr sz="43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69364"/>
            <a:ext cx="5712461" cy="40267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 algn="l">
              <a:lnSpc>
                <a:spcPct val="2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lang="en-US" sz="2000" dirty="0" smtClean="0"/>
              <a:t>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prototype is a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simplified, early version of a solution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created to visualize how the system will work and to test whether it meets user needs.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Sales database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Customer database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Inventory system</a:t>
            </a: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0665" algn="l"/>
              </a:tabLst>
            </a:pPr>
            <a:endParaRPr sz="20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18" name="Picture 17" descr="_- visual selection (19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1676399"/>
            <a:ext cx="4171950" cy="3952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190669"/>
            <a:ext cx="10571480" cy="800466"/>
          </a:xfrm>
          <a:prstGeom prst="rect">
            <a:avLst/>
          </a:prstGeom>
        </p:spPr>
        <p:txBody>
          <a:bodyPr vert="horz" wrap="square" lIns="0" tIns="13740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110"/>
              </a:spcBef>
            </a:pPr>
            <a:r>
              <a:rPr sz="4300" dirty="0">
                <a:latin typeface="Times New Roman" pitchFamily="18" charset="0"/>
                <a:cs typeface="Times New Roman" pitchFamily="18" charset="0"/>
              </a:rPr>
              <a:t>Real-World</a:t>
            </a:r>
            <a:r>
              <a:rPr sz="4300" spc="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300" spc="-10" dirty="0">
                <a:latin typeface="Times New Roman" pitchFamily="18" charset="0"/>
                <a:cs typeface="Times New Roman" pitchFamily="18" charset="0"/>
              </a:rPr>
              <a:t>Applications</a:t>
            </a:r>
            <a:endParaRPr sz="43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3483" y="190751"/>
            <a:ext cx="1709927" cy="87317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en-US" spc="-30" smtClean="0"/>
              <a:t>Foundation of Data Science| Data Mining and Data Warehousing | Ms.C.Parkavi</a:t>
            </a:r>
            <a:endParaRPr spc="-10" dirty="0"/>
          </a:p>
        </p:txBody>
      </p:sp>
      <p:pic>
        <p:nvPicPr>
          <p:cNvPr id="8" name="Picture 7" descr="real world applications for data mining and data warehousing - visual select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05000"/>
            <a:ext cx="7010400" cy="3429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499</Words>
  <Application>Microsoft Office PowerPoint</Application>
  <PresentationFormat>Custom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SNS COLLEGE OF TECHNOLOGY</vt:lpstr>
      <vt:lpstr>Recap</vt:lpstr>
      <vt:lpstr>What We’ll Learn Today? </vt:lpstr>
      <vt:lpstr>Problem Statement</vt:lpstr>
      <vt:lpstr>Empathize</vt:lpstr>
      <vt:lpstr>Define</vt:lpstr>
      <vt:lpstr>Ideate</vt:lpstr>
      <vt:lpstr>Prototype</vt:lpstr>
      <vt:lpstr>Real-World Applications</vt:lpstr>
      <vt:lpstr>Mind Map</vt:lpstr>
      <vt:lpstr>Conclusion</vt:lpstr>
      <vt:lpstr>Data mining Challenge!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cp:lastModifiedBy>parkavi</cp:lastModifiedBy>
  <cp:revision>18</cp:revision>
  <dcterms:created xsi:type="dcterms:W3CDTF">2026-01-09T05:32:16Z</dcterms:created>
  <dcterms:modified xsi:type="dcterms:W3CDTF">2026-02-05T10:39:32Z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2026-01-03T00:00:00Z</vt:filetime>
  </property>
  <property fmtid="{D5CDD505-2E9C-101B-9397-08002B2CF9AE}" pid="3" name="LastSaved">
    <vt:filetime>2026-01-09T00:00:00Z</vt:filetime>
  </property>
  <property fmtid="{D5CDD505-2E9C-101B-9397-08002B2CF9AE}" pid="4" name="Producer">
    <vt:lpwstr>macOS Version 14.6.1 (Build 23G93) Quartz PDFContext</vt:lpwstr>
  </property>
</Properties>
</file>