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5" r:id="rId2"/>
    <p:sldId id="267" r:id="rId3"/>
    <p:sldId id="268" r:id="rId4"/>
    <p:sldId id="269" r:id="rId5"/>
    <p:sldId id="270" r:id="rId6"/>
    <p:sldId id="272" r:id="rId7"/>
    <p:sldId id="273" r:id="rId8"/>
    <p:sldId id="275" r:id="rId9"/>
    <p:sldId id="274" r:id="rId10"/>
    <p:sldId id="276" r:id="rId11"/>
  </p:sldIdLst>
  <p:sldSz cx="14630400" cy="8229600"/>
  <p:notesSz cx="8229600" cy="1463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62" d="100"/>
          <a:sy n="62" d="100"/>
        </p:scale>
        <p:origin x="564" y="7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C4A1C-A426-4C2D-87B4-9FED5A3B19F3}" type="datetime1">
              <a:rPr lang="en-IN" smtClean="0"/>
              <a:t>23-03-2026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IN"/>
              <a:t>Basics of Foundry / BCM /R Karthikeyan/SNSCT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DD643-8FFF-4AC3-8128-B5B2393F6BF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999901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871AD-02EA-44BB-8850-F9A1D9019ED4}" type="datetime1">
              <a:rPr lang="en-IN" smtClean="0"/>
              <a:t>23-03-2026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IN"/>
              <a:t>Basics of Foundry / BCM /R Karthikeyan/SNSCT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72ACB-92DC-4EF7-A8C3-3CBFDF1E0ED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143959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144A7FE-4B59-4E2D-92E7-4EE8F21CF0BC}" type="datetime1">
              <a:rPr lang="en-IN" smtClean="0"/>
              <a:t>23-03-2026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Basics of Foundry / BCM /R Karthikeyan/SNSCT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2ACB-92DC-4EF7-A8C3-3CBFDF1E0EDE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4733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AB2F62D-B1F4-45D0-BFDB-FBF3B126696E}" type="datetime1">
              <a:rPr lang="en-IN" smtClean="0"/>
              <a:t>23-03-2026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Basics of Foundry / BCM /R Karthikeyan/SNSCT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2ACB-92DC-4EF7-A8C3-3CBFDF1E0EDE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6938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2"/>
            <a:ext cx="12435840" cy="1764030"/>
          </a:xfrm>
          <a:prstGeom prst="rect">
            <a:avLst/>
          </a:prstGeom>
        </p:spPr>
        <p:txBody>
          <a:bodyPr lIns="109728" tIns="54864" rIns="109728" bIns="548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  <a:prstGeom prst="rect">
            <a:avLst/>
          </a:prstGeom>
        </p:spPr>
        <p:txBody>
          <a:bodyPr lIns="109728" tIns="54864" rIns="109728" bIns="5486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27622"/>
            <a:ext cx="3592064" cy="438150"/>
          </a:xfrm>
          <a:prstGeom prst="rect">
            <a:avLst/>
          </a:prstGeom>
        </p:spPr>
        <p:txBody>
          <a:bodyPr lIns="109728" tIns="54864" rIns="109728" bIns="54864"/>
          <a:lstStyle/>
          <a:p>
            <a:r>
              <a:rPr lang="en-US" smtClean="0">
                <a:latin typeface="Cambria" panose="02040503050406030204" pitchFamily="18" charset="0"/>
              </a:rPr>
              <a:t>1/2/2026 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67303" y="7627622"/>
            <a:ext cx="5501856" cy="438150"/>
          </a:xfrm>
          <a:prstGeom prst="rect">
            <a:avLst/>
          </a:prstGeom>
        </p:spPr>
        <p:txBody>
          <a:bodyPr lIns="109728" tIns="54864" rIns="109728" bIns="54864"/>
          <a:lstStyle/>
          <a:p>
            <a:r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23AUO303 - Road Safety and Traffic Rules /Md.Arif/AP/Auto/SNSCT                       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7627622"/>
            <a:ext cx="3592064" cy="438150"/>
          </a:xfrm>
          <a:prstGeom prst="rect">
            <a:avLst/>
          </a:prstGeom>
        </p:spPr>
        <p:txBody>
          <a:bodyPr lIns="109728" tIns="54864" rIns="109728" bIns="54864"/>
          <a:lstStyle/>
          <a:p>
            <a:fld id="{EEC08992-FE54-4FA2-A355-695AB5116352}" type="slidenum">
              <a:rPr lang="en-IN" smtClean="0"/>
              <a:pPr/>
              <a:t>‹#›</a:t>
            </a:fld>
            <a:endParaRPr lang="en-I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2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image" Target="../media/image2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8890E504-530E-708E-C8C2-D33E4C7C1874}"/>
              </a:ext>
            </a:extLst>
          </p:cNvPr>
          <p:cNvSpPr txBox="1">
            <a:spLocks/>
          </p:cNvSpPr>
          <p:nvPr/>
        </p:nvSpPr>
        <p:spPr>
          <a:xfrm>
            <a:off x="391885" y="297833"/>
            <a:ext cx="13982482" cy="1440878"/>
          </a:xfrm>
          <a:prstGeom prst="rect">
            <a:avLst/>
          </a:prstGeom>
          <a:solidFill>
            <a:schemeClr val="bg1"/>
          </a:solidFill>
        </p:spPr>
        <p:txBody>
          <a:bodyPr vert="horz" lIns="109728" tIns="54864" rIns="109728" bIns="5486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300" b="1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SNS COLLEGE OF TECHNOLOGY</a:t>
            </a:r>
            <a:r>
              <a:rPr lang="en-US" sz="1700" dirty="0"/>
              <a:t/>
            </a:r>
            <a:br>
              <a:rPr lang="en-US" sz="1700" dirty="0"/>
            </a:br>
            <a:r>
              <a:rPr lang="en-US" sz="1700" b="1" cap="none" dirty="0">
                <a:solidFill>
                  <a:srgbClr val="020301"/>
                </a:solidFill>
                <a:latin typeface="Cambria"/>
                <a:ea typeface="Cambria"/>
                <a:cs typeface="Cambria"/>
                <a:sym typeface="Cambria"/>
              </a:rPr>
              <a:t>An Autonomous Institution</a:t>
            </a:r>
          </a:p>
          <a:p>
            <a:pPr algn="ctr"/>
            <a:r>
              <a:rPr lang="en-US" sz="1700" b="1" cap="none" dirty="0">
                <a:solidFill>
                  <a:srgbClr val="020301"/>
                </a:solidFill>
                <a:latin typeface="Cambria"/>
                <a:ea typeface="Cambria"/>
                <a:cs typeface="Cambria"/>
                <a:sym typeface="Cambria"/>
              </a:rPr>
              <a:t>Coimbatore-35</a:t>
            </a:r>
            <a:r>
              <a:rPr lang="en-US" sz="1700" cap="none" dirty="0"/>
              <a:t/>
            </a:r>
            <a:br>
              <a:rPr lang="en-US" sz="1700" cap="none" dirty="0"/>
            </a:br>
            <a:endParaRPr lang="en-IN" sz="1700" dirty="0"/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F6B49FAB-181A-EF4F-BAC2-3B6CF5783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885" y="1888470"/>
            <a:ext cx="14238516" cy="471776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Department of </a:t>
            </a:r>
            <a:r>
              <a:rPr lang="en-US" sz="4800" b="1" dirty="0">
                <a:solidFill>
                  <a:srgbClr val="C00000"/>
                </a:solidFill>
              </a:rPr>
              <a:t>Automobile Engineering</a:t>
            </a:r>
            <a:endParaRPr lang="en-IN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2A745EB-04C3-D934-2983-3E1F542FE843}"/>
              </a:ext>
            </a:extLst>
          </p:cNvPr>
          <p:cNvSpPr txBox="1"/>
          <p:nvPr/>
        </p:nvSpPr>
        <p:spPr>
          <a:xfrm>
            <a:off x="3492978" y="2944678"/>
            <a:ext cx="10051572" cy="1126462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en-US" sz="3600" b="1" dirty="0">
                <a:solidFill>
                  <a:srgbClr val="020301"/>
                </a:solidFill>
                <a:latin typeface="Cambria" pitchFamily="18" charset="0"/>
                <a:ea typeface="Cambria" pitchFamily="18" charset="0"/>
              </a:rPr>
              <a:t>23AUO303 - Road Safety and Traffic </a:t>
            </a:r>
            <a:r>
              <a:rPr lang="en-US" sz="3600" b="1">
                <a:solidFill>
                  <a:srgbClr val="020301"/>
                </a:solidFill>
                <a:latin typeface="Cambria" pitchFamily="18" charset="0"/>
                <a:ea typeface="Cambria" pitchFamily="18" charset="0"/>
              </a:rPr>
              <a:t>Rules </a:t>
            </a:r>
            <a:endParaRPr lang="en-US" sz="3600" b="1" dirty="0">
              <a:solidFill>
                <a:srgbClr val="020301"/>
              </a:solidFill>
              <a:latin typeface="Cambria" pitchFamily="18" charset="0"/>
              <a:ea typeface="Cambria" pitchFamily="18" charset="0"/>
            </a:endParaRPr>
          </a:p>
          <a:p>
            <a:pPr lvl="0" algn="ctr"/>
            <a:r>
              <a:rPr lang="en-IN" sz="3000" b="1" dirty="0" smtClean="0">
                <a:solidFill>
                  <a:srgbClr val="020301"/>
                </a:solidFill>
                <a:latin typeface="Cambria" pitchFamily="18" charset="0"/>
                <a:ea typeface="Cambria" pitchFamily="18" charset="0"/>
                <a:sym typeface="Cambria"/>
              </a:rPr>
              <a:t>III</a:t>
            </a:r>
            <a:r>
              <a:rPr lang="en-US" sz="3000" b="1" dirty="0" smtClean="0">
                <a:solidFill>
                  <a:srgbClr val="020301"/>
                </a:solidFill>
                <a:latin typeface="Cambria" pitchFamily="18" charset="0"/>
                <a:ea typeface="Cambria" pitchFamily="18" charset="0"/>
                <a:sym typeface="Cambria"/>
              </a:rPr>
              <a:t> </a:t>
            </a:r>
            <a:r>
              <a:rPr lang="en-US" sz="3000" b="1" dirty="0">
                <a:solidFill>
                  <a:srgbClr val="020301"/>
                </a:solidFill>
                <a:latin typeface="Cambria" pitchFamily="18" charset="0"/>
                <a:ea typeface="Cambria" pitchFamily="18" charset="0"/>
                <a:cs typeface="Cambria"/>
                <a:sym typeface="Cambria"/>
              </a:rPr>
              <a:t>B.E. AUTO / VI SEMESTER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EEA2A7A-C988-0E13-082E-94F0A4673971}"/>
              </a:ext>
            </a:extLst>
          </p:cNvPr>
          <p:cNvSpPr txBox="1"/>
          <p:nvPr/>
        </p:nvSpPr>
        <p:spPr>
          <a:xfrm>
            <a:off x="4295774" y="4538617"/>
            <a:ext cx="9448801" cy="140346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UNIT II</a:t>
            </a:r>
          </a:p>
          <a:p>
            <a:pPr algn="ctr"/>
            <a:r>
              <a:rPr lang="en-US" sz="3600" b="1" dirty="0">
                <a:solidFill>
                  <a:srgbClr val="020301"/>
                </a:solidFill>
                <a:latin typeface="Cambria" pitchFamily="18" charset="0"/>
                <a:ea typeface="Cambria" pitchFamily="18" charset="0"/>
              </a:rPr>
              <a:t>SAFETY IN ROAD DESIGN</a:t>
            </a:r>
            <a:endParaRPr lang="en-IN" sz="3600" b="1" dirty="0">
              <a:solidFill>
                <a:srgbClr val="02030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28A55AC-17ED-8FDA-05CE-E46E390E2E89}"/>
              </a:ext>
            </a:extLst>
          </p:cNvPr>
          <p:cNvSpPr txBox="1"/>
          <p:nvPr/>
        </p:nvSpPr>
        <p:spPr>
          <a:xfrm>
            <a:off x="4495799" y="6509288"/>
            <a:ext cx="10134601" cy="1988237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Topic </a:t>
            </a:r>
            <a:r>
              <a:rPr lang="en-IN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 :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Operating 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the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road network for safety</a:t>
            </a:r>
          </a:p>
          <a:p>
            <a:pPr algn="ctr"/>
            <a:r>
              <a:rPr lang="en-US" sz="29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M.Mohamed</a:t>
            </a:r>
            <a:r>
              <a:rPr lang="en-US" sz="29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900" b="1" dirty="0">
                <a:latin typeface="Times New Roman" panose="02020603050405020304" pitchFamily="18" charset="0"/>
                <a:ea typeface="Calibri" panose="020F0502020204030204" pitchFamily="34" charset="0"/>
              </a:rPr>
              <a:t>Ariffuddeen,AP/Auto</a:t>
            </a:r>
          </a:p>
          <a:p>
            <a:pPr algn="ctr"/>
            <a:endParaRPr lang="en-US" sz="29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IN" sz="29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Picture 2" descr="SNS Groups">
            <a:extLst>
              <a:ext uri="{FF2B5EF4-FFF2-40B4-BE49-F238E27FC236}">
                <a16:creationId xmlns="" xmlns:a16="http://schemas.microsoft.com/office/drawing/2014/main" id="{B9F346B2-90F5-4B1C-89C9-2A40B4756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285" y="40135"/>
            <a:ext cx="1415383" cy="83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751DCDD-FAF0-4F7C-BE21-0B4BA3B92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67" y="3853517"/>
            <a:ext cx="5045337" cy="2712106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Cambria" panose="02040503050406030204" pitchFamily="18" charset="0"/>
              </a:rPr>
              <a:t>1/2/2026 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23AUO303 - Road Safety and Traffic Rules /Md.Arif/AP/Auto/SNSCT                       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8992-FE54-4FA2-A355-695AB5116352}" type="slidenum">
              <a:rPr lang="en-IN" smtClean="0"/>
              <a:pPr/>
              <a:t>1</a:t>
            </a:fld>
            <a:endParaRPr lang="en-I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547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736" y="2537579"/>
            <a:ext cx="283488" cy="283488"/>
          </a:xfrm>
          <a:prstGeom prst="rect">
            <a:avLst/>
          </a:prstGeom>
        </p:spPr>
      </p:pic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5736" y="5148501"/>
            <a:ext cx="283488" cy="283488"/>
          </a:xfrm>
          <a:prstGeom prst="rect">
            <a:avLst/>
          </a:prstGeom>
        </p:spPr>
      </p:pic>
      <p:pic>
        <p:nvPicPr>
          <p:cNvPr id="28" name="Picture 27" descr="SNS Groups">
            <a:extLst>
              <a:ext uri="{FF2B5EF4-FFF2-40B4-BE49-F238E27FC236}">
                <a16:creationId xmlns="" xmlns:a16="http://schemas.microsoft.com/office/drawing/2014/main" id="{B9F346B2-90F5-4B1C-89C9-2A40B4756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285" y="40135"/>
            <a:ext cx="1415383" cy="83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>
          <a:xfrm>
            <a:off x="731520" y="7627622"/>
            <a:ext cx="1295400" cy="438150"/>
          </a:xfrm>
        </p:spPr>
        <p:txBody>
          <a:bodyPr/>
          <a:lstStyle/>
          <a:p>
            <a:r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1/2/2026 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13304520" y="7627622"/>
            <a:ext cx="772663" cy="438150"/>
          </a:xfrm>
        </p:spPr>
        <p:txBody>
          <a:bodyPr/>
          <a:lstStyle/>
          <a:p>
            <a:fld id="{EEC08992-FE54-4FA2-A355-695AB5116352}" type="slidenum">
              <a:rPr lang="en-IN" smtClean="0"/>
              <a:pPr/>
              <a:t>10</a:t>
            </a:fld>
            <a:r>
              <a:rPr lang="en-IN" dirty="0"/>
              <a:t>/10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200400" y="7627622"/>
            <a:ext cx="9585702" cy="438150"/>
          </a:xfrm>
        </p:spPr>
        <p:txBody>
          <a:bodyPr/>
          <a:lstStyle/>
          <a:p>
            <a:r>
              <a:rPr lang="en-US" smtClean="0"/>
              <a:t>23AUO303 - Road Safety and Traffic Rules /Md.Arif/AP/Auto/SNSCT                       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8400" y="494527"/>
            <a:ext cx="9510793" cy="713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07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654" y="396740"/>
            <a:ext cx="12189915" cy="834510"/>
          </a:xfrm>
        </p:spPr>
        <p:txBody>
          <a:bodyPr/>
          <a:lstStyle/>
          <a:p>
            <a:pPr algn="l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Mind Map of Operating the road network for safety</a:t>
            </a:r>
            <a:b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NS Groups">
            <a:extLst>
              <a:ext uri="{FF2B5EF4-FFF2-40B4-BE49-F238E27FC236}">
                <a16:creationId xmlns="" xmlns:a16="http://schemas.microsoft.com/office/drawing/2014/main" id="{B9F346B2-90F5-4B1C-89C9-2A40B4756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285" y="40135"/>
            <a:ext cx="1415383" cy="83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3228320" y="7627622"/>
            <a:ext cx="848864" cy="438150"/>
          </a:xfrm>
        </p:spPr>
        <p:txBody>
          <a:bodyPr/>
          <a:lstStyle/>
          <a:p>
            <a:fld id="{EEC08992-FE54-4FA2-A355-695AB5116352}" type="slidenum">
              <a:rPr lang="en-IN" smtClean="0"/>
              <a:pPr/>
              <a:t>2</a:t>
            </a:fld>
            <a:r>
              <a:rPr lang="en-IN" dirty="0"/>
              <a:t>/10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14600" y="7627622"/>
            <a:ext cx="9239519" cy="438150"/>
          </a:xfrm>
        </p:spPr>
        <p:txBody>
          <a:bodyPr/>
          <a:lstStyle/>
          <a:p>
            <a:pPr algn="ctr"/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23AUO303 - Road Safety and Traffic Rules /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Md.Arif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/AP/Auto/SNSCT                       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520" y="7627622"/>
            <a:ext cx="1333948" cy="438150"/>
          </a:xfrm>
        </p:spPr>
        <p:txBody>
          <a:bodyPr/>
          <a:lstStyle/>
          <a:p>
            <a:r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1/2/2026 </a:t>
            </a:r>
            <a:endParaRPr lang="en-IN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33292FA-66D0-4BF1-8DC6-F4DB64590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65" y="1477261"/>
            <a:ext cx="12712387" cy="49545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0"/>
          <p:cNvSpPr/>
          <p:nvPr/>
        </p:nvSpPr>
        <p:spPr>
          <a:xfrm>
            <a:off x="1228924" y="552462"/>
            <a:ext cx="13194744" cy="6443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Empathy: Understanding the Real Challenge in RL</a:t>
            </a:r>
          </a:p>
        </p:txBody>
      </p:sp>
      <p:pic>
        <p:nvPicPr>
          <p:cNvPr id="12" name="Picture 11" descr="SNS Groups">
            <a:extLst>
              <a:ext uri="{FF2B5EF4-FFF2-40B4-BE49-F238E27FC236}">
                <a16:creationId xmlns="" xmlns:a16="http://schemas.microsoft.com/office/drawing/2014/main" id="{B9F346B2-90F5-4B1C-89C9-2A40B4756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285" y="40135"/>
            <a:ext cx="1415383" cy="83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3008284" y="7627622"/>
            <a:ext cx="1068899" cy="438150"/>
          </a:xfrm>
        </p:spPr>
        <p:txBody>
          <a:bodyPr/>
          <a:lstStyle/>
          <a:p>
            <a:fld id="{EEC08992-FE54-4FA2-A355-695AB5116352}" type="slidenum">
              <a:rPr lang="en-IN" smtClean="0"/>
              <a:pPr/>
              <a:t>3</a:t>
            </a:fld>
            <a:r>
              <a:rPr lang="en-IN" dirty="0"/>
              <a:t>/10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200400" y="7627622"/>
            <a:ext cx="6968759" cy="438150"/>
          </a:xfrm>
        </p:spPr>
        <p:txBody>
          <a:bodyPr/>
          <a:lstStyle/>
          <a:p>
            <a:r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23AUO303 - Road Safety and Traffic Rules /Md.Arif/AP/Auto/SNSCT                       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731520" y="7627622"/>
            <a:ext cx="1290918" cy="438150"/>
          </a:xfrm>
        </p:spPr>
        <p:txBody>
          <a:bodyPr/>
          <a:lstStyle/>
          <a:p>
            <a:r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1/2/2026 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075" y="1196828"/>
            <a:ext cx="10892209" cy="58081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0"/>
          <p:cNvSpPr/>
          <p:nvPr/>
        </p:nvSpPr>
        <p:spPr>
          <a:xfrm>
            <a:off x="1125736" y="564625"/>
            <a:ext cx="8524769" cy="656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Define: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Operating the road network for safety</a:t>
            </a:r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5736" y="2537579"/>
            <a:ext cx="283488" cy="283488"/>
          </a:xfrm>
          <a:prstGeom prst="rect">
            <a:avLst/>
          </a:prstGeom>
        </p:spPr>
      </p:pic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736" y="5148501"/>
            <a:ext cx="283488" cy="283488"/>
          </a:xfrm>
          <a:prstGeom prst="rect">
            <a:avLst/>
          </a:prstGeom>
        </p:spPr>
      </p:pic>
      <p:pic>
        <p:nvPicPr>
          <p:cNvPr id="28" name="Picture 27" descr="SNS Groups">
            <a:extLst>
              <a:ext uri="{FF2B5EF4-FFF2-40B4-BE49-F238E27FC236}">
                <a16:creationId xmlns="" xmlns:a16="http://schemas.microsoft.com/office/drawing/2014/main" id="{B9F346B2-90F5-4B1C-89C9-2A40B4756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285" y="40135"/>
            <a:ext cx="1415383" cy="83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>
          <a:xfrm>
            <a:off x="731520" y="7627622"/>
            <a:ext cx="1295400" cy="438150"/>
          </a:xfrm>
        </p:spPr>
        <p:txBody>
          <a:bodyPr/>
          <a:lstStyle/>
          <a:p>
            <a:r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1/2/2026 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13578840" y="7627622"/>
            <a:ext cx="844828" cy="438150"/>
          </a:xfrm>
        </p:spPr>
        <p:txBody>
          <a:bodyPr/>
          <a:lstStyle/>
          <a:p>
            <a:fld id="{EEC08992-FE54-4FA2-A355-695AB5116352}" type="slidenum">
              <a:rPr lang="en-IN" smtClean="0"/>
              <a:pPr/>
              <a:t>4</a:t>
            </a:fld>
            <a:r>
              <a:rPr lang="en-IN" dirty="0"/>
              <a:t>/10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200400" y="7627622"/>
            <a:ext cx="6968759" cy="438150"/>
          </a:xfrm>
        </p:spPr>
        <p:txBody>
          <a:bodyPr/>
          <a:lstStyle/>
          <a:p>
            <a:r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23AUO303 - Road Safety and Traffic Rules /Md.Arif/AP/Auto/SNSCT                       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2042" y="1220898"/>
            <a:ext cx="7425572" cy="61026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0"/>
          <p:cNvSpPr/>
          <p:nvPr/>
        </p:nvSpPr>
        <p:spPr>
          <a:xfrm>
            <a:off x="731520" y="546508"/>
            <a:ext cx="12417147" cy="656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5150"/>
              </a:lnSpc>
            </a:pPr>
            <a:r>
              <a:rPr lang="en-US" sz="3200" b="1" dirty="0" smtClean="0">
                <a:latin typeface="Times New Roman" pitchFamily="18" charset="0"/>
                <a:ea typeface="Instrument Sans Semi Bold" pitchFamily="34" charset="-122"/>
                <a:cs typeface="Times New Roman" pitchFamily="18" charset="0"/>
              </a:rPr>
              <a:t>Define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Operating the road network for safety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5736" y="2537579"/>
            <a:ext cx="283488" cy="283488"/>
          </a:xfrm>
          <a:prstGeom prst="rect">
            <a:avLst/>
          </a:prstGeom>
        </p:spPr>
      </p:pic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736" y="5148501"/>
            <a:ext cx="283488" cy="283488"/>
          </a:xfrm>
          <a:prstGeom prst="rect">
            <a:avLst/>
          </a:prstGeom>
        </p:spPr>
      </p:pic>
      <p:pic>
        <p:nvPicPr>
          <p:cNvPr id="28" name="Picture 27" descr="SNS Groups">
            <a:extLst>
              <a:ext uri="{FF2B5EF4-FFF2-40B4-BE49-F238E27FC236}">
                <a16:creationId xmlns="" xmlns:a16="http://schemas.microsoft.com/office/drawing/2014/main" id="{B9F346B2-90F5-4B1C-89C9-2A40B4756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285" y="40135"/>
            <a:ext cx="1415383" cy="83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>
          <a:xfrm>
            <a:off x="731520" y="7627622"/>
            <a:ext cx="1295400" cy="438150"/>
          </a:xfrm>
        </p:spPr>
        <p:txBody>
          <a:bodyPr/>
          <a:lstStyle/>
          <a:p>
            <a:r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1/2/2026 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13148667" y="7627622"/>
            <a:ext cx="928516" cy="438150"/>
          </a:xfrm>
        </p:spPr>
        <p:txBody>
          <a:bodyPr/>
          <a:lstStyle/>
          <a:p>
            <a:fld id="{EEC08992-FE54-4FA2-A355-695AB5116352}" type="slidenum">
              <a:rPr lang="en-IN" smtClean="0"/>
              <a:pPr/>
              <a:t>5</a:t>
            </a:fld>
            <a:r>
              <a:rPr lang="en-IN" dirty="0"/>
              <a:t>/10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200400" y="7627622"/>
            <a:ext cx="6968759" cy="438150"/>
          </a:xfrm>
        </p:spPr>
        <p:txBody>
          <a:bodyPr/>
          <a:lstStyle/>
          <a:p>
            <a:r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23AUO303 - Road Safety and Traffic Rules /Md.Arif/AP/Auto/SNSCT                       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2A6CFDC-0B3A-4E5E-8154-92CD2D2499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665" y="1202781"/>
            <a:ext cx="11071430" cy="61794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0"/>
          <p:cNvSpPr/>
          <p:nvPr/>
        </p:nvSpPr>
        <p:spPr>
          <a:xfrm>
            <a:off x="1752600" y="546508"/>
            <a:ext cx="11396067" cy="656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Ideate: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Operating the road network for safety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5736" y="2537579"/>
            <a:ext cx="283488" cy="283488"/>
          </a:xfrm>
          <a:prstGeom prst="rect">
            <a:avLst/>
          </a:prstGeom>
        </p:spPr>
      </p:pic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736" y="5148501"/>
            <a:ext cx="283488" cy="283488"/>
          </a:xfrm>
          <a:prstGeom prst="rect">
            <a:avLst/>
          </a:prstGeom>
        </p:spPr>
      </p:pic>
      <p:pic>
        <p:nvPicPr>
          <p:cNvPr id="28" name="Picture 27" descr="SNS Groups">
            <a:extLst>
              <a:ext uri="{FF2B5EF4-FFF2-40B4-BE49-F238E27FC236}">
                <a16:creationId xmlns="" xmlns:a16="http://schemas.microsoft.com/office/drawing/2014/main" id="{B9F346B2-90F5-4B1C-89C9-2A40B4756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285" y="40135"/>
            <a:ext cx="1415383" cy="83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>
          <a:xfrm>
            <a:off x="731520" y="7627622"/>
            <a:ext cx="1295400" cy="438150"/>
          </a:xfrm>
        </p:spPr>
        <p:txBody>
          <a:bodyPr/>
          <a:lstStyle/>
          <a:p>
            <a:r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1/2/2026 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13148668" y="7627622"/>
            <a:ext cx="928516" cy="438150"/>
          </a:xfrm>
        </p:spPr>
        <p:txBody>
          <a:bodyPr/>
          <a:lstStyle/>
          <a:p>
            <a:fld id="{EEC08992-FE54-4FA2-A355-695AB5116352}" type="slidenum">
              <a:rPr lang="en-IN" smtClean="0"/>
              <a:pPr/>
              <a:t>6</a:t>
            </a:fld>
            <a:r>
              <a:rPr lang="en-IN" dirty="0"/>
              <a:t>/10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200400" y="7627622"/>
            <a:ext cx="6968759" cy="438150"/>
          </a:xfrm>
        </p:spPr>
        <p:txBody>
          <a:bodyPr/>
          <a:lstStyle/>
          <a:p>
            <a:r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23AUO303 - Road Safety and Traffic Rules /Md.Arif/AP/Auto/SNSCT                       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34886B1-EDED-473B-BCD9-358A132815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5" b="22825"/>
          <a:stretch/>
        </p:blipFill>
        <p:spPr>
          <a:xfrm>
            <a:off x="1379220" y="1709153"/>
            <a:ext cx="12060584" cy="49706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5736" y="2537579"/>
            <a:ext cx="283488" cy="283488"/>
          </a:xfrm>
          <a:prstGeom prst="rect">
            <a:avLst/>
          </a:prstGeom>
        </p:spPr>
      </p:pic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736" y="5148501"/>
            <a:ext cx="283488" cy="283488"/>
          </a:xfrm>
          <a:prstGeom prst="rect">
            <a:avLst/>
          </a:prstGeom>
        </p:spPr>
      </p:pic>
      <p:pic>
        <p:nvPicPr>
          <p:cNvPr id="28" name="Picture 27" descr="SNS Groups">
            <a:extLst>
              <a:ext uri="{FF2B5EF4-FFF2-40B4-BE49-F238E27FC236}">
                <a16:creationId xmlns="" xmlns:a16="http://schemas.microsoft.com/office/drawing/2014/main" id="{B9F346B2-90F5-4B1C-89C9-2A40B4756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285" y="40135"/>
            <a:ext cx="1415383" cy="83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>
          <a:xfrm>
            <a:off x="731520" y="7627622"/>
            <a:ext cx="1295400" cy="438150"/>
          </a:xfrm>
        </p:spPr>
        <p:txBody>
          <a:bodyPr/>
          <a:lstStyle/>
          <a:p>
            <a:r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1/2/2026 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13228320" y="7627622"/>
            <a:ext cx="848863" cy="438150"/>
          </a:xfrm>
        </p:spPr>
        <p:txBody>
          <a:bodyPr/>
          <a:lstStyle/>
          <a:p>
            <a:fld id="{EEC08992-FE54-4FA2-A355-695AB5116352}" type="slidenum">
              <a:rPr lang="en-IN" smtClean="0"/>
              <a:pPr/>
              <a:t>7</a:t>
            </a:fld>
            <a:r>
              <a:rPr lang="en-IN" dirty="0"/>
              <a:t>/10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200400" y="7627622"/>
            <a:ext cx="6968759" cy="438150"/>
          </a:xfrm>
        </p:spPr>
        <p:txBody>
          <a:bodyPr/>
          <a:lstStyle/>
          <a:p>
            <a:r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23AUO303 - Road Safety and Traffic Rules /Md.Arif/AP/Auto/SNSCT                       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8C74B0F-F50A-4064-B0FA-2D7BC28D99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56" y="1362385"/>
            <a:ext cx="7563445" cy="52944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5736" y="2537579"/>
            <a:ext cx="283488" cy="283488"/>
          </a:xfrm>
          <a:prstGeom prst="rect">
            <a:avLst/>
          </a:prstGeom>
        </p:spPr>
      </p:pic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736" y="5148501"/>
            <a:ext cx="283488" cy="283488"/>
          </a:xfrm>
          <a:prstGeom prst="rect">
            <a:avLst/>
          </a:prstGeom>
        </p:spPr>
      </p:pic>
      <p:pic>
        <p:nvPicPr>
          <p:cNvPr id="28" name="Picture 27" descr="SNS Groups">
            <a:extLst>
              <a:ext uri="{FF2B5EF4-FFF2-40B4-BE49-F238E27FC236}">
                <a16:creationId xmlns="" xmlns:a16="http://schemas.microsoft.com/office/drawing/2014/main" id="{B9F346B2-90F5-4B1C-89C9-2A40B4756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285" y="255288"/>
            <a:ext cx="1415383" cy="83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>
          <a:xfrm>
            <a:off x="731520" y="7627622"/>
            <a:ext cx="1295400" cy="438150"/>
          </a:xfrm>
        </p:spPr>
        <p:txBody>
          <a:bodyPr/>
          <a:lstStyle/>
          <a:p>
            <a:r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1/2/2026 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13008286" y="7627622"/>
            <a:ext cx="1068898" cy="438150"/>
          </a:xfrm>
        </p:spPr>
        <p:txBody>
          <a:bodyPr/>
          <a:lstStyle/>
          <a:p>
            <a:fld id="{EEC08992-FE54-4FA2-A355-695AB5116352}" type="slidenum">
              <a:rPr lang="en-IN" smtClean="0"/>
              <a:pPr/>
              <a:t>8</a:t>
            </a:fld>
            <a:r>
              <a:rPr lang="en-IN" dirty="0"/>
              <a:t>/10</a:t>
            </a:r>
          </a:p>
          <a:p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200400" y="7627622"/>
            <a:ext cx="6968759" cy="438150"/>
          </a:xfrm>
        </p:spPr>
        <p:txBody>
          <a:bodyPr/>
          <a:lstStyle/>
          <a:p>
            <a:r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23AUO303 - Road Safety and Traffic Rules /Md.Arif/AP/Auto/SNSCT                       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8F33A0F-26AE-4826-BF36-339ECCB037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135" y="487763"/>
            <a:ext cx="7661399" cy="62745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5736" y="2537579"/>
            <a:ext cx="283488" cy="283488"/>
          </a:xfrm>
          <a:prstGeom prst="rect">
            <a:avLst/>
          </a:prstGeom>
        </p:spPr>
      </p:pic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736" y="5148501"/>
            <a:ext cx="283488" cy="283488"/>
          </a:xfrm>
          <a:prstGeom prst="rect">
            <a:avLst/>
          </a:prstGeom>
        </p:spPr>
      </p:pic>
      <p:pic>
        <p:nvPicPr>
          <p:cNvPr id="28" name="Picture 27" descr="SNS Groups">
            <a:extLst>
              <a:ext uri="{FF2B5EF4-FFF2-40B4-BE49-F238E27FC236}">
                <a16:creationId xmlns="" xmlns:a16="http://schemas.microsoft.com/office/drawing/2014/main" id="{B9F346B2-90F5-4B1C-89C9-2A40B4756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285" y="40135"/>
            <a:ext cx="1415383" cy="83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>
          <a:xfrm>
            <a:off x="731520" y="7627622"/>
            <a:ext cx="1295400" cy="438150"/>
          </a:xfrm>
        </p:spPr>
        <p:txBody>
          <a:bodyPr/>
          <a:lstStyle/>
          <a:p>
            <a:r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1/2/2026 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13304520" y="7627622"/>
            <a:ext cx="772663" cy="438150"/>
          </a:xfrm>
        </p:spPr>
        <p:txBody>
          <a:bodyPr/>
          <a:lstStyle/>
          <a:p>
            <a:fld id="{EEC08992-FE54-4FA2-A355-695AB5116352}" type="slidenum">
              <a:rPr lang="en-IN" smtClean="0"/>
              <a:pPr/>
              <a:t>9</a:t>
            </a:fld>
            <a:r>
              <a:rPr lang="en-IN" dirty="0"/>
              <a:t>/10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200400" y="7627622"/>
            <a:ext cx="6968759" cy="438150"/>
          </a:xfrm>
        </p:spPr>
        <p:txBody>
          <a:bodyPr/>
          <a:lstStyle/>
          <a:p>
            <a:r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23AUO303 - Road Safety and Traffic Rules /Md.Arif/AP/Auto/SNSCT                       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8B129B9-7323-4C4E-BBC4-AF8A88B53B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36" y="711605"/>
            <a:ext cx="11350400" cy="63814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</TotalTime>
  <Words>210</Words>
  <Application>Microsoft Office PowerPoint</Application>
  <PresentationFormat>Custom</PresentationFormat>
  <Paragraphs>50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Instrument Sans Semi Bold</vt:lpstr>
      <vt:lpstr>Times New Roman</vt:lpstr>
      <vt:lpstr>Office Theme</vt:lpstr>
      <vt:lpstr>PowerPoint Presentation</vt:lpstr>
      <vt:lpstr> Mind Map of Operating the road network for safety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</cp:lastModifiedBy>
  <cp:revision>99</cp:revision>
  <dcterms:created xsi:type="dcterms:W3CDTF">2025-09-22T06:28:24Z</dcterms:created>
  <dcterms:modified xsi:type="dcterms:W3CDTF">2026-03-23T06:04:00Z</dcterms:modified>
</cp:coreProperties>
</file>