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12192000" cy="6858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7" roundtripDataSignature="AMtx7mjs2R/3afYoWM4loehJpX7JTr1U8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032400" y="514350"/>
            <a:ext cx="81284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1975342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784502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0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17419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1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8972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2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365197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3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5061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4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93579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5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35907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6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915163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7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36369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8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34218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9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8571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83869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0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95769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1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148569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84161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202643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5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418764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6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630957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7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440971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8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604108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9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3588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7087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3"/>
          <p:cNvSpPr txBox="1">
            <a:spLocks noGrp="1"/>
          </p:cNvSpPr>
          <p:nvPr>
            <p:ph type="title"/>
          </p:nvPr>
        </p:nvSpPr>
        <p:spPr>
          <a:xfrm>
            <a:off x="521309" y="401828"/>
            <a:ext cx="10026650" cy="756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3"/>
          <p:cNvSpPr txBox="1">
            <a:spLocks noGrp="1"/>
          </p:cNvSpPr>
          <p:nvPr>
            <p:ph type="body" idx="1"/>
          </p:nvPr>
        </p:nvSpPr>
        <p:spPr>
          <a:xfrm>
            <a:off x="642937" y="1676273"/>
            <a:ext cx="11365230" cy="3778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3"/>
          <p:cNvSpPr txBox="1">
            <a:spLocks noGrp="1"/>
          </p:cNvSpPr>
          <p:nvPr>
            <p:ph type="ftr" idx="11"/>
          </p:nvPr>
        </p:nvSpPr>
        <p:spPr>
          <a:xfrm>
            <a:off x="2819145" y="6440191"/>
            <a:ext cx="5921375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LED,LCD,OLED,QLED-Principles\23EET103- ECED\Ms.RANJANI K\AP\CSE-IoT\SNSCT</a:t>
            </a:r>
            <a:endParaRPr/>
          </a:p>
        </p:txBody>
      </p:sp>
      <p:sp>
        <p:nvSpPr>
          <p:cNvPr id="16" name="Google Shape;16;p23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17-02-2026</a:t>
            </a:r>
            <a:endParaRPr/>
          </a:p>
        </p:txBody>
      </p:sp>
      <p:sp>
        <p:nvSpPr>
          <p:cNvPr id="17" name="Google Shape;17;p23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38100" lvl="1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38100" lvl="2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38100" lvl="3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38100" lvl="4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38100" lvl="5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8100" lvl="6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8100" lvl="7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38100" lvl="8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/11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4"/>
          <p:cNvSpPr txBox="1">
            <a:spLocks noGrp="1"/>
          </p:cNvSpPr>
          <p:nvPr>
            <p:ph type="ftr" idx="11"/>
          </p:nvPr>
        </p:nvSpPr>
        <p:spPr>
          <a:xfrm>
            <a:off x="2819145" y="6440191"/>
            <a:ext cx="5921375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LED,LCD,OLED,QLED-Principles\23EET103- ECED\Ms.RANJANI K\AP\CSE-IoT\SNSCT</a:t>
            </a:r>
            <a:endParaRPr/>
          </a:p>
        </p:txBody>
      </p:sp>
      <p:sp>
        <p:nvSpPr>
          <p:cNvPr id="20" name="Google Shape;20;p24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17-02-2026</a:t>
            </a:r>
            <a:endParaRPr/>
          </a:p>
        </p:txBody>
      </p:sp>
      <p:sp>
        <p:nvSpPr>
          <p:cNvPr id="21" name="Google Shape;21;p24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38100" lvl="1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38100" lvl="2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38100" lvl="3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38100" lvl="4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38100" lvl="5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8100" lvl="6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8100" lvl="7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38100" lvl="8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/11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5"/>
          <p:cNvSpPr txBox="1">
            <a:spLocks noGrp="1"/>
          </p:cNvSpPr>
          <p:nvPr>
            <p:ph type="title"/>
          </p:nvPr>
        </p:nvSpPr>
        <p:spPr>
          <a:xfrm>
            <a:off x="521309" y="401828"/>
            <a:ext cx="10026650" cy="756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5"/>
          <p:cNvSpPr txBox="1">
            <a:spLocks noGrp="1"/>
          </p:cNvSpPr>
          <p:nvPr>
            <p:ph type="ftr" idx="11"/>
          </p:nvPr>
        </p:nvSpPr>
        <p:spPr>
          <a:xfrm>
            <a:off x="2819145" y="6440191"/>
            <a:ext cx="5921375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LED,LCD,OLED,QLED-Principles\23EET103- ECED\Ms.RANJANI K\AP\CSE-IoT\SNSCT</a:t>
            </a:r>
            <a:endParaRPr/>
          </a:p>
        </p:txBody>
      </p:sp>
      <p:sp>
        <p:nvSpPr>
          <p:cNvPr id="25" name="Google Shape;25;p25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17-02-2026</a:t>
            </a:r>
            <a:endParaRPr/>
          </a:p>
        </p:txBody>
      </p:sp>
      <p:sp>
        <p:nvSpPr>
          <p:cNvPr id="26" name="Google Shape;26;p25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38100" lvl="1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38100" lvl="2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38100" lvl="3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38100" lvl="4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38100" lvl="5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8100" lvl="6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8100" lvl="7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38100" lvl="8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/11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6"/>
          <p:cNvSpPr txBox="1"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6"/>
          <p:cNvSpPr txBox="1">
            <a:spLocks noGrp="1"/>
          </p:cNvSpPr>
          <p:nvPr>
            <p:ph type="subTitle" idx="1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6"/>
          <p:cNvSpPr txBox="1">
            <a:spLocks noGrp="1"/>
          </p:cNvSpPr>
          <p:nvPr>
            <p:ph type="ftr" idx="11"/>
          </p:nvPr>
        </p:nvSpPr>
        <p:spPr>
          <a:xfrm>
            <a:off x="2819145" y="6440191"/>
            <a:ext cx="5921375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LED,LCD,OLED,QLED-Principles\23EET103- ECED\Ms.RANJANI K\AP\CSE-IoT\SNSCT</a:t>
            </a:r>
            <a:endParaRPr/>
          </a:p>
        </p:txBody>
      </p:sp>
      <p:sp>
        <p:nvSpPr>
          <p:cNvPr id="31" name="Google Shape;31;p26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17-02-2026</a:t>
            </a:r>
            <a:endParaRPr/>
          </a:p>
        </p:txBody>
      </p:sp>
      <p:sp>
        <p:nvSpPr>
          <p:cNvPr id="32" name="Google Shape;32;p26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38100" lvl="1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38100" lvl="2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38100" lvl="3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38100" lvl="4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38100" lvl="5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8100" lvl="6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8100" lvl="7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38100" lvl="8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/11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7"/>
          <p:cNvSpPr txBox="1">
            <a:spLocks noGrp="1"/>
          </p:cNvSpPr>
          <p:nvPr>
            <p:ph type="title"/>
          </p:nvPr>
        </p:nvSpPr>
        <p:spPr>
          <a:xfrm>
            <a:off x="521309" y="401828"/>
            <a:ext cx="10026650" cy="756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7"/>
          <p:cNvSpPr txBox="1">
            <a:spLocks noGrp="1"/>
          </p:cNvSpPr>
          <p:nvPr>
            <p:ph type="body" idx="1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7"/>
          <p:cNvSpPr txBox="1">
            <a:spLocks noGrp="1"/>
          </p:cNvSpPr>
          <p:nvPr>
            <p:ph type="body" idx="2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7"/>
          <p:cNvSpPr txBox="1">
            <a:spLocks noGrp="1"/>
          </p:cNvSpPr>
          <p:nvPr>
            <p:ph type="ftr" idx="11"/>
          </p:nvPr>
        </p:nvSpPr>
        <p:spPr>
          <a:xfrm>
            <a:off x="2819145" y="6440191"/>
            <a:ext cx="5921375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LED,LCD,OLED,QLED-Principles\23EET103- ECED\Ms.RANJANI K\AP\CSE-IoT\SNSCT</a:t>
            </a:r>
            <a:endParaRPr/>
          </a:p>
        </p:txBody>
      </p:sp>
      <p:sp>
        <p:nvSpPr>
          <p:cNvPr id="38" name="Google Shape;38;p27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smtClean="0"/>
              <a:t>17-02-2026</a:t>
            </a:r>
            <a:endParaRPr/>
          </a:p>
        </p:txBody>
      </p:sp>
      <p:sp>
        <p:nvSpPr>
          <p:cNvPr id="39" name="Google Shape;39;p27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38100" lvl="1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38100" lvl="2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38100" lvl="3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38100" lvl="4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38100" lvl="5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8100" lvl="6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8100" lvl="7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38100" lvl="8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/11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2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892028" y="91439"/>
            <a:ext cx="1184148" cy="69799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22"/>
          <p:cNvSpPr txBox="1">
            <a:spLocks noGrp="1"/>
          </p:cNvSpPr>
          <p:nvPr>
            <p:ph type="title"/>
          </p:nvPr>
        </p:nvSpPr>
        <p:spPr>
          <a:xfrm>
            <a:off x="521309" y="401828"/>
            <a:ext cx="10026650" cy="756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" name="Google Shape;8;p22"/>
          <p:cNvSpPr txBox="1">
            <a:spLocks noGrp="1"/>
          </p:cNvSpPr>
          <p:nvPr>
            <p:ph type="body" idx="1"/>
          </p:nvPr>
        </p:nvSpPr>
        <p:spPr>
          <a:xfrm>
            <a:off x="642937" y="1676273"/>
            <a:ext cx="11365230" cy="3778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2"/>
          <p:cNvSpPr txBox="1">
            <a:spLocks noGrp="1"/>
          </p:cNvSpPr>
          <p:nvPr>
            <p:ph type="ftr" idx="11"/>
          </p:nvPr>
        </p:nvSpPr>
        <p:spPr>
          <a:xfrm>
            <a:off x="2819145" y="6440191"/>
            <a:ext cx="5921375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en-US" smtClean="0"/>
              <a:t>LED,LCD,OLED,QLED-Principles\23EET103- ECED\Ms.RANJANI K\AP\CSE-IoT\SNSCT</a:t>
            </a:r>
            <a:endParaRPr/>
          </a:p>
        </p:txBody>
      </p:sp>
      <p:sp>
        <p:nvSpPr>
          <p:cNvPr id="10" name="Google Shape;10;p22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en-US" smtClean="0"/>
              <a:t>17-02-2026</a:t>
            </a:r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38100" lvl="1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38100" lvl="2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38100" lvl="3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38100" lvl="4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38100" lvl="5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8100" lvl="6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8100" lvl="7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38100" lvl="8" indent="0">
              <a:lnSpc>
                <a:spcPct val="100000"/>
              </a:lnSpc>
              <a:spcBef>
                <a:spcPts val="0"/>
              </a:spcBef>
              <a:buNone/>
              <a:defRPr sz="1200" b="1" i="0">
                <a:solidFill>
                  <a:srgbClr val="858585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/11</a:t>
            </a:r>
            <a:endParaRPr sz="14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hdr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led-info.com/oled-vs-led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AaN72s5WfOM?si=rzVIYgySd57sL-Xv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"/>
          <p:cNvSpPr txBox="1">
            <a:spLocks noGrp="1"/>
          </p:cNvSpPr>
          <p:nvPr>
            <p:ph type="title"/>
          </p:nvPr>
        </p:nvSpPr>
        <p:spPr>
          <a:xfrm>
            <a:off x="2145919" y="-8343"/>
            <a:ext cx="7899400" cy="1212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8250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>
                <a:solidFill>
                  <a:srgbClr val="001F5F"/>
                </a:solidFill>
                <a:latin typeface="Cambria"/>
                <a:ea typeface="Cambria"/>
                <a:cs typeface="Cambria"/>
                <a:sym typeface="Cambria"/>
              </a:rPr>
              <a:t>SNS COLLEGE OF TECHNOLOGY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  <a:p>
            <a:pPr marL="2864485" marR="2842895" lvl="0" indent="0" algn="ctr" rtl="0">
              <a:lnSpc>
                <a:spcPct val="114285"/>
              </a:lnSpc>
              <a:spcBef>
                <a:spcPts val="315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000300"/>
                </a:solidFill>
                <a:latin typeface="Cambria"/>
                <a:ea typeface="Cambria"/>
                <a:cs typeface="Cambria"/>
                <a:sym typeface="Cambria"/>
              </a:rPr>
              <a:t>An Autonomous Institution Coimbatore-35</a:t>
            </a:r>
            <a:endParaRPr sz="1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5" name="Google Shape;45;p1"/>
          <p:cNvSpPr txBox="1"/>
          <p:nvPr/>
        </p:nvSpPr>
        <p:spPr>
          <a:xfrm>
            <a:off x="237540" y="1654251"/>
            <a:ext cx="11606530" cy="4231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400" b="1" dirty="0" smtClean="0">
              <a:solidFill>
                <a:srgbClr val="C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1" dirty="0" smtClean="0">
                <a:solidFill>
                  <a:srgbClr val="C00000"/>
                </a:solidFill>
                <a:latin typeface="Cambria"/>
                <a:ea typeface="Cambria"/>
                <a:cs typeface="Cambria"/>
                <a:sym typeface="Cambria"/>
              </a:rPr>
              <a:t>Department </a:t>
            </a:r>
            <a:r>
              <a:rPr lang="en-US" sz="3400" b="1" dirty="0">
                <a:solidFill>
                  <a:srgbClr val="C00000"/>
                </a:solidFill>
                <a:latin typeface="Cambria"/>
                <a:ea typeface="Cambria"/>
                <a:cs typeface="Cambria"/>
                <a:sym typeface="Cambria"/>
              </a:rPr>
              <a:t>of Artificial Intelligence and Data Science </a:t>
            </a:r>
            <a:endParaRPr sz="3400" dirty="0"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l" rtl="0">
              <a:lnSpc>
                <a:spcPct val="100000"/>
              </a:lnSpc>
              <a:spcBef>
                <a:spcPts val="1010"/>
              </a:spcBef>
              <a:spcAft>
                <a:spcPts val="0"/>
              </a:spcAft>
              <a:buNone/>
            </a:pPr>
            <a:endParaRPr sz="3400" dirty="0">
              <a:latin typeface="Cambria"/>
              <a:ea typeface="Cambria"/>
              <a:cs typeface="Cambria"/>
              <a:sym typeface="Cambria"/>
            </a:endParaRPr>
          </a:p>
          <a:p>
            <a:pPr marL="0" marR="377825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Cambria"/>
                <a:ea typeface="Cambria"/>
                <a:cs typeface="Cambria"/>
                <a:sym typeface="Cambria"/>
              </a:rPr>
              <a:t>23EET103 Electric Circuits and Electron Devices</a:t>
            </a:r>
            <a:endParaRPr sz="2800" dirty="0">
              <a:latin typeface="Cambria"/>
              <a:ea typeface="Cambria"/>
              <a:cs typeface="Cambria"/>
              <a:sym typeface="Cambria"/>
            </a:endParaRPr>
          </a:p>
          <a:p>
            <a:pPr marL="0" marR="375920" lvl="0" indent="0" algn="ctr" rtl="0">
              <a:lnSpc>
                <a:spcPct val="100000"/>
              </a:lnSpc>
              <a:spcBef>
                <a:spcPts val="3015"/>
              </a:spcBef>
              <a:spcAft>
                <a:spcPts val="0"/>
              </a:spcAft>
              <a:buNone/>
            </a:pPr>
            <a:r>
              <a:rPr lang="en-US" sz="2500" dirty="0">
                <a:solidFill>
                  <a:srgbClr val="000300"/>
                </a:solidFill>
                <a:latin typeface="Cambria"/>
                <a:ea typeface="Cambria"/>
                <a:cs typeface="Cambria"/>
                <a:sym typeface="Cambria"/>
              </a:rPr>
              <a:t>I B.TECH </a:t>
            </a:r>
            <a:r>
              <a:rPr lang="en-US" sz="2500" dirty="0" smtClean="0">
                <a:solidFill>
                  <a:srgbClr val="000300"/>
                </a:solidFill>
                <a:latin typeface="Cambria"/>
                <a:ea typeface="Cambria"/>
                <a:cs typeface="Cambria"/>
                <a:sym typeface="Cambria"/>
              </a:rPr>
              <a:t>AIDS B/ </a:t>
            </a:r>
            <a:r>
              <a:rPr lang="en-US" sz="2500" dirty="0">
                <a:solidFill>
                  <a:srgbClr val="000300"/>
                </a:solidFill>
                <a:latin typeface="Cambria"/>
                <a:ea typeface="Cambria"/>
                <a:cs typeface="Cambria"/>
                <a:sym typeface="Cambria"/>
              </a:rPr>
              <a:t>II SEMESTER</a:t>
            </a:r>
            <a:endParaRPr sz="2500" dirty="0">
              <a:latin typeface="Cambria"/>
              <a:ea typeface="Cambria"/>
              <a:cs typeface="Cambria"/>
              <a:sym typeface="Cambria"/>
            </a:endParaRPr>
          </a:p>
          <a:p>
            <a:pPr marL="309245" lvl="0" indent="0" algn="ctr" rtl="0">
              <a:lnSpc>
                <a:spcPct val="100000"/>
              </a:lnSpc>
              <a:spcBef>
                <a:spcPts val="2070"/>
              </a:spcBef>
              <a:spcAft>
                <a:spcPts val="0"/>
              </a:spcAft>
              <a:buNone/>
            </a:pPr>
            <a:r>
              <a:rPr lang="en-US" sz="2600" b="1" dirty="0">
                <a:solidFill>
                  <a:srgbClr val="001F5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UNIT IV : ELECTRONIC DEVICES AND APPLICATIONS</a:t>
            </a:r>
            <a:endParaRPr sz="26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226695" lvl="0" indent="0" algn="ctr" rtl="0">
              <a:lnSpc>
                <a:spcPct val="100000"/>
              </a:lnSpc>
              <a:spcBef>
                <a:spcPts val="2205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Topic : -LED, LCD,OLED &amp; QLED </a:t>
            </a:r>
            <a:endParaRPr sz="24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6" name="Google Shape;46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40211" y="33528"/>
            <a:ext cx="1179576" cy="69494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17-02-2026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smtClean="0"/>
              <a:t>LED,LCD,OLED,QLED-Principles\23EET103- ECED\Ms.RANJANI K\AP\CSE-IoT\SNSCT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</a:t>
            </a:fld>
            <a:r>
              <a:rPr lang="en-US" smtClean="0"/>
              <a:t>/11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"/>
          <p:cNvSpPr txBox="1">
            <a:spLocks noGrp="1"/>
          </p:cNvSpPr>
          <p:nvPr>
            <p:ph type="title"/>
          </p:nvPr>
        </p:nvSpPr>
        <p:spPr>
          <a:xfrm>
            <a:off x="521309" y="401828"/>
            <a:ext cx="1002665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LCD working principle:</a:t>
            </a:r>
            <a:endParaRPr/>
          </a:p>
        </p:txBody>
      </p:sp>
      <p:sp>
        <p:nvSpPr>
          <p:cNvPr id="121" name="Google Shape;121;p10"/>
          <p:cNvSpPr txBox="1">
            <a:spLocks noGrp="1"/>
          </p:cNvSpPr>
          <p:nvPr>
            <p:ph type="body" idx="1"/>
          </p:nvPr>
        </p:nvSpPr>
        <p:spPr>
          <a:xfrm>
            <a:off x="609600" y="1371600"/>
            <a:ext cx="11398567" cy="4308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lvl="0" indent="-571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Noto Sans Symbols"/>
              <a:buChar char="✔"/>
            </a:pPr>
            <a:r>
              <a:rPr lang="en-US" sz="4000"/>
              <a:t>The fundamental principle of an LCD is that liquid crystals change their molecular alignment when an electrical voltage is applied, thereby modulating the passage of light. </a:t>
            </a:r>
            <a:endParaRPr/>
          </a:p>
          <a:p>
            <a:pPr marL="571500" lvl="0" indent="-571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Noto Sans Symbols"/>
              <a:buChar char="✔"/>
            </a:pPr>
            <a:r>
              <a:rPr lang="en-US" sz="4000" b="1"/>
              <a:t>Liquid crystals do not emit light themselves</a:t>
            </a:r>
            <a:r>
              <a:rPr lang="en-US" sz="4000"/>
              <a:t>; they act as "light valves" that block or allow light from the backlight to pass through color filters</a:t>
            </a:r>
            <a:endParaRPr sz="4000"/>
          </a:p>
        </p:txBody>
      </p:sp>
      <p:sp>
        <p:nvSpPr>
          <p:cNvPr id="122" name="Google Shape;122;p10"/>
          <p:cNvSpPr txBox="1"/>
          <p:nvPr/>
        </p:nvSpPr>
        <p:spPr>
          <a:xfrm>
            <a:off x="8458200" y="702048"/>
            <a:ext cx="134210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DT-DEFINE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4" name="Google Shape;124;p10"/>
          <p:cNvSpPr txBox="1"/>
          <p:nvPr/>
        </p:nvSpPr>
        <p:spPr>
          <a:xfrm flipH="1">
            <a:off x="10896600" y="6579079"/>
            <a:ext cx="990600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00"/>
              <a:t>10</a:t>
            </a:fld>
            <a:r>
              <a:rPr lang="en-US" sz="1100"/>
              <a:t>/17</a:t>
            </a:r>
            <a:endParaRPr sz="11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17-02-2026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>
          <a:xfrm>
            <a:off x="2819145" y="6440191"/>
            <a:ext cx="6358309" cy="94643"/>
          </a:xfrm>
        </p:spPr>
        <p:txBody>
          <a:bodyPr/>
          <a:lstStyle/>
          <a:p>
            <a:r>
              <a:rPr lang="en-US" dirty="0" smtClean="0"/>
              <a:t>LED,LCD,OLED,QLED-Principles\23EET103- ECED\</a:t>
            </a:r>
            <a:r>
              <a:rPr lang="en-US" dirty="0" err="1" smtClean="0"/>
              <a:t>Ms.RANJANI</a:t>
            </a:r>
            <a:r>
              <a:rPr lang="en-US" dirty="0" smtClean="0"/>
              <a:t> K\AP\CSE-</a:t>
            </a:r>
            <a:r>
              <a:rPr lang="en-US" dirty="0" err="1" smtClean="0"/>
              <a:t>IoT</a:t>
            </a:r>
            <a:r>
              <a:rPr lang="en-US" dirty="0" smtClean="0"/>
              <a:t>\SNSCT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10</a:t>
            </a:fld>
            <a:r>
              <a:rPr lang="en-US" smtClean="0"/>
              <a:t>/11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1"/>
          <p:cNvSpPr txBox="1">
            <a:spLocks noGrp="1"/>
          </p:cNvSpPr>
          <p:nvPr>
            <p:ph type="title"/>
          </p:nvPr>
        </p:nvSpPr>
        <p:spPr>
          <a:xfrm>
            <a:off x="642937" y="76200"/>
            <a:ext cx="9720264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LCD Features</a:t>
            </a:r>
            <a:br>
              <a:rPr lang="en-US" b="1"/>
            </a:br>
            <a:endParaRPr/>
          </a:p>
        </p:txBody>
      </p:sp>
      <p:sp>
        <p:nvSpPr>
          <p:cNvPr id="130" name="Google Shape;130;p11"/>
          <p:cNvSpPr txBox="1">
            <a:spLocks noGrp="1"/>
          </p:cNvSpPr>
          <p:nvPr>
            <p:ph type="body" idx="1"/>
          </p:nvPr>
        </p:nvSpPr>
        <p:spPr>
          <a:xfrm>
            <a:off x="304800" y="838200"/>
            <a:ext cx="11734801" cy="5970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❖"/>
            </a:pPr>
            <a:r>
              <a:rPr lang="en-US" sz="3200" b="1" dirty="0"/>
              <a:t>Low-voltage and energy efficiency:</a:t>
            </a:r>
            <a:r>
              <a:rPr lang="en-US" sz="3200" dirty="0"/>
              <a:t> Modern LCDs utilizing LED backlights operate on significantly lower voltages (IC circuits) compared to legacy display technologies, making them ideal for battery-operated devices.</a:t>
            </a:r>
            <a:endParaRPr dirty="0"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❖"/>
            </a:pPr>
            <a:r>
              <a:rPr lang="en-US" sz="3200" b="1" dirty="0"/>
              <a:t>Ultra-slim profile:</a:t>
            </a:r>
            <a:r>
              <a:rPr lang="en-US" sz="3200" dirty="0"/>
              <a:t> The physical footprint is minimal. Modern panels are often less than 10mm thick, with high-end models achieving widths under 5mm.</a:t>
            </a:r>
            <a:endParaRPr dirty="0"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❖"/>
            </a:pPr>
            <a:r>
              <a:rPr lang="en-US" sz="3200" b="1" dirty="0"/>
              <a:t>Non-emissive technology:</a:t>
            </a:r>
            <a:r>
              <a:rPr lang="en-US" sz="3200" dirty="0"/>
              <a:t> Unlike OLEDs or CRTs, LCDs function by modulating light rather than emitting it directly from the liquid crystal layer. This often results in reduced eye strain during prolonged use (flicker-free backlights).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		</a:t>
            </a:r>
            <a:endParaRPr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17-02-2026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smtClean="0"/>
              <a:t>LED,LCD,OLED,QLED-Principles\23EET103- ECED\</a:t>
            </a:r>
            <a:r>
              <a:rPr lang="en-US" dirty="0" err="1" smtClean="0"/>
              <a:t>Ms.RANJANI</a:t>
            </a:r>
            <a:r>
              <a:rPr lang="en-US" dirty="0" smtClean="0"/>
              <a:t> K\AP\CSE-</a:t>
            </a:r>
            <a:r>
              <a:rPr lang="en-US" dirty="0" err="1" smtClean="0"/>
              <a:t>IoT</a:t>
            </a:r>
            <a:r>
              <a:rPr lang="en-US" dirty="0" smtClean="0"/>
              <a:t>\SNSCT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11</a:t>
            </a:fld>
            <a:r>
              <a:rPr lang="en-US" smtClean="0"/>
              <a:t>/11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2"/>
          <p:cNvSpPr txBox="1">
            <a:spLocks noGrp="1"/>
          </p:cNvSpPr>
          <p:nvPr>
            <p:ph type="title"/>
          </p:nvPr>
        </p:nvSpPr>
        <p:spPr>
          <a:xfrm>
            <a:off x="521309" y="401828"/>
            <a:ext cx="10026650" cy="756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LCD Features-Contd</a:t>
            </a:r>
            <a:endParaRPr/>
          </a:p>
        </p:txBody>
      </p:sp>
      <p:sp>
        <p:nvSpPr>
          <p:cNvPr id="136" name="Google Shape;136;p12"/>
          <p:cNvSpPr txBox="1">
            <a:spLocks noGrp="1"/>
          </p:cNvSpPr>
          <p:nvPr>
            <p:ph type="body" idx="1"/>
          </p:nvPr>
        </p:nvSpPr>
        <p:spPr>
          <a:xfrm>
            <a:off x="152400" y="1158747"/>
            <a:ext cx="11855767" cy="5139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❖"/>
            </a:pPr>
            <a:r>
              <a:rPr lang="en-US" sz="2800" b="1"/>
              <a:t>High Pixel Density:</a:t>
            </a:r>
            <a:r>
              <a:rPr lang="en-US" sz="2800"/>
              <a:t> The technology allows for extremely small pixel pitch, enabling high-definition resolutions (4K and 8K) on relatively small screens.</a:t>
            </a:r>
            <a:endParaRPr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❖"/>
            </a:pPr>
            <a:r>
              <a:rPr lang="en-US" sz="2800" b="1"/>
              <a:t>Accurate Color Reproduction:</a:t>
            </a:r>
            <a:r>
              <a:rPr lang="en-US" sz="2800"/>
              <a:t> With the integration of IPS (In-Plane Switching) and Quantum Dot technology, modern LCDs cover wide color gamuts (sRGB, DCI-P3).</a:t>
            </a:r>
            <a:endParaRPr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❖"/>
            </a:pPr>
            <a:r>
              <a:rPr lang="en-US" sz="2800" b="1"/>
              <a:t>Minimal Radiation:</a:t>
            </a:r>
            <a:r>
              <a:rPr lang="en-US" sz="2800"/>
              <a:t> LCDs produce negligible electromagnetic radiation compared to CRT monitors, ensuring safety for users and security for information sensitive to TEMPEST attacks.</a:t>
            </a:r>
            <a:endParaRPr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❖"/>
            </a:pPr>
            <a:r>
              <a:rPr lang="en-US" sz="2800" b="1"/>
              <a:t>Long Lifespan:</a:t>
            </a:r>
            <a:r>
              <a:rPr lang="en-US" sz="2800"/>
              <a:t> LED-backlit LCDs typically offer a lifespan of 30,000 to 60,000 hours before brightness degradation becomes noticeable.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/>
            </a:r>
            <a:br>
              <a:rPr lang="en-US"/>
            </a:b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12"/>
          <p:cNvSpPr txBox="1"/>
          <p:nvPr/>
        </p:nvSpPr>
        <p:spPr>
          <a:xfrm>
            <a:off x="10820400" y="6328113"/>
            <a:ext cx="685800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/>
              <a:t>9/17</a:t>
            </a:r>
            <a:endParaRPr sz="1100"/>
          </a:p>
        </p:txBody>
      </p:sp>
      <p:sp>
        <p:nvSpPr>
          <p:cNvPr id="138" name="Google Shape;138;p12"/>
          <p:cNvSpPr txBox="1">
            <a:spLocks noGrp="1"/>
          </p:cNvSpPr>
          <p:nvPr>
            <p:ph type="ftr" idx="11"/>
          </p:nvPr>
        </p:nvSpPr>
        <p:spPr>
          <a:xfrm>
            <a:off x="2819145" y="6440191"/>
            <a:ext cx="6280250" cy="189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LED,LCD,OLED,QLED-Principles\23EET103- ECED\</a:t>
            </a:r>
            <a:r>
              <a:rPr lang="en-US" dirty="0" err="1" smtClean="0"/>
              <a:t>Ms.RANJANI</a:t>
            </a:r>
            <a:r>
              <a:rPr lang="en-US" dirty="0" smtClean="0"/>
              <a:t> K\AP\CSE-</a:t>
            </a:r>
            <a:r>
              <a:rPr lang="en-US" dirty="0" err="1" smtClean="0"/>
              <a:t>IoT</a:t>
            </a:r>
            <a:r>
              <a:rPr lang="en-US" dirty="0" smtClean="0"/>
              <a:t>\SNSCT</a:t>
            </a:r>
            <a:endParaRPr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17-02-2026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12</a:t>
            </a:fld>
            <a:r>
              <a:rPr lang="en-US" smtClean="0"/>
              <a:t>/11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3"/>
          <p:cNvSpPr txBox="1">
            <a:spLocks noGrp="1"/>
          </p:cNvSpPr>
          <p:nvPr>
            <p:ph type="title"/>
          </p:nvPr>
        </p:nvSpPr>
        <p:spPr>
          <a:xfrm>
            <a:off x="618356" y="0"/>
            <a:ext cx="10014559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 LCD advantages</a:t>
            </a:r>
            <a:endParaRPr/>
          </a:p>
        </p:txBody>
      </p:sp>
      <p:sp>
        <p:nvSpPr>
          <p:cNvPr id="144" name="Google Shape;144;p13"/>
          <p:cNvSpPr txBox="1">
            <a:spLocks noGrp="1"/>
          </p:cNvSpPr>
          <p:nvPr>
            <p:ph type="body" idx="1"/>
          </p:nvPr>
        </p:nvSpPr>
        <p:spPr>
          <a:xfrm>
            <a:off x="228600" y="990601"/>
            <a:ext cx="11779567" cy="5878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(</a:t>
            </a:r>
            <a:r>
              <a:rPr lang="en-US" sz="2800" dirty="0"/>
              <a:t>1) </a:t>
            </a:r>
            <a:r>
              <a:rPr lang="en-US" sz="2800" b="1" dirty="0"/>
              <a:t>Geometric Accuracy:</a:t>
            </a:r>
            <a:r>
              <a:rPr lang="en-US" sz="2800" dirty="0"/>
              <a:t> Historically, CRT displays relied on electromagnetic deflection, which often caused geometric distortion (pincushion effects) at the screen edges. LCDs rely on a </a:t>
            </a:r>
            <a:r>
              <a:rPr lang="en-US" sz="2800" dirty="0">
                <a:solidFill>
                  <a:srgbClr val="FF0000"/>
                </a:solidFill>
              </a:rPr>
              <a:t>fixed pixel grid, ensuring zero geometric distortion </a:t>
            </a:r>
            <a:r>
              <a:rPr lang="en-US" sz="2800" dirty="0"/>
              <a:t>and perfect linear alignment across the entire screen area.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/>
              <a:t>(2) </a:t>
            </a:r>
            <a:r>
              <a:rPr lang="en-US" sz="2800" b="1" dirty="0"/>
              <a:t>Environmental Safety:</a:t>
            </a:r>
            <a:r>
              <a:rPr lang="en-US" sz="2800" dirty="0"/>
              <a:t> Compared to legacy CRT (which contained lead) and early CCFL-backlit LCDs (which contained mercury), modern LED-backlit LCDs are environmentally friendly. </a:t>
            </a:r>
            <a:r>
              <a:rPr lang="en-US" sz="2800" dirty="0">
                <a:solidFill>
                  <a:srgbClr val="FF0000"/>
                </a:solidFill>
              </a:rPr>
              <a:t>They do not emit X-rays and are generally compliant with modern </a:t>
            </a:r>
            <a:r>
              <a:rPr lang="en-US" sz="2800" dirty="0" err="1">
                <a:solidFill>
                  <a:srgbClr val="FF0000"/>
                </a:solidFill>
              </a:rPr>
              <a:t>RoHS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(Restriction of Hazardous Substances) standards.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/>
              <a:t>(3) </a:t>
            </a:r>
            <a:r>
              <a:rPr lang="en-US" sz="2800" b="1" dirty="0"/>
              <a:t>Power Efficiency:</a:t>
            </a:r>
            <a:r>
              <a:rPr lang="en-US" sz="2800" dirty="0"/>
              <a:t> The most significant advantage of LCD technology is power consumption. A traditional 17-inch CRT monitor could consume over 80W. In contrast, a modern </a:t>
            </a:r>
            <a:r>
              <a:rPr lang="en-US" sz="2800" dirty="0">
                <a:solidFill>
                  <a:srgbClr val="FF0000"/>
                </a:solidFill>
              </a:rPr>
              <a:t>24-inch LED-backlit LCD typically consumes between 20W and 30W</a:t>
            </a:r>
            <a:r>
              <a:rPr lang="en-US" sz="2800" dirty="0"/>
              <a:t>. This drastic reduction in wattage translates to lower thermal output and significant electricity savings in corporate environments.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17-02-2026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>
          <a:xfrm>
            <a:off x="2819145" y="6533899"/>
            <a:ext cx="6168738" cy="187416"/>
          </a:xfrm>
        </p:spPr>
        <p:txBody>
          <a:bodyPr/>
          <a:lstStyle/>
          <a:p>
            <a:r>
              <a:rPr lang="en-US" dirty="0" smtClean="0"/>
              <a:t>LED,LCD,OLED,QLED-Principles\23EET103- ECED\</a:t>
            </a:r>
            <a:r>
              <a:rPr lang="en-US" dirty="0" err="1" smtClean="0"/>
              <a:t>Ms.RANJANI</a:t>
            </a:r>
            <a:r>
              <a:rPr lang="en-US" dirty="0" smtClean="0"/>
              <a:t> K\AP\CSE-</a:t>
            </a:r>
            <a:r>
              <a:rPr lang="en-US" dirty="0" err="1" smtClean="0"/>
              <a:t>IoT</a:t>
            </a:r>
            <a:r>
              <a:rPr lang="en-US" dirty="0" smtClean="0"/>
              <a:t>\SNSCT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13</a:t>
            </a:fld>
            <a:r>
              <a:rPr lang="en-US" smtClean="0"/>
              <a:t>/11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4"/>
          <p:cNvSpPr txBox="1">
            <a:spLocks noGrp="1"/>
          </p:cNvSpPr>
          <p:nvPr>
            <p:ph type="title"/>
          </p:nvPr>
        </p:nvSpPr>
        <p:spPr>
          <a:xfrm>
            <a:off x="521309" y="401828"/>
            <a:ext cx="1002665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LCD types</a:t>
            </a:r>
            <a:endParaRPr/>
          </a:p>
        </p:txBody>
      </p:sp>
      <p:sp>
        <p:nvSpPr>
          <p:cNvPr id="150" name="Google Shape;150;p14"/>
          <p:cNvSpPr txBox="1">
            <a:spLocks noGrp="1"/>
          </p:cNvSpPr>
          <p:nvPr>
            <p:ph type="body" idx="1"/>
          </p:nvPr>
        </p:nvSpPr>
        <p:spPr>
          <a:xfrm>
            <a:off x="642937" y="1676273"/>
            <a:ext cx="11365230" cy="2954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Based on the backlight source technology, LCDs are primarily categorized into two generations: </a:t>
            </a:r>
            <a:endParaRPr sz="3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⮚"/>
            </a:pPr>
            <a:r>
              <a:rPr lang="en-US" sz="3200" b="1"/>
              <a:t>CCFL(Cold Cathode Fluorescent Lamp)-Legacy</a:t>
            </a:r>
            <a:r>
              <a:rPr lang="en-US" sz="3200"/>
              <a:t> and 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⮚"/>
            </a:pPr>
            <a:r>
              <a:rPr lang="en-US" sz="3200" b="1"/>
              <a:t>LED (Standard/Modern)</a:t>
            </a:r>
            <a:r>
              <a:rPr lang="en-US" sz="3200"/>
              <a:t>.</a:t>
            </a:r>
            <a:endParaRPr sz="3200"/>
          </a:p>
        </p:txBody>
      </p:sp>
      <p:sp>
        <p:nvSpPr>
          <p:cNvPr id="151" name="Google Shape;151;p14"/>
          <p:cNvSpPr txBox="1"/>
          <p:nvPr/>
        </p:nvSpPr>
        <p:spPr>
          <a:xfrm flipH="1">
            <a:off x="10591800" y="6325367"/>
            <a:ext cx="798467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/>
              <a:t>12/19</a:t>
            </a:r>
            <a:endParaRPr sz="1100"/>
          </a:p>
        </p:txBody>
      </p:sp>
      <p:sp>
        <p:nvSpPr>
          <p:cNvPr id="152" name="Google Shape;152;p14"/>
          <p:cNvSpPr txBox="1">
            <a:spLocks noGrp="1"/>
          </p:cNvSpPr>
          <p:nvPr>
            <p:ph type="ftr" idx="11"/>
          </p:nvPr>
        </p:nvSpPr>
        <p:spPr>
          <a:xfrm>
            <a:off x="2819145" y="6440191"/>
            <a:ext cx="6135284" cy="189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LED,LCD,OLED,QLED-Principles\23EET103- ECED\</a:t>
            </a:r>
            <a:r>
              <a:rPr lang="en-US" dirty="0" err="1" smtClean="0"/>
              <a:t>Ms.RANJANI</a:t>
            </a:r>
            <a:r>
              <a:rPr lang="en-US" dirty="0" smtClean="0"/>
              <a:t> K\AP\CSE-</a:t>
            </a:r>
            <a:r>
              <a:rPr lang="en-US" dirty="0" err="1" smtClean="0"/>
              <a:t>IoT</a:t>
            </a:r>
            <a:r>
              <a:rPr lang="en-US" dirty="0" smtClean="0"/>
              <a:t>\SNSCT</a:t>
            </a:r>
            <a:endParaRPr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17-02-2026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14</a:t>
            </a:fld>
            <a:r>
              <a:rPr lang="en-US" smtClean="0"/>
              <a:t>/11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5"/>
          <p:cNvSpPr txBox="1">
            <a:spLocks noGrp="1"/>
          </p:cNvSpPr>
          <p:nvPr>
            <p:ph type="title"/>
          </p:nvPr>
        </p:nvSpPr>
        <p:spPr>
          <a:xfrm>
            <a:off x="533399" y="152400"/>
            <a:ext cx="10014559" cy="1006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Some of the LCD Display’s:</a:t>
            </a:r>
            <a:endParaRPr/>
          </a:p>
        </p:txBody>
      </p:sp>
      <p:pic>
        <p:nvPicPr>
          <p:cNvPr id="158" name="Google Shape;158;p15" descr="C:\Users\Student.ADLAB62\Pictures\Screenshots\Few-LCD-based-displays1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758" y="1295400"/>
            <a:ext cx="11964432" cy="51816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15"/>
          <p:cNvSpPr txBox="1">
            <a:spLocks noGrp="1"/>
          </p:cNvSpPr>
          <p:nvPr>
            <p:ph type="body" idx="1"/>
          </p:nvPr>
        </p:nvSpPr>
        <p:spPr>
          <a:xfrm>
            <a:off x="0" y="914400"/>
            <a:ext cx="12192000" cy="594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17-02-2026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>
          <a:xfrm>
            <a:off x="2819145" y="6440190"/>
            <a:ext cx="6146435" cy="306297"/>
          </a:xfrm>
        </p:spPr>
        <p:txBody>
          <a:bodyPr/>
          <a:lstStyle/>
          <a:p>
            <a:r>
              <a:rPr lang="en-US" dirty="0" smtClean="0"/>
              <a:t>LED,LCD,OLED,QLED-Principles\23EET103- ECED\</a:t>
            </a:r>
            <a:r>
              <a:rPr lang="en-US" dirty="0" err="1" smtClean="0"/>
              <a:t>Ms.RANJANI</a:t>
            </a:r>
            <a:r>
              <a:rPr lang="en-US" dirty="0" smtClean="0"/>
              <a:t> K\AP\CSE-</a:t>
            </a:r>
            <a:r>
              <a:rPr lang="en-US" dirty="0" err="1" smtClean="0"/>
              <a:t>IoT</a:t>
            </a:r>
            <a:r>
              <a:rPr lang="en-US" dirty="0" smtClean="0"/>
              <a:t>\SNSCT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15</a:t>
            </a:fld>
            <a:r>
              <a:rPr lang="en-US" smtClean="0"/>
              <a:t>/11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6"/>
          <p:cNvSpPr txBox="1">
            <a:spLocks noGrp="1"/>
          </p:cNvSpPr>
          <p:nvPr>
            <p:ph type="title"/>
          </p:nvPr>
        </p:nvSpPr>
        <p:spPr>
          <a:xfrm>
            <a:off x="521309" y="401828"/>
            <a:ext cx="10026650" cy="756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OLED</a:t>
            </a:r>
            <a:endParaRPr/>
          </a:p>
        </p:txBody>
      </p:sp>
      <p:sp>
        <p:nvSpPr>
          <p:cNvPr id="165" name="Google Shape;165;p16"/>
          <p:cNvSpPr txBox="1">
            <a:spLocks noGrp="1"/>
          </p:cNvSpPr>
          <p:nvPr>
            <p:ph type="body" idx="1"/>
          </p:nvPr>
        </p:nvSpPr>
        <p:spPr>
          <a:xfrm>
            <a:off x="642937" y="1676273"/>
            <a:ext cx="11365230" cy="3447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Noto Sans Symbols"/>
              <a:buChar char="▪"/>
            </a:pPr>
            <a:r>
              <a:rPr lang="en-US" sz="3200">
                <a:solidFill>
                  <a:srgbClr val="FF0000"/>
                </a:solidFill>
              </a:rPr>
              <a:t>OLED</a:t>
            </a:r>
            <a:r>
              <a:rPr lang="en-US" sz="3200"/>
              <a:t> (Organic Light Emitting Diodes) is a flat light emitting technology, made by placing a series of organic thin films between two conductors.</a:t>
            </a:r>
            <a:endParaRPr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en-US" sz="3200"/>
              <a:t> When electrical current is applied, a bright light is emitted. </a:t>
            </a:r>
            <a:endParaRPr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en-US" sz="3200"/>
              <a:t>OLEDs are emissive displays that do not require a backlight and so are thinner and more efficient than LCD displays (which do require a white backlight).</a:t>
            </a:r>
            <a:endParaRPr sz="3200"/>
          </a:p>
        </p:txBody>
      </p:sp>
      <p:sp>
        <p:nvSpPr>
          <p:cNvPr id="166" name="Google Shape;166;p16"/>
          <p:cNvSpPr txBox="1"/>
          <p:nvPr/>
        </p:nvSpPr>
        <p:spPr>
          <a:xfrm flipH="1">
            <a:off x="10591800" y="6325367"/>
            <a:ext cx="798467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/>
              <a:t>14/19</a:t>
            </a:r>
            <a:endParaRPr sz="1100"/>
          </a:p>
        </p:txBody>
      </p:sp>
      <p:sp>
        <p:nvSpPr>
          <p:cNvPr id="167" name="Google Shape;167;p16"/>
          <p:cNvSpPr txBox="1">
            <a:spLocks noGrp="1"/>
          </p:cNvSpPr>
          <p:nvPr>
            <p:ph type="ftr" idx="11"/>
          </p:nvPr>
        </p:nvSpPr>
        <p:spPr>
          <a:xfrm>
            <a:off x="2819145" y="6440191"/>
            <a:ext cx="6068377" cy="189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LED,LCD,OLED,QLED-Principles\23EET103- ECED\</a:t>
            </a:r>
            <a:r>
              <a:rPr lang="en-US" dirty="0" err="1" smtClean="0"/>
              <a:t>Ms.RANJANI</a:t>
            </a:r>
            <a:r>
              <a:rPr lang="en-US" dirty="0" smtClean="0"/>
              <a:t> K\AP\CSE-</a:t>
            </a:r>
            <a:r>
              <a:rPr lang="en-US" dirty="0" err="1" smtClean="0"/>
              <a:t>IoT</a:t>
            </a:r>
            <a:r>
              <a:rPr lang="en-US" dirty="0" smtClean="0"/>
              <a:t>\SNSCT</a:t>
            </a:r>
            <a:endParaRPr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17-02-2026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16</a:t>
            </a:fld>
            <a:r>
              <a:rPr lang="en-US" smtClean="0"/>
              <a:t>/11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7"/>
          <p:cNvSpPr txBox="1">
            <a:spLocks noGrp="1"/>
          </p:cNvSpPr>
          <p:nvPr>
            <p:ph type="title"/>
          </p:nvPr>
        </p:nvSpPr>
        <p:spPr>
          <a:xfrm>
            <a:off x="521309" y="401828"/>
            <a:ext cx="1002665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OLED vs LCD</a:t>
            </a:r>
            <a:endParaRPr/>
          </a:p>
        </p:txBody>
      </p:sp>
      <p:sp>
        <p:nvSpPr>
          <p:cNvPr id="173" name="Google Shape;173;p17"/>
          <p:cNvSpPr txBox="1">
            <a:spLocks noGrp="1"/>
          </p:cNvSpPr>
          <p:nvPr>
            <p:ph type="body" idx="1"/>
          </p:nvPr>
        </p:nvSpPr>
        <p:spPr>
          <a:xfrm>
            <a:off x="642937" y="1676273"/>
            <a:ext cx="11365230" cy="5201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An OLED display have the following</a:t>
            </a:r>
            <a:r>
              <a:rPr lang="en-US" sz="3200" u="sng">
                <a:solidFill>
                  <a:srgbClr val="FF0000"/>
                </a:solidFill>
              </a:rPr>
              <a:t> </a:t>
            </a:r>
            <a:r>
              <a:rPr lang="en-US" sz="3200" u="sng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advantages over an LCD display</a:t>
            </a:r>
            <a:r>
              <a:rPr lang="en-US" sz="3200"/>
              <a:t>:</a:t>
            </a:r>
            <a:endParaRPr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/>
              <a:t>Improved image quality - better contrast, higher brightness, fuller viewing angle, a wider color range and much faster refresh rates.</a:t>
            </a:r>
            <a:endParaRPr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/>
              <a:t>Lower power consumption.</a:t>
            </a:r>
            <a:endParaRPr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/>
              <a:t>Simpler design that enables ultra-thin, flexible, foldable and transparent displays</a:t>
            </a:r>
            <a:endParaRPr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/>
              <a:t>Better durability - OLEDs are very durable and can operate in a broader temperature range</a:t>
            </a:r>
            <a:endParaRPr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/>
              <a:t>OLEDs have some disadvantages, though: their lifetime is limited, and currently they are more expensive to produce than LCDs.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>
          <a:xfrm>
            <a:off x="642937" y="6525372"/>
            <a:ext cx="875030" cy="204470"/>
          </a:xfrm>
        </p:spPr>
        <p:txBody>
          <a:bodyPr/>
          <a:lstStyle/>
          <a:p>
            <a:r>
              <a:rPr lang="en-US" dirty="0" smtClean="0"/>
              <a:t>17-02-2026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>
          <a:xfrm>
            <a:off x="2852599" y="6593703"/>
            <a:ext cx="6112982" cy="283994"/>
          </a:xfrm>
        </p:spPr>
        <p:txBody>
          <a:bodyPr/>
          <a:lstStyle/>
          <a:p>
            <a:r>
              <a:rPr lang="en-US" dirty="0" smtClean="0"/>
              <a:t>LED,LCD,OLED,QLED-Principles\23EET103- ECED\</a:t>
            </a:r>
            <a:r>
              <a:rPr lang="en-US" dirty="0" err="1" smtClean="0"/>
              <a:t>Ms.RANJANI</a:t>
            </a:r>
            <a:r>
              <a:rPr lang="en-US" dirty="0" smtClean="0"/>
              <a:t> K\AP\CSE-</a:t>
            </a:r>
            <a:r>
              <a:rPr lang="en-US" dirty="0" err="1" smtClean="0"/>
              <a:t>IoT</a:t>
            </a:r>
            <a:r>
              <a:rPr lang="en-US" dirty="0" smtClean="0"/>
              <a:t>\SNSCT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>
          <a:xfrm>
            <a:off x="11175243" y="6593703"/>
            <a:ext cx="483234" cy="204470"/>
          </a:xfrm>
        </p:spPr>
        <p:txBody>
          <a:bodyPr/>
          <a:lstStyle/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17</a:t>
            </a:fld>
            <a:r>
              <a:rPr lang="en-US" dirty="0" smtClean="0"/>
              <a:t>/11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8"/>
          <p:cNvSpPr txBox="1">
            <a:spLocks noGrp="1"/>
          </p:cNvSpPr>
          <p:nvPr>
            <p:ph type="title"/>
          </p:nvPr>
        </p:nvSpPr>
        <p:spPr>
          <a:xfrm>
            <a:off x="513994" y="404317"/>
            <a:ext cx="4264025" cy="91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/>
              <a:t>Ideate: Comparison</a:t>
            </a:r>
            <a:endParaRPr sz="4000"/>
          </a:p>
          <a:p>
            <a:pPr marL="12700" lvl="0" indent="0" algn="l" rtl="0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DT-IDEATE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79" name="Google Shape;179;p18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17-02-2026</a:t>
            </a:r>
            <a:endParaRPr/>
          </a:p>
        </p:txBody>
      </p:sp>
      <p:sp>
        <p:nvSpPr>
          <p:cNvPr id="180" name="Google Shape;180;p18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18</a:t>
            </a:fld>
            <a:r>
              <a:rPr lang="en-US"/>
              <a:t>/19</a:t>
            </a:r>
            <a:endParaRPr/>
          </a:p>
        </p:txBody>
      </p:sp>
      <p:sp>
        <p:nvSpPr>
          <p:cNvPr id="181" name="Google Shape;181;p18"/>
          <p:cNvSpPr txBox="1">
            <a:spLocks noGrp="1"/>
          </p:cNvSpPr>
          <p:nvPr>
            <p:ph type="ftr" idx="11"/>
          </p:nvPr>
        </p:nvSpPr>
        <p:spPr>
          <a:xfrm>
            <a:off x="2819145" y="6440191"/>
            <a:ext cx="6425216" cy="189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LED,LCD,OLED,QLED-Principles\23EET103- ECED\</a:t>
            </a:r>
            <a:r>
              <a:rPr lang="en-US" dirty="0" err="1" smtClean="0"/>
              <a:t>Ms.RANJANI</a:t>
            </a:r>
            <a:r>
              <a:rPr lang="en-US" dirty="0" smtClean="0"/>
              <a:t> K\AP\CSE-</a:t>
            </a:r>
            <a:r>
              <a:rPr lang="en-US" dirty="0" err="1" smtClean="0"/>
              <a:t>IoT</a:t>
            </a:r>
            <a:r>
              <a:rPr lang="en-US" dirty="0" smtClean="0"/>
              <a:t>\SNSCT</a:t>
            </a:r>
            <a:endParaRPr dirty="0"/>
          </a:p>
        </p:txBody>
      </p:sp>
      <p:pic>
        <p:nvPicPr>
          <p:cNvPr id="182" name="Google Shape;182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149" y="1752600"/>
            <a:ext cx="11119146" cy="3505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9"/>
          <p:cNvSpPr txBox="1">
            <a:spLocks noGrp="1"/>
          </p:cNvSpPr>
          <p:nvPr>
            <p:ph type="title"/>
          </p:nvPr>
        </p:nvSpPr>
        <p:spPr>
          <a:xfrm>
            <a:off x="4797044" y="401828"/>
            <a:ext cx="2941902" cy="756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Summary</a:t>
            </a:r>
            <a:endParaRPr dirty="0"/>
          </a:p>
        </p:txBody>
      </p:sp>
      <p:sp>
        <p:nvSpPr>
          <p:cNvPr id="188" name="Google Shape;188;p19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17-02-2026</a:t>
            </a:r>
            <a:endParaRPr/>
          </a:p>
        </p:txBody>
      </p:sp>
      <p:sp>
        <p:nvSpPr>
          <p:cNvPr id="189" name="Google Shape;189;p19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19</a:t>
            </a:fld>
            <a:r>
              <a:rPr lang="en-US"/>
              <a:t>/19</a:t>
            </a:r>
            <a:endParaRPr/>
          </a:p>
        </p:txBody>
      </p:sp>
      <p:sp>
        <p:nvSpPr>
          <p:cNvPr id="190" name="Google Shape;190;p19"/>
          <p:cNvSpPr/>
          <p:nvPr/>
        </p:nvSpPr>
        <p:spPr>
          <a:xfrm>
            <a:off x="355486" y="1295400"/>
            <a:ext cx="11481028" cy="4524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LED</a:t>
            </a: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Improved LCD with LED backlight. Brighter, thinner, and more energy-efficient.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Most common today. </a:t>
            </a:r>
            <a:endParaRPr/>
          </a:p>
          <a:p>
            <a:pPr marL="0" marR="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LCD</a:t>
            </a: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Uses liquid crystals with a fluorescent backlight.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Cheapest, but lower picture quality and weak contrast. </a:t>
            </a:r>
            <a:endParaRPr/>
          </a:p>
          <a:p>
            <a:pPr marL="0" marR="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OLED</a:t>
            </a: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Self-lighting pixels (no backlight).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Best picture quality with perfect blacks and high contrast, but expensive. </a:t>
            </a:r>
            <a:endParaRPr/>
          </a:p>
          <a:p>
            <a:pPr marL="0" marR="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QLED</a:t>
            </a: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LED TV enhanced with quantum dots. </a:t>
            </a:r>
            <a:endParaRPr/>
          </a:p>
          <a:p>
            <a:pPr marL="0" marR="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Very bright and colorful, good for bright rooms, but blacks not as perfect as OLED </a:t>
            </a:r>
            <a:endParaRPr/>
          </a:p>
        </p:txBody>
      </p:sp>
      <p:sp>
        <p:nvSpPr>
          <p:cNvPr id="191" name="Google Shape;191;p19"/>
          <p:cNvSpPr txBox="1">
            <a:spLocks noGrp="1"/>
          </p:cNvSpPr>
          <p:nvPr>
            <p:ph type="ftr" idx="11"/>
          </p:nvPr>
        </p:nvSpPr>
        <p:spPr>
          <a:xfrm>
            <a:off x="2819145" y="6440191"/>
            <a:ext cx="6168738" cy="189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LED,LCD,OLED,QLED-Principles\23EET103- ECED\</a:t>
            </a:r>
            <a:r>
              <a:rPr lang="en-US" dirty="0" err="1" smtClean="0"/>
              <a:t>Ms.RANJANI</a:t>
            </a:r>
            <a:r>
              <a:rPr lang="en-US" dirty="0" smtClean="0"/>
              <a:t> K\AP\CSE-</a:t>
            </a:r>
            <a:r>
              <a:rPr lang="en-US" dirty="0" err="1" smtClean="0"/>
              <a:t>IoT</a:t>
            </a:r>
            <a:r>
              <a:rPr lang="en-US" dirty="0" smtClean="0"/>
              <a:t>\SNSCT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"/>
          <p:cNvSpPr txBox="1">
            <a:spLocks noGrp="1"/>
          </p:cNvSpPr>
          <p:nvPr>
            <p:ph type="title"/>
          </p:nvPr>
        </p:nvSpPr>
        <p:spPr>
          <a:xfrm>
            <a:off x="521309" y="401828"/>
            <a:ext cx="10026650" cy="756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286004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Let’s Recall!!</a:t>
            </a:r>
            <a:endParaRPr/>
          </a:p>
        </p:txBody>
      </p:sp>
      <p:pic>
        <p:nvPicPr>
          <p:cNvPr id="52" name="Google Shape;52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83752" y="1522475"/>
            <a:ext cx="755142" cy="747522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2"/>
          <p:cNvSpPr txBox="1"/>
          <p:nvPr/>
        </p:nvSpPr>
        <p:spPr>
          <a:xfrm>
            <a:off x="838911" y="1393930"/>
            <a:ext cx="10677000" cy="23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6675" rIns="0" bIns="0" anchor="t" anchorCtr="0">
            <a:spAutoFit/>
          </a:bodyPr>
          <a:lstStyle/>
          <a:p>
            <a:pPr marL="4699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Cambria"/>
                <a:ea typeface="Cambria"/>
                <a:cs typeface="Cambria"/>
                <a:sym typeface="Cambria"/>
              </a:rPr>
              <a:t>Optoelectronic devices convert </a:t>
            </a:r>
            <a:r>
              <a:rPr lang="en-US" sz="2800" b="1">
                <a:latin typeface="Cambria"/>
                <a:ea typeface="Cambria"/>
                <a:cs typeface="Cambria"/>
                <a:sym typeface="Cambria"/>
              </a:rPr>
              <a:t>electrical energy	   light energy</a:t>
            </a:r>
            <a:r>
              <a:rPr lang="en-US" sz="2800">
                <a:latin typeface="Cambria"/>
                <a:ea typeface="Cambria"/>
                <a:cs typeface="Cambria"/>
                <a:sym typeface="Cambria"/>
              </a:rPr>
              <a:t>.</a:t>
            </a:r>
            <a:endParaRPr sz="2800">
              <a:latin typeface="Cambria"/>
              <a:ea typeface="Cambria"/>
              <a:cs typeface="Cambria"/>
              <a:sym typeface="Cambria"/>
            </a:endParaRPr>
          </a:p>
          <a:p>
            <a:pPr marL="469900" marR="5715" lvl="0" indent="-457833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Cambria"/>
                <a:ea typeface="Cambria"/>
                <a:cs typeface="Cambria"/>
                <a:sym typeface="Cambria"/>
              </a:rPr>
              <a:t>These devices are based on PN junctions operating under </a:t>
            </a:r>
            <a:r>
              <a:rPr lang="en-US" sz="2800" b="1">
                <a:latin typeface="Cambria"/>
                <a:ea typeface="Cambria"/>
                <a:cs typeface="Cambria"/>
                <a:sym typeface="Cambria"/>
              </a:rPr>
              <a:t>forward or reverse bias </a:t>
            </a:r>
            <a:r>
              <a:rPr lang="en-US" sz="2800">
                <a:latin typeface="Cambria"/>
                <a:ea typeface="Cambria"/>
                <a:cs typeface="Cambria"/>
                <a:sym typeface="Cambria"/>
              </a:rPr>
              <a:t>depending on application.</a:t>
            </a:r>
            <a:endParaRPr sz="2800">
              <a:latin typeface="Cambria"/>
              <a:ea typeface="Cambria"/>
              <a:cs typeface="Cambria"/>
              <a:sym typeface="Cambria"/>
            </a:endParaRPr>
          </a:p>
          <a:p>
            <a:pPr marL="469900" marR="5080" lvl="0" indent="-457833" algn="l" rtl="0">
              <a:lnSpc>
                <a:spcPct val="150000"/>
              </a:lnSpc>
              <a:spcBef>
                <a:spcPts val="5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Cambria"/>
                <a:ea typeface="Cambria"/>
                <a:cs typeface="Cambria"/>
                <a:sym typeface="Cambria"/>
              </a:rPr>
              <a:t>Examples	include	</a:t>
            </a:r>
            <a:r>
              <a:rPr lang="en-US" sz="2800" b="1">
                <a:latin typeface="Cambria"/>
                <a:ea typeface="Cambria"/>
                <a:cs typeface="Cambria"/>
                <a:sym typeface="Cambria"/>
              </a:rPr>
              <a:t>LEDs,	LCD, OLED</a:t>
            </a:r>
            <a:r>
              <a:rPr lang="en-US" sz="2800">
                <a:latin typeface="Cambria"/>
                <a:ea typeface="Cambria"/>
                <a:cs typeface="Cambria"/>
                <a:sym typeface="Cambria"/>
              </a:rPr>
              <a:t>,QLED etc.</a:t>
            </a:r>
            <a:endParaRPr sz="2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54" name="Google Shape;54;p2"/>
          <p:cNvSpPr txBox="1">
            <a:spLocks noGrp="1"/>
          </p:cNvSpPr>
          <p:nvPr>
            <p:ph type="dt" idx="10"/>
          </p:nvPr>
        </p:nvSpPr>
        <p:spPr>
          <a:xfrm>
            <a:off x="688034" y="6412164"/>
            <a:ext cx="988365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17-02-2026</a:t>
            </a:r>
            <a:endParaRPr/>
          </a:p>
        </p:txBody>
      </p:sp>
      <p:sp>
        <p:nvSpPr>
          <p:cNvPr id="55" name="Google Shape;55;p2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r>
              <a:rPr lang="en-US"/>
              <a:t>/17</a:t>
            </a:r>
            <a:endParaRPr/>
          </a:p>
        </p:txBody>
      </p:sp>
      <p:sp>
        <p:nvSpPr>
          <p:cNvPr id="56" name="Google Shape;56;p2"/>
          <p:cNvSpPr txBox="1">
            <a:spLocks noGrp="1"/>
          </p:cNvSpPr>
          <p:nvPr>
            <p:ph type="ftr" idx="11"/>
          </p:nvPr>
        </p:nvSpPr>
        <p:spPr>
          <a:xfrm>
            <a:off x="2819145" y="6300439"/>
            <a:ext cx="6492123" cy="189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LED,LCD,OLED,QLED-Principles\23EET103- ECED\Ms.RANJANI K\AP\CSE-IoT\SNSCT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0"/>
          <p:cNvSpPr txBox="1">
            <a:spLocks noGrp="1"/>
          </p:cNvSpPr>
          <p:nvPr>
            <p:ph type="title"/>
          </p:nvPr>
        </p:nvSpPr>
        <p:spPr>
          <a:xfrm>
            <a:off x="4661408" y="401828"/>
            <a:ext cx="2884805" cy="756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References</a:t>
            </a:r>
            <a:endParaRPr/>
          </a:p>
        </p:txBody>
      </p:sp>
      <p:sp>
        <p:nvSpPr>
          <p:cNvPr id="197" name="Google Shape;197;p20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2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17-02-2026</a:t>
            </a:r>
            <a:endParaRPr/>
          </a:p>
        </p:txBody>
      </p:sp>
      <p:sp>
        <p:nvSpPr>
          <p:cNvPr id="198" name="Google Shape;198;p20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20</a:t>
            </a:fld>
            <a:r>
              <a:rPr lang="en-US"/>
              <a:t>/19</a:t>
            </a:r>
            <a:endParaRPr/>
          </a:p>
        </p:txBody>
      </p:sp>
      <p:sp>
        <p:nvSpPr>
          <p:cNvPr id="199" name="Google Shape;199;p20"/>
          <p:cNvSpPr txBox="1"/>
          <p:nvPr/>
        </p:nvSpPr>
        <p:spPr>
          <a:xfrm>
            <a:off x="687425" y="1872437"/>
            <a:ext cx="9902190" cy="2953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527685" lvl="0" indent="-51498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mbria"/>
              <a:buAutoNum type="arabicPeriod"/>
            </a:pPr>
            <a:r>
              <a:rPr lang="en-US" sz="2600" u="sng">
                <a:solidFill>
                  <a:srgbClr val="0000FF"/>
                </a:solidFill>
                <a:latin typeface="Cambria"/>
                <a:ea typeface="Cambria"/>
                <a:cs typeface="Cambria"/>
                <a:sym typeface="Cambria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https://www.electronics-tutorials.ws/diode/diode_8.html</a:t>
            </a:r>
            <a:endParaRPr sz="2600"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SzPts val="2600"/>
              <a:buFont typeface="Cambria"/>
              <a:buNone/>
            </a:pPr>
            <a:endParaRPr sz="2600">
              <a:latin typeface="Cambria"/>
              <a:ea typeface="Cambria"/>
              <a:cs typeface="Cambria"/>
              <a:sym typeface="Cambria"/>
            </a:endParaRPr>
          </a:p>
          <a:p>
            <a:pPr marL="527685" lvl="0" indent="-51498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mbria"/>
              <a:buAutoNum type="arabicPeriod"/>
            </a:pPr>
            <a:r>
              <a:rPr lang="en-US" sz="2600" u="sng">
                <a:solidFill>
                  <a:srgbClr val="0000FF"/>
                </a:solidFill>
                <a:latin typeface="Cambria"/>
                <a:ea typeface="Cambria"/>
                <a:cs typeface="Cambria"/>
                <a:sym typeface="Cambria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https://www.tutorialspoint.com/optoelectronics</a:t>
            </a:r>
            <a:endParaRPr sz="2600">
              <a:latin typeface="Cambria"/>
              <a:ea typeface="Cambria"/>
              <a:cs typeface="Cambria"/>
              <a:sym typeface="Cambria"/>
            </a:endParaRPr>
          </a:p>
          <a:p>
            <a:pPr marL="527685" marR="5080" lvl="0" indent="-515619" algn="l" rtl="0">
              <a:lnSpc>
                <a:spcPct val="2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mbria"/>
              <a:buAutoNum type="arabicPeriod"/>
            </a:pPr>
            <a:r>
              <a:rPr lang="en-US" sz="2600" u="sng">
                <a:solidFill>
                  <a:srgbClr val="0000FF"/>
                </a:solidFill>
                <a:latin typeface="Cambria"/>
                <a:ea typeface="Cambria"/>
                <a:cs typeface="Cambria"/>
                <a:sym typeface="Cambria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https://www.allaboutcircuits.com/textbook/semiconductors/chpt-</a:t>
            </a:r>
            <a:r>
              <a:rPr lang="en-US" sz="2600">
                <a:solidFill>
                  <a:srgbClr val="0000FF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600" u="sng">
                <a:solidFill>
                  <a:srgbClr val="0000FF"/>
                </a:solidFill>
                <a:latin typeface="Cambria"/>
                <a:ea typeface="Cambria"/>
                <a:cs typeface="Cambria"/>
                <a:sym typeface="Cambria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3/light-emitting-diodes/</a:t>
            </a:r>
            <a:endParaRPr sz="26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>
          <a:xfrm>
            <a:off x="2819145" y="6440191"/>
            <a:ext cx="6324855" cy="283994"/>
          </a:xfrm>
        </p:spPr>
        <p:txBody>
          <a:bodyPr/>
          <a:lstStyle/>
          <a:p>
            <a:r>
              <a:rPr lang="en-US" dirty="0" smtClean="0"/>
              <a:t>LED,LCD,OLED,QLED-Principles\23EET103- ECED\</a:t>
            </a:r>
            <a:r>
              <a:rPr lang="en-US" dirty="0" err="1" smtClean="0"/>
              <a:t>Ms.RANJANI</a:t>
            </a:r>
            <a:r>
              <a:rPr lang="en-US" dirty="0" smtClean="0"/>
              <a:t> K\AP\CSE-</a:t>
            </a:r>
            <a:r>
              <a:rPr lang="en-US" dirty="0" err="1" smtClean="0"/>
              <a:t>IoT</a:t>
            </a:r>
            <a:r>
              <a:rPr lang="en-US" dirty="0" smtClean="0"/>
              <a:t>\SNSCT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1"/>
          <p:cNvSpPr txBox="1">
            <a:spLocks noGrp="1"/>
          </p:cNvSpPr>
          <p:nvPr>
            <p:ph type="title"/>
          </p:nvPr>
        </p:nvSpPr>
        <p:spPr>
          <a:xfrm>
            <a:off x="4374007" y="2891789"/>
            <a:ext cx="4034013" cy="690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i="1" dirty="0">
                <a:solidFill>
                  <a:srgbClr val="6C2C9F"/>
                </a:solidFill>
                <a:latin typeface="Cambria"/>
                <a:ea typeface="Cambria"/>
                <a:cs typeface="Cambria"/>
                <a:sym typeface="Cambria"/>
              </a:rPr>
              <a:t>Thank You</a:t>
            </a:r>
            <a:endParaRPr sz="4400" dirty="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17-02-2026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>
          <a:xfrm>
            <a:off x="2819145" y="6440190"/>
            <a:ext cx="6592484" cy="306297"/>
          </a:xfrm>
        </p:spPr>
        <p:txBody>
          <a:bodyPr/>
          <a:lstStyle/>
          <a:p>
            <a:r>
              <a:rPr lang="en-US" dirty="0" smtClean="0"/>
              <a:t>LED,LCD,OLED,QLED-Principles\23EET103- ECED\</a:t>
            </a:r>
            <a:r>
              <a:rPr lang="en-US" dirty="0" err="1" smtClean="0"/>
              <a:t>Ms.RANJANI</a:t>
            </a:r>
            <a:r>
              <a:rPr lang="en-US" dirty="0" smtClean="0"/>
              <a:t> K\AP\CSE-</a:t>
            </a:r>
            <a:r>
              <a:rPr lang="en-US" dirty="0" err="1" smtClean="0"/>
              <a:t>IoT</a:t>
            </a:r>
            <a:r>
              <a:rPr lang="en-US" dirty="0" smtClean="0"/>
              <a:t>\SNSCT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21</a:t>
            </a:fld>
            <a:r>
              <a:rPr lang="en-US" smtClean="0"/>
              <a:t>/11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"/>
          <p:cNvSpPr txBox="1">
            <a:spLocks noGrp="1"/>
          </p:cNvSpPr>
          <p:nvPr>
            <p:ph type="title"/>
          </p:nvPr>
        </p:nvSpPr>
        <p:spPr>
          <a:xfrm>
            <a:off x="521309" y="401828"/>
            <a:ext cx="10026650" cy="756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286004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Topics for discussion</a:t>
            </a:r>
            <a:endParaRPr/>
          </a:p>
        </p:txBody>
      </p:sp>
      <p:sp>
        <p:nvSpPr>
          <p:cNvPr id="62" name="Google Shape;62;p3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17-02-2026</a:t>
            </a:r>
            <a:endParaRPr/>
          </a:p>
        </p:txBody>
      </p:sp>
      <p:sp>
        <p:nvSpPr>
          <p:cNvPr id="63" name="Google Shape;63;p3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r>
              <a:rPr lang="en-US"/>
              <a:t>/17</a:t>
            </a:r>
            <a:endParaRPr/>
          </a:p>
        </p:txBody>
      </p:sp>
      <p:sp>
        <p:nvSpPr>
          <p:cNvPr id="64" name="Google Shape;64;p3"/>
          <p:cNvSpPr txBox="1">
            <a:spLocks noGrp="1"/>
          </p:cNvSpPr>
          <p:nvPr>
            <p:ph type="ftr" idx="11"/>
          </p:nvPr>
        </p:nvSpPr>
        <p:spPr>
          <a:xfrm>
            <a:off x="2819145" y="6440191"/>
            <a:ext cx="6436367" cy="189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LED,LCD,OLED,QLED-Principles\23EET103- ECED\</a:t>
            </a:r>
            <a:r>
              <a:rPr lang="en-US" dirty="0" err="1" smtClean="0"/>
              <a:t>Ms.RANJANI</a:t>
            </a:r>
            <a:r>
              <a:rPr lang="en-US" dirty="0" smtClean="0"/>
              <a:t> K\AP\CSE-</a:t>
            </a:r>
            <a:r>
              <a:rPr lang="en-US" dirty="0" err="1" smtClean="0"/>
              <a:t>IoT</a:t>
            </a:r>
            <a:r>
              <a:rPr lang="en-US" dirty="0" smtClean="0"/>
              <a:t>\SNSCT</a:t>
            </a:r>
            <a:endParaRPr dirty="0"/>
          </a:p>
        </p:txBody>
      </p:sp>
      <p:sp>
        <p:nvSpPr>
          <p:cNvPr id="65" name="Google Shape;65;p3"/>
          <p:cNvSpPr txBox="1"/>
          <p:nvPr/>
        </p:nvSpPr>
        <p:spPr>
          <a:xfrm>
            <a:off x="612140" y="2030095"/>
            <a:ext cx="7543800" cy="3388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47320" lvl="0" indent="-14604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Cambria"/>
              <a:buChar char="•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How does an LED produce light?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l" rtl="0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SzPts val="2400"/>
              <a:buFont typeface="Cambria"/>
              <a:buNone/>
            </a:pP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marL="147320" lvl="0" indent="-14604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Cambria"/>
              <a:buChar char="•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What happens when a PN junction is exposed to light?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l" rtl="0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SzPts val="2400"/>
              <a:buFont typeface="Cambria"/>
              <a:buNone/>
            </a:pP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marL="147955" lvl="0" indent="-14604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Cambria"/>
              <a:buChar char="•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What is a Liquid Crystal Display (LCD) ?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l" rtl="0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SzPts val="2400"/>
              <a:buFont typeface="Cambria"/>
              <a:buNone/>
            </a:pP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marL="147320" lvl="0" indent="-14604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Cambria"/>
              <a:buChar char="•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How does an LCD operate?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l" rtl="0">
              <a:lnSpc>
                <a:spcPct val="100000"/>
              </a:lnSpc>
              <a:spcBef>
                <a:spcPts val="65"/>
              </a:spcBef>
              <a:spcAft>
                <a:spcPts val="0"/>
              </a:spcAft>
              <a:buSzPts val="2400"/>
              <a:buFont typeface="Cambria"/>
              <a:buNone/>
            </a:pP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marL="147955" lvl="0" indent="-14604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Cambria"/>
              <a:buChar char="•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Applications of LED, LCD, and OLED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"/>
          <p:cNvSpPr txBox="1">
            <a:spLocks noGrp="1"/>
          </p:cNvSpPr>
          <p:nvPr>
            <p:ph type="title"/>
          </p:nvPr>
        </p:nvSpPr>
        <p:spPr>
          <a:xfrm>
            <a:off x="1508505" y="410921"/>
            <a:ext cx="9250045" cy="757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Why	Study Optoelectronic Devices?</a:t>
            </a:r>
            <a:endParaRPr/>
          </a:p>
        </p:txBody>
      </p:sp>
      <p:sp>
        <p:nvSpPr>
          <p:cNvPr id="71" name="Google Shape;71;p4"/>
          <p:cNvSpPr txBox="1"/>
          <p:nvPr/>
        </p:nvSpPr>
        <p:spPr>
          <a:xfrm>
            <a:off x="6609968" y="4374976"/>
            <a:ext cx="2104390" cy="1123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6200" rIns="0" bIns="0" anchor="t" anchorCtr="0">
            <a:spAutoFit/>
          </a:bodyPr>
          <a:lstStyle/>
          <a:p>
            <a:pPr marL="147955" lvl="0" indent="-14604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Cambria"/>
              <a:buChar char="•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Understanding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1445"/>
              </a:spcBef>
              <a:spcAft>
                <a:spcPts val="0"/>
              </a:spcAft>
              <a:buNone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energy-efficient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2" name="Google Shape;72;p4"/>
          <p:cNvSpPr txBox="1"/>
          <p:nvPr/>
        </p:nvSpPr>
        <p:spPr>
          <a:xfrm>
            <a:off x="8963406" y="4374976"/>
            <a:ext cx="2810510" cy="1123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6200" rIns="0" bIns="0" anchor="t" anchorCtr="0">
            <a:spAutoFit/>
          </a:bodyPr>
          <a:lstStyle/>
          <a:p>
            <a:pPr marL="0" marR="508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them	helps	design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marL="0" marR="6350" lvl="0" indent="0" algn="r" rtl="0">
              <a:lnSpc>
                <a:spcPct val="100000"/>
              </a:lnSpc>
              <a:spcBef>
                <a:spcPts val="1445"/>
              </a:spcBef>
              <a:spcAft>
                <a:spcPts val="0"/>
              </a:spcAft>
              <a:buNone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and	light-based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3" name="Google Shape;73;p4"/>
          <p:cNvSpPr txBox="1"/>
          <p:nvPr/>
        </p:nvSpPr>
        <p:spPr>
          <a:xfrm>
            <a:off x="6609968" y="1177067"/>
            <a:ext cx="5118735" cy="3224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68275" rIns="0" bIns="0" anchor="t" anchorCtr="0">
            <a:spAutoFit/>
          </a:bodyPr>
          <a:lstStyle/>
          <a:p>
            <a:pPr marL="281686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DT-Empathize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1640"/>
              </a:spcBef>
              <a:spcAft>
                <a:spcPts val="0"/>
              </a:spcAft>
              <a:buNone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These devices are used in: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marL="147320" lvl="0" indent="-146049" algn="l" rtl="0">
              <a:lnSpc>
                <a:spcPct val="100000"/>
              </a:lnSpc>
              <a:spcBef>
                <a:spcPts val="1440"/>
              </a:spcBef>
              <a:spcAft>
                <a:spcPts val="0"/>
              </a:spcAft>
              <a:buSzPts val="2300"/>
              <a:buFont typeface="Cambria"/>
              <a:buChar char="•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Displays and lighting systems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marL="147955" lvl="0" indent="-146049" algn="l" rtl="0">
              <a:lnSpc>
                <a:spcPct val="100000"/>
              </a:lnSpc>
              <a:spcBef>
                <a:spcPts val="1440"/>
              </a:spcBef>
              <a:spcAft>
                <a:spcPts val="0"/>
              </a:spcAft>
              <a:buSzPts val="2300"/>
              <a:buFont typeface="Cambria"/>
              <a:buChar char="•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Remote sensing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marL="147320" lvl="0" indent="-146049" algn="l" rtl="0">
              <a:lnSpc>
                <a:spcPct val="100000"/>
              </a:lnSpc>
              <a:spcBef>
                <a:spcPts val="1440"/>
              </a:spcBef>
              <a:spcAft>
                <a:spcPts val="0"/>
              </a:spcAft>
              <a:buSzPts val="2300"/>
              <a:buFont typeface="Cambria"/>
              <a:buChar char="•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Communication systems (fiber optics)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marL="147320" lvl="0" indent="-146049" algn="l" rtl="0">
              <a:lnSpc>
                <a:spcPct val="100000"/>
              </a:lnSpc>
              <a:spcBef>
                <a:spcPts val="1440"/>
              </a:spcBef>
              <a:spcAft>
                <a:spcPts val="0"/>
              </a:spcAft>
              <a:buSzPts val="2300"/>
              <a:buFont typeface="Cambria"/>
              <a:buChar char="•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Renewable energy conversion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4" name="Google Shape;74;p4"/>
          <p:cNvSpPr txBox="1"/>
          <p:nvPr/>
        </p:nvSpPr>
        <p:spPr>
          <a:xfrm>
            <a:off x="6609968" y="5656275"/>
            <a:ext cx="2504440" cy="39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electronic systems.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75" name="Google Shape;7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2900" y="2157304"/>
            <a:ext cx="5827301" cy="3459268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4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17-02-2026</a:t>
            </a:r>
            <a:endParaRPr/>
          </a:p>
        </p:txBody>
      </p:sp>
      <p:sp>
        <p:nvSpPr>
          <p:cNvPr id="77" name="Google Shape;77;p4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r>
              <a:rPr lang="en-US"/>
              <a:t>/17</a:t>
            </a:r>
            <a:endParaRPr/>
          </a:p>
        </p:txBody>
      </p:sp>
      <p:sp>
        <p:nvSpPr>
          <p:cNvPr id="78" name="Google Shape;78;p4"/>
          <p:cNvSpPr txBox="1">
            <a:spLocks noGrp="1"/>
          </p:cNvSpPr>
          <p:nvPr>
            <p:ph type="ftr" idx="11"/>
          </p:nvPr>
        </p:nvSpPr>
        <p:spPr>
          <a:xfrm>
            <a:off x="2297152" y="6497161"/>
            <a:ext cx="7040774" cy="189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LED,LCD,OLED,QLED-Principles\23EET103- ECED\</a:t>
            </a:r>
            <a:r>
              <a:rPr lang="en-US" dirty="0" err="1" smtClean="0"/>
              <a:t>Ms.RANJANI</a:t>
            </a:r>
            <a:r>
              <a:rPr lang="en-US" dirty="0" smtClean="0"/>
              <a:t> K\AP\CSE-</a:t>
            </a:r>
            <a:r>
              <a:rPr lang="en-US" dirty="0" err="1" smtClean="0"/>
              <a:t>IoT</a:t>
            </a:r>
            <a:r>
              <a:rPr lang="en-US" dirty="0" smtClean="0"/>
              <a:t>\SNSCT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"/>
          <p:cNvSpPr txBox="1">
            <a:spLocks noGrp="1"/>
          </p:cNvSpPr>
          <p:nvPr>
            <p:ph type="title"/>
          </p:nvPr>
        </p:nvSpPr>
        <p:spPr>
          <a:xfrm>
            <a:off x="521309" y="401828"/>
            <a:ext cx="10026650" cy="756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Light Emitting Diode	(LED) – Principle</a:t>
            </a:r>
            <a:endParaRPr/>
          </a:p>
        </p:txBody>
      </p:sp>
      <p:sp>
        <p:nvSpPr>
          <p:cNvPr id="84" name="Google Shape;84;p5"/>
          <p:cNvSpPr txBox="1"/>
          <p:nvPr/>
        </p:nvSpPr>
        <p:spPr>
          <a:xfrm>
            <a:off x="6520053" y="1652778"/>
            <a:ext cx="4883785" cy="4033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319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DT-DEFINE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  <a:p>
            <a:pPr marL="354965" lvl="0" indent="-342265" algn="l" rtl="0">
              <a:lnSpc>
                <a:spcPct val="100000"/>
              </a:lnSpc>
              <a:spcBef>
                <a:spcPts val="1695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LED works on the principle of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  <a:p>
            <a:pPr marL="355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latin typeface="Cambria"/>
                <a:ea typeface="Cambria"/>
                <a:cs typeface="Cambria"/>
                <a:sym typeface="Cambria"/>
              </a:rPr>
              <a:t>electroluminescence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1695"/>
              </a:spcBef>
              <a:spcAft>
                <a:spcPts val="0"/>
              </a:spcAft>
              <a:buNone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Key Features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  <a:p>
            <a:pPr marL="354965" lvl="0" indent="-342265" algn="l" rtl="0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SzPts val="2000"/>
              <a:buFont typeface="Noto Sans Symbols"/>
              <a:buChar char="▪"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Operates under forward bias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  <a:p>
            <a:pPr marL="354965" lvl="0" indent="-342265" algn="l" rtl="0">
              <a:lnSpc>
                <a:spcPct val="100000"/>
              </a:lnSpc>
              <a:spcBef>
                <a:spcPts val="171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Made from materials like GaAs, GaP, GaN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  <a:p>
            <a:pPr marL="354965" lvl="0" indent="-342265" algn="l" rtl="0">
              <a:lnSpc>
                <a:spcPct val="100000"/>
              </a:lnSpc>
              <a:spcBef>
                <a:spcPts val="1689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Color of light depends on bandgap energy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  <a:p>
            <a:pPr marL="354965" lvl="0" indent="-342265" algn="l" rtl="0">
              <a:lnSpc>
                <a:spcPct val="100000"/>
              </a:lnSpc>
              <a:spcBef>
                <a:spcPts val="1705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Highly efficient, fast switching, low power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  <a:p>
            <a:pPr marL="355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consumption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85" name="Google Shape;85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0038" y="1750814"/>
            <a:ext cx="5416828" cy="4108143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5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17-02-2026</a:t>
            </a:r>
            <a:endParaRPr/>
          </a:p>
        </p:txBody>
      </p:sp>
      <p:sp>
        <p:nvSpPr>
          <p:cNvPr id="87" name="Google Shape;87;p5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r>
              <a:rPr lang="en-US"/>
              <a:t>/17</a:t>
            </a:r>
            <a:endParaRPr/>
          </a:p>
        </p:txBody>
      </p:sp>
      <p:sp>
        <p:nvSpPr>
          <p:cNvPr id="88" name="Google Shape;88;p5"/>
          <p:cNvSpPr txBox="1">
            <a:spLocks noGrp="1"/>
          </p:cNvSpPr>
          <p:nvPr>
            <p:ph type="ftr" idx="11"/>
          </p:nvPr>
        </p:nvSpPr>
        <p:spPr>
          <a:xfrm>
            <a:off x="2819145" y="6440191"/>
            <a:ext cx="6402914" cy="189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LED,LCD,OLED,QLED-Principles\23EET103- ECED\</a:t>
            </a:r>
            <a:r>
              <a:rPr lang="en-US" dirty="0" err="1" smtClean="0"/>
              <a:t>Ms.RANJANI</a:t>
            </a:r>
            <a:r>
              <a:rPr lang="en-US" dirty="0" smtClean="0"/>
              <a:t> K\AP\CSE-</a:t>
            </a:r>
            <a:r>
              <a:rPr lang="en-US" dirty="0" err="1" smtClean="0"/>
              <a:t>IoT</a:t>
            </a:r>
            <a:r>
              <a:rPr lang="en-US" dirty="0" smtClean="0"/>
              <a:t>\SNSCT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6"/>
          <p:cNvSpPr txBox="1">
            <a:spLocks noGrp="1"/>
          </p:cNvSpPr>
          <p:nvPr>
            <p:ph type="title"/>
          </p:nvPr>
        </p:nvSpPr>
        <p:spPr>
          <a:xfrm>
            <a:off x="1752345" y="401269"/>
            <a:ext cx="5949315" cy="757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LCD – Principle</a:t>
            </a:r>
            <a:endParaRPr/>
          </a:p>
        </p:txBody>
      </p:sp>
      <p:sp>
        <p:nvSpPr>
          <p:cNvPr id="94" name="Google Shape;94;p6"/>
          <p:cNvSpPr txBox="1"/>
          <p:nvPr/>
        </p:nvSpPr>
        <p:spPr>
          <a:xfrm>
            <a:off x="9028938" y="782269"/>
            <a:ext cx="1125220" cy="300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DT-DEFINE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5" name="Google Shape;95;p6"/>
          <p:cNvSpPr txBox="1"/>
          <p:nvPr/>
        </p:nvSpPr>
        <p:spPr>
          <a:xfrm>
            <a:off x="1447800" y="2057400"/>
            <a:ext cx="7772400" cy="1982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355600" marR="508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3200"/>
              <a:t>LCD is a type of flat panel display technology used in various electronic devices like televisions, computer monitors, smartphones, and calculators.</a:t>
            </a:r>
            <a:endParaRPr sz="32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6" name="Google Shape;96;p6"/>
          <p:cNvSpPr txBox="1">
            <a:spLocks noGrp="1"/>
          </p:cNvSpPr>
          <p:nvPr>
            <p:ph type="dt" idx="10"/>
          </p:nvPr>
        </p:nvSpPr>
        <p:spPr>
          <a:xfrm>
            <a:off x="688035" y="6412164"/>
            <a:ext cx="875030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17-02-2026</a:t>
            </a:r>
            <a:endParaRPr/>
          </a:p>
        </p:txBody>
      </p:sp>
      <p:sp>
        <p:nvSpPr>
          <p:cNvPr id="97" name="Google Shape;97;p6"/>
          <p:cNvSpPr txBox="1">
            <a:spLocks noGrp="1"/>
          </p:cNvSpPr>
          <p:nvPr>
            <p:ph type="sldNum" idx="12"/>
          </p:nvPr>
        </p:nvSpPr>
        <p:spPr>
          <a:xfrm>
            <a:off x="11169142" y="6423137"/>
            <a:ext cx="483234" cy="18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r>
              <a:rPr lang="en-US"/>
              <a:t>/17</a:t>
            </a:r>
            <a:endParaRPr/>
          </a:p>
        </p:txBody>
      </p:sp>
      <p:sp>
        <p:nvSpPr>
          <p:cNvPr id="98" name="Google Shape;98;p6"/>
          <p:cNvSpPr txBox="1">
            <a:spLocks noGrp="1"/>
          </p:cNvSpPr>
          <p:nvPr>
            <p:ph type="ftr" idx="11"/>
          </p:nvPr>
        </p:nvSpPr>
        <p:spPr>
          <a:xfrm>
            <a:off x="2819145" y="6440191"/>
            <a:ext cx="6401055" cy="189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LED,LCD,OLED,QLED-Principles\23EET103- ECED\</a:t>
            </a:r>
            <a:r>
              <a:rPr lang="en-US" dirty="0" err="1" smtClean="0"/>
              <a:t>Ms.RANJANI</a:t>
            </a:r>
            <a:r>
              <a:rPr lang="en-US" dirty="0" smtClean="0"/>
              <a:t> K\AP\CSE-</a:t>
            </a:r>
            <a:r>
              <a:rPr lang="en-US" dirty="0" err="1" smtClean="0"/>
              <a:t>IoT</a:t>
            </a:r>
            <a:r>
              <a:rPr lang="en-US" dirty="0" smtClean="0"/>
              <a:t>\SNSCT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7" descr="Working of LCD (Liquid Crystal Display) with diagram and ..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4399" y="219075"/>
            <a:ext cx="10024069" cy="66389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17-02-2026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>
          <a:xfrm>
            <a:off x="2707633" y="6699276"/>
            <a:ext cx="6202192" cy="317448"/>
          </a:xfrm>
        </p:spPr>
        <p:txBody>
          <a:bodyPr/>
          <a:lstStyle/>
          <a:p>
            <a:r>
              <a:rPr lang="en-US" dirty="0" smtClean="0"/>
              <a:t>LED,LCD,OLED,QLED-Principles\23EET103- ECED\</a:t>
            </a:r>
            <a:r>
              <a:rPr lang="en-US" dirty="0" err="1" smtClean="0"/>
              <a:t>Ms.RANJANI</a:t>
            </a:r>
            <a:r>
              <a:rPr lang="en-US" dirty="0" smtClean="0"/>
              <a:t> K\AP\CSE-</a:t>
            </a:r>
            <a:r>
              <a:rPr lang="en-US" dirty="0" err="1" smtClean="0"/>
              <a:t>IoT</a:t>
            </a:r>
            <a:r>
              <a:rPr lang="en-US" dirty="0" smtClean="0"/>
              <a:t>\SNSCT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r>
              <a:rPr lang="en-US" smtClean="0"/>
              <a:t>/11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8"/>
          <p:cNvSpPr txBox="1">
            <a:spLocks noGrp="1"/>
          </p:cNvSpPr>
          <p:nvPr>
            <p:ph type="title"/>
          </p:nvPr>
        </p:nvSpPr>
        <p:spPr>
          <a:xfrm>
            <a:off x="521309" y="401828"/>
            <a:ext cx="10026650" cy="756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How does an LCD work?</a:t>
            </a:r>
            <a:endParaRPr b="1"/>
          </a:p>
        </p:txBody>
      </p:sp>
      <p:sp>
        <p:nvSpPr>
          <p:cNvPr id="109" name="Google Shape;109;p8"/>
          <p:cNvSpPr txBox="1">
            <a:spLocks noGrp="1"/>
          </p:cNvSpPr>
          <p:nvPr>
            <p:ph type="body" idx="1"/>
          </p:nvPr>
        </p:nvSpPr>
        <p:spPr>
          <a:xfrm>
            <a:off x="642937" y="1676273"/>
            <a:ext cx="11365230" cy="3877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An LCD consists of a layer of liquid crystals sandwiched between </a:t>
            </a:r>
            <a:r>
              <a:rPr lang="en-US" sz="3600">
                <a:solidFill>
                  <a:srgbClr val="FF0000"/>
                </a:solidFill>
              </a:rPr>
              <a:t>two transparent electrodes</a:t>
            </a:r>
            <a:r>
              <a:rPr lang="en-US" sz="3600"/>
              <a:t>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When an electric current is applied, the crystals align to control the amount of light passing through them, creating the image you see on the screen.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17-02-2026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>
          <a:xfrm>
            <a:off x="2819145" y="6440191"/>
            <a:ext cx="6269099" cy="187416"/>
          </a:xfrm>
        </p:spPr>
        <p:txBody>
          <a:bodyPr/>
          <a:lstStyle/>
          <a:p>
            <a:r>
              <a:rPr lang="en-US" dirty="0" smtClean="0"/>
              <a:t>LED,LCD,OLED,QLED-Principles\23EET103- ECED\</a:t>
            </a:r>
            <a:r>
              <a:rPr lang="en-US" dirty="0" err="1" smtClean="0"/>
              <a:t>Ms.RANJANI</a:t>
            </a:r>
            <a:r>
              <a:rPr lang="en-US" dirty="0" smtClean="0"/>
              <a:t> K\AP\CSE-</a:t>
            </a:r>
            <a:r>
              <a:rPr lang="en-US" dirty="0" err="1" smtClean="0"/>
              <a:t>IoT</a:t>
            </a:r>
            <a:r>
              <a:rPr lang="en-US" dirty="0" smtClean="0"/>
              <a:t>\SNSCT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8</a:t>
            </a:fld>
            <a:r>
              <a:rPr lang="en-US" smtClean="0"/>
              <a:t>/11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9"/>
          <p:cNvSpPr txBox="1">
            <a:spLocks noGrp="1"/>
          </p:cNvSpPr>
          <p:nvPr>
            <p:ph type="title"/>
          </p:nvPr>
        </p:nvSpPr>
        <p:spPr>
          <a:xfrm>
            <a:off x="521309" y="401828"/>
            <a:ext cx="1002665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Components of an LCD</a:t>
            </a:r>
            <a:endParaRPr/>
          </a:p>
        </p:txBody>
      </p:sp>
      <p:sp>
        <p:nvSpPr>
          <p:cNvPr id="115" name="Google Shape;115;p9"/>
          <p:cNvSpPr txBox="1">
            <a:spLocks noGrp="1"/>
          </p:cNvSpPr>
          <p:nvPr>
            <p:ph type="body" idx="1"/>
          </p:nvPr>
        </p:nvSpPr>
        <p:spPr>
          <a:xfrm>
            <a:off x="642937" y="1676273"/>
            <a:ext cx="11365230" cy="3877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/>
              <a:t>The main components of an LCD include the liquid crystals, the backlight, the color filters, and the electrodes.</a:t>
            </a:r>
            <a:endParaRPr/>
          </a:p>
          <a:p>
            <a:pPr marL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/>
              <a:t> The liquid crystals control the light passing through them, the backlight provides the light source, the color filters produce the different colors, and</a:t>
            </a:r>
            <a:endParaRPr/>
          </a:p>
          <a:p>
            <a:pPr marL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/>
              <a:t> the electrodes apply the electric current to manipulate the crystals.</a:t>
            </a:r>
            <a:endParaRPr sz="36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17-02-2026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>
          <a:xfrm>
            <a:off x="2819145" y="6440191"/>
            <a:ext cx="6425216" cy="187416"/>
          </a:xfrm>
        </p:spPr>
        <p:txBody>
          <a:bodyPr/>
          <a:lstStyle/>
          <a:p>
            <a:r>
              <a:rPr lang="en-US" dirty="0" smtClean="0"/>
              <a:t>LED,LCD,OLED,QLED-Principles\23EET103- ECED\</a:t>
            </a:r>
            <a:r>
              <a:rPr lang="en-US" dirty="0" err="1" smtClean="0"/>
              <a:t>Ms.RANJANI</a:t>
            </a:r>
            <a:r>
              <a:rPr lang="en-US" dirty="0" smtClean="0"/>
              <a:t> K\AP\CSE-</a:t>
            </a:r>
            <a:r>
              <a:rPr lang="en-US" dirty="0" err="1" smtClean="0"/>
              <a:t>IoT</a:t>
            </a:r>
            <a:r>
              <a:rPr lang="en-US" dirty="0" smtClean="0"/>
              <a:t>\SNSCT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9</a:t>
            </a:fld>
            <a:r>
              <a:rPr lang="en-US" smtClean="0"/>
              <a:t>/11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594</Words>
  <Application>Microsoft Office PowerPoint</Application>
  <PresentationFormat>Widescreen</PresentationFormat>
  <Paragraphs>177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Cambria</vt:lpstr>
      <vt:lpstr>Noto Sans Symbols</vt:lpstr>
      <vt:lpstr>Times New Roman</vt:lpstr>
      <vt:lpstr>Office Theme</vt:lpstr>
      <vt:lpstr>SNS COLLEGE OF TECHNOLOGY An Autonomous Institution Coimbatore-35</vt:lpstr>
      <vt:lpstr>Let’s Recall!!</vt:lpstr>
      <vt:lpstr>Topics for discussion</vt:lpstr>
      <vt:lpstr>Why Study Optoelectronic Devices?</vt:lpstr>
      <vt:lpstr>Light Emitting Diode (LED) – Principle</vt:lpstr>
      <vt:lpstr>LCD – Principle</vt:lpstr>
      <vt:lpstr>PowerPoint Presentation</vt:lpstr>
      <vt:lpstr>How does an LCD work?</vt:lpstr>
      <vt:lpstr>Components of an LCD</vt:lpstr>
      <vt:lpstr>LCD working principle:</vt:lpstr>
      <vt:lpstr>LCD Features </vt:lpstr>
      <vt:lpstr>LCD Features-Contd</vt:lpstr>
      <vt:lpstr> LCD advantages</vt:lpstr>
      <vt:lpstr>LCD types</vt:lpstr>
      <vt:lpstr>Some of the LCD Display’s:</vt:lpstr>
      <vt:lpstr>OLED</vt:lpstr>
      <vt:lpstr>OLED vs LCD</vt:lpstr>
      <vt:lpstr>Ideate: Comparison DT-IDEATE</vt:lpstr>
      <vt:lpstr>Summary</vt:lpstr>
      <vt:lpstr>References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SNS COLLEGE OF TECHNOLOGY An Autonomous Institution Coimbatore-35</dc:title>
  <dc:creator>DELL</dc:creator>
  <cp:lastModifiedBy>ADMIN</cp:lastModifiedBy>
  <cp:revision>1</cp:revision>
  <dcterms:created xsi:type="dcterms:W3CDTF">2026-03-20T00:52:27Z</dcterms:created>
  <dcterms:modified xsi:type="dcterms:W3CDTF">2026-04-18T04:32:16Z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2025-12-15T00:00:00Z</vt:filetime>
  </property>
  <property fmtid="{D5CDD505-2E9C-101B-9397-08002B2CF9AE}" pid="3" name="Creator">
    <vt:lpwstr>Microsoft® PowerPoint® 2021</vt:lpwstr>
  </property>
  <property fmtid="{D5CDD505-2E9C-101B-9397-08002B2CF9AE}" pid="4" name="LastSaved">
    <vt:filetime>2026-03-20T00:00:00Z</vt:filetime>
  </property>
  <property fmtid="{D5CDD505-2E9C-101B-9397-08002B2CF9AE}" pid="5" name="Producer">
    <vt:lpwstr>Microsoft® PowerPoint® 2021</vt:lpwstr>
  </property>
</Properties>
</file>