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4630400" cy="8229600"/>
  <p:notesSz cx="14630400" cy="82296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ErgjoBWnIjQD9dtOgRkDO/5XJ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60D88B-63DA-4446-ABFE-7F72CC17C2A1}">
  <a:tblStyle styleId="{4760D88B-63DA-4446-ABFE-7F72CC17C2A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72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438875" y="617200"/>
            <a:ext cx="97540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463025" y="3909050"/>
            <a:ext cx="11704300" cy="37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0354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1463025" y="3909050"/>
            <a:ext cx="11704300" cy="37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0" y="617538"/>
            <a:ext cx="5487988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7998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 txBox="1">
            <a:spLocks noGrp="1"/>
          </p:cNvSpPr>
          <p:nvPr>
            <p:ph type="body" idx="1"/>
          </p:nvPr>
        </p:nvSpPr>
        <p:spPr>
          <a:xfrm>
            <a:off x="1463025" y="3909050"/>
            <a:ext cx="11704300" cy="37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0" y="617538"/>
            <a:ext cx="5487988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3593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1463025" y="3909050"/>
            <a:ext cx="11704300" cy="37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0" y="617538"/>
            <a:ext cx="5487988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9125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:notes"/>
          <p:cNvSpPr txBox="1">
            <a:spLocks noGrp="1"/>
          </p:cNvSpPr>
          <p:nvPr>
            <p:ph type="body" idx="1"/>
          </p:nvPr>
        </p:nvSpPr>
        <p:spPr>
          <a:xfrm>
            <a:off x="1463025" y="3909050"/>
            <a:ext cx="11704300" cy="37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0" y="617538"/>
            <a:ext cx="5487988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0362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 txBox="1">
            <a:spLocks noGrp="1"/>
          </p:cNvSpPr>
          <p:nvPr>
            <p:ph type="body" idx="1"/>
          </p:nvPr>
        </p:nvSpPr>
        <p:spPr>
          <a:xfrm>
            <a:off x="1463025" y="3909050"/>
            <a:ext cx="11704300" cy="37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0" y="617538"/>
            <a:ext cx="5487988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4569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:notes"/>
          <p:cNvSpPr txBox="1">
            <a:spLocks noGrp="1"/>
          </p:cNvSpPr>
          <p:nvPr>
            <p:ph type="body" idx="1"/>
          </p:nvPr>
        </p:nvSpPr>
        <p:spPr>
          <a:xfrm>
            <a:off x="1463025" y="3909050"/>
            <a:ext cx="11704300" cy="37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0" y="617538"/>
            <a:ext cx="5487988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809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:notes"/>
          <p:cNvSpPr txBox="1">
            <a:spLocks noGrp="1"/>
          </p:cNvSpPr>
          <p:nvPr>
            <p:ph type="body" idx="1"/>
          </p:nvPr>
        </p:nvSpPr>
        <p:spPr>
          <a:xfrm>
            <a:off x="1463025" y="3909050"/>
            <a:ext cx="11704300" cy="37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0" y="617538"/>
            <a:ext cx="5487988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70250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6:notes"/>
          <p:cNvSpPr txBox="1">
            <a:spLocks noGrp="1"/>
          </p:cNvSpPr>
          <p:nvPr>
            <p:ph type="body" idx="1"/>
          </p:nvPr>
        </p:nvSpPr>
        <p:spPr>
          <a:xfrm>
            <a:off x="1463025" y="3909050"/>
            <a:ext cx="11704300" cy="37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0" y="617538"/>
            <a:ext cx="5487988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8157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7:notes"/>
          <p:cNvSpPr txBox="1">
            <a:spLocks noGrp="1"/>
          </p:cNvSpPr>
          <p:nvPr>
            <p:ph type="body" idx="1"/>
          </p:nvPr>
        </p:nvSpPr>
        <p:spPr>
          <a:xfrm>
            <a:off x="1463025" y="3909050"/>
            <a:ext cx="11704300" cy="37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0" y="617538"/>
            <a:ext cx="5487988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5298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1463025" y="3909050"/>
            <a:ext cx="11704300" cy="37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0" y="617538"/>
            <a:ext cx="5487988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0114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1463025" y="3909050"/>
            <a:ext cx="11704300" cy="37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0" y="617538"/>
            <a:ext cx="5487988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702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1463025" y="3909050"/>
            <a:ext cx="11704300" cy="37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0" y="617538"/>
            <a:ext cx="5487988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5603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1463025" y="3909050"/>
            <a:ext cx="11704300" cy="37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0" y="617538"/>
            <a:ext cx="5487988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0492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1463025" y="3909050"/>
            <a:ext cx="11704300" cy="37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0" y="617538"/>
            <a:ext cx="5487988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8151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1463025" y="3909050"/>
            <a:ext cx="11704300" cy="37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0" y="617538"/>
            <a:ext cx="5487988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0548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1463025" y="3909050"/>
            <a:ext cx="11704300" cy="37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0" y="617538"/>
            <a:ext cx="5487988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6855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1463025" y="3909050"/>
            <a:ext cx="11704300" cy="37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0" y="617538"/>
            <a:ext cx="5487988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245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 txBox="1">
            <a:spLocks noGrp="1"/>
          </p:cNvSpPr>
          <p:nvPr>
            <p:ph type="title"/>
          </p:nvPr>
        </p:nvSpPr>
        <p:spPr>
          <a:xfrm>
            <a:off x="10020045" y="301498"/>
            <a:ext cx="680084" cy="5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>
                <a:solidFill>
                  <a:srgbClr val="6F2F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body" idx="1"/>
          </p:nvPr>
        </p:nvSpPr>
        <p:spPr>
          <a:xfrm>
            <a:off x="731520" y="1892808"/>
            <a:ext cx="13167360" cy="543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4058792" y="7838768"/>
            <a:ext cx="4963795" cy="25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23EET103- ELECTRIC CIRCUITS  AND ELECTRON DEVICES /Ms RANJANI K/ SNSCT</a:t>
            </a:r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dt" idx="10"/>
          </p:nvPr>
        </p:nvSpPr>
        <p:spPr>
          <a:xfrm>
            <a:off x="749604" y="7704073"/>
            <a:ext cx="10922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23-01-2026</a:t>
            </a:r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ldNum" idx="12"/>
          </p:nvPr>
        </p:nvSpPr>
        <p:spPr>
          <a:xfrm>
            <a:off x="13179552" y="7634275"/>
            <a:ext cx="60325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lvl="0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" lvl="1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8100" lvl="2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100" lvl="3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8100" lvl="4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8100" lvl="5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100" lvl="6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100" lvl="7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100" lvl="8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/13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4058792" y="7838768"/>
            <a:ext cx="4963795" cy="25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23EET103- ELECTRIC CIRCUITS  AND ELECTRON DEVICES /Ms RANJANI K/ SNSCT</a:t>
            </a:r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749604" y="7704073"/>
            <a:ext cx="10922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23-01-2026</a:t>
            </a:r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sldNum" idx="12"/>
          </p:nvPr>
        </p:nvSpPr>
        <p:spPr>
          <a:xfrm>
            <a:off x="13179552" y="7634275"/>
            <a:ext cx="60325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lvl="0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" lvl="1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8100" lvl="2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100" lvl="3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8100" lvl="4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8100" lvl="5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100" lvl="6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100" lvl="7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100" lvl="8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/13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 txBox="1"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>
                <a:solidFill>
                  <a:srgbClr val="6F2F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subTitle" idx="1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4058792" y="7838768"/>
            <a:ext cx="4963795" cy="25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23EET103- ELECTRIC CIRCUITS  AND ELECTRON DEVICES /Ms RANJANI K/ SNSCT</a:t>
            </a:r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dt" idx="10"/>
          </p:nvPr>
        </p:nvSpPr>
        <p:spPr>
          <a:xfrm>
            <a:off x="749604" y="7704073"/>
            <a:ext cx="10922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23-01-2026</a:t>
            </a:r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sldNum" idx="12"/>
          </p:nvPr>
        </p:nvSpPr>
        <p:spPr>
          <a:xfrm>
            <a:off x="13179552" y="7634275"/>
            <a:ext cx="60325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lvl="0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" lvl="1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8100" lvl="2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100" lvl="3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8100" lvl="4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8100" lvl="5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100" lvl="6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100" lvl="7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100" lvl="8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/13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10020045" y="301498"/>
            <a:ext cx="680084" cy="5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>
                <a:solidFill>
                  <a:srgbClr val="6F2F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1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2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ftr" idx="11"/>
          </p:nvPr>
        </p:nvSpPr>
        <p:spPr>
          <a:xfrm>
            <a:off x="4058792" y="7838768"/>
            <a:ext cx="4963795" cy="25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23EET103- ELECTRIC CIRCUITS  AND ELECTRON DEVICES /Ms RANJANI K/ SNSCT</a:t>
            </a:r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dt" idx="10"/>
          </p:nvPr>
        </p:nvSpPr>
        <p:spPr>
          <a:xfrm>
            <a:off x="749604" y="7704073"/>
            <a:ext cx="10922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23-01-2026</a:t>
            </a:r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13179552" y="7634275"/>
            <a:ext cx="60325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lvl="0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" lvl="1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8100" lvl="2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100" lvl="3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8100" lvl="4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8100" lvl="5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100" lvl="6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100" lvl="7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100" lvl="8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/13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94169" y="7800395"/>
            <a:ext cx="1612673" cy="305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3864" y="1614169"/>
            <a:ext cx="10202672" cy="457258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3"/>
          <p:cNvSpPr/>
          <p:nvPr/>
        </p:nvSpPr>
        <p:spPr>
          <a:xfrm>
            <a:off x="12712445" y="7660893"/>
            <a:ext cx="1918335" cy="524510"/>
          </a:xfrm>
          <a:custGeom>
            <a:avLst/>
            <a:gdLst/>
            <a:ahLst/>
            <a:cxnLst/>
            <a:rect l="l" t="t" r="r" b="b"/>
            <a:pathLst>
              <a:path w="1918334" h="524509" extrusionOk="0">
                <a:moveTo>
                  <a:pt x="958976" y="0"/>
                </a:moveTo>
                <a:lnTo>
                  <a:pt x="887396" y="718"/>
                </a:lnTo>
                <a:lnTo>
                  <a:pt x="817246" y="2841"/>
                </a:lnTo>
                <a:lnTo>
                  <a:pt x="748712" y="6316"/>
                </a:lnTo>
                <a:lnTo>
                  <a:pt x="681979" y="11094"/>
                </a:lnTo>
                <a:lnTo>
                  <a:pt x="617232" y="17124"/>
                </a:lnTo>
                <a:lnTo>
                  <a:pt x="554658" y="24355"/>
                </a:lnTo>
                <a:lnTo>
                  <a:pt x="494440" y="32736"/>
                </a:lnTo>
                <a:lnTo>
                  <a:pt x="436764" y="42217"/>
                </a:lnTo>
                <a:lnTo>
                  <a:pt x="381816" y="52747"/>
                </a:lnTo>
                <a:lnTo>
                  <a:pt x="329781" y="64276"/>
                </a:lnTo>
                <a:lnTo>
                  <a:pt x="280844" y="76752"/>
                </a:lnTo>
                <a:lnTo>
                  <a:pt x="235190" y="90125"/>
                </a:lnTo>
                <a:lnTo>
                  <a:pt x="193005" y="104345"/>
                </a:lnTo>
                <a:lnTo>
                  <a:pt x="154474" y="119360"/>
                </a:lnTo>
                <a:lnTo>
                  <a:pt x="119782" y="135121"/>
                </a:lnTo>
                <a:lnTo>
                  <a:pt x="62657" y="168675"/>
                </a:lnTo>
                <a:lnTo>
                  <a:pt x="23112" y="204601"/>
                </a:lnTo>
                <a:lnTo>
                  <a:pt x="2629" y="242494"/>
                </a:lnTo>
                <a:lnTo>
                  <a:pt x="0" y="262051"/>
                </a:lnTo>
                <a:lnTo>
                  <a:pt x="2629" y="281609"/>
                </a:lnTo>
                <a:lnTo>
                  <a:pt x="23112" y="319502"/>
                </a:lnTo>
                <a:lnTo>
                  <a:pt x="62657" y="355428"/>
                </a:lnTo>
                <a:lnTo>
                  <a:pt x="119782" y="388981"/>
                </a:lnTo>
                <a:lnTo>
                  <a:pt x="154474" y="404741"/>
                </a:lnTo>
                <a:lnTo>
                  <a:pt x="193005" y="419757"/>
                </a:lnTo>
                <a:lnTo>
                  <a:pt x="235190" y="433976"/>
                </a:lnTo>
                <a:lnTo>
                  <a:pt x="280844" y="447349"/>
                </a:lnTo>
                <a:lnTo>
                  <a:pt x="329781" y="459825"/>
                </a:lnTo>
                <a:lnTo>
                  <a:pt x="381816" y="471354"/>
                </a:lnTo>
                <a:lnTo>
                  <a:pt x="436764" y="481884"/>
                </a:lnTo>
                <a:lnTo>
                  <a:pt x="494440" y="491364"/>
                </a:lnTo>
                <a:lnTo>
                  <a:pt x="554658" y="499746"/>
                </a:lnTo>
                <a:lnTo>
                  <a:pt x="617232" y="506976"/>
                </a:lnTo>
                <a:lnTo>
                  <a:pt x="681979" y="513006"/>
                </a:lnTo>
                <a:lnTo>
                  <a:pt x="748712" y="517784"/>
                </a:lnTo>
                <a:lnTo>
                  <a:pt x="817246" y="521259"/>
                </a:lnTo>
                <a:lnTo>
                  <a:pt x="887396" y="523382"/>
                </a:lnTo>
                <a:lnTo>
                  <a:pt x="958976" y="524101"/>
                </a:lnTo>
                <a:lnTo>
                  <a:pt x="1030541" y="523382"/>
                </a:lnTo>
                <a:lnTo>
                  <a:pt x="1100678" y="521259"/>
                </a:lnTo>
                <a:lnTo>
                  <a:pt x="1169202" y="517784"/>
                </a:lnTo>
                <a:lnTo>
                  <a:pt x="1235928" y="513006"/>
                </a:lnTo>
                <a:lnTo>
                  <a:pt x="1300669" y="506976"/>
                </a:lnTo>
                <a:lnTo>
                  <a:pt x="1363240" y="499746"/>
                </a:lnTo>
                <a:lnTo>
                  <a:pt x="1423457" y="491364"/>
                </a:lnTo>
                <a:lnTo>
                  <a:pt x="1481133" y="481884"/>
                </a:lnTo>
                <a:lnTo>
                  <a:pt x="1536082" y="471354"/>
                </a:lnTo>
                <a:lnTo>
                  <a:pt x="1588120" y="459825"/>
                </a:lnTo>
                <a:lnTo>
                  <a:pt x="1637061" y="447349"/>
                </a:lnTo>
                <a:lnTo>
                  <a:pt x="1682720" y="433976"/>
                </a:lnTo>
                <a:lnTo>
                  <a:pt x="1724910" y="419757"/>
                </a:lnTo>
                <a:lnTo>
                  <a:pt x="1763447" y="404741"/>
                </a:lnTo>
                <a:lnTo>
                  <a:pt x="1798144" y="388981"/>
                </a:lnTo>
                <a:lnTo>
                  <a:pt x="1855281" y="355428"/>
                </a:lnTo>
                <a:lnTo>
                  <a:pt x="1894835" y="319502"/>
                </a:lnTo>
                <a:lnTo>
                  <a:pt x="1915323" y="281609"/>
                </a:lnTo>
                <a:lnTo>
                  <a:pt x="1917953" y="262051"/>
                </a:lnTo>
                <a:lnTo>
                  <a:pt x="1915323" y="242494"/>
                </a:lnTo>
                <a:lnTo>
                  <a:pt x="1894835" y="204601"/>
                </a:lnTo>
                <a:lnTo>
                  <a:pt x="1855281" y="168675"/>
                </a:lnTo>
                <a:lnTo>
                  <a:pt x="1798144" y="135121"/>
                </a:lnTo>
                <a:lnTo>
                  <a:pt x="1763447" y="119360"/>
                </a:lnTo>
                <a:lnTo>
                  <a:pt x="1724910" y="104345"/>
                </a:lnTo>
                <a:lnTo>
                  <a:pt x="1682720" y="90125"/>
                </a:lnTo>
                <a:lnTo>
                  <a:pt x="1637061" y="76752"/>
                </a:lnTo>
                <a:lnTo>
                  <a:pt x="1588120" y="64276"/>
                </a:lnTo>
                <a:lnTo>
                  <a:pt x="1536082" y="52747"/>
                </a:lnTo>
                <a:lnTo>
                  <a:pt x="1481133" y="42217"/>
                </a:lnTo>
                <a:lnTo>
                  <a:pt x="1423457" y="32736"/>
                </a:lnTo>
                <a:lnTo>
                  <a:pt x="1363240" y="24355"/>
                </a:lnTo>
                <a:lnTo>
                  <a:pt x="1300669" y="17124"/>
                </a:lnTo>
                <a:lnTo>
                  <a:pt x="1235928" y="11094"/>
                </a:lnTo>
                <a:lnTo>
                  <a:pt x="1169202" y="6316"/>
                </a:lnTo>
                <a:lnTo>
                  <a:pt x="1100678" y="2841"/>
                </a:lnTo>
                <a:lnTo>
                  <a:pt x="1030541" y="718"/>
                </a:lnTo>
                <a:lnTo>
                  <a:pt x="9589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3"/>
          <p:cNvSpPr/>
          <p:nvPr/>
        </p:nvSpPr>
        <p:spPr>
          <a:xfrm>
            <a:off x="12712445" y="7660893"/>
            <a:ext cx="1918335" cy="524510"/>
          </a:xfrm>
          <a:custGeom>
            <a:avLst/>
            <a:gdLst/>
            <a:ahLst/>
            <a:cxnLst/>
            <a:rect l="l" t="t" r="r" b="b"/>
            <a:pathLst>
              <a:path w="1918334" h="524509" extrusionOk="0">
                <a:moveTo>
                  <a:pt x="0" y="262051"/>
                </a:moveTo>
                <a:lnTo>
                  <a:pt x="10395" y="223327"/>
                </a:lnTo>
                <a:lnTo>
                  <a:pt x="40594" y="186367"/>
                </a:lnTo>
                <a:lnTo>
                  <a:pt x="89115" y="151576"/>
                </a:lnTo>
                <a:lnTo>
                  <a:pt x="154474" y="119360"/>
                </a:lnTo>
                <a:lnTo>
                  <a:pt x="193005" y="104345"/>
                </a:lnTo>
                <a:lnTo>
                  <a:pt x="235190" y="90125"/>
                </a:lnTo>
                <a:lnTo>
                  <a:pt x="280844" y="76752"/>
                </a:lnTo>
                <a:lnTo>
                  <a:pt x="329781" y="64276"/>
                </a:lnTo>
                <a:lnTo>
                  <a:pt x="381816" y="52747"/>
                </a:lnTo>
                <a:lnTo>
                  <a:pt x="436764" y="42217"/>
                </a:lnTo>
                <a:lnTo>
                  <a:pt x="494440" y="32736"/>
                </a:lnTo>
                <a:lnTo>
                  <a:pt x="554658" y="24355"/>
                </a:lnTo>
                <a:lnTo>
                  <a:pt x="617232" y="17124"/>
                </a:lnTo>
                <a:lnTo>
                  <a:pt x="681979" y="11094"/>
                </a:lnTo>
                <a:lnTo>
                  <a:pt x="748712" y="6316"/>
                </a:lnTo>
                <a:lnTo>
                  <a:pt x="817246" y="2841"/>
                </a:lnTo>
                <a:lnTo>
                  <a:pt x="887396" y="718"/>
                </a:lnTo>
                <a:lnTo>
                  <a:pt x="958976" y="0"/>
                </a:lnTo>
                <a:lnTo>
                  <a:pt x="1030541" y="718"/>
                </a:lnTo>
                <a:lnTo>
                  <a:pt x="1100678" y="2841"/>
                </a:lnTo>
                <a:lnTo>
                  <a:pt x="1169202" y="6316"/>
                </a:lnTo>
                <a:lnTo>
                  <a:pt x="1235928" y="11094"/>
                </a:lnTo>
                <a:lnTo>
                  <a:pt x="1300669" y="17124"/>
                </a:lnTo>
                <a:lnTo>
                  <a:pt x="1363240" y="24355"/>
                </a:lnTo>
                <a:lnTo>
                  <a:pt x="1423457" y="32736"/>
                </a:lnTo>
                <a:lnTo>
                  <a:pt x="1481133" y="42217"/>
                </a:lnTo>
                <a:lnTo>
                  <a:pt x="1536082" y="52747"/>
                </a:lnTo>
                <a:lnTo>
                  <a:pt x="1588120" y="64276"/>
                </a:lnTo>
                <a:lnTo>
                  <a:pt x="1637061" y="76752"/>
                </a:lnTo>
                <a:lnTo>
                  <a:pt x="1682720" y="90125"/>
                </a:lnTo>
                <a:lnTo>
                  <a:pt x="1724910" y="104345"/>
                </a:lnTo>
                <a:lnTo>
                  <a:pt x="1763447" y="119360"/>
                </a:lnTo>
                <a:lnTo>
                  <a:pt x="1798144" y="135121"/>
                </a:lnTo>
                <a:lnTo>
                  <a:pt x="1855281" y="168675"/>
                </a:lnTo>
                <a:lnTo>
                  <a:pt x="1894835" y="204601"/>
                </a:lnTo>
                <a:lnTo>
                  <a:pt x="1915323" y="242494"/>
                </a:lnTo>
                <a:lnTo>
                  <a:pt x="1917953" y="262051"/>
                </a:lnTo>
                <a:lnTo>
                  <a:pt x="1915323" y="281609"/>
                </a:lnTo>
                <a:lnTo>
                  <a:pt x="1894835" y="319502"/>
                </a:lnTo>
                <a:lnTo>
                  <a:pt x="1855281" y="355428"/>
                </a:lnTo>
                <a:lnTo>
                  <a:pt x="1798144" y="388981"/>
                </a:lnTo>
                <a:lnTo>
                  <a:pt x="1763447" y="404741"/>
                </a:lnTo>
                <a:lnTo>
                  <a:pt x="1724910" y="419757"/>
                </a:lnTo>
                <a:lnTo>
                  <a:pt x="1682720" y="433976"/>
                </a:lnTo>
                <a:lnTo>
                  <a:pt x="1637061" y="447349"/>
                </a:lnTo>
                <a:lnTo>
                  <a:pt x="1588120" y="459825"/>
                </a:lnTo>
                <a:lnTo>
                  <a:pt x="1536082" y="471354"/>
                </a:lnTo>
                <a:lnTo>
                  <a:pt x="1481133" y="481884"/>
                </a:lnTo>
                <a:lnTo>
                  <a:pt x="1423457" y="491364"/>
                </a:lnTo>
                <a:lnTo>
                  <a:pt x="1363240" y="499746"/>
                </a:lnTo>
                <a:lnTo>
                  <a:pt x="1300669" y="506976"/>
                </a:lnTo>
                <a:lnTo>
                  <a:pt x="1235928" y="513006"/>
                </a:lnTo>
                <a:lnTo>
                  <a:pt x="1169202" y="517784"/>
                </a:lnTo>
                <a:lnTo>
                  <a:pt x="1100678" y="521259"/>
                </a:lnTo>
                <a:lnTo>
                  <a:pt x="1030541" y="523382"/>
                </a:lnTo>
                <a:lnTo>
                  <a:pt x="958976" y="524101"/>
                </a:lnTo>
                <a:lnTo>
                  <a:pt x="887396" y="523382"/>
                </a:lnTo>
                <a:lnTo>
                  <a:pt x="817246" y="521259"/>
                </a:lnTo>
                <a:lnTo>
                  <a:pt x="748712" y="517784"/>
                </a:lnTo>
                <a:lnTo>
                  <a:pt x="681979" y="513006"/>
                </a:lnTo>
                <a:lnTo>
                  <a:pt x="617232" y="506976"/>
                </a:lnTo>
                <a:lnTo>
                  <a:pt x="554658" y="499746"/>
                </a:lnTo>
                <a:lnTo>
                  <a:pt x="494440" y="491364"/>
                </a:lnTo>
                <a:lnTo>
                  <a:pt x="436764" y="481884"/>
                </a:lnTo>
                <a:lnTo>
                  <a:pt x="381816" y="471354"/>
                </a:lnTo>
                <a:lnTo>
                  <a:pt x="329781" y="459825"/>
                </a:lnTo>
                <a:lnTo>
                  <a:pt x="280844" y="447349"/>
                </a:lnTo>
                <a:lnTo>
                  <a:pt x="235190" y="433976"/>
                </a:lnTo>
                <a:lnTo>
                  <a:pt x="193005" y="419757"/>
                </a:lnTo>
                <a:lnTo>
                  <a:pt x="154474" y="404741"/>
                </a:lnTo>
                <a:lnTo>
                  <a:pt x="119782" y="388981"/>
                </a:lnTo>
                <a:lnTo>
                  <a:pt x="62657" y="355428"/>
                </a:lnTo>
                <a:lnTo>
                  <a:pt x="23112" y="319502"/>
                </a:lnTo>
                <a:lnTo>
                  <a:pt x="2629" y="281609"/>
                </a:lnTo>
                <a:lnTo>
                  <a:pt x="0" y="262051"/>
                </a:lnTo>
                <a:close/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40" name="Google Shape;4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34875" y="487044"/>
            <a:ext cx="1336548" cy="96558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3"/>
          <p:cNvSpPr/>
          <p:nvPr/>
        </p:nvSpPr>
        <p:spPr>
          <a:xfrm>
            <a:off x="8906509" y="810641"/>
            <a:ext cx="1790700" cy="502920"/>
          </a:xfrm>
          <a:custGeom>
            <a:avLst/>
            <a:gdLst/>
            <a:ahLst/>
            <a:cxnLst/>
            <a:rect l="l" t="t" r="r" b="b"/>
            <a:pathLst>
              <a:path w="1790700" h="502919" extrusionOk="0">
                <a:moveTo>
                  <a:pt x="0" y="502920"/>
                </a:moveTo>
                <a:lnTo>
                  <a:pt x="1790700" y="502920"/>
                </a:lnTo>
                <a:lnTo>
                  <a:pt x="1790700" y="0"/>
                </a:lnTo>
                <a:lnTo>
                  <a:pt x="0" y="0"/>
                </a:lnTo>
                <a:lnTo>
                  <a:pt x="0" y="502920"/>
                </a:lnTo>
                <a:close/>
              </a:path>
            </a:pathLst>
          </a:custGeom>
          <a:noFill/>
          <a:ln w="12675" cap="flat" cmpd="sng">
            <a:solidFill>
              <a:srgbClr val="6FAC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42" name="Google Shape;4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19031" y="701040"/>
            <a:ext cx="1590294" cy="912113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3"/>
          <p:cNvSpPr txBox="1">
            <a:spLocks noGrp="1"/>
          </p:cNvSpPr>
          <p:nvPr>
            <p:ph type="title"/>
          </p:nvPr>
        </p:nvSpPr>
        <p:spPr>
          <a:xfrm>
            <a:off x="10020045" y="301498"/>
            <a:ext cx="680084" cy="5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>
                <a:solidFill>
                  <a:srgbClr val="6F2F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58792" y="7838768"/>
            <a:ext cx="4963795" cy="25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23EET103- ELECTRIC CIRCUITS  AND ELECTRON DEVICES /Ms RANJANI K/ SNSCT</a:t>
            </a:r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dt" idx="10"/>
          </p:nvPr>
        </p:nvSpPr>
        <p:spPr>
          <a:xfrm>
            <a:off x="749604" y="7704073"/>
            <a:ext cx="10922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23-01-2026</a:t>
            </a:r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sldNum" idx="12"/>
          </p:nvPr>
        </p:nvSpPr>
        <p:spPr>
          <a:xfrm>
            <a:off x="13179552" y="7634275"/>
            <a:ext cx="60325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lvl="0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" lvl="1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8100" lvl="2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100" lvl="3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8100" lvl="4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8100" lvl="5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100" lvl="6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100" lvl="7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100" lvl="8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/13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894169" y="7800395"/>
            <a:ext cx="1612673" cy="30514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8"/>
          <p:cNvSpPr txBox="1">
            <a:spLocks noGrp="1"/>
          </p:cNvSpPr>
          <p:nvPr>
            <p:ph type="title"/>
          </p:nvPr>
        </p:nvSpPr>
        <p:spPr>
          <a:xfrm>
            <a:off x="10020045" y="301498"/>
            <a:ext cx="680084" cy="5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6F2F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body" idx="1"/>
          </p:nvPr>
        </p:nvSpPr>
        <p:spPr>
          <a:xfrm>
            <a:off x="731520" y="1892808"/>
            <a:ext cx="13167360" cy="543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4058792" y="7838768"/>
            <a:ext cx="4963795" cy="25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smtClean="0"/>
              <a:t>23EET103- ELECTRIC CIRCUITS  AND ELECTRON DEVICES /Ms RANJANI K/ SNSCT</a:t>
            </a:r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dt" idx="10"/>
          </p:nvPr>
        </p:nvSpPr>
        <p:spPr>
          <a:xfrm>
            <a:off x="749604" y="7704073"/>
            <a:ext cx="10922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smtClean="0"/>
              <a:t>23-01-2026</a:t>
            </a:r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sldNum" idx="12"/>
          </p:nvPr>
        </p:nvSpPr>
        <p:spPr>
          <a:xfrm>
            <a:off x="13179552" y="7634275"/>
            <a:ext cx="60325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lvl="0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" lvl="1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8100" lvl="2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100" lvl="3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8100" lvl="4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8100" lvl="5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100" lvl="6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100" lvl="7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100" lvl="8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/13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yjus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"/>
          <p:cNvGrpSpPr/>
          <p:nvPr/>
        </p:nvGrpSpPr>
        <p:grpSpPr>
          <a:xfrm>
            <a:off x="12712445" y="7660893"/>
            <a:ext cx="1918335" cy="524510"/>
            <a:chOff x="12712445" y="7660893"/>
            <a:chExt cx="1918335" cy="524510"/>
          </a:xfrm>
        </p:grpSpPr>
        <p:sp>
          <p:nvSpPr>
            <p:cNvPr id="52" name="Google Shape;52;p1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4" name="Google Shape;54;p1"/>
          <p:cNvSpPr txBox="1"/>
          <p:nvPr/>
        </p:nvSpPr>
        <p:spPr>
          <a:xfrm>
            <a:off x="3124200" y="3124200"/>
            <a:ext cx="7821930" cy="190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DEPARTMENT OF </a:t>
            </a:r>
            <a:r>
              <a:rPr lang="en-US" sz="2400" b="1" dirty="0" smtClean="0">
                <a:latin typeface="Calibri"/>
                <a:ea typeface="Calibri"/>
                <a:cs typeface="Calibri"/>
                <a:sym typeface="Calibri"/>
              </a:rPr>
              <a:t>ARTIFICIAL INTELLIGENCE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00330" lvl="0" indent="0" algn="ctr" rtl="0">
              <a:lnSpc>
                <a:spcPct val="100000"/>
              </a:lnSpc>
              <a:spcBef>
                <a:spcPts val="2170"/>
              </a:spcBef>
              <a:spcAft>
                <a:spcPts val="0"/>
              </a:spcAft>
              <a:buNone/>
            </a:pP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COURSE NAME : </a:t>
            </a:r>
            <a:r>
              <a:rPr lang="en-US" sz="2000" b="1" dirty="0"/>
              <a:t>23EET103</a:t>
            </a:r>
            <a:r>
              <a:rPr lang="en-US" sz="2000" b="1" dirty="0">
                <a:solidFill>
                  <a:srgbClr val="212121"/>
                </a:solidFill>
                <a:latin typeface="Cambria"/>
                <a:ea typeface="Cambria"/>
                <a:cs typeface="Cambria"/>
                <a:sym typeface="Cambria"/>
              </a:rPr>
              <a:t>- </a:t>
            </a:r>
            <a:r>
              <a:rPr lang="en-US" sz="2000" b="1" dirty="0"/>
              <a:t>ELECTRIC CIRCUITS  AND ELECTRON DEVICES 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None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4445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mbria"/>
                <a:ea typeface="Cambria"/>
                <a:cs typeface="Cambria"/>
                <a:sym typeface="Cambria"/>
              </a:rPr>
              <a:t>I YEAR /II SEMESTER</a:t>
            </a:r>
            <a:endParaRPr sz="200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4723638" y="5471540"/>
            <a:ext cx="5563362" cy="95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ambria"/>
                <a:ea typeface="Cambria"/>
                <a:cs typeface="Cambria"/>
                <a:sym typeface="Cambria"/>
              </a:rPr>
              <a:t>Unit-5 - </a:t>
            </a:r>
            <a:r>
              <a:rPr lang="en-US" sz="1800" b="1"/>
              <a:t>RECTIFIERS AND POWER SUPPLIES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415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32448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Topic : </a:t>
            </a:r>
            <a:r>
              <a:rPr lang="en-US" sz="2000" b="1"/>
              <a:t>Rectifiers:</a:t>
            </a:r>
            <a:r>
              <a:rPr lang="en-US" sz="2000"/>
              <a:t> Half wave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" name="Google Shape;56;p1"/>
          <p:cNvSpPr txBox="1">
            <a:spLocks noGrp="1"/>
          </p:cNvSpPr>
          <p:nvPr>
            <p:ph type="title"/>
          </p:nvPr>
        </p:nvSpPr>
        <p:spPr>
          <a:xfrm>
            <a:off x="3883532" y="652729"/>
            <a:ext cx="6612189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SNS COLLEGE OF TECHNOLOGY</a:t>
            </a:r>
            <a:endParaRPr dirty="0"/>
          </a:p>
        </p:txBody>
      </p:sp>
      <p:sp>
        <p:nvSpPr>
          <p:cNvPr id="57" name="Google Shape;57;p1"/>
          <p:cNvSpPr txBox="1"/>
          <p:nvPr/>
        </p:nvSpPr>
        <p:spPr>
          <a:xfrm>
            <a:off x="3456813" y="1137361"/>
            <a:ext cx="6800215" cy="112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6065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Kurumbapalayam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(Po), Coimbatore – 641 107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An Autonomous Institution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Accredited by NBA – AICTE and Accredited by NAAC – UGC with ‘A’ Grade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Approved by AICTE, New Delhi &amp; Affiliated to Anna University, Chennai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34875" y="487044"/>
            <a:ext cx="1336548" cy="96558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 txBox="1">
            <a:spLocks noGrp="1"/>
          </p:cNvSpPr>
          <p:nvPr>
            <p:ph type="sldNum" idx="12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r>
              <a:rPr lang="en-US"/>
              <a:t>/17</a:t>
            </a:r>
            <a:endParaRPr/>
          </a:p>
        </p:txBody>
      </p:sp>
      <p:sp>
        <p:nvSpPr>
          <p:cNvPr id="60" name="Google Shape;60;p1"/>
          <p:cNvSpPr txBox="1">
            <a:spLocks noGrp="1"/>
          </p:cNvSpPr>
          <p:nvPr>
            <p:ph type="ftr" idx="11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ctr" rtl="0">
              <a:lnSpc>
                <a:spcPct val="114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23EET103- ELECTRIC CIRCUITS  AND ELECTRON DEVICES /</a:t>
            </a:r>
            <a:r>
              <a:rPr lang="en-US" dirty="0" err="1" smtClean="0"/>
              <a:t>Ms</a:t>
            </a:r>
            <a:r>
              <a:rPr lang="en-US" dirty="0" smtClean="0"/>
              <a:t> RANJANI K/ SNSCT</a:t>
            </a:r>
            <a:endParaRPr dirty="0"/>
          </a:p>
        </p:txBody>
      </p:sp>
      <p:sp>
        <p:nvSpPr>
          <p:cNvPr id="61" name="Google Shape;61;p1"/>
          <p:cNvSpPr txBox="1">
            <a:spLocks noGrp="1"/>
          </p:cNvSpPr>
          <p:nvPr>
            <p:ph type="dt" idx="10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23-01-2026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10"/>
          <p:cNvGrpSpPr/>
          <p:nvPr/>
        </p:nvGrpSpPr>
        <p:grpSpPr>
          <a:xfrm>
            <a:off x="12712445" y="7660893"/>
            <a:ext cx="1918335" cy="524510"/>
            <a:chOff x="12712445" y="7660893"/>
            <a:chExt cx="1918335" cy="524510"/>
          </a:xfrm>
        </p:grpSpPr>
        <p:sp>
          <p:nvSpPr>
            <p:cNvPr id="183" name="Google Shape;183;p10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" name="Google Shape;184;p10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185" name="Google Shape;18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34875" y="487044"/>
            <a:ext cx="1336548" cy="96558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0"/>
          <p:cNvSpPr txBox="1">
            <a:spLocks noGrp="1"/>
          </p:cNvSpPr>
          <p:nvPr>
            <p:ph type="sldNum" idx="12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r>
              <a:rPr lang="en-US"/>
              <a:t>/17</a:t>
            </a:r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609600" y="457200"/>
            <a:ext cx="1059180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Half Wave Rectifier Capacitor Filter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	The output waveform of a halfwave rectifier is a pulsating DC waveform. Filters in halfwave rectifiers are used to transform the pulsating waveform into constant DC waveforms. A capacitor or an inductor can be used as a filter.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	The circuit diagram below shows how a capacitive filter is used with halfwave rectifier to smoothen out a pulsating DC waveform into a constant DC waveform.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/>
            </a:r>
            <a:br>
              <a:rPr lang="en-US" sz="1800"/>
            </a:br>
            <a:endParaRPr sz="1800"/>
          </a:p>
        </p:txBody>
      </p:sp>
      <p:pic>
        <p:nvPicPr>
          <p:cNvPr id="188" name="Google Shape;18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200400"/>
            <a:ext cx="8788912" cy="361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86800" y="2819400"/>
            <a:ext cx="57150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0"/>
          <p:cNvSpPr txBox="1">
            <a:spLocks noGrp="1"/>
          </p:cNvSpPr>
          <p:nvPr>
            <p:ph type="ftr" idx="11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ctr" rtl="0">
              <a:lnSpc>
                <a:spcPct val="114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23EET103- ELECTRIC CIRCUITS  AND ELECTRON DEVICES /Ms RANJANI K/ SNSCT</a:t>
            </a:r>
            <a:endParaRPr/>
          </a:p>
        </p:txBody>
      </p:sp>
      <p:sp>
        <p:nvSpPr>
          <p:cNvPr id="191" name="Google Shape;191;p10"/>
          <p:cNvSpPr txBox="1"/>
          <p:nvPr/>
        </p:nvSpPr>
        <p:spPr>
          <a:xfrm>
            <a:off x="10414635" y="336866"/>
            <a:ext cx="1129665" cy="30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DT-IDEATE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10"/>
          <p:cNvSpPr txBox="1">
            <a:spLocks noGrp="1"/>
          </p:cNvSpPr>
          <p:nvPr>
            <p:ph type="dt" idx="10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23-01-2026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11"/>
          <p:cNvGrpSpPr/>
          <p:nvPr/>
        </p:nvGrpSpPr>
        <p:grpSpPr>
          <a:xfrm>
            <a:off x="12712445" y="7660893"/>
            <a:ext cx="1918335" cy="524510"/>
            <a:chOff x="12712445" y="7660893"/>
            <a:chExt cx="1918335" cy="524510"/>
          </a:xfrm>
        </p:grpSpPr>
        <p:sp>
          <p:nvSpPr>
            <p:cNvPr id="198" name="Google Shape;198;p11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200" name="Google Shape;20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34875" y="487044"/>
            <a:ext cx="1336548" cy="96558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1"/>
          <p:cNvSpPr txBox="1">
            <a:spLocks noGrp="1"/>
          </p:cNvSpPr>
          <p:nvPr>
            <p:ph type="sldNum" idx="12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r>
              <a:rPr lang="en-US"/>
              <a:t>/17</a:t>
            </a:r>
            <a:endParaRPr/>
          </a:p>
        </p:txBody>
      </p:sp>
      <p:sp>
        <p:nvSpPr>
          <p:cNvPr id="202" name="Google Shape;202;p11"/>
          <p:cNvSpPr/>
          <p:nvPr/>
        </p:nvSpPr>
        <p:spPr>
          <a:xfrm>
            <a:off x="990600" y="914400"/>
            <a:ext cx="73152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Applications of Half Wave Rectifier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Here are a few common applications of half wave rectifiers: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They are used for signal demodulation purpose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They are used for rectification applications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They are used for signal peak applications</a:t>
            </a:r>
            <a:endParaRPr/>
          </a:p>
        </p:txBody>
      </p:sp>
      <p:sp>
        <p:nvSpPr>
          <p:cNvPr id="203" name="Google Shape;203;p11"/>
          <p:cNvSpPr/>
          <p:nvPr/>
        </p:nvSpPr>
        <p:spPr>
          <a:xfrm>
            <a:off x="914400" y="3429000"/>
            <a:ext cx="73152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Disadvantages of Half Wave Rectifier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Power loss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Low output voltage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The output contains a lot of ripples</a:t>
            </a:r>
            <a:endParaRPr/>
          </a:p>
        </p:txBody>
      </p:sp>
      <p:pic>
        <p:nvPicPr>
          <p:cNvPr id="204" name="Google Shape;20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2200" y="2209800"/>
            <a:ext cx="7172325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1"/>
          <p:cNvSpPr txBox="1">
            <a:spLocks noGrp="1"/>
          </p:cNvSpPr>
          <p:nvPr>
            <p:ph type="ftr" idx="11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ctr" rtl="0">
              <a:lnSpc>
                <a:spcPct val="114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23EET103- ELECTRIC CIRCUITS  AND ELECTRON DEVICES /Ms RANJANI K/ SNSCT</a:t>
            </a:r>
            <a:endParaRPr/>
          </a:p>
        </p:txBody>
      </p:sp>
      <p:sp>
        <p:nvSpPr>
          <p:cNvPr id="206" name="Google Shape;206;p11"/>
          <p:cNvSpPr txBox="1"/>
          <p:nvPr/>
        </p:nvSpPr>
        <p:spPr>
          <a:xfrm>
            <a:off x="9448800" y="609600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</a:rPr>
              <a:t>DT - Prototype</a:t>
            </a:r>
            <a:endParaRPr sz="1800" b="1">
              <a:solidFill>
                <a:srgbClr val="FF0000"/>
              </a:solidFill>
            </a:endParaRPr>
          </a:p>
        </p:txBody>
      </p:sp>
      <p:sp>
        <p:nvSpPr>
          <p:cNvPr id="207" name="Google Shape;207;p11"/>
          <p:cNvSpPr txBox="1">
            <a:spLocks noGrp="1"/>
          </p:cNvSpPr>
          <p:nvPr>
            <p:ph type="dt" idx="10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23-01-2026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12"/>
          <p:cNvGrpSpPr/>
          <p:nvPr/>
        </p:nvGrpSpPr>
        <p:grpSpPr>
          <a:xfrm>
            <a:off x="12712445" y="7660893"/>
            <a:ext cx="1918335" cy="524510"/>
            <a:chOff x="12712445" y="7660893"/>
            <a:chExt cx="1918335" cy="524510"/>
          </a:xfrm>
        </p:grpSpPr>
        <p:sp>
          <p:nvSpPr>
            <p:cNvPr id="213" name="Google Shape;213;p12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" name="Google Shape;214;p12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215" name="Google Shape;21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34875" y="487044"/>
            <a:ext cx="1336548" cy="96558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2"/>
          <p:cNvSpPr txBox="1">
            <a:spLocks noGrp="1"/>
          </p:cNvSpPr>
          <p:nvPr>
            <p:ph type="sldNum" idx="12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r>
              <a:rPr lang="en-US"/>
              <a:t>/17</a:t>
            </a:r>
            <a:endParaRPr/>
          </a:p>
        </p:txBody>
      </p:sp>
      <p:sp>
        <p:nvSpPr>
          <p:cNvPr id="217" name="Google Shape;217;p12"/>
          <p:cNvSpPr/>
          <p:nvPr/>
        </p:nvSpPr>
        <p:spPr>
          <a:xfrm>
            <a:off x="762000" y="838200"/>
            <a:ext cx="109728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RMS value of Half Wave Rectifier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The RMS value of the load current for a half-wave rectifier is given by the formula:</a:t>
            </a:r>
            <a:endParaRPr/>
          </a:p>
        </p:txBody>
      </p:sp>
      <p:sp>
        <p:nvSpPr>
          <p:cNvPr id="218" name="Google Shape;218;p12"/>
          <p:cNvSpPr/>
          <p:nvPr/>
        </p:nvSpPr>
        <p:spPr>
          <a:xfrm>
            <a:off x="762000" y="3429000"/>
            <a:ext cx="132588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Form factor of a Halfwave Rectifier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The form factor is the ratio between RMS value and average value and is given by the formula:</a:t>
            </a:r>
            <a:endParaRPr/>
          </a:p>
        </p:txBody>
      </p:sp>
      <p:pic>
        <p:nvPicPr>
          <p:cNvPr id="219" name="Google Shape;21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1600" y="2057400"/>
            <a:ext cx="2690949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05200" y="4953000"/>
            <a:ext cx="6601076" cy="10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2"/>
          <p:cNvSpPr txBox="1">
            <a:spLocks noGrp="1"/>
          </p:cNvSpPr>
          <p:nvPr>
            <p:ph type="ftr" idx="11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ctr" rtl="0">
              <a:lnSpc>
                <a:spcPct val="114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23EET103- ELECTRIC CIRCUITS  AND ELECTRON DEVICES /Ms RANJANI K/ SNSCT</a:t>
            </a:r>
            <a:endParaRPr/>
          </a:p>
        </p:txBody>
      </p:sp>
      <p:sp>
        <p:nvSpPr>
          <p:cNvPr id="222" name="Google Shape;222;p12"/>
          <p:cNvSpPr txBox="1">
            <a:spLocks noGrp="1"/>
          </p:cNvSpPr>
          <p:nvPr>
            <p:ph type="dt" idx="10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23-01-2026</a:t>
            </a:r>
            <a:endParaRPr/>
          </a:p>
        </p:txBody>
      </p:sp>
      <p:sp>
        <p:nvSpPr>
          <p:cNvPr id="223" name="Google Shape;223;p12"/>
          <p:cNvSpPr txBox="1"/>
          <p:nvPr/>
        </p:nvSpPr>
        <p:spPr>
          <a:xfrm>
            <a:off x="8686800" y="685800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</a:rPr>
              <a:t>DT –Test </a:t>
            </a:r>
            <a:endParaRPr sz="18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13"/>
          <p:cNvGrpSpPr/>
          <p:nvPr/>
        </p:nvGrpSpPr>
        <p:grpSpPr>
          <a:xfrm>
            <a:off x="12712445" y="7660893"/>
            <a:ext cx="1918335" cy="524510"/>
            <a:chOff x="12712445" y="7660893"/>
            <a:chExt cx="1918335" cy="524510"/>
          </a:xfrm>
        </p:grpSpPr>
        <p:sp>
          <p:nvSpPr>
            <p:cNvPr id="229" name="Google Shape;229;p13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231" name="Google Shape;23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34875" y="487044"/>
            <a:ext cx="1336548" cy="96558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3"/>
          <p:cNvSpPr txBox="1">
            <a:spLocks noGrp="1"/>
          </p:cNvSpPr>
          <p:nvPr>
            <p:ph type="sldNum" idx="12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r>
              <a:rPr lang="en-US"/>
              <a:t>/17</a:t>
            </a:r>
            <a:endParaRPr/>
          </a:p>
        </p:txBody>
      </p:sp>
      <p:sp>
        <p:nvSpPr>
          <p:cNvPr id="233" name="Google Shape;233;p13"/>
          <p:cNvSpPr/>
          <p:nvPr/>
        </p:nvSpPr>
        <p:spPr>
          <a:xfrm>
            <a:off x="762000" y="838200"/>
            <a:ext cx="107442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Half Wave Rectifier Formula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Ripple Factor of Half Wave Rectifier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Ripple factor determines how well a halfwave rectifier can convert AC voltage to DC voltage.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Ripple factor can be quantified using the following formula:</a:t>
            </a:r>
            <a:endParaRPr/>
          </a:p>
        </p:txBody>
      </p:sp>
      <p:pic>
        <p:nvPicPr>
          <p:cNvPr id="234" name="Google Shape;23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4800" y="2438400"/>
            <a:ext cx="3293745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3"/>
          <p:cNvSpPr/>
          <p:nvPr/>
        </p:nvSpPr>
        <p:spPr>
          <a:xfrm>
            <a:off x="838200" y="3657600"/>
            <a:ext cx="118110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The ripple factor of a halfwave rectifier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Efficiency of Halfwave Rectifier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The efficiency of a halfwave rectifier is the ratio of output DC power to the input AC power.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The efficiency formula for halfwave rectifier is given as follows;</a:t>
            </a:r>
            <a:endParaRPr/>
          </a:p>
        </p:txBody>
      </p:sp>
      <p:pic>
        <p:nvPicPr>
          <p:cNvPr id="236" name="Google Shape;23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6400" y="5943600"/>
            <a:ext cx="2362200" cy="1394552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3"/>
          <p:cNvSpPr txBox="1">
            <a:spLocks noGrp="1"/>
          </p:cNvSpPr>
          <p:nvPr>
            <p:ph type="ftr" idx="11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ctr" rtl="0">
              <a:lnSpc>
                <a:spcPct val="114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23EET103- ELECTRIC CIRCUITS  AND ELECTRON DEVICES /Ms RANJANI K/ SNSCT</a:t>
            </a:r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dt" idx="10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23-01-2026</a:t>
            </a:r>
            <a:endParaRPr/>
          </a:p>
        </p:txBody>
      </p:sp>
      <p:sp>
        <p:nvSpPr>
          <p:cNvPr id="239" name="Google Shape;239;p13"/>
          <p:cNvSpPr txBox="1"/>
          <p:nvPr/>
        </p:nvSpPr>
        <p:spPr>
          <a:xfrm>
            <a:off x="8686800" y="685800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</a:rPr>
              <a:t>DT –Test </a:t>
            </a:r>
            <a:endParaRPr sz="18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14"/>
          <p:cNvGrpSpPr/>
          <p:nvPr/>
        </p:nvGrpSpPr>
        <p:grpSpPr>
          <a:xfrm>
            <a:off x="12712445" y="7660893"/>
            <a:ext cx="1918335" cy="524510"/>
            <a:chOff x="12712445" y="7660893"/>
            <a:chExt cx="1918335" cy="524510"/>
          </a:xfrm>
        </p:grpSpPr>
        <p:sp>
          <p:nvSpPr>
            <p:cNvPr id="245" name="Google Shape;245;p14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247" name="Google Shape;24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12903" y="457200"/>
            <a:ext cx="1336548" cy="96558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4"/>
          <p:cNvSpPr txBox="1">
            <a:spLocks noGrp="1"/>
          </p:cNvSpPr>
          <p:nvPr>
            <p:ph type="sldNum" idx="12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r>
              <a:rPr lang="en-US"/>
              <a:t>/17</a:t>
            </a:r>
            <a:endParaRPr/>
          </a:p>
        </p:txBody>
      </p:sp>
      <p:sp>
        <p:nvSpPr>
          <p:cNvPr id="249" name="Google Shape;249;p14"/>
          <p:cNvSpPr txBox="1">
            <a:spLocks noGrp="1"/>
          </p:cNvSpPr>
          <p:nvPr>
            <p:ph type="ftr" idx="11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ctr" rtl="0">
              <a:lnSpc>
                <a:spcPct val="114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23EET103- ELECTRIC CIRCUITS  AND ELECTRON DEVICES /Ms RANJANI K/ SNSCT</a:t>
            </a:r>
            <a:endParaRPr/>
          </a:p>
        </p:txBody>
      </p:sp>
      <p:pic>
        <p:nvPicPr>
          <p:cNvPr id="250" name="Google Shape;25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970" y="762000"/>
            <a:ext cx="5881405" cy="57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8273" y="303817"/>
            <a:ext cx="3791075" cy="3226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90702" y="4260537"/>
            <a:ext cx="3262438" cy="2710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73784" y="5367886"/>
            <a:ext cx="3418336" cy="804314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4"/>
          <p:cNvSpPr txBox="1"/>
          <p:nvPr/>
        </p:nvSpPr>
        <p:spPr>
          <a:xfrm>
            <a:off x="864920" y="383540"/>
            <a:ext cx="2526030" cy="75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Summary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4"/>
          <p:cNvSpPr txBox="1">
            <a:spLocks noGrp="1"/>
          </p:cNvSpPr>
          <p:nvPr>
            <p:ph type="dt" idx="10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23-01-2026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15"/>
          <p:cNvGrpSpPr/>
          <p:nvPr/>
        </p:nvGrpSpPr>
        <p:grpSpPr>
          <a:xfrm>
            <a:off x="12712445" y="7660893"/>
            <a:ext cx="1918335" cy="524510"/>
            <a:chOff x="12712445" y="7660893"/>
            <a:chExt cx="1918335" cy="524510"/>
          </a:xfrm>
        </p:grpSpPr>
        <p:sp>
          <p:nvSpPr>
            <p:cNvPr id="261" name="Google Shape;261;p15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263" name="Google Shape;26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34875" y="487044"/>
            <a:ext cx="1336548" cy="96558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5"/>
          <p:cNvSpPr txBox="1">
            <a:spLocks noGrp="1"/>
          </p:cNvSpPr>
          <p:nvPr>
            <p:ph type="sldNum" idx="12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r>
              <a:rPr lang="en-US"/>
              <a:t>/17</a:t>
            </a:r>
            <a:endParaRPr/>
          </a:p>
        </p:txBody>
      </p:sp>
      <p:sp>
        <p:nvSpPr>
          <p:cNvPr id="265" name="Google Shape;265;p15"/>
          <p:cNvSpPr txBox="1">
            <a:spLocks noGrp="1"/>
          </p:cNvSpPr>
          <p:nvPr>
            <p:ph type="ftr" idx="11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ctr" rtl="0">
              <a:lnSpc>
                <a:spcPct val="114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23EET103- ELECTRIC CIRCUITS  AND ELECTRON DEVICES /Ms RANJANI K/ SNSCT</a:t>
            </a:r>
            <a:endParaRPr/>
          </a:p>
        </p:txBody>
      </p:sp>
      <p:sp>
        <p:nvSpPr>
          <p:cNvPr id="266" name="Google Shape;266;p15"/>
          <p:cNvSpPr txBox="1"/>
          <p:nvPr/>
        </p:nvSpPr>
        <p:spPr>
          <a:xfrm>
            <a:off x="1523999" y="1828800"/>
            <a:ext cx="11188445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en-US" sz="2400" b="1"/>
              <a:t>Quiz / Gamified Questions:</a:t>
            </a:r>
            <a:endParaRPr sz="2400"/>
          </a:p>
          <a:p>
            <a:pPr marL="0" lvl="0" indent="-1524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/>
              <a:t>A diode in a half wave rectifier conducts during:</a:t>
            </a:r>
            <a:br>
              <a:rPr lang="en-US" sz="2400"/>
            </a:br>
            <a:r>
              <a:rPr lang="en-US" sz="2400"/>
              <a:t>A) Positive half cycle</a:t>
            </a:r>
            <a:br>
              <a:rPr lang="en-US" sz="2400"/>
            </a:br>
            <a:r>
              <a:rPr lang="en-US" sz="2400"/>
              <a:t>B) Negative half cycle</a:t>
            </a:r>
            <a:br>
              <a:rPr lang="en-US" sz="2400"/>
            </a:br>
            <a:r>
              <a:rPr lang="en-US" sz="2400"/>
              <a:t>C) Both half cycles</a:t>
            </a:r>
            <a:br>
              <a:rPr lang="en-US" sz="2400"/>
            </a:br>
            <a:r>
              <a:rPr lang="en-US" sz="2400"/>
              <a:t>D) None</a:t>
            </a:r>
            <a:br>
              <a:rPr lang="en-US" sz="2400"/>
            </a:br>
            <a:r>
              <a:rPr lang="en-US" sz="2400" i="1"/>
              <a:t>(Correct: A)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</a:pPr>
            <a:endParaRPr sz="2400"/>
          </a:p>
          <a:p>
            <a:pPr marL="0" lvl="0" indent="-1524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/>
              <a:t>Scenario: You have a small sensor circuit that requires 5V DC but your supply is 9V AC. You want a simple rectification solution. Would a half wave rectifier be ideal? Why or why not?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</a:pPr>
            <a:endParaRPr sz="2400"/>
          </a:p>
          <a:p>
            <a:pPr marL="0" lvl="0" indent="-1524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/>
              <a:t>Real-time: If the AC input is 10V RMS and the diode is ideal, calculate the average DC output voltage.</a:t>
            </a:r>
            <a:endParaRPr/>
          </a:p>
        </p:txBody>
      </p:sp>
      <p:sp>
        <p:nvSpPr>
          <p:cNvPr id="267" name="Google Shape;267;p15"/>
          <p:cNvSpPr txBox="1">
            <a:spLocks noGrp="1"/>
          </p:cNvSpPr>
          <p:nvPr>
            <p:ph type="dt" idx="10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23-01-2026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16"/>
          <p:cNvGrpSpPr/>
          <p:nvPr/>
        </p:nvGrpSpPr>
        <p:grpSpPr>
          <a:xfrm>
            <a:off x="12712445" y="7660893"/>
            <a:ext cx="1918335" cy="524510"/>
            <a:chOff x="12712445" y="7660893"/>
            <a:chExt cx="1918335" cy="524510"/>
          </a:xfrm>
        </p:grpSpPr>
        <p:sp>
          <p:nvSpPr>
            <p:cNvPr id="273" name="Google Shape;273;p16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275" name="Google Shape;27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34875" y="487044"/>
            <a:ext cx="1336548" cy="96558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6"/>
          <p:cNvSpPr txBox="1">
            <a:spLocks noGrp="1"/>
          </p:cNvSpPr>
          <p:nvPr>
            <p:ph type="sldNum" idx="12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r>
              <a:rPr lang="en-US"/>
              <a:t>/17</a:t>
            </a:r>
            <a:endParaRPr/>
          </a:p>
        </p:txBody>
      </p:sp>
      <p:sp>
        <p:nvSpPr>
          <p:cNvPr id="277" name="Google Shape;277;p16"/>
          <p:cNvSpPr txBox="1">
            <a:spLocks noGrp="1"/>
          </p:cNvSpPr>
          <p:nvPr>
            <p:ph type="ftr" idx="11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ctr" rtl="0">
              <a:lnSpc>
                <a:spcPct val="114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23EET103- ELECTRIC CIRCUITS  AND ELECTRON DEVICES /Ms RANJANI K/ SNSCT</a:t>
            </a:r>
            <a:endParaRPr/>
          </a:p>
        </p:txBody>
      </p:sp>
      <p:sp>
        <p:nvSpPr>
          <p:cNvPr id="278" name="Google Shape;278;p16"/>
          <p:cNvSpPr txBox="1"/>
          <p:nvPr/>
        </p:nvSpPr>
        <p:spPr>
          <a:xfrm>
            <a:off x="5638800" y="1180474"/>
            <a:ext cx="3696335" cy="50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Assessment Q&amp;A</a:t>
            </a:r>
            <a:endParaRPr/>
          </a:p>
        </p:txBody>
      </p:sp>
      <p:sp>
        <p:nvSpPr>
          <p:cNvPr id="279" name="Google Shape;279;p16"/>
          <p:cNvSpPr txBox="1"/>
          <p:nvPr/>
        </p:nvSpPr>
        <p:spPr>
          <a:xfrm>
            <a:off x="1338426" y="2290236"/>
            <a:ext cx="5001260" cy="143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Question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1. Why is ripple factor of half wave rectifier 1.21 and not zero?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6"/>
          <p:cNvSpPr txBox="1"/>
          <p:nvPr/>
        </p:nvSpPr>
        <p:spPr>
          <a:xfrm>
            <a:off x="6558786" y="2290236"/>
            <a:ext cx="1061214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Answer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6"/>
          <p:cNvSpPr txBox="1"/>
          <p:nvPr/>
        </p:nvSpPr>
        <p:spPr>
          <a:xfrm>
            <a:off x="6558786" y="2900725"/>
            <a:ext cx="6153659" cy="4167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40005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Answer: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Only positive half-cycle is passed → output is pulsing, not constant DC Ripple factor = √(Vrms² – Vdc²)/Vdc = 1.21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515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Answer: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NO → Not practical Reasons (with icons): •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Efficiency only 40.6% → 60 W wasted as heat → diode will burn • High ripple damages laptop battery &amp; components • Transformer core saturation due to DC component • Needs at least full-wave + big filter capacitor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12700" marR="204470" lvl="0" indent="0" algn="just" rtl="0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Answer Revealed: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Add one </a:t>
            </a: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Electrolytic Capacitor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across load RL </a:t>
            </a: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Diagram (before → after):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• Left: Pulsating half-wave output (jagged) • Right: Smooth DC after adding 1000 µF capacitor (almost flat line)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6"/>
          <p:cNvSpPr txBox="1"/>
          <p:nvPr/>
        </p:nvSpPr>
        <p:spPr>
          <a:xfrm>
            <a:off x="1338426" y="4617130"/>
            <a:ext cx="4756150" cy="62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2. Can we use half wave rectifier for 100 W laptop charger? Why/Why not?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1338426" y="5939962"/>
            <a:ext cx="5006975" cy="93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3. Curiosity Challenge: Design a circuit to get smooth DC from half wave rectifier (Hint: Add one component)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6"/>
          <p:cNvSpPr txBox="1">
            <a:spLocks noGrp="1"/>
          </p:cNvSpPr>
          <p:nvPr>
            <p:ph type="dt" idx="10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23-01-2026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17"/>
          <p:cNvGrpSpPr/>
          <p:nvPr/>
        </p:nvGrpSpPr>
        <p:grpSpPr>
          <a:xfrm>
            <a:off x="12712445" y="7660893"/>
            <a:ext cx="1918335" cy="524510"/>
            <a:chOff x="12712445" y="7660893"/>
            <a:chExt cx="1918335" cy="524510"/>
          </a:xfrm>
        </p:grpSpPr>
        <p:sp>
          <p:nvSpPr>
            <p:cNvPr id="290" name="Google Shape;290;p17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" name="Google Shape;291;p17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292" name="Google Shape;29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34875" y="487044"/>
            <a:ext cx="1336548" cy="96558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7"/>
          <p:cNvSpPr txBox="1">
            <a:spLocks noGrp="1"/>
          </p:cNvSpPr>
          <p:nvPr>
            <p:ph type="sldNum" idx="12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r>
              <a:rPr lang="en-US"/>
              <a:t>/17</a:t>
            </a:r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ftr" idx="11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ctr" rtl="0">
              <a:lnSpc>
                <a:spcPct val="114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23EET103- ELECTRIC CIRCUITS  AND ELECTRON DEVICES /Ms RANJANI K/ SNSCT</a:t>
            </a:r>
            <a:endParaRPr/>
          </a:p>
        </p:txBody>
      </p:sp>
      <p:sp>
        <p:nvSpPr>
          <p:cNvPr id="295" name="Google Shape;295;p17"/>
          <p:cNvSpPr txBox="1"/>
          <p:nvPr/>
        </p:nvSpPr>
        <p:spPr>
          <a:xfrm>
            <a:off x="4661408" y="401828"/>
            <a:ext cx="2884805" cy="75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96" name="Google Shape;296;p17"/>
          <p:cNvGraphicFramePr/>
          <p:nvPr/>
        </p:nvGraphicFramePr>
        <p:xfrm>
          <a:off x="731838" y="1892300"/>
          <a:ext cx="12069750" cy="2832100"/>
        </p:xfrm>
        <a:graphic>
          <a:graphicData uri="http://schemas.openxmlformats.org/drawingml/2006/table">
            <a:tbl>
              <a:tblPr firstRow="1" bandRow="1">
                <a:noFill/>
                <a:tableStyleId>{4760D88B-63DA-4446-ABFE-7F72CC17C2A1}</a:tableStyleId>
              </a:tblPr>
              <a:tblGrid>
                <a:gridCol w="12069750"/>
              </a:tblGrid>
              <a:tr h="1416050"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Muthusubramanian	R,	Salivahanan	S,	“Basic	Electrical	and	Electronics	Engineering”,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TataMcGrawHillPublishers,2014.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7625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C"/>
                    </a:solidFill>
                  </a:tcPr>
                </a:tc>
              </a:tr>
              <a:tr h="1416050"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Kothari DP and I.J Nagrath, “Basic Electrical and Electronics Engineering”, Second Edition, McGraw Hill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Education, 2020.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7625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  <p:pic>
        <p:nvPicPr>
          <p:cNvPr id="297" name="Google Shape;297;p17" descr="Thumbs Up Emoj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9740" y="5262397"/>
            <a:ext cx="1359706" cy="143767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7"/>
          <p:cNvSpPr/>
          <p:nvPr/>
        </p:nvSpPr>
        <p:spPr>
          <a:xfrm>
            <a:off x="3006761" y="5367835"/>
            <a:ext cx="708660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 b="1" dirty="0">
                <a:solidFill>
                  <a:srgbClr val="E5B8B7"/>
                </a:solidFill>
              </a:rPr>
              <a:t>Thank</a:t>
            </a:r>
            <a:r>
              <a:rPr lang="en-US" sz="5400" b="1" dirty="0">
                <a:solidFill>
                  <a:srgbClr val="E5B8B7"/>
                </a:solidFill>
              </a:rPr>
              <a:t> </a:t>
            </a:r>
            <a:r>
              <a:rPr lang="en-US" sz="10000" b="1" dirty="0">
                <a:solidFill>
                  <a:srgbClr val="E5B8B7"/>
                </a:solidFill>
              </a:rPr>
              <a:t>you</a:t>
            </a:r>
            <a:endParaRPr dirty="0"/>
          </a:p>
        </p:txBody>
      </p:sp>
      <p:sp>
        <p:nvSpPr>
          <p:cNvPr id="299" name="Google Shape;299;p17"/>
          <p:cNvSpPr txBox="1">
            <a:spLocks noGrp="1"/>
          </p:cNvSpPr>
          <p:nvPr>
            <p:ph type="dt" idx="10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23-01-2026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2"/>
          <p:cNvGrpSpPr/>
          <p:nvPr/>
        </p:nvGrpSpPr>
        <p:grpSpPr>
          <a:xfrm>
            <a:off x="12712445" y="7660893"/>
            <a:ext cx="1918335" cy="524510"/>
            <a:chOff x="12712445" y="7660893"/>
            <a:chExt cx="1918335" cy="524510"/>
          </a:xfrm>
        </p:grpSpPr>
        <p:sp>
          <p:nvSpPr>
            <p:cNvPr id="67" name="Google Shape;67;p2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77800" y="304800"/>
            <a:ext cx="1336548" cy="96558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 txBox="1">
            <a:spLocks noGrp="1"/>
          </p:cNvSpPr>
          <p:nvPr>
            <p:ph type="sldNum" idx="12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r>
              <a:rPr lang="en-US"/>
              <a:t>/17</a:t>
            </a:r>
            <a:endParaRPr/>
          </a:p>
        </p:txBody>
      </p:sp>
      <p:sp>
        <p:nvSpPr>
          <p:cNvPr id="71" name="Google Shape;71;p2" descr="https://lh3.googleusercontent.com/gg-dl/ABS2GSnq6StuMhbshnSerAlBatbM_Xmctb_8ekDS5xWhppmeIU8Sl8DZOPGKvsDmr-1qO5F1T0MNXlFUslQbuJetF69ANhfYly5a8F0iKg2otZUVDkZQPzbqer2dtU4q9foFpRp13zVqdbQnQ1deyJLH9C_DBDxKnsALVpvJkzuVu58JEyMnXg=s1024-rj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518160"/>
            <a:ext cx="11201400" cy="672084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 txBox="1">
            <a:spLocks noGrp="1"/>
          </p:cNvSpPr>
          <p:nvPr>
            <p:ph type="ftr" idx="11"/>
          </p:nvPr>
        </p:nvSpPr>
        <p:spPr>
          <a:xfrm>
            <a:off x="2945610" y="7774320"/>
            <a:ext cx="836180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ctr" rtl="0">
              <a:lnSpc>
                <a:spcPct val="114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23EET103- ELECTRIC CIRCUITS  AND ELECTRON DEVICES /</a:t>
            </a:r>
            <a:r>
              <a:rPr lang="en-US" dirty="0" err="1" smtClean="0"/>
              <a:t>Ms</a:t>
            </a:r>
            <a:r>
              <a:rPr lang="en-US" dirty="0" smtClean="0"/>
              <a:t> RANJANI K/ SNSCT</a:t>
            </a:r>
            <a:endParaRPr dirty="0"/>
          </a:p>
        </p:txBody>
      </p:sp>
      <p:sp>
        <p:nvSpPr>
          <p:cNvPr id="74" name="Google Shape;74;p2"/>
          <p:cNvSpPr txBox="1"/>
          <p:nvPr/>
        </p:nvSpPr>
        <p:spPr>
          <a:xfrm>
            <a:off x="5105400" y="-5060"/>
            <a:ext cx="3429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</a:rPr>
              <a:t>Story Telling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75" name="Google Shape;75;p2"/>
          <p:cNvSpPr txBox="1">
            <a:spLocks noGrp="1"/>
          </p:cNvSpPr>
          <p:nvPr>
            <p:ph type="dt" idx="10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23-01-2026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3"/>
          <p:cNvGrpSpPr/>
          <p:nvPr/>
        </p:nvGrpSpPr>
        <p:grpSpPr>
          <a:xfrm>
            <a:off x="12712445" y="7660893"/>
            <a:ext cx="1918335" cy="524510"/>
            <a:chOff x="12712445" y="7660893"/>
            <a:chExt cx="1918335" cy="524510"/>
          </a:xfrm>
        </p:grpSpPr>
        <p:sp>
          <p:nvSpPr>
            <p:cNvPr id="81" name="Google Shape;81;p3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83" name="Google Shape;8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34875" y="487044"/>
            <a:ext cx="1336548" cy="96558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3"/>
          <p:cNvSpPr txBox="1">
            <a:spLocks noGrp="1"/>
          </p:cNvSpPr>
          <p:nvPr>
            <p:ph type="sldNum" idx="12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r>
              <a:rPr lang="en-US"/>
              <a:t>/17</a:t>
            </a:r>
            <a:endParaRPr/>
          </a:p>
        </p:txBody>
      </p:sp>
      <p:sp>
        <p:nvSpPr>
          <p:cNvPr id="85" name="Google Shape;85;p3"/>
          <p:cNvSpPr/>
          <p:nvPr/>
        </p:nvSpPr>
        <p:spPr>
          <a:xfrm>
            <a:off x="1708302" y="4763073"/>
            <a:ext cx="11213796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What is Half-wave rectifiers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Half-wave rectifiers transform AC voltage to DC voltage. A halfwave rectifier circuit uses only one diode for the transformation.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A halfwave rectifier is defined as a type of rectifier that allows only one-half cycle of an AC voltage waveform to pass while blocking the other half cycle. In this session, let us know in detail about the half-wave rectifier.</a:t>
            </a:r>
            <a:endParaRPr/>
          </a:p>
        </p:txBody>
      </p:sp>
      <p:sp>
        <p:nvSpPr>
          <p:cNvPr id="86" name="Google Shape;86;p3"/>
          <p:cNvSpPr/>
          <p:nvPr/>
        </p:nvSpPr>
        <p:spPr>
          <a:xfrm>
            <a:off x="1708302" y="969834"/>
            <a:ext cx="9665690" cy="357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Topics for discussion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chemeClr val="hlink"/>
                </a:solidFill>
                <a:hlinkClick r:id="rId4"/>
              </a:rPr>
              <a:t>Half Wave Rectifier Circuit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chemeClr val="hlink"/>
                </a:solidFill>
                <a:hlinkClick r:id="rId4"/>
              </a:rPr>
              <a:t>Working of Half Wave Rectifier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chemeClr val="hlink"/>
                </a:solidFill>
                <a:hlinkClick r:id="rId4"/>
              </a:rPr>
              <a:t>Half Wave Rectifier Waveform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chemeClr val="hlink"/>
                </a:solidFill>
                <a:hlinkClick r:id="rId4"/>
              </a:rPr>
              <a:t>Half Wave Rectifier Capacitor Filter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chemeClr val="hlink"/>
                </a:solidFill>
                <a:hlinkClick r:id="rId4"/>
              </a:rPr>
              <a:t>Half Wave Rectifier Formula</a:t>
            </a:r>
            <a:endParaRPr sz="1800" dirty="0"/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chemeClr val="hlink"/>
                </a:solidFill>
                <a:hlinkClick r:id="rId4"/>
              </a:rPr>
              <a:t>Ripple Factor of Half Wave Rectifier</a:t>
            </a:r>
            <a:endParaRPr sz="1800" dirty="0"/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chemeClr val="hlink"/>
                </a:solidFill>
                <a:hlinkClick r:id="rId4"/>
              </a:rPr>
              <a:t>Efficiency of </a:t>
            </a:r>
            <a:r>
              <a:rPr lang="en-US" sz="1800" u="sng" dirty="0" err="1">
                <a:solidFill>
                  <a:schemeClr val="hlink"/>
                </a:solidFill>
                <a:hlinkClick r:id="rId4"/>
              </a:rPr>
              <a:t>Halfwave</a:t>
            </a:r>
            <a:r>
              <a:rPr lang="en-US" sz="1800" u="sng" dirty="0">
                <a:solidFill>
                  <a:schemeClr val="hlink"/>
                </a:solidFill>
                <a:hlinkClick r:id="rId4"/>
              </a:rPr>
              <a:t> Rectifier</a:t>
            </a:r>
            <a:endParaRPr sz="1800" dirty="0"/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chemeClr val="hlink"/>
                </a:solidFill>
                <a:hlinkClick r:id="rId4"/>
              </a:rPr>
              <a:t>RMS value of Half Wave Rectifier</a:t>
            </a:r>
            <a:endParaRPr sz="1800" dirty="0"/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chemeClr val="hlink"/>
                </a:solidFill>
                <a:hlinkClick r:id="rId4"/>
              </a:rPr>
              <a:t>Form factor of a </a:t>
            </a:r>
            <a:r>
              <a:rPr lang="en-US" sz="1800" u="sng" dirty="0" err="1">
                <a:solidFill>
                  <a:schemeClr val="hlink"/>
                </a:solidFill>
                <a:hlinkClick r:id="rId4"/>
              </a:rPr>
              <a:t>Halfwave</a:t>
            </a:r>
            <a:r>
              <a:rPr lang="en-US" sz="1800" u="sng" dirty="0">
                <a:solidFill>
                  <a:schemeClr val="hlink"/>
                </a:solidFill>
                <a:hlinkClick r:id="rId4"/>
              </a:rPr>
              <a:t> Rectifier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chemeClr val="hlink"/>
                </a:solidFill>
                <a:hlinkClick r:id="rId4"/>
              </a:rPr>
              <a:t>Applications of Half Wave Rectifier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chemeClr val="hlink"/>
                </a:solidFill>
                <a:hlinkClick r:id="rId4"/>
              </a:rPr>
              <a:t>Disadvantages of Half Wave Rectifier</a:t>
            </a:r>
            <a:endParaRPr sz="1800" dirty="0"/>
          </a:p>
        </p:txBody>
      </p:sp>
      <p:sp>
        <p:nvSpPr>
          <p:cNvPr id="87" name="Google Shape;87;p3" descr="https://lh3.googleusercontent.com/gg-dl/ABS2GSnq6StuMhbshnSerAlBatbM_Xmctb_8ekDS5xWhppmeIU8Sl8DZOPGKvsDmr-1qO5F1T0MNXlFUslQbuJetF69ANhfYly5a8F0iKg2otZUVDkZQPzbqer2dtU4q9foFpRp13zVqdbQnQ1deyJLH9C_DBDxKnsALVpvJkzuVu58JEyMnXg=s1024-rj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88;p3"/>
          <p:cNvSpPr txBox="1">
            <a:spLocks noGrp="1"/>
          </p:cNvSpPr>
          <p:nvPr>
            <p:ph type="ftr" idx="11"/>
          </p:nvPr>
        </p:nvSpPr>
        <p:spPr>
          <a:xfrm>
            <a:off x="3012184" y="7692316"/>
            <a:ext cx="836180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ctr" rtl="0">
              <a:lnSpc>
                <a:spcPct val="114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23EET103- ELECTRIC CIRCUITS  AND ELECTRON DEVICES /</a:t>
            </a:r>
            <a:r>
              <a:rPr lang="en-US" dirty="0" err="1" smtClean="0"/>
              <a:t>Ms</a:t>
            </a:r>
            <a:r>
              <a:rPr lang="en-US" dirty="0" smtClean="0"/>
              <a:t> RANJANI K/ SNSCT</a:t>
            </a:r>
            <a:endParaRPr dirty="0"/>
          </a:p>
        </p:txBody>
      </p:sp>
      <p:sp>
        <p:nvSpPr>
          <p:cNvPr id="89" name="Google Shape;89;p3"/>
          <p:cNvSpPr txBox="1">
            <a:spLocks noGrp="1"/>
          </p:cNvSpPr>
          <p:nvPr>
            <p:ph type="dt" idx="10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23-01-2026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4"/>
          <p:cNvGrpSpPr/>
          <p:nvPr/>
        </p:nvGrpSpPr>
        <p:grpSpPr>
          <a:xfrm>
            <a:off x="12712445" y="7660893"/>
            <a:ext cx="1918335" cy="524510"/>
            <a:chOff x="12712445" y="7660893"/>
            <a:chExt cx="1918335" cy="524510"/>
          </a:xfrm>
        </p:grpSpPr>
        <p:sp>
          <p:nvSpPr>
            <p:cNvPr id="95" name="Google Shape;95;p4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97" name="Google Shape;9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77800" y="304800"/>
            <a:ext cx="1336548" cy="96558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4"/>
          <p:cNvSpPr txBox="1">
            <a:spLocks noGrp="1"/>
          </p:cNvSpPr>
          <p:nvPr>
            <p:ph type="sldNum" idx="12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r>
              <a:rPr lang="en-US"/>
              <a:t>/17</a:t>
            </a:r>
            <a:endParaRPr/>
          </a:p>
        </p:txBody>
      </p:sp>
      <p:sp>
        <p:nvSpPr>
          <p:cNvPr id="99" name="Google Shape;99;p4" descr="https://lh3.googleusercontent.com/gg-dl/ABS2GSnq6StuMhbshnSerAlBatbM_Xmctb_8ekDS5xWhppmeIU8Sl8DZOPGKvsDmr-1qO5F1T0MNXlFUslQbuJetF69ANhfYly5a8F0iKg2otZUVDkZQPzbqer2dtU4q9foFpRp13zVqdbQnQ1deyJLH9C_DBDxKnsALVpvJkzuVu58JEyMnXg=s1024-rj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00" name="Google Shape;10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6344" y="457200"/>
            <a:ext cx="11152856" cy="66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4"/>
          <p:cNvSpPr txBox="1">
            <a:spLocks noGrp="1"/>
          </p:cNvSpPr>
          <p:nvPr>
            <p:ph type="ftr" idx="11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ctr" rtl="0">
              <a:lnSpc>
                <a:spcPct val="114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23EET103- ELECTRIC CIRCUITS  AND ELECTRON DEVICES /Ms RANJANI K/ SNSCT</a:t>
            </a:r>
            <a:endParaRPr/>
          </a:p>
        </p:txBody>
      </p:sp>
      <p:sp>
        <p:nvSpPr>
          <p:cNvPr id="102" name="Google Shape;102;p4"/>
          <p:cNvSpPr txBox="1"/>
          <p:nvPr/>
        </p:nvSpPr>
        <p:spPr>
          <a:xfrm>
            <a:off x="6858119" y="927666"/>
            <a:ext cx="73210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8988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DT-Empathize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3" name="Google Shape;103;p4"/>
          <p:cNvSpPr txBox="1">
            <a:spLocks noGrp="1"/>
          </p:cNvSpPr>
          <p:nvPr>
            <p:ph type="dt" idx="10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23-01-2026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5"/>
          <p:cNvGrpSpPr/>
          <p:nvPr/>
        </p:nvGrpSpPr>
        <p:grpSpPr>
          <a:xfrm>
            <a:off x="12712445" y="7660893"/>
            <a:ext cx="1918335" cy="524510"/>
            <a:chOff x="12712445" y="7660893"/>
            <a:chExt cx="1918335" cy="524510"/>
          </a:xfrm>
        </p:grpSpPr>
        <p:sp>
          <p:nvSpPr>
            <p:cNvPr id="109" name="Google Shape;109;p5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111" name="Google Shape;11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34875" y="487044"/>
            <a:ext cx="1336548" cy="96558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"/>
          <p:cNvSpPr txBox="1">
            <a:spLocks noGrp="1"/>
          </p:cNvSpPr>
          <p:nvPr>
            <p:ph type="sldNum" idx="12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r>
              <a:rPr lang="en-US"/>
              <a:t>/17</a:t>
            </a:r>
            <a:endParaRPr/>
          </a:p>
        </p:txBody>
      </p:sp>
      <p:sp>
        <p:nvSpPr>
          <p:cNvPr id="113" name="Google Shape;113;p5"/>
          <p:cNvSpPr/>
          <p:nvPr/>
        </p:nvSpPr>
        <p:spPr>
          <a:xfrm>
            <a:off x="990600" y="685800"/>
            <a:ext cx="1104900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Half Wave Rectifier Circuit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	A half-wave rectifier is the simplest form of the rectifier and requires only one diode for the construction of a halfwave rectifier circuit.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	A halfwave rectifier circuit consists of three main components as follows: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A diode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A transformer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A resistive load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Given below is the half-wave rectifier diagram:</a:t>
            </a:r>
            <a:endParaRPr sz="1800"/>
          </a:p>
        </p:txBody>
      </p:sp>
      <p:pic>
        <p:nvPicPr>
          <p:cNvPr id="114" name="Google Shape;11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5200" y="3657600"/>
            <a:ext cx="6934200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ftr" idx="11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ctr" rtl="0">
              <a:lnSpc>
                <a:spcPct val="114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23EET103- ELECTRIC CIRCUITS  AND ELECTRON DEVICES /Ms RANJANI K/ SNSCT</a:t>
            </a:r>
            <a:endParaRPr/>
          </a:p>
        </p:txBody>
      </p:sp>
      <p:sp>
        <p:nvSpPr>
          <p:cNvPr id="116" name="Google Shape;116;p5"/>
          <p:cNvSpPr txBox="1"/>
          <p:nvPr/>
        </p:nvSpPr>
        <p:spPr>
          <a:xfrm>
            <a:off x="6373809" y="571194"/>
            <a:ext cx="73210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8988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DT-Empathize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7" name="Google Shape;117;p5"/>
          <p:cNvSpPr txBox="1">
            <a:spLocks noGrp="1"/>
          </p:cNvSpPr>
          <p:nvPr>
            <p:ph type="dt" idx="10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23-01-2026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6"/>
          <p:cNvGrpSpPr/>
          <p:nvPr/>
        </p:nvGrpSpPr>
        <p:grpSpPr>
          <a:xfrm>
            <a:off x="12712445" y="7660893"/>
            <a:ext cx="1918335" cy="524510"/>
            <a:chOff x="12712445" y="7660893"/>
            <a:chExt cx="1918335" cy="524510"/>
          </a:xfrm>
        </p:grpSpPr>
        <p:sp>
          <p:nvSpPr>
            <p:cNvPr id="123" name="Google Shape;123;p6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125" name="Google Shape;12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34875" y="487044"/>
            <a:ext cx="1336548" cy="96558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6"/>
          <p:cNvSpPr txBox="1">
            <a:spLocks noGrp="1"/>
          </p:cNvSpPr>
          <p:nvPr>
            <p:ph type="sldNum" idx="12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r>
              <a:rPr lang="en-US"/>
              <a:t>/17</a:t>
            </a:r>
            <a:endParaRPr/>
          </a:p>
        </p:txBody>
      </p:sp>
      <p:sp>
        <p:nvSpPr>
          <p:cNvPr id="127" name="Google Shape;127;p6"/>
          <p:cNvSpPr/>
          <p:nvPr/>
        </p:nvSpPr>
        <p:spPr>
          <a:xfrm>
            <a:off x="609600" y="381000"/>
            <a:ext cx="6629400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Working of Half Wave Rectifier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	In this section, let us understand how a half-wave rectifier transforms AC into DC.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	A high AC voltage is applied to the primary side of the step-down transformer. The obtained secondary low voltage is applied to the diode.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	The diode is forward biased during the positive half cycle of the AC voltage and reverse biased during the negative half cycle.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The final output voltage waveform is as shown in the figure below:</a:t>
            </a:r>
            <a:endParaRPr/>
          </a:p>
        </p:txBody>
      </p:sp>
      <p:pic>
        <p:nvPicPr>
          <p:cNvPr id="128" name="Google Shape;12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4343400"/>
            <a:ext cx="7671898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24800" y="1752600"/>
            <a:ext cx="6096000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/>
          <p:cNvSpPr txBox="1">
            <a:spLocks noGrp="1"/>
          </p:cNvSpPr>
          <p:nvPr>
            <p:ph type="ftr" idx="11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ctr" rtl="0">
              <a:lnSpc>
                <a:spcPct val="114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23EET103- ELECTRIC CIRCUITS  AND ELECTRON DEVICES /Ms RANJANI K/ SNSCT</a:t>
            </a:r>
            <a:endParaRPr/>
          </a:p>
        </p:txBody>
      </p:sp>
      <p:sp>
        <p:nvSpPr>
          <p:cNvPr id="131" name="Google Shape;131;p6"/>
          <p:cNvSpPr txBox="1"/>
          <p:nvPr/>
        </p:nvSpPr>
        <p:spPr>
          <a:xfrm>
            <a:off x="9051915" y="487044"/>
            <a:ext cx="19208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DT-DEFINE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2" name="Google Shape;132;p6"/>
          <p:cNvSpPr txBox="1">
            <a:spLocks noGrp="1"/>
          </p:cNvSpPr>
          <p:nvPr>
            <p:ph type="dt" idx="10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23-01-2026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7"/>
          <p:cNvGrpSpPr/>
          <p:nvPr/>
        </p:nvGrpSpPr>
        <p:grpSpPr>
          <a:xfrm>
            <a:off x="12712445" y="7660893"/>
            <a:ext cx="1918335" cy="524510"/>
            <a:chOff x="12712445" y="7660893"/>
            <a:chExt cx="1918335" cy="524510"/>
          </a:xfrm>
        </p:grpSpPr>
        <p:sp>
          <p:nvSpPr>
            <p:cNvPr id="138" name="Google Shape;138;p7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140" name="Google Shape;14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34875" y="487044"/>
            <a:ext cx="1336548" cy="96558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r>
              <a:rPr lang="en-US"/>
              <a:t>/17</a:t>
            </a:r>
            <a:endParaRPr/>
          </a:p>
        </p:txBody>
      </p:sp>
      <p:sp>
        <p:nvSpPr>
          <p:cNvPr id="142" name="Google Shape;142;p7"/>
          <p:cNvSpPr/>
          <p:nvPr/>
        </p:nvSpPr>
        <p:spPr>
          <a:xfrm>
            <a:off x="609600" y="838200"/>
            <a:ext cx="11049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For better understanding, let us simplify the half-wave circuit by replacing the secondary transformer coils with a voltage source as shown below:</a:t>
            </a:r>
            <a:endParaRPr/>
          </a:p>
        </p:txBody>
      </p:sp>
      <p:pic>
        <p:nvPicPr>
          <p:cNvPr id="143" name="Google Shape;14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7200" y="1600200"/>
            <a:ext cx="5638800" cy="27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7"/>
          <p:cNvSpPr/>
          <p:nvPr/>
        </p:nvSpPr>
        <p:spPr>
          <a:xfrm>
            <a:off x="762000" y="4343400"/>
            <a:ext cx="11963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For the positive half cycle of the AC source voltage, the circuit effectively becomes as shown below in the diagram:</a:t>
            </a:r>
            <a:endParaRPr/>
          </a:p>
        </p:txBody>
      </p:sp>
      <p:pic>
        <p:nvPicPr>
          <p:cNvPr id="145" name="Google Shape;145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38600" y="5105400"/>
            <a:ext cx="647700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7"/>
          <p:cNvSpPr txBox="1">
            <a:spLocks noGrp="1"/>
          </p:cNvSpPr>
          <p:nvPr>
            <p:ph type="ftr" idx="11"/>
          </p:nvPr>
        </p:nvSpPr>
        <p:spPr>
          <a:xfrm>
            <a:off x="4058792" y="7830895"/>
            <a:ext cx="836180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ctr" rtl="0">
              <a:lnSpc>
                <a:spcPct val="114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23EET103- ELECTRIC CIRCUITS  AND ELECTRON DEVICES /Ms RANJANI K/ SNSCT</a:t>
            </a:r>
            <a:endParaRPr/>
          </a:p>
        </p:txBody>
      </p:sp>
      <p:sp>
        <p:nvSpPr>
          <p:cNvPr id="147" name="Google Shape;147;p7"/>
          <p:cNvSpPr txBox="1"/>
          <p:nvPr/>
        </p:nvSpPr>
        <p:spPr>
          <a:xfrm>
            <a:off x="9051915" y="487044"/>
            <a:ext cx="19208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DT-DEFINE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8" name="Google Shape;148;p7"/>
          <p:cNvSpPr txBox="1">
            <a:spLocks noGrp="1"/>
          </p:cNvSpPr>
          <p:nvPr>
            <p:ph type="dt" idx="10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23-01-2026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8"/>
          <p:cNvGrpSpPr/>
          <p:nvPr/>
        </p:nvGrpSpPr>
        <p:grpSpPr>
          <a:xfrm>
            <a:off x="12712445" y="7660893"/>
            <a:ext cx="1918335" cy="524510"/>
            <a:chOff x="12712445" y="7660893"/>
            <a:chExt cx="1918335" cy="524510"/>
          </a:xfrm>
        </p:grpSpPr>
        <p:sp>
          <p:nvSpPr>
            <p:cNvPr id="154" name="Google Shape;154;p8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156" name="Google Shape;15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34875" y="487044"/>
            <a:ext cx="1336548" cy="96558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8"/>
          <p:cNvSpPr txBox="1">
            <a:spLocks noGrp="1"/>
          </p:cNvSpPr>
          <p:nvPr>
            <p:ph type="sldNum" idx="12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r>
              <a:rPr lang="en-US"/>
              <a:t>/17</a:t>
            </a:r>
            <a:endParaRPr/>
          </a:p>
        </p:txBody>
      </p:sp>
      <p:sp>
        <p:nvSpPr>
          <p:cNvPr id="158" name="Google Shape;158;p8"/>
          <p:cNvSpPr/>
          <p:nvPr/>
        </p:nvSpPr>
        <p:spPr>
          <a:xfrm>
            <a:off x="990600" y="1752600"/>
            <a:ext cx="10972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	When the diode is forward biased, it acts as a closed switch. But, during the negative half cycle of the AC source voltage, the equivalent circuit becomes as shown in the figure below</a:t>
            </a:r>
            <a:endParaRPr/>
          </a:p>
        </p:txBody>
      </p:sp>
      <p:pic>
        <p:nvPicPr>
          <p:cNvPr id="159" name="Google Shape;15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3400" y="2819400"/>
            <a:ext cx="4448175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8"/>
          <p:cNvSpPr/>
          <p:nvPr/>
        </p:nvSpPr>
        <p:spPr>
          <a:xfrm>
            <a:off x="914400" y="5638800"/>
            <a:ext cx="12420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	When a diode is reverse biased, it acts as an open switch. Since no current can flow to the load, the output voltage is equal to zero.</a:t>
            </a:r>
            <a:endParaRPr/>
          </a:p>
        </p:txBody>
      </p:sp>
      <p:sp>
        <p:nvSpPr>
          <p:cNvPr id="161" name="Google Shape;161;p8"/>
          <p:cNvSpPr txBox="1">
            <a:spLocks noGrp="1"/>
          </p:cNvSpPr>
          <p:nvPr>
            <p:ph type="ftr" idx="11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ctr" rtl="0">
              <a:lnSpc>
                <a:spcPct val="114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23EET103- ELECTRIC CIRCUITS  AND ELECTRON DEVICES /Ms RANJANI K/ SNSCT</a:t>
            </a:r>
            <a:endParaRPr/>
          </a:p>
        </p:txBody>
      </p:sp>
      <p:sp>
        <p:nvSpPr>
          <p:cNvPr id="162" name="Google Shape;162;p8"/>
          <p:cNvSpPr txBox="1"/>
          <p:nvPr/>
        </p:nvSpPr>
        <p:spPr>
          <a:xfrm>
            <a:off x="9051915" y="487044"/>
            <a:ext cx="19208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DT-DEFINE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3" name="Google Shape;163;p8"/>
          <p:cNvSpPr txBox="1">
            <a:spLocks noGrp="1"/>
          </p:cNvSpPr>
          <p:nvPr>
            <p:ph type="dt" idx="10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23-01-2026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9"/>
          <p:cNvGrpSpPr/>
          <p:nvPr/>
        </p:nvGrpSpPr>
        <p:grpSpPr>
          <a:xfrm>
            <a:off x="12712445" y="7660893"/>
            <a:ext cx="1918335" cy="524510"/>
            <a:chOff x="12712445" y="7660893"/>
            <a:chExt cx="1918335" cy="524510"/>
          </a:xfrm>
        </p:grpSpPr>
        <p:sp>
          <p:nvSpPr>
            <p:cNvPr id="169" name="Google Shape;169;p9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171" name="Google Shape;17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34875" y="487044"/>
            <a:ext cx="1336548" cy="96558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9"/>
          <p:cNvSpPr txBox="1">
            <a:spLocks noGrp="1"/>
          </p:cNvSpPr>
          <p:nvPr>
            <p:ph type="sldNum" idx="12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r>
              <a:rPr lang="en-US"/>
              <a:t>/17</a:t>
            </a:r>
            <a:endParaRPr/>
          </a:p>
        </p:txBody>
      </p:sp>
      <p:sp>
        <p:nvSpPr>
          <p:cNvPr id="173" name="Google Shape;173;p9"/>
          <p:cNvSpPr/>
          <p:nvPr/>
        </p:nvSpPr>
        <p:spPr>
          <a:xfrm>
            <a:off x="838200" y="1066800"/>
            <a:ext cx="108966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Half Wave Rectifier Waveform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The halfwave rectifier waveform before and after rectification is shown below in the figure.</a:t>
            </a:r>
            <a:endParaRPr/>
          </a:p>
        </p:txBody>
      </p:sp>
      <p:pic>
        <p:nvPicPr>
          <p:cNvPr id="174" name="Google Shape;17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7000" y="2586038"/>
            <a:ext cx="7553325" cy="397478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9"/>
          <p:cNvSpPr txBox="1">
            <a:spLocks noGrp="1"/>
          </p:cNvSpPr>
          <p:nvPr>
            <p:ph type="ftr" idx="11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ctr" rtl="0">
              <a:lnSpc>
                <a:spcPct val="114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23EET103- ELECTRIC CIRCUITS  AND ELECTRON DEVICES /Ms RANJANI K/ SNSCT</a:t>
            </a:r>
            <a:endParaRPr/>
          </a:p>
        </p:txBody>
      </p:sp>
      <p:sp>
        <p:nvSpPr>
          <p:cNvPr id="176" name="Google Shape;176;p9"/>
          <p:cNvSpPr txBox="1"/>
          <p:nvPr/>
        </p:nvSpPr>
        <p:spPr>
          <a:xfrm>
            <a:off x="9051915" y="487044"/>
            <a:ext cx="19208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DT-DEFINE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7" name="Google Shape;177;p9"/>
          <p:cNvSpPr txBox="1">
            <a:spLocks noGrp="1"/>
          </p:cNvSpPr>
          <p:nvPr>
            <p:ph type="dt" idx="10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23-01-2026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706</Words>
  <Application>Microsoft Office PowerPoint</Application>
  <PresentationFormat>Custom</PresentationFormat>
  <Paragraphs>170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</vt:lpstr>
      <vt:lpstr>Times New Roman</vt:lpstr>
      <vt:lpstr>Trebuchet MS</vt:lpstr>
      <vt:lpstr>Office Theme</vt:lpstr>
      <vt:lpstr>SNS COLLEGE OF 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SNS COLLEGE OF TECHNOLOGY</dc:title>
  <dc:creator>Haribabu</dc:creator>
  <cp:lastModifiedBy>ADMIN</cp:lastModifiedBy>
  <cp:revision>1</cp:revision>
  <dcterms:created xsi:type="dcterms:W3CDTF">2026-01-03T06:35:49Z</dcterms:created>
  <dcterms:modified xsi:type="dcterms:W3CDTF">2026-04-18T04:44:37Z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2025-10-29T00:00:00Z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2026-01-03T00:00:00Z</vt:filetime>
  </property>
  <property fmtid="{D5CDD505-2E9C-101B-9397-08002B2CF9AE}" pid="5" name="Producer">
    <vt:lpwstr>Microsoft® PowerPoint® 2021</vt:lpwstr>
  </property>
</Properties>
</file>