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4630400" cy="8229600"/>
  <p:notesSz cx="14630400" cy="82296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gZfbv9GeqNLaO7rDa6Eo3NJwbU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C5C266-AAD8-4A76-BD26-FEF969F8C722}">
  <a:tblStyle styleId="{43C5C266-AAD8-4A76-BD26-FEF969F8C72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7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38875" y="617200"/>
            <a:ext cx="97540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795348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873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669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6156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2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2154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8709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8366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5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2030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6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50284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7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73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8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65285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9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328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23460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0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01175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1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98226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2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34338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3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074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335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2113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1251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0306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716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1289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:notes"/>
          <p:cNvSpPr txBox="1">
            <a:spLocks noGrp="1"/>
          </p:cNvSpPr>
          <p:nvPr>
            <p:ph type="body" idx="1"/>
          </p:nvPr>
        </p:nvSpPr>
        <p:spPr>
          <a:xfrm>
            <a:off x="1463025" y="3909050"/>
            <a:ext cx="11704300" cy="3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0" y="617538"/>
            <a:ext cx="5487988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6411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5"/>
          <p:cNvSpPr txBox="1">
            <a:spLocks noGrp="1"/>
          </p:cNvSpPr>
          <p:nvPr>
            <p:ph type="title"/>
          </p:nvPr>
        </p:nvSpPr>
        <p:spPr>
          <a:xfrm>
            <a:off x="10020045" y="301498"/>
            <a:ext cx="680084" cy="5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body" idx="1"/>
          </p:nvPr>
        </p:nvSpPr>
        <p:spPr>
          <a:xfrm>
            <a:off x="731520" y="1892808"/>
            <a:ext cx="13167360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6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0" name="Google Shape;20;p26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21" name="Google Shape;21;p26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7"/>
          <p:cNvSpPr txBox="1"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7"/>
          <p:cNvSpPr txBox="1">
            <a:spLocks noGrp="1"/>
          </p:cNvSpPr>
          <p:nvPr>
            <p:ph type="subTitle" idx="1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7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6" name="Google Shape;26;p27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8"/>
          <p:cNvSpPr txBox="1">
            <a:spLocks noGrp="1"/>
          </p:cNvSpPr>
          <p:nvPr>
            <p:ph type="title"/>
          </p:nvPr>
        </p:nvSpPr>
        <p:spPr>
          <a:xfrm>
            <a:off x="10020045" y="301498"/>
            <a:ext cx="680084" cy="5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body" idx="1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body" idx="2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8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33" name="Google Shape;33;p28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894169" y="7800395"/>
            <a:ext cx="1612673" cy="305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13864" y="1614169"/>
            <a:ext cx="10202672" cy="457258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9"/>
          <p:cNvSpPr/>
          <p:nvPr/>
        </p:nvSpPr>
        <p:spPr>
          <a:xfrm>
            <a:off x="12712445" y="7660893"/>
            <a:ext cx="1918335" cy="524510"/>
          </a:xfrm>
          <a:custGeom>
            <a:avLst/>
            <a:gdLst/>
            <a:ahLst/>
            <a:cxnLst/>
            <a:rect l="l" t="t" r="r" b="b"/>
            <a:pathLst>
              <a:path w="1918334" h="524509" extrusionOk="0">
                <a:moveTo>
                  <a:pt x="958976" y="0"/>
                </a:moveTo>
                <a:lnTo>
                  <a:pt x="887396" y="718"/>
                </a:lnTo>
                <a:lnTo>
                  <a:pt x="817246" y="2841"/>
                </a:lnTo>
                <a:lnTo>
                  <a:pt x="748712" y="6316"/>
                </a:lnTo>
                <a:lnTo>
                  <a:pt x="681979" y="11094"/>
                </a:lnTo>
                <a:lnTo>
                  <a:pt x="617232" y="17124"/>
                </a:lnTo>
                <a:lnTo>
                  <a:pt x="554658" y="24355"/>
                </a:lnTo>
                <a:lnTo>
                  <a:pt x="494440" y="32736"/>
                </a:lnTo>
                <a:lnTo>
                  <a:pt x="436764" y="42217"/>
                </a:lnTo>
                <a:lnTo>
                  <a:pt x="381816" y="52747"/>
                </a:lnTo>
                <a:lnTo>
                  <a:pt x="329781" y="64276"/>
                </a:lnTo>
                <a:lnTo>
                  <a:pt x="280844" y="76752"/>
                </a:lnTo>
                <a:lnTo>
                  <a:pt x="235190" y="90125"/>
                </a:lnTo>
                <a:lnTo>
                  <a:pt x="193005" y="104345"/>
                </a:lnTo>
                <a:lnTo>
                  <a:pt x="154474" y="119360"/>
                </a:lnTo>
                <a:lnTo>
                  <a:pt x="119782" y="135121"/>
                </a:lnTo>
                <a:lnTo>
                  <a:pt x="62657" y="168675"/>
                </a:lnTo>
                <a:lnTo>
                  <a:pt x="23112" y="204601"/>
                </a:lnTo>
                <a:lnTo>
                  <a:pt x="2629" y="242494"/>
                </a:lnTo>
                <a:lnTo>
                  <a:pt x="0" y="262051"/>
                </a:lnTo>
                <a:lnTo>
                  <a:pt x="2629" y="281609"/>
                </a:lnTo>
                <a:lnTo>
                  <a:pt x="23112" y="319502"/>
                </a:lnTo>
                <a:lnTo>
                  <a:pt x="62657" y="355428"/>
                </a:lnTo>
                <a:lnTo>
                  <a:pt x="119782" y="388981"/>
                </a:lnTo>
                <a:lnTo>
                  <a:pt x="154474" y="404741"/>
                </a:lnTo>
                <a:lnTo>
                  <a:pt x="193005" y="419757"/>
                </a:lnTo>
                <a:lnTo>
                  <a:pt x="235190" y="433976"/>
                </a:lnTo>
                <a:lnTo>
                  <a:pt x="280844" y="447349"/>
                </a:lnTo>
                <a:lnTo>
                  <a:pt x="329781" y="459825"/>
                </a:lnTo>
                <a:lnTo>
                  <a:pt x="381816" y="471354"/>
                </a:lnTo>
                <a:lnTo>
                  <a:pt x="436764" y="481884"/>
                </a:lnTo>
                <a:lnTo>
                  <a:pt x="494440" y="491364"/>
                </a:lnTo>
                <a:lnTo>
                  <a:pt x="554658" y="499746"/>
                </a:lnTo>
                <a:lnTo>
                  <a:pt x="617232" y="506976"/>
                </a:lnTo>
                <a:lnTo>
                  <a:pt x="681979" y="513006"/>
                </a:lnTo>
                <a:lnTo>
                  <a:pt x="748712" y="517784"/>
                </a:lnTo>
                <a:lnTo>
                  <a:pt x="817246" y="521259"/>
                </a:lnTo>
                <a:lnTo>
                  <a:pt x="887396" y="523382"/>
                </a:lnTo>
                <a:lnTo>
                  <a:pt x="958976" y="524101"/>
                </a:lnTo>
                <a:lnTo>
                  <a:pt x="1030541" y="523382"/>
                </a:lnTo>
                <a:lnTo>
                  <a:pt x="1100678" y="521259"/>
                </a:lnTo>
                <a:lnTo>
                  <a:pt x="1169202" y="517784"/>
                </a:lnTo>
                <a:lnTo>
                  <a:pt x="1235928" y="513006"/>
                </a:lnTo>
                <a:lnTo>
                  <a:pt x="1300669" y="506976"/>
                </a:lnTo>
                <a:lnTo>
                  <a:pt x="1363240" y="499746"/>
                </a:lnTo>
                <a:lnTo>
                  <a:pt x="1423457" y="491364"/>
                </a:lnTo>
                <a:lnTo>
                  <a:pt x="1481133" y="481884"/>
                </a:lnTo>
                <a:lnTo>
                  <a:pt x="1536082" y="471354"/>
                </a:lnTo>
                <a:lnTo>
                  <a:pt x="1588120" y="459825"/>
                </a:lnTo>
                <a:lnTo>
                  <a:pt x="1637061" y="447349"/>
                </a:lnTo>
                <a:lnTo>
                  <a:pt x="1682720" y="433976"/>
                </a:lnTo>
                <a:lnTo>
                  <a:pt x="1724910" y="419757"/>
                </a:lnTo>
                <a:lnTo>
                  <a:pt x="1763447" y="404741"/>
                </a:lnTo>
                <a:lnTo>
                  <a:pt x="1798144" y="388981"/>
                </a:lnTo>
                <a:lnTo>
                  <a:pt x="1855281" y="355428"/>
                </a:lnTo>
                <a:lnTo>
                  <a:pt x="1894835" y="319502"/>
                </a:lnTo>
                <a:lnTo>
                  <a:pt x="1915323" y="281609"/>
                </a:lnTo>
                <a:lnTo>
                  <a:pt x="1917953" y="262051"/>
                </a:lnTo>
                <a:lnTo>
                  <a:pt x="1915323" y="242494"/>
                </a:lnTo>
                <a:lnTo>
                  <a:pt x="1894835" y="204601"/>
                </a:lnTo>
                <a:lnTo>
                  <a:pt x="1855281" y="168675"/>
                </a:lnTo>
                <a:lnTo>
                  <a:pt x="1798144" y="135121"/>
                </a:lnTo>
                <a:lnTo>
                  <a:pt x="1763447" y="119360"/>
                </a:lnTo>
                <a:lnTo>
                  <a:pt x="1724910" y="104345"/>
                </a:lnTo>
                <a:lnTo>
                  <a:pt x="1682720" y="90125"/>
                </a:lnTo>
                <a:lnTo>
                  <a:pt x="1637061" y="76752"/>
                </a:lnTo>
                <a:lnTo>
                  <a:pt x="1588120" y="64276"/>
                </a:lnTo>
                <a:lnTo>
                  <a:pt x="1536082" y="52747"/>
                </a:lnTo>
                <a:lnTo>
                  <a:pt x="1481133" y="42217"/>
                </a:lnTo>
                <a:lnTo>
                  <a:pt x="1423457" y="32736"/>
                </a:lnTo>
                <a:lnTo>
                  <a:pt x="1363240" y="24355"/>
                </a:lnTo>
                <a:lnTo>
                  <a:pt x="1300669" y="17124"/>
                </a:lnTo>
                <a:lnTo>
                  <a:pt x="1235928" y="11094"/>
                </a:lnTo>
                <a:lnTo>
                  <a:pt x="1169202" y="6316"/>
                </a:lnTo>
                <a:lnTo>
                  <a:pt x="1100678" y="2841"/>
                </a:lnTo>
                <a:lnTo>
                  <a:pt x="1030541" y="718"/>
                </a:lnTo>
                <a:lnTo>
                  <a:pt x="95897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9" name="Google Shape;39;p29"/>
          <p:cNvSpPr/>
          <p:nvPr/>
        </p:nvSpPr>
        <p:spPr>
          <a:xfrm>
            <a:off x="12712445" y="7660893"/>
            <a:ext cx="1918335" cy="524510"/>
          </a:xfrm>
          <a:custGeom>
            <a:avLst/>
            <a:gdLst/>
            <a:ahLst/>
            <a:cxnLst/>
            <a:rect l="l" t="t" r="r" b="b"/>
            <a:pathLst>
              <a:path w="1918334" h="524509" extrusionOk="0">
                <a:moveTo>
                  <a:pt x="0" y="262051"/>
                </a:moveTo>
                <a:lnTo>
                  <a:pt x="10395" y="223327"/>
                </a:lnTo>
                <a:lnTo>
                  <a:pt x="40594" y="186367"/>
                </a:lnTo>
                <a:lnTo>
                  <a:pt x="89115" y="151576"/>
                </a:lnTo>
                <a:lnTo>
                  <a:pt x="154474" y="119360"/>
                </a:lnTo>
                <a:lnTo>
                  <a:pt x="193005" y="104345"/>
                </a:lnTo>
                <a:lnTo>
                  <a:pt x="235190" y="90125"/>
                </a:lnTo>
                <a:lnTo>
                  <a:pt x="280844" y="76752"/>
                </a:lnTo>
                <a:lnTo>
                  <a:pt x="329781" y="64276"/>
                </a:lnTo>
                <a:lnTo>
                  <a:pt x="381816" y="52747"/>
                </a:lnTo>
                <a:lnTo>
                  <a:pt x="436764" y="42217"/>
                </a:lnTo>
                <a:lnTo>
                  <a:pt x="494440" y="32736"/>
                </a:lnTo>
                <a:lnTo>
                  <a:pt x="554658" y="24355"/>
                </a:lnTo>
                <a:lnTo>
                  <a:pt x="617232" y="17124"/>
                </a:lnTo>
                <a:lnTo>
                  <a:pt x="681979" y="11094"/>
                </a:lnTo>
                <a:lnTo>
                  <a:pt x="748712" y="6316"/>
                </a:lnTo>
                <a:lnTo>
                  <a:pt x="817246" y="2841"/>
                </a:lnTo>
                <a:lnTo>
                  <a:pt x="887396" y="718"/>
                </a:lnTo>
                <a:lnTo>
                  <a:pt x="958976" y="0"/>
                </a:lnTo>
                <a:lnTo>
                  <a:pt x="1030541" y="718"/>
                </a:lnTo>
                <a:lnTo>
                  <a:pt x="1100678" y="2841"/>
                </a:lnTo>
                <a:lnTo>
                  <a:pt x="1169202" y="6316"/>
                </a:lnTo>
                <a:lnTo>
                  <a:pt x="1235928" y="11094"/>
                </a:lnTo>
                <a:lnTo>
                  <a:pt x="1300669" y="17124"/>
                </a:lnTo>
                <a:lnTo>
                  <a:pt x="1363240" y="24355"/>
                </a:lnTo>
                <a:lnTo>
                  <a:pt x="1423457" y="32736"/>
                </a:lnTo>
                <a:lnTo>
                  <a:pt x="1481133" y="42217"/>
                </a:lnTo>
                <a:lnTo>
                  <a:pt x="1536082" y="52747"/>
                </a:lnTo>
                <a:lnTo>
                  <a:pt x="1588120" y="64276"/>
                </a:lnTo>
                <a:lnTo>
                  <a:pt x="1637061" y="76752"/>
                </a:lnTo>
                <a:lnTo>
                  <a:pt x="1682720" y="90125"/>
                </a:lnTo>
                <a:lnTo>
                  <a:pt x="1724910" y="104345"/>
                </a:lnTo>
                <a:lnTo>
                  <a:pt x="1763447" y="119360"/>
                </a:lnTo>
                <a:lnTo>
                  <a:pt x="1798144" y="135121"/>
                </a:lnTo>
                <a:lnTo>
                  <a:pt x="1855281" y="168675"/>
                </a:lnTo>
                <a:lnTo>
                  <a:pt x="1894835" y="204601"/>
                </a:lnTo>
                <a:lnTo>
                  <a:pt x="1915323" y="242494"/>
                </a:lnTo>
                <a:lnTo>
                  <a:pt x="1917953" y="262051"/>
                </a:lnTo>
                <a:lnTo>
                  <a:pt x="1915323" y="281609"/>
                </a:lnTo>
                <a:lnTo>
                  <a:pt x="1894835" y="319502"/>
                </a:lnTo>
                <a:lnTo>
                  <a:pt x="1855281" y="355428"/>
                </a:lnTo>
                <a:lnTo>
                  <a:pt x="1798144" y="388981"/>
                </a:lnTo>
                <a:lnTo>
                  <a:pt x="1763447" y="404741"/>
                </a:lnTo>
                <a:lnTo>
                  <a:pt x="1724910" y="419757"/>
                </a:lnTo>
                <a:lnTo>
                  <a:pt x="1682720" y="433976"/>
                </a:lnTo>
                <a:lnTo>
                  <a:pt x="1637061" y="447349"/>
                </a:lnTo>
                <a:lnTo>
                  <a:pt x="1588120" y="459825"/>
                </a:lnTo>
                <a:lnTo>
                  <a:pt x="1536082" y="471354"/>
                </a:lnTo>
                <a:lnTo>
                  <a:pt x="1481133" y="481884"/>
                </a:lnTo>
                <a:lnTo>
                  <a:pt x="1423457" y="491364"/>
                </a:lnTo>
                <a:lnTo>
                  <a:pt x="1363240" y="499746"/>
                </a:lnTo>
                <a:lnTo>
                  <a:pt x="1300669" y="506976"/>
                </a:lnTo>
                <a:lnTo>
                  <a:pt x="1235928" y="513006"/>
                </a:lnTo>
                <a:lnTo>
                  <a:pt x="1169202" y="517784"/>
                </a:lnTo>
                <a:lnTo>
                  <a:pt x="1100678" y="521259"/>
                </a:lnTo>
                <a:lnTo>
                  <a:pt x="1030541" y="523382"/>
                </a:lnTo>
                <a:lnTo>
                  <a:pt x="958976" y="524101"/>
                </a:lnTo>
                <a:lnTo>
                  <a:pt x="887396" y="523382"/>
                </a:lnTo>
                <a:lnTo>
                  <a:pt x="817246" y="521259"/>
                </a:lnTo>
                <a:lnTo>
                  <a:pt x="748712" y="517784"/>
                </a:lnTo>
                <a:lnTo>
                  <a:pt x="681979" y="513006"/>
                </a:lnTo>
                <a:lnTo>
                  <a:pt x="617232" y="506976"/>
                </a:lnTo>
                <a:lnTo>
                  <a:pt x="554658" y="499746"/>
                </a:lnTo>
                <a:lnTo>
                  <a:pt x="494440" y="491364"/>
                </a:lnTo>
                <a:lnTo>
                  <a:pt x="436764" y="481884"/>
                </a:lnTo>
                <a:lnTo>
                  <a:pt x="381816" y="471354"/>
                </a:lnTo>
                <a:lnTo>
                  <a:pt x="329781" y="459825"/>
                </a:lnTo>
                <a:lnTo>
                  <a:pt x="280844" y="447349"/>
                </a:lnTo>
                <a:lnTo>
                  <a:pt x="235190" y="433976"/>
                </a:lnTo>
                <a:lnTo>
                  <a:pt x="193005" y="419757"/>
                </a:lnTo>
                <a:lnTo>
                  <a:pt x="154474" y="404741"/>
                </a:lnTo>
                <a:lnTo>
                  <a:pt x="119782" y="388981"/>
                </a:lnTo>
                <a:lnTo>
                  <a:pt x="62657" y="355428"/>
                </a:lnTo>
                <a:lnTo>
                  <a:pt x="23112" y="319502"/>
                </a:lnTo>
                <a:lnTo>
                  <a:pt x="2629" y="281609"/>
                </a:lnTo>
                <a:lnTo>
                  <a:pt x="0" y="262051"/>
                </a:lnTo>
                <a:close/>
              </a:path>
            </a:pathLst>
          </a:custGeom>
          <a:noFill/>
          <a:ln w="127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40" name="Google Shape;40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9"/>
          <p:cNvSpPr/>
          <p:nvPr/>
        </p:nvSpPr>
        <p:spPr>
          <a:xfrm>
            <a:off x="8906509" y="810641"/>
            <a:ext cx="1790700" cy="502920"/>
          </a:xfrm>
          <a:custGeom>
            <a:avLst/>
            <a:gdLst/>
            <a:ahLst/>
            <a:cxnLst/>
            <a:rect l="l" t="t" r="r" b="b"/>
            <a:pathLst>
              <a:path w="1790700" h="502919" extrusionOk="0">
                <a:moveTo>
                  <a:pt x="0" y="502920"/>
                </a:moveTo>
                <a:lnTo>
                  <a:pt x="1790700" y="502920"/>
                </a:lnTo>
                <a:lnTo>
                  <a:pt x="1790700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noFill/>
          <a:ln w="12675" cap="flat" cmpd="sng">
            <a:solidFill>
              <a:srgbClr val="6FA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42" name="Google Shape;42;p2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019031" y="701040"/>
            <a:ext cx="1590294" cy="912113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29"/>
          <p:cNvSpPr txBox="1">
            <a:spLocks noGrp="1"/>
          </p:cNvSpPr>
          <p:nvPr>
            <p:ph type="title"/>
          </p:nvPr>
        </p:nvSpPr>
        <p:spPr>
          <a:xfrm>
            <a:off x="10020045" y="301498"/>
            <a:ext cx="680084" cy="5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9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46" name="Google Shape;46;p29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2894169" y="7800395"/>
            <a:ext cx="1612673" cy="3051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4"/>
          <p:cNvSpPr txBox="1">
            <a:spLocks noGrp="1"/>
          </p:cNvSpPr>
          <p:nvPr>
            <p:ph type="title"/>
          </p:nvPr>
        </p:nvSpPr>
        <p:spPr>
          <a:xfrm>
            <a:off x="10020045" y="301498"/>
            <a:ext cx="680084" cy="5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body" idx="1"/>
          </p:nvPr>
        </p:nvSpPr>
        <p:spPr>
          <a:xfrm>
            <a:off x="731520" y="1892808"/>
            <a:ext cx="13167360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4963795" cy="25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0" name="Google Shape;10;p24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 smtClean="0"/>
              <a:t>23-01-2026</a:t>
            </a:r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0555"/>
              </a:lnSpc>
              <a:spcBef>
                <a:spcPts val="0"/>
              </a:spcBef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/13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https://www.electrical4u.com/what-is-transformer-definition-working-principle-of-transformer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hyperlink" Target="https://www.electrical4u.com/diode-working-principle-and-types-of-diode/" TargetMode="External"/><Relationship Id="rId4" Type="http://schemas.openxmlformats.org/officeDocument/2006/relationships/hyperlink" Target="https://www.electrical4u.com/electric-current-and-theory-of-electricity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lectrical4u.com/half-wave-rectifiers/" TargetMode="External"/><Relationship Id="rId5" Type="http://schemas.openxmlformats.org/officeDocument/2006/relationships/hyperlink" Target="https://www.electrical4u.com/voltage-or-electric-potential-difference/" TargetMode="Externa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hyperlink" Target="https://www.electrical4u.com/what-is-capacitor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s://byjus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lectrical4u.com/voltage-or-electric-potential-difference/" TargetMode="External"/><Relationship Id="rId4" Type="http://schemas.openxmlformats.org/officeDocument/2006/relationships/hyperlink" Target="https://www.electrical4u.com/what-is-transformer-definition-working-principle-of-transform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1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52" name="Google Shape;52;p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4" name="Google Shape;54;p1"/>
          <p:cNvSpPr txBox="1"/>
          <p:nvPr/>
        </p:nvSpPr>
        <p:spPr>
          <a:xfrm>
            <a:off x="3124200" y="3124200"/>
            <a:ext cx="7821930" cy="190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DEPARTMENT OF </a:t>
            </a:r>
            <a:r>
              <a:rPr lang="en-US" sz="2400" b="1" dirty="0" smtClean="0">
                <a:latin typeface="Calibri"/>
                <a:ea typeface="Calibri"/>
                <a:cs typeface="Calibri"/>
                <a:sym typeface="Calibri"/>
              </a:rPr>
              <a:t>ARTIFICIAL INTELLENGE AND DATA SCIENCE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100330" lvl="0" indent="0" algn="ctr" rtl="0">
              <a:lnSpc>
                <a:spcPct val="100000"/>
              </a:lnSpc>
              <a:spcBef>
                <a:spcPts val="2170"/>
              </a:spcBef>
              <a:spcAft>
                <a:spcPts val="0"/>
              </a:spcAft>
              <a:buNone/>
            </a:pPr>
            <a:r>
              <a:rPr lang="en-US" sz="2000" b="1" dirty="0">
                <a:latin typeface="Calibri"/>
                <a:ea typeface="Calibri"/>
                <a:cs typeface="Calibri"/>
                <a:sym typeface="Calibri"/>
              </a:rPr>
              <a:t>COURSE NAME : </a:t>
            </a:r>
            <a:r>
              <a:rPr lang="en-US" sz="2000" b="1" dirty="0"/>
              <a:t>23EET103</a:t>
            </a:r>
            <a:r>
              <a:rPr lang="en-US" sz="2000" b="1" dirty="0">
                <a:solidFill>
                  <a:srgbClr val="212121"/>
                </a:solidFill>
                <a:latin typeface="Cambria"/>
                <a:ea typeface="Cambria"/>
                <a:cs typeface="Cambria"/>
                <a:sym typeface="Cambria"/>
              </a:rPr>
              <a:t>- </a:t>
            </a:r>
            <a:r>
              <a:rPr lang="en-US" sz="2000" b="1" dirty="0"/>
              <a:t>ELECTRIC CIRCUITS  AND ELECTRON DEVICES 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4445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ambria"/>
                <a:ea typeface="Cambria"/>
                <a:cs typeface="Cambria"/>
                <a:sym typeface="Cambria"/>
              </a:rPr>
              <a:t>I YEAR /II SEMESTER</a:t>
            </a:r>
            <a:endParaRPr sz="20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4723638" y="5471540"/>
            <a:ext cx="5563362" cy="956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latin typeface="Cambria"/>
                <a:ea typeface="Cambria"/>
                <a:cs typeface="Cambria"/>
                <a:sym typeface="Cambria"/>
              </a:rPr>
              <a:t>Unit-5 - </a:t>
            </a:r>
            <a:r>
              <a:rPr lang="en-US" sz="1800" b="1"/>
              <a:t>RECTIFIERS AND POWER SUPPLIES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415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marR="32448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Topic : </a:t>
            </a:r>
            <a:r>
              <a:rPr lang="en-US" sz="2000" b="1"/>
              <a:t>Rectifiers:</a:t>
            </a:r>
            <a:r>
              <a:rPr lang="en-US" sz="2000"/>
              <a:t> Full wave</a:t>
            </a: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title"/>
          </p:nvPr>
        </p:nvSpPr>
        <p:spPr>
          <a:xfrm>
            <a:off x="3883532" y="652729"/>
            <a:ext cx="6625441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SNS COLLEGE OF TECHNOLOGY</a:t>
            </a:r>
            <a:endParaRPr dirty="0"/>
          </a:p>
        </p:txBody>
      </p:sp>
      <p:sp>
        <p:nvSpPr>
          <p:cNvPr id="57" name="Google Shape;57;p1"/>
          <p:cNvSpPr txBox="1"/>
          <p:nvPr/>
        </p:nvSpPr>
        <p:spPr>
          <a:xfrm>
            <a:off x="3456813" y="1137361"/>
            <a:ext cx="6800215" cy="112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6065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Kurumbapalayam (Po), Coimbatore – 641 107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An Autonomous Institution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Accredited by NBA – AICTE and Accredited by NAAC – UGC with ‘A’ Grade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Approved by AICTE, New Delhi &amp; Affiliated to Anna University, Chennai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r>
              <a:rPr lang="en-US"/>
              <a:t>/23</a:t>
            </a:r>
            <a:endParaRPr/>
          </a:p>
        </p:txBody>
      </p:sp>
      <p:sp>
        <p:nvSpPr>
          <p:cNvPr id="60" name="Google Shape;60;p1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61" name="Google Shape;61;p1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10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82" name="Google Shape;182;p10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84" name="Google Shape;18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0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r>
              <a:rPr lang="en-US"/>
              <a:t>/23</a:t>
            </a:r>
            <a:endParaRPr/>
          </a:p>
        </p:txBody>
      </p:sp>
      <p:sp>
        <p:nvSpPr>
          <p:cNvPr id="186" name="Google Shape;186;p10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187" name="Google Shape;187;p10" descr="https://www.electrical4u.com/images/2018/march18/1521526243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914400"/>
            <a:ext cx="9829800" cy="56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0"/>
          <p:cNvSpPr txBox="1"/>
          <p:nvPr/>
        </p:nvSpPr>
        <p:spPr>
          <a:xfrm>
            <a:off x="9176131" y="78226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89" name="Google Shape;189;p10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11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95" name="Google Shape;195;p1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6" name="Google Shape;196;p1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97" name="Google Shape;19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1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r>
              <a:rPr lang="en-US"/>
              <a:t>/23</a:t>
            </a:r>
            <a:endParaRPr/>
          </a:p>
        </p:txBody>
      </p:sp>
      <p:sp>
        <p:nvSpPr>
          <p:cNvPr id="199" name="Google Shape;199;p11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200" name="Google Shape;200;p11" descr="https://www.electrical4u.com/images/2018/march18/1521538770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838200"/>
            <a:ext cx="8458200" cy="5627003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1"/>
          <p:cNvSpPr txBox="1"/>
          <p:nvPr/>
        </p:nvSpPr>
        <p:spPr>
          <a:xfrm>
            <a:off x="9176131" y="78226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02" name="Google Shape;202;p11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12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08" name="Google Shape;208;p1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9" name="Google Shape;209;p1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10" name="Google Shape;21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2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r>
              <a:rPr lang="en-US"/>
              <a:t>/23</a:t>
            </a:r>
            <a:endParaRPr/>
          </a:p>
        </p:txBody>
      </p:sp>
      <p:sp>
        <p:nvSpPr>
          <p:cNvPr id="212" name="Google Shape;212;p12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13" name="Google Shape;213;p12"/>
          <p:cNvSpPr/>
          <p:nvPr/>
        </p:nvSpPr>
        <p:spPr>
          <a:xfrm>
            <a:off x="304800" y="457200"/>
            <a:ext cx="108966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Working of Centre-tapped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We apply an AC voltage to the input 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>transformer</a:t>
            </a:r>
            <a:r>
              <a:rPr lang="en-US" sz="1800"/>
              <a:t>. During the positive half-cycle of the AC voltage, terminal 1 will be positive, centre-tap will be at zero potential, and terminal 2 will be negative potential.</a:t>
            </a:r>
            <a:endParaRPr/>
          </a:p>
        </p:txBody>
      </p:sp>
      <p:pic>
        <p:nvPicPr>
          <p:cNvPr id="214" name="Google Shape;214;p12" descr="https://www.electrical4u.com/images/2018/march18/1521541124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90600" y="1676400"/>
            <a:ext cx="9884888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12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13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21" name="Google Shape;221;p1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23" name="Google Shape;22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3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r>
              <a:rPr lang="en-US"/>
              <a:t>/23</a:t>
            </a:r>
            <a:endParaRPr/>
          </a:p>
        </p:txBody>
      </p:sp>
      <p:sp>
        <p:nvSpPr>
          <p:cNvPr id="225" name="Google Shape;225;p13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26" name="Google Shape;226;p13"/>
          <p:cNvSpPr/>
          <p:nvPr/>
        </p:nvSpPr>
        <p:spPr>
          <a:xfrm>
            <a:off x="609600" y="914400"/>
            <a:ext cx="103632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This will lead to forwarding bias in diode D</a:t>
            </a:r>
            <a:r>
              <a:rPr lang="en-US" sz="1800" baseline="-25000"/>
              <a:t>1</a:t>
            </a:r>
            <a:r>
              <a:rPr lang="en-US" sz="1800"/>
              <a:t> and cause 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>current</a:t>
            </a:r>
            <a:r>
              <a:rPr lang="en-US" sz="1800"/>
              <a:t> to flow through it. During this time, </a:t>
            </a:r>
            <a:r>
              <a:rPr lang="en-US" sz="1800" u="sng">
                <a:solidFill>
                  <a:schemeClr val="hlink"/>
                </a:solidFill>
                <a:hlinkClick r:id="rId5"/>
              </a:rPr>
              <a:t>diode</a:t>
            </a:r>
            <a:r>
              <a:rPr lang="en-US" sz="1800"/>
              <a:t> D</a:t>
            </a:r>
            <a:r>
              <a:rPr lang="en-US" sz="1800" baseline="-25000"/>
              <a:t>2</a:t>
            </a:r>
            <a:r>
              <a:rPr lang="en-US" sz="1800"/>
              <a:t> is in reverse bias and will block current through it.</a:t>
            </a:r>
            <a:endParaRPr/>
          </a:p>
        </p:txBody>
      </p:sp>
      <p:pic>
        <p:nvPicPr>
          <p:cNvPr id="227" name="Google Shape;227;p13" descr="https://www.electrical4u.com/images/2018/march18/1521541220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66800" y="2057400"/>
            <a:ext cx="9448800" cy="4925293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3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oogle Shape;233;p14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34" name="Google Shape;234;p14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5" name="Google Shape;235;p14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36" name="Google Shape;23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4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r>
              <a:rPr lang="en-US"/>
              <a:t>/23</a:t>
            </a:r>
            <a:endParaRPr/>
          </a:p>
        </p:txBody>
      </p:sp>
      <p:sp>
        <p:nvSpPr>
          <p:cNvPr id="238" name="Google Shape;238;p14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39" name="Google Shape;239;p14"/>
          <p:cNvSpPr/>
          <p:nvPr/>
        </p:nvSpPr>
        <p:spPr>
          <a:xfrm>
            <a:off x="533400" y="457200"/>
            <a:ext cx="109728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During the negative half-cycle of the input AC voltage, terminal 2 will become positive relative to terminal 2 and centre-tap. This will lead to forwarding bias in diode D</a:t>
            </a:r>
            <a:r>
              <a:rPr lang="en-US" sz="1800" baseline="-25000"/>
              <a:t>2</a:t>
            </a:r>
            <a:r>
              <a:rPr lang="en-US" sz="1800"/>
              <a:t> and cause current to flow through it. During this time, diode D</a:t>
            </a:r>
            <a:r>
              <a:rPr lang="en-US" sz="1800" baseline="-25000"/>
              <a:t>1</a:t>
            </a:r>
            <a:r>
              <a:rPr lang="en-US" sz="1800"/>
              <a:t> is in reverse bias and will block current through it.</a:t>
            </a:r>
            <a:endParaRPr/>
          </a:p>
        </p:txBody>
      </p:sp>
      <p:pic>
        <p:nvPicPr>
          <p:cNvPr id="240" name="Google Shape;240;p14" descr="https://www.electrical4u.com/images/2018/march18/152154134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47800" y="1600200"/>
            <a:ext cx="8915400" cy="5817678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4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oogle Shape;246;p15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47" name="Google Shape;247;p15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49" name="Google Shape;24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5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r>
              <a:rPr lang="en-US"/>
              <a:t>/23</a:t>
            </a:r>
            <a:endParaRPr/>
          </a:p>
        </p:txBody>
      </p:sp>
      <p:sp>
        <p:nvSpPr>
          <p:cNvPr id="251" name="Google Shape;251;p15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252" name="Google Shape;252;p15" descr="https://www.electrical4u.com/images/2018/march18/1521542481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304800"/>
            <a:ext cx="9982200" cy="6996607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5"/>
          <p:cNvSpPr/>
          <p:nvPr/>
        </p:nvSpPr>
        <p:spPr>
          <a:xfrm>
            <a:off x="10972800" y="2286000"/>
            <a:ext cx="29718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During the positive cycle, diode D</a:t>
            </a:r>
            <a:r>
              <a:rPr lang="en-US" sz="1800" baseline="-25000"/>
              <a:t>1</a:t>
            </a:r>
            <a:r>
              <a:rPr lang="en-US" sz="1800"/>
              <a:t> conducts, and during the negative cycle, diode D</a:t>
            </a:r>
            <a:r>
              <a:rPr lang="en-US" sz="1800" baseline="-25000"/>
              <a:t>2</a:t>
            </a:r>
            <a:r>
              <a:rPr lang="en-US" sz="1800"/>
              <a:t> conducts and during the positive cycle.</a:t>
            </a:r>
            <a:endParaRPr/>
          </a:p>
        </p:txBody>
      </p:sp>
      <p:sp>
        <p:nvSpPr>
          <p:cNvPr id="254" name="Google Shape;254;p15"/>
          <p:cNvSpPr/>
          <p:nvPr/>
        </p:nvSpPr>
        <p:spPr>
          <a:xfrm>
            <a:off x="10972800" y="4572000"/>
            <a:ext cx="312420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As a result, both half-cycles are allowed to pass through. The average output DC voltage here is almost twice the DC output </a:t>
            </a:r>
            <a:r>
              <a:rPr lang="en-US" sz="1800" u="sng">
                <a:solidFill>
                  <a:schemeClr val="hlink"/>
                </a:solidFill>
                <a:hlinkClick r:id="rId5"/>
              </a:rPr>
              <a:t>voltage</a:t>
            </a:r>
            <a:r>
              <a:rPr lang="en-US" sz="1800"/>
              <a:t> of a </a:t>
            </a:r>
            <a:r>
              <a:rPr lang="en-US" sz="1800" u="sng">
                <a:solidFill>
                  <a:schemeClr val="hlink"/>
                </a:solidFill>
                <a:hlinkClick r:id="rId6"/>
              </a:rPr>
              <a:t>half-wave rectifier</a:t>
            </a:r>
            <a:r>
              <a:rPr lang="en-US" sz="1800"/>
              <a:t>.</a:t>
            </a:r>
            <a:endParaRPr/>
          </a:p>
        </p:txBody>
      </p:sp>
      <p:sp>
        <p:nvSpPr>
          <p:cNvPr id="255" name="Google Shape;255;p15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oogle Shape;260;p16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61" name="Google Shape;261;p16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62" name="Google Shape;262;p16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63" name="Google Shape;26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6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r>
              <a:rPr lang="en-US"/>
              <a:t>/23</a:t>
            </a:r>
            <a:endParaRPr/>
          </a:p>
        </p:txBody>
      </p:sp>
      <p:sp>
        <p:nvSpPr>
          <p:cNvPr id="265" name="Google Shape;265;p16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66" name="Google Shape;266;p16"/>
          <p:cNvSpPr/>
          <p:nvPr/>
        </p:nvSpPr>
        <p:spPr>
          <a:xfrm>
            <a:off x="533400" y="457200"/>
            <a:ext cx="10210800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Filter Circuit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We get a pulsating DC voltage with many ripples as the output of the centre-tapped full wave rectifier. We cannot use this pulsating for practical applications.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So, to convert the pulsating DC voltage to pure DC voltage, we use a filter circuit as shown above. Here we place a 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>capacitor</a:t>
            </a:r>
            <a:r>
              <a:rPr lang="en-US" sz="1800"/>
              <a:t> across the load.</a:t>
            </a:r>
            <a:endParaRPr/>
          </a:p>
        </p:txBody>
      </p:sp>
      <p:pic>
        <p:nvPicPr>
          <p:cNvPr id="267" name="Google Shape;267;p16" descr="https://www.electrical4u.com/images/2018/march18/1521541462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38200" y="2667000"/>
            <a:ext cx="11049000" cy="4308530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6"/>
          <p:cNvSpPr txBox="1"/>
          <p:nvPr/>
        </p:nvSpPr>
        <p:spPr>
          <a:xfrm>
            <a:off x="9811575" y="487044"/>
            <a:ext cx="1865249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DT-Prototype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9" name="Google Shape;269;p16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" name="Google Shape;274;p17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75" name="Google Shape;275;p17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77" name="Google Shape;27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7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r>
              <a:rPr lang="en-US"/>
              <a:t>/23</a:t>
            </a:r>
            <a:endParaRPr/>
          </a:p>
        </p:txBody>
      </p:sp>
      <p:sp>
        <p:nvSpPr>
          <p:cNvPr id="279" name="Google Shape;279;p17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280" name="Google Shape;280;p17" descr="https://www.electrical4u.com/images/2018/march18/1521546955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3400" y="791844"/>
            <a:ext cx="6248400" cy="5620115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17"/>
          <p:cNvSpPr txBox="1"/>
          <p:nvPr/>
        </p:nvSpPr>
        <p:spPr>
          <a:xfrm>
            <a:off x="8988488" y="791844"/>
            <a:ext cx="1865249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DT-Prototype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282" name="Google Shape;282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66666" y="1852077"/>
            <a:ext cx="5122333" cy="5204557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7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" name="Google Shape;288;p18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289" name="Google Shape;289;p18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90" name="Google Shape;290;p18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291" name="Google Shape;291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8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r>
              <a:rPr lang="en-US"/>
              <a:t>/23</a:t>
            </a:r>
            <a:endParaRPr/>
          </a:p>
        </p:txBody>
      </p:sp>
      <p:sp>
        <p:nvSpPr>
          <p:cNvPr id="293" name="Google Shape;293;p18"/>
          <p:cNvSpPr txBox="1">
            <a:spLocks noGrp="1"/>
          </p:cNvSpPr>
          <p:nvPr>
            <p:ph type="ftr" idx="11"/>
          </p:nvPr>
        </p:nvSpPr>
        <p:spPr>
          <a:xfrm>
            <a:off x="4058792" y="7830895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294" name="Google Shape;294;p18"/>
          <p:cNvSpPr/>
          <p:nvPr/>
        </p:nvSpPr>
        <p:spPr>
          <a:xfrm>
            <a:off x="685800" y="838200"/>
            <a:ext cx="105156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Full Wave Rectifier Formula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Peak Inverse Voltage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Peak inverse voltage is the maximum voltage a diode can withstand in the reverse-biased direction before breakdown. The peak inverse voltage of the full-wave rectifier is double that of a half-wave rectifier. The PIV across D</a:t>
            </a:r>
            <a:r>
              <a:rPr lang="en-US" sz="1800" baseline="-25000"/>
              <a:t>1</a:t>
            </a:r>
            <a:r>
              <a:rPr lang="en-US" sz="1800"/>
              <a:t> and D</a:t>
            </a:r>
            <a:r>
              <a:rPr lang="en-US" sz="1800" baseline="-25000"/>
              <a:t>2</a:t>
            </a:r>
            <a:r>
              <a:rPr lang="en-US" sz="1800"/>
              <a:t> is 2V</a:t>
            </a:r>
            <a:r>
              <a:rPr lang="en-US" sz="1800" baseline="-25000"/>
              <a:t>max</a:t>
            </a:r>
            <a:r>
              <a:rPr lang="en-US" sz="1800"/>
              <a:t>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DC Output Voltage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following formula gives the average value of the DC output voltage:</a:t>
            </a:r>
            <a:endParaRPr/>
          </a:p>
        </p:txBody>
      </p:sp>
      <p:pic>
        <p:nvPicPr>
          <p:cNvPr id="295" name="Google Shape;295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10000" y="3581400"/>
            <a:ext cx="3901039" cy="864663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18"/>
          <p:cNvSpPr/>
          <p:nvPr/>
        </p:nvSpPr>
        <p:spPr>
          <a:xfrm>
            <a:off x="685800" y="4800600"/>
            <a:ext cx="96774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RMS Value of Current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RMS value of the current can be calculated using the following formula: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/>
            </a:r>
            <a:br>
              <a:rPr lang="en-US" sz="1800"/>
            </a:br>
            <a:endParaRPr sz="1800"/>
          </a:p>
        </p:txBody>
      </p:sp>
      <p:pic>
        <p:nvPicPr>
          <p:cNvPr id="297" name="Google Shape;297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648200" y="6096000"/>
            <a:ext cx="2667000" cy="1263316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8"/>
          <p:cNvSpPr txBox="1"/>
          <p:nvPr/>
        </p:nvSpPr>
        <p:spPr>
          <a:xfrm>
            <a:off x="8988488" y="791844"/>
            <a:ext cx="1865249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DT-Test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9" name="Google Shape;299;p18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19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305" name="Google Shape;305;p19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06" name="Google Shape;306;p19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307" name="Google Shape;30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19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19</a:t>
            </a:fld>
            <a:r>
              <a:rPr lang="en-US"/>
              <a:t>/23</a:t>
            </a:r>
            <a:endParaRPr/>
          </a:p>
        </p:txBody>
      </p:sp>
      <p:sp>
        <p:nvSpPr>
          <p:cNvPr id="309" name="Google Shape;309;p19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310" name="Google Shape;310;p19"/>
          <p:cNvSpPr/>
          <p:nvPr/>
        </p:nvSpPr>
        <p:spPr>
          <a:xfrm>
            <a:off x="609600" y="914400"/>
            <a:ext cx="111252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Form Factor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form factor of the full wave rectifier is calculated using the formula:</a:t>
            </a:r>
            <a:endParaRPr/>
          </a:p>
        </p:txBody>
      </p:sp>
      <p:pic>
        <p:nvPicPr>
          <p:cNvPr id="311" name="Google Shape;311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38399" y="1676400"/>
            <a:ext cx="7723909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19"/>
          <p:cNvSpPr/>
          <p:nvPr/>
        </p:nvSpPr>
        <p:spPr>
          <a:xfrm>
            <a:off x="762000" y="3429000"/>
            <a:ext cx="73152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Peak Factor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following formula gives the peak factor of the full wave rectifier:</a:t>
            </a:r>
            <a:endParaRPr/>
          </a:p>
        </p:txBody>
      </p:sp>
      <p:pic>
        <p:nvPicPr>
          <p:cNvPr id="313" name="Google Shape;313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71800" y="5029200"/>
            <a:ext cx="568906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19"/>
          <p:cNvSpPr txBox="1"/>
          <p:nvPr/>
        </p:nvSpPr>
        <p:spPr>
          <a:xfrm>
            <a:off x="8988488" y="791844"/>
            <a:ext cx="1865249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DT-Test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15" name="Google Shape;315;p19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2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67" name="Google Shape;67;p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69" name="Google Shape;6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77800" y="304800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r>
              <a:rPr lang="en-US"/>
              <a:t>/23</a:t>
            </a:r>
            <a:endParaRPr/>
          </a:p>
        </p:txBody>
      </p:sp>
      <p:sp>
        <p:nvSpPr>
          <p:cNvPr id="71" name="Google Shape;71;p2" descr="https://lh3.googleusercontent.com/gg-dl/ABS2GSnq6StuMhbshnSerAlBatbM_Xmctb_8ekDS5xWhppmeIU8Sl8DZOPGKvsDmr-1qO5F1T0MNXlFUslQbuJetF69ANhfYly5a8F0iKg2otZUVDkZQPzbqer2dtU4q9foFpRp13zVqdbQnQ1deyJLH9C_DBDxKnsALVpvJkzuVu58JEyMnXg=s1024-rj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2" name="Google Shape;72;p2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73" name="Google Shape;73;p2" descr="data:image/png;base64,iVBORw0KGgoAAAANSUhEUgAAAogAAAFRCAYAAAD3kFzAAAAQAElEQVR4AeydB4BU1dn3z51dqgIq2MXYYmyxBDUqqCgooDFRDKImpmm+xMQUo3lNESRgYpLXlte8eVNMTFEjohglijSDyooaMfbeARUFlA5b5n6/58zcYWZ3ZndmdnZ3ZvYP95nTz3nO79zy3HPvPRtz+icCIiACIiACIiACIiACaQRkIKbBkFcEREAEqoeAeiICIiACxROQgVg8O5UUAREQAREQAREQgaokIAOxjIdVqomACIiACIiACIhAVxCQgdgV1NWmCIiACIhAdyagvotA2ROQgVj2QyQFRUAEREAEREAERKBzCchA7Fzeaq1aCKgfIiACIiACIlDFBGQgVvHgqmsiIAIiIAIiIAKFEVDuBAEZiAkO+hUBERABERABERABEUgSkIGYBCFHBESgWgioHyIgAiIgAu0lIAOxvQRVXgREQAREQAREQASqjEBZGohVxljdEQEREAEREAEREIGKIiADsaKGS8qKgAiIQEUTkPIiIAIVQkAGYoUMlNQUAREQAREQAREQgc4iIAOxs0hXSzvqhwiIgAiIgAiIQNUTkIFY9UOsDoqACIiACIhA2wSUQwTSCchATKchvwiIgAiIgAiIgAiIgJOBqJ1ABKqGgDoiAiIgAiIgAqUhIAOxNBxViwiIgAiIgAiIgAh0DIEuqFUGYhdAV5MiIAIiIAIiIAIiUM4EZCCW8+hINxEQgWohoH6IgAiIQEURkIFYUcMlZUVABERABERABESg4wnIQMyXsfKJgAiIgAiIgAiIQDchIAOxmwy0uikCIiACIpCdgGJFQARaEpCB2JKJYkRABERABERABESgWxOQgdith79aOq9+iIAIiIAIiIAIlJKADMRS0lRdIiACIiACIiACpSOgmrqMgAzELkOvhkVABERABERABESgPAnIQCzPcZFWIlAtBNQPERABERCBCiQgA7ECB00qi4AIiIAIiIAIiEBHEmjbQOzI1lW3CIiACIiACIiACIhA2RGQgVh2QyKFREAERKBzCKgVERABEchFQAZiLjKKFwEREAEREAEREIFuSkAGYkUPvJQXAREQAREQAREQgdITkIFYeqaqUQREQAREQATaR0ClRaCLCchA7OIBUPMiIAIiIAIiIAIiUG4EZCCW24hIn2ohoH6IgAiIgAiIQMUSkIFYsUMnxUVABERABERABDqfQPdoUQZi9xhn9VIEREAEREAEREAE8iYgAzFvVMooAiJQLQTUDxEQAREQgdYJyEBsnY9SRUAEREAEREAERKDbEahQA7HbjZM6LAIiIAIiIAIiIAKdRkAGYqehVkMiIAIiIAJtElAGERCBsiAgA7EshkFKiIAIiIAIiIAIiED5EJCBWD5jUS2aqB8iIAIiIAIiIAIVTkAGYoUPoNQXAREQAREQgc4hoFa6EwEZiN1ptNVXERABERABERABEciDgAzEPCApiwhUCwH1QwREQAREQATyISADMR9KyiMCIiACIiACIiAC5Uug5JrJQCw5UlUoAiIgAiIgAiIgApVNQAZiZY+ftBcBEagWAuqHCIiACJQRARmIZTQYUkUEREAEREAEREAEyoFAtzQQR48efRgSmowaNerXbQxEQL5JyF3kPaeVvC2SKFNIOy3Kd4eII488sg+cfoDMh2897pMV0O+c+8Tw4cNr6ceXkan05VXctUgd8vMxY8bsV059Q7+y2D/RIzoWH2uLD3nfRyz/+7nyjhgxYu9kHst3Y6581R4PgzZZRQwq9DiM1JcrAjkJcBychdj1+/Jx48bV5MyohBYEKspA5CL7MANtJ/3wpJNO2iG9N6Q9k0x7NT2ei3L/ZLyVK9j44GKzO/VdhpyCXItoKyGBAQMG3EF1VyDHBkHQIwzDQfjLemttn+jdu/ff6cefkDPoxB64WyBHIZfE4/HexGkTgbIj0NXHITdWgzhPNyF2nl5/yimn9G0FUox84zjn/wWx8/463EeIm3T88cfv3Eq5diTlVxQd7GbX+pASdHsL+QfyX9bPXDWRtuWJJ574Leq4k7zLcM3An4f/62bA5yqn+NYJcE35BTlO4Rz841WrVu2Lv8M2xtAmCL7KmN3B+L2HvILcSPj0Dmu0AyuuKAMRDnWI3xobGw/xHn5OPvnkrRn8/fHatke68cjO8QmLTMqCpJu3M2/evNep47fIe8ileRcsUUZ2rt8i/mTDTpbelxK10HXV0J+DaH0UYtty+P4/PKchZbHBPSv7XPsE/TkcxT+LOPqyCvkrchkykbh7Vq9e/TyuNhEoKwLst11+HHJjZU9noutRn/r6+vHZIJmhxHF5D2m3cs7/AmLn/b64duxd1qNHjxfoz2jSW93I8xL1hLhrWs1YgkR0G4x8BvkF/XyVdqNzXqp2bjr3IO3pWCz2P0R+mrzb4drN8vH4/w8D/mmMR5usIFpbgQQmcw5ehlwPxw49B/fq1esWxuv3yKnouC2yJ/I5wrcx7j/AX1FbdEBWhNIM8MI0RVPGEsbiMWnxjvCxaeGUIckMzkNp8fl6w1mzZp0/a9as7WfPnv1/+RZSvrYJMJ4HpOW6AsZ/QB5NiyuZt8QVZd0n6M/BUTucEH5KX76ITEam3HvvvScvXLhwQ5QuVwTKhQD7bZcfh+jwlWY8vtws7IP9+/e/HI83sCjzL+QrnNfH4f6deMdxtyXubUwSfAS3Szd0+jVyDDIe+SXK1CP9kTsw9vbB9ZvNOmHY3kJgN8S2P5LfbjS/jhtd8/bEePwHiRV1zUbfLt84/16P7IB8ddq0aU0dpRAG4HD2Pz9TyLgtZr/8PG1dhGxCbNLgx3aDY/5KkYra2Wpqah6OwDIQh6b5h0V+c0lLNxCHWJxJenkLR3LCCSecyJ3kPchaBvlRXLub9cl28BIXzeAt8pHJHx5f70nea0l/EvcDZCYH/sW5Ho+01k6yypRjd5TUGxLxNcRv9GuRxR1++OEDacve17M74A/S36sg3d63iPT9A/Wkv491KeXOQx4inz2+uJ4+tHgvjjJW/0/IswDZSP6XcW8gr90ReV1a++HkvAP5r6Dcw8iHyBzjkn5wkL6RE176+2FXEWf9sQtAi+rRKb0fU6jzKmQZkppVJk/eetOXnGNHPXuYLijRgr3tDyaWbkL7iwj3Nj/9+R1lou2XFkf6d0eOHLmr+U0I3xZlMJe22tSZPG323epKl/32268n7U1B/k2b9h7ky7g3Ex6bni/dn8/+mefYHkk70T6Y8VoG8e8glvZOetvZ/OwzY9B5BvlXInchR2bL11YcdZxHWduXbZ+/Ef+BzcvAuM1xaF7GwtRVUF8LGZdCdCqWFfq3eRzmM+boWvA+avxM0H0I57bISH3X4ggfzbjtZf5I0HU34r+TDL+4adOmk7jo38CN+224Z3NR/q6lkWeLpqam883fXKjjS0hIno9aGu6WFqat+y0cCXH2CHsq8e8iNtt4Pa7NUkZZ8nFfRa8HkVsRe8Xkx8lCfWg3dZ5j1ukM4g9DzIj4EzeT55H/dtzf0Ueb/IjOGQfCyhvHljeb2LUA3c9F7HhZic7PIL8n3OLYIa7NPpLnbsTOy2toe3fquofwe7h2vbuN8+gupgdx30PsuDa50OIiIf4FxOIb7WmfxQ8ZMqQHcV+jnpnIGvyLkXupLzWhY/mIi84XD+L/PGKPbDdyTh1g6ej0lVGjRt1PvOm0HNfeNbyAenpZugn1W7q1H0blLD553r6QMrPI8yGuXft/3vw1BeI3Ilb+Tto7gbz2qts64l7Hf60d01YfcgTiN/bF77Nf3sQYXk2EHz/GfEtmMP1+R1xFbBVlIM6cOXMJ4BcnyaYMP+LsIEpGO7uLTBmIpPl8uO9RPuP9RJf4dwqG4ywGbwyyBVGH4f6VgW/1MQU7x1jqfI68dsI6EHcrZDRGwn/zeORO6mm+FdVO80os3Ldv31W4dyPW161WrVo11Pwm6PQpc03Qx+5KzRvJpcT9AbGThT2+OJf8j2MYpMpzAHyytrb2RfLYY1GL74XfTtRf4o7oSdLt0UdUXwuX9BM4Ob9Mwg8o90lkADLSuHBwlOoxyTep83uI6eLf66PdvPUuYuzoTum3QnROa71F39PSIm8wePDg2wnYKxGHwsneg9wL9yzibmffvgS3+dbm/om+nTG2Xi/G6HvsM/egs+3PWxNp7wA/iGv7LU7emz3e+QO5bV+2sp9jn3+MvhxPnN/w573v+ALF/+Q9LoXoVEJWLXqGHsWMeT77aKotxvmLUYBzTPpM4peieHMZN9sX/EcG+G+dP3/+RouPZO3atX+K/LiWF6ewzQwXjo8ZlLJH2Gew/22P2EX9XNxHSLPzIsmFb5z/rkHv96wkdZ0WGUuEUzdtxN9MOLXRx0YCNyB+g9UY78nyYzfga9asmU/S9YgdL/7VK+r8KmGbFLDzviumj9SxJW3PxbX2t8W1693pjNc/qTvAnYbrN/o4wnv4wVAzA/JjeG2be/fdd39g/R40aJBN9vyWekYjNutr+UZR9t+USV2/rZAJ8R9H/orfHtl64y+53/+R8nb9N50Gkm7vGl6HPvZue077BkNxVx7pP0N+M+BOpA4zOO3afwmzuWbQnkRaxkb7h8Hgn+T9JAn2jqy/YeFca+84OozBnyOBCcbhVPJEW7/IQ9mVkb8S3JwAy1h5/x4hoAezI23LCcwuftFs4k1JvfezndAOGPJFU/m5Hi9vw850KYP/KeTWZHlzzrOfbMLOZTvT30jriXxA+W8jp1H+X4TNaBuJXieYP00KamfevHmv2Y5G+dSsFPUPsbjkScM/UiHd2jvZXLt7xPU7NnlX9uvXz04WRKU2O7CuRNdPExPV2wsD2c/yDB8+vBZedmK0A40sbhL1GBf/pTdpOyLftoRskuRtH2lsSblG5DLaOgnXTlhWZE/K+3bpR2/i7cRl8XbnfD5xwaxZs8yo8XGt/GxN2bdIvw95pBC98xk7eOxpulC31xXX9Etnb1EpYTw2Wn76+v1UpHNnWRz98WzT4r23EJ19gc0/GX3fHL3Zx4nTPviJLpA3YbDvDC+7UXotmWuKHTtJf+S0un8WMrZRhXm7zTKabujrT7ok2eOZ/8K1GzIbb7yFbdR1LWPzadyrrCT7YA/E3vVy7RgHq6ogyXdcCtGpvazYR3Meh+0Y8zb30QgcfbX2o8fJD3NhnUnaS4htdn5Iv0ZF53I75z1tGdKlrq5uDf3xF2iOuwPS0yI/6X9GAvYFu4m143qthcnvjZJtt932W+wb0bFjTyfMCPoa+e18Y+3akxVvaEV15uva403qjmYqYxyX0Yxk6ikOBsizzetDv3sQ3y/cnOdfHr/bO27R07Tb2OdPQW+L86+24L/S6m5HH9+mznHU8U3q8oYO/TmICYYhjNti4h4nzRiNZFxrzU9cyljE72fSGhsbr6Vc9IrYTdTp9SR9LWVqCP8MN2Mjv000WLqdA+5bt26d3SjYx402hosoa7PQgylkxr3pMIbjLRpH5b2bbwAAEABJREFUojM3zvH/S4wZmzjuL/zYNfRHuPW0Zdevm+mDGa5EJTbid6SdSN+f4rcnfI74c8nr+5vIufkXO+BzhOx6i+PuZ5JqiXkqRdIPvkrROWXosSPZTmEHa9SPKVEnGhoajuWOzS6KPorBtIPd+9N/GNy/snPb+2J3L1++/PPka7R04rOeYCyNGTa7i7I7CNs5r6T8dcg/KHumpZtQPuNRAOGC27F6cgmPHu4izR/4uH4H5O7xSNrZirDttDfaCcn8kaDfPzjB2NT3DFx7vyU6GR1q0+rcUZlhsWsy/1/I8xNOnHcj3yLu34htqbtdC6QLJ6iTaD8yLn9LuclwmYn7Vdr2X5CTfgIXNbtbTC9akJ+6Hu/Zs+e+6DeCur9RiN7FjF1ByuWZuRCd06ts3vf0tMjPcWEzZT5I/ofnzJnzNpweJ/7rRE5gDCaz/9jNDcHERlyr+2dnja1pg54noE90wv0N4/zfyB2LFy+2E/4Hlidfof+30/cL2Q9n4F5M+BErS/378+j0I8WOg9VRqNCvvMalEJ2os2Ssmven2DGHccbx2bze9DB9tRkffyGmXDTr4mfRGKPtmLE7MS2/vb8XBddFnlK66OBnMHHtBncc+9109h376MDOgb4p0iKD1ocL+aGsn0G0MvjtCYh5bcLBXLd+/Xozgry/iB97QmDF1vBU6Qvo/U/2+V/Qzh8tEp5H2Q0y4aL6yDX1s9R5G0x+Q13XWJ0mGLV7m0ucNwDx9+L8HBm/IwnbdTLk3Hs7BpM9pfN6osfrGzdu/BJ1ej3J9xvErl1HjRgxYnvzp8kG2j+YtkeY8BStB2nROewN+vm4GV/kuZj4CUnJuhSW1Y2udi4xvZ6lvi8jZoRfgU7RZMgAHv376yp1+Y2052nnK0l97WmcnxAisV+fPn0yVlUhzo0ePfrzsPGvUVH2deK+hFTUFhlW7VG6U8sCOnpp13Yke1/BppdtoJ9nkF8k3b8nyMAcw8nT0r1+hG1K2/vTf8jv7wIsbtGiRQ3sOB+an/j0k5FFpUt092Nx9tjLXMeO8x46+Ds9diTbUX28/VBfMe1Y0axis1YkTEeMwz52scNvd0E4fmv+eNnyNT+p+sfUlpuD92PomDKoiTuCHXxeJKRFd1v7JGcqyZK5kSdVHr9N8adnsEeePsy4pPL5iAJ/GKPnZ8yYsT4qRlvp9bWld8FjF7VTSrdAnVNNN+97KiHNQx67GfJ88Nu7nXcyjhfS5gfMKl/BPnr5fffdtzStiB0/re6flE0xxt9hY5vUyb5M9V5mWe71Hn6ee+45e8m/oJfM6X/GY0iqmYf4jZmMvelLql9EtrXvkKX4DV3yGpcCdSoZq+Y9S9cDf95jTj8zjs/m9aaHqdcbKxbHOdobGJRPPa4kvtMuqskZ04jnQs7hqfdk33//fZvZjPa9yPhBvcI2+hYUViK/3MOHD9+Suu1RuBX498K0D+Lox7c45v11iZk3myFrdx8Zt+XWUFL8ZAnn9fR95Lhkmr8modv99niZuAPwm3GH123BDcIszk3+OkO8/8DDErgeeaPT/ElZZU/Vkn6H31YV8dd6K8eNhL1nOInHw4Mxjq+iv5cjKVshKmcueVIfExK261Lq3Ee/Uq+HUW/0ZJJsLTfypgzQ+vp6zyDKhT57ke5fecBdwXlsOPq8EaVXiltxBiID8STA/Swfrs0gegMR4P7Ez6DaFLRd8I7lhBOd/OPcqbS5CC91pDbqyXkg066/401mbm50JaPzc1prp60aOCBTRiA7oE3T23snVuxNdsasB4clpsmKyI8e/fCn7mTx23sjx+N6IX0b/GZkBhyA/r0/C6cLeawOH4XfG9o+wA/hVFsE09sh2O4tvb5W9S7l2LVT67x1LrQdLgh2YbOZ3hcpa3fZdid8NY9V/r169eqXmcFNvUxNeqsb4+aPA9zOHFubZfB6oXNBM4a+UOs/9v6uz0Gf7KTeYePgG0n7KWBcCtGpw1jBp59ziQ7gL/nxbE8tqDd61/tVzmf2EcTRuAM5TqOZtrEYP/6pCJqsRvxGHhs77y/VDzdP6ft4xn5nkwfo5PcddI70Kbhp6kit00g9UR99vVYZ+3tqPC2crzDbldKdMjlnITuyj0yQvED/XqB9u06MwEiy5ZPs/WG7HpshZm5q36b/NoPqry+UMTeahLB86ddYkltsIdd3WwrJX++py+yAy8g1l5nv95ipTN14EJexse+ks8oYZzL6R+e4pkPR40z5T6GTN4RxT507d65/RYH4itoqzkBk5qwR4P49REgfxQ55FK7tkH5HYfD9tC95bKbIv1dC+qOUaz6TQHRxG3WnH4BFHdDFtZxZasWKFbOIWYNY/89HL39nCJObLK4tIV/qAKCsGXCpExVpp2Jk+rvO5i4nglxGceqOinHo06z99BnZ6MTYLEvRwbz1pp9lMXb0NG+dyVvwxpjNQvbhxuEwxsIenfiPu+j/7oztbHvUVGClnTm2qf0L/c3ALVDV3Nnpf8qwgIPNsnboODTXhDHJZ1wK0anDWKF7h445jyFTq0XQlr2f/ADjE4kZD3Ze69G7d++zSbfNGx/mwTho8QoQjw4HMhsVmmCcFLzeHefTD9gn/GwSbmo/sfYQu1HyhgVp/ktr4grdYvTPX68oaJMW/nUH/M8hfmPmLPU+oo/gh/6chvh+4dq7c8Rmbps2bfLXgWRsTuOqo/tI/6LXBI5Gl8j4t6Xn/Kww6al9m/RrOB5yXWNsxpYsuTceKb9K+RHsC7uR6yLGJZpRtA9q/siNcHT9J3nzhhGe2q+JzRhn6vJjTLzte8vMLVLsfUgzMleiY2SvFFlV1xWrOAPRUHHB87Nj7Gz20YS30pkh9IYh6Q+wo/iDHL/tODZIqfcWiSvF5l/GTVZkB4L3coLangM4OpBt3Ssf31E/dldL3dHHKqkTC1yig9SRntrgkmG0cTDYXZdPx/8K5R71gcSPf08k4fW/AX2LXoD2Ec1/KP9EFMdBmOJicbSdXta/j2jxpRDaLUTvshi7AnUuCBMXx9MZK1vS6Edz5sx5DIP+R4sXL7Yv0aOPbvpxIfp4IZWib95jS97UzRj+1E0I7dnHAW0afOwrqQsm+2VqtnO//fbrSZo/3qkrr438Gfs8YZvV8GVh8BL6FbLv+HLpP5TPu6/5jgt15q0T/SkZq/R+mR898h5zy1+E2EcobRajj+daJty7EX9ux/0qM4updzotnUeHNqNkXhN/jTBPvpI8n/pzE30/3B45R2XtQwzi/L6H6w2RKC1fl2PS3o3zS4Wh/x1MWkSzsvY+eVSNfZDV/LocGch2LYuMyii/d6lrLXX6D2+IOCxdd/a7X9O2vy5hbNvTnw7rIzr4x8wwsneIrS+m80IeCXtji5lO+7jIXhVBTTeOMTR9zO+FmT8zoJv336el/5BvCH261IQ2mzDCrmaG3h4JfynKx81l+jUninbYD6aDD6NnhhFJXda+T+Mn/VpBMP8NXS5CJ/voMnonP//CZZSzzYEoI13TVWlu8D3NAeIPNi6GdkcdfVDhyzDoBZ8sfMEcP42NjTOp09qxu4yL2UnP4iAcyQkqZZix46Xe78tRTb7RqccqFDiDdo5OP/jZ2VNtkm4H48vsmE+ZP4ucRvlvIrbGmC3gaUt/WJlF99xzz7uUM+Pa36Wj/3jy3YQcR/9GILdS34McmLaAK96WG2VmwcVmIq1O43Iu5Y+mzI9J8++iUGoeB489AsVbmq0QvQscu1bZt0f7QnQuoh0zBqfA/Kew9xfN/fffv4mx8Rcnq4/9Jv0dIotqVagr77HlMfYrtBW9BnI6+8BIxPY5e7ndv6rQamPOzYnKk+979OFzVn7XXXe1JS1Sj6hIy2dL3+dt+RV73G775wvs8/YqRrv2+QL7mte4FLhvlJJVBs9CxjyjYB4BxtQuxHsksy6gzy1mkkjz5zH0+ATjfxDndnvRP/qQYSeMjVnEj0Zs37qAfeZXlLGxXcuNxU/Nn0uoM5rJ2oLyZyPRe4X+owLK8aSy/w3oeQLnvtOoz3/1Trxt0U25+VsTW2vVdDOx1QwmJTNvoL7UcjnLly//O7rbkit2PbH+/M1mv2j7GNq2GcPonPs0N3qp14qcc8nqUk6kV78BAwb8KVn+2/Q1MsTn25fe5C5lH6lu88a53YxPv1oC7fpjHde/W2q57N1x+urfzSO8Cwbrg7D/DGKMLifvAvzprMnWcmMCwox1+yh1CvX9kBzelsHvH2kTti19ptDCXtBxJfmi6/OJMJ5Em0fjmnH5fZ/JudVr1qxJvf+cjMvboa4zqfNN3OuHDx9uxnLeZcspo4daTgrlows7UXMDMZo9jIpnLO/CzpT1A5Uoc6Hu3LlzV6FDdNDZDnkz4TnU4+9G2PmuZfo7Ws6A6OI3LuSpj2Bo4xLkgb59++4Y1ciJ4H7aSz2yJd3WioqSM1zSbPs1P/YYxy95YBk4WZmxaF6ai59Fff4xLPnORuzR/VwS/UmKcMaMDPGpjT5vIv0LlLeFaO3O6XrCD1C/XxSW+JWEU4tPpwq235O33oWMHZW2yr6dalN98axba5vHTfaXGPw7L7C/hZNUyMnOXs2w9xKtqH15728ELJCPFDK2dhFinP1FANdenp+Da/ucfUXdZnMYArY/28nfLpg70YcbrTwFbZUBf2OGP6+NchuRaJ+3LxT9OY998XvJCto1DoX0tYBxyVunUrJK8kg5hYx5qlCeHsbkS1FWxiLjJjeKx00ZQ+T3ayXyWNpmpfz5nbhPIDMR27euw7ULcT31jUX3bGveUmViI48/P1PGNnslxxsxGGDXkcM/EiRhPPvebMLT8dtqGWZ8Xo0x69OJb3WjzAWI6WZi6+Va/jW0bfqlZn5t5pIbV/tAwz+6powt+j2ftk3Hb1ghyiwmz6eeS3yoZVEtBDa2NJQ3qkk8M1nejGabeV/W0NDgz72l7CPttNjQ1T9OjhLYmTPC6HUJeVIraNDffyDGyCYS7FF+zmtMVCfj+zB1RI+hv8E5rgmx647/upq0h+rr63NeC5ld/AZ5/GQGdV5m7ePegLs98SE6f9GObeKK2qhjInXZiiDnMi6ppxZFVdaFhfzJsgvbL6rp5B1ANJ1udfgThnlMGJz08BJ2ppKvPcRJwu76TqCt/0Xsrsmafh//BeiXsZK8JRQrXABmUOcPEG+04a7iAEs91kouZeO/ZrY2SE+dVC2cLqTdidjBaTOq9reP7W8FnwAfOxH5rDySfIITkX3cM4G8cxG7IMdJnM9BY3+5wNZ/JJh9g8s9lLGT6X/j2qMyezfmPvz2N4kPpa1WT9zZa207thC90TGvsWuLfdtatZ5jzpw57WKdq3Zm05djjAyB+dWI328sL/5Hkf9H/6O7ZIvOWyiX99hu3LjxO7T1KyRq346NL9BY+rFJMPvGMWQ3FedR/l5kFWKPF+0mpaC7esrZfmwLg9tNou3zU9mPT2Fso4uLK2TfyctRRt8AABAASURBVKZtvn0tZFwK0alUrLL1rZAxz1Y+W9zw4cPtsWLqFRbGyJ5OtMiKQZNuOH7JFni2GSh4n0Dmc6wc8gr+aLN9azhjazfrUVxWl5lfe9xrM2l2brM8b9uPGWDcTJ3EPmKG2W3Ubzcrr+HegIyHdcbqFFamLaGcvf9r53E79+5GHS32YR7BvsR5dx/atWPTjjNr16q2x7E3kXYYN7f+ps8is4mxwSgZGdVBHjv34jir7zBrwwId0UerN03Sr0dPMB7W/1Qy1wB7MmOrjHwbNvbxSjTT9zTh78LnvFTmVjwYuqeS3661b6Zls7H6GeM7kuMtdZ1MS/deYwmrQyn/Y8Suc3aOsUfK13B9PQqd7c8a+rzF/FCnzWDbH/b4K4ZqZB8UU1WXlqlIA9GIsRPtzckreizh33uweBMGd2Zamn9Z1OIjIe3fiC9LPRdE8eYSvy1iaX6Wjp2sMRm29wnMcLJsXig7FzGD8OBknu0I2yMBn05c3u34Ajl+qPMXSD/qMx224uLhT2ZRdnb0SK/HyJd+woyyeJd8a0n/JXIUdW2La38r2GYHfXr0YycS0i8n/QRkS/w1yHHGNcrTmku+R8j/X5T9JG5/xNYrnEy8PSJKFSX9etKMtfXrt6mELJ6kTj4vZexvXLbIlcyTl9603erYRZWTrwX7XPsE/bsS3SIdU4a6nYyieOozIyeq3pZreIm0VnVO9iuqN2vfUxUmPei4nLYuQvx+QxvG+JOE7a+K+FzEFbx/0se8xpb2N9KWneyj9u3Y+BttHodYX/zxZYokw6afvUNkUSZx4v9IHWOQrZBPIbam4WeJt/Kpx+WWOV3SeVHmKuSXlDkSsX3+TPpgf/0hvUhe45BRIC1QSF/J2+a4RFUn+9HqvpHMWzQrKw+fVo9DeLU55kldbVxMWt1HYWD7RrRfBNQfGUOmTkqo8zXGzOoz2cZm2iyR8nZOvhG9zWD7aFoe27fs5teytSq2DAzlzkHs3Gb7XupdV5s5Qqf/I20cbWyPuyfuVxAzZP07kLkqJ2/qr2ngN72t7l3xf5rydu5NfSXbvA7OE6to184hJ5PX2rXyvSj7eVj4d/ial2kexvh6P6qDcnbutTpOJi7DSMu3j9RxMmJ1BOk6oN9vo3j80R9C8OoQfjQtLbXUnE9M/pBnJTpdh2vH83bJ/AcSthnPFGPid0Ss/dT5IlmFM0OX/NeSvhtieUxsrH5s4xvlI8+xUboxjuKJs/UTf0a6XefsHGN/DOF7MLSbySib/YWU3uS1cUy952+JlDvT4k1gEy3ubkm25N1NxA8mzxdtf/WRFfhTsQZiBbIuqcp2Nz1q1KijEZsdOcwq567F7ojNKxEBERABERABERCBognIQCwaXdcW3GqrrfozI2jvbfzcNME4tPcpWn38a/kkIiAC+RBQHhEQARHo3gRkIFbo+Pfs2bMB1aN3TOpisdgxTGfnfHxBXm0iIAIiIAIiIAIikBeBqjUQ8+p9BWeaOXPm6nvvvTd6x2QY4dRXcendsncjyGfvZpi0+m5Qejn5RUAEREAEREAEui8BGYjdd+zVcxEQARGoRALSWQREoBMIyEDsBMhqQgREQAREQAREQAQqiYAMxEoarWrRVf0QAREQAREQAREoawIyEMt6eKScCIiACIiACFQOAWlaPQRkIFbPWKonIiACIiACIiACIlASAjIQS4JRlYhAtRBQP0RABERABETAORmI2gtEQAREQAREQAREoNoJFNg/GYgFAlN2ERABERABERABEah2AjIQq32E1T8REIFqIaB+iIAIiECnEZCB2Gmo1ZAIiIAIiIAIiIAIVAYBGYidOU5qSwREQAREQAREQAQqgIAMxAoYJKkoAiIgAiJQ3gSknQhUGwEZiNU2ouqPCIiACIiACIiACLSTgAzEdgJU8WohoH6IgAiIgAiIgAhEBGQgRiTkioAIiIAIiIAIVB8B9agoAjIQi8KmQiIgAiIgAiIgAiJQvQRkIFbv2KpnIlAtBNQPERABERCBTiYgA7GTgas5ERABERABERABESh3Ap1jIJY7BeknAiIgAiIgAiIgAiKQIiADMYVCHhEQAREQgUIJKL8IiEB1EpCBWJ3jql6JgAiIgAiIgAiIQNEEZCAWja5aCqofIiACIiACIiACIpBJQAZiJg+FREAEREAERKA6CKgXItAOAjIQ2wFPRUVABERABERABESgGgnIQKzGUVWfqoWA+iECIiACIiACXUJABmKXYFejIiACIiACIiAC3ZdA+fdcBmL5j5E0FAEREAEREAEREIFOJSADsVNxqzEREIFqIaB+iIAIiEA1E5CBWM2jq76JgAiIgAiIgAiIQBEEurGBWAQtFREBERABERABERCBbkBABmI3GGR1UQREQAS6FQF1VgREoN0EZCC2G6EqEAEREAEREAEREIHqIiADsbrGs1p6o36IgAiIgAiIgAh0IQEZiF0IX02LgAiIgAiIQPcioN5WCgEZiJUyUtJTBERABERABERABDqJgAzETgKtZkSgWgioHyIgAiIgAtVPQAZi9Y+xeigCIiACIiACIiACbRHISJeBmIFDAREQAREQAREQAREQARmI2gdEQAREoFoIqB8iIAIiUCICMhBLBFLViIAIiIAIiIAIiEC1EJCBWF4jKW1EQAREQAREQAREoMsJyEDs8iGQAiIgAiIgAtVPQD0UgcoiIAOxssZL2oqACIiACIiACIhAhxOQgdjhiNVAtRBQP0RABERABESguxCQgdhdRlr9FAEREAEREAERyEZAcVkIyEDMAkVRIiACIiACIiACItCdCchA7M6jr76LQLUQUD9EQAREQARKSkAGYklxqjIREAEREAEREAERqHwC5WIgVj5J9UAEREAEREAEREAEqoSADMQqGUh1QwREQATKk4C0EgERqEQCMhArcdSkswiIgAiIgAiIgAh0IAEZiB0It1qqVj9EQAREQAREQAS6FwEZiN1rvNVbERABERABEYgIyBWBnARkIOZEowQREAEREAEREAER6J4EZCB2z3FXr6uFgPohAiIgAiIgAh1AQAZiB0BVlSIgAiIgAiIgAiLQHgJdXVYGYlePgNoXAREQAREQAREQgTIjIAOxzAZE6oiACFQLAfVDBERABCqXgAzEyh07aS4CIiACIiACIiACHUJABmIrWJUkAiIgAiIgAiIgAt2RgAzE7jjq6rMIiIAIdG8C6r0IiEAbBGQgtgFIySIgAiIgAiIgAiLQ3QjIQOxuI14t/VU/REAEREAEREAEOoyADMQOQ6uKRUAEREAEREAECiWg/OVBQAZieYyDtBABERABERABERCBsiEgA7FshkKKiEC1EFA/REAEREAEKp2ADMRKH0HpLwIiIAIiIAIiIAIlJpDVQCxxG6pOBERABERABERABESgggjIQKygwZKqIiACItBOAiouAiIgAnkRkIGYFyZlEgEREAEREAEREIHuQ0AGYqWNtfQVAREQAREQAREQgQ4mIAOxgwGrehEQAREQARHIh4DyiEA5EZCBWE6jIV1EQAREQAREQAREoAwIyEAsg0GQCtVCQP0QAREQAREQgeogIAOxOsZRvRABERABERABEegoAt2wXhmI3XDQ1WUREAEREAEREAERaI2ADMTW6ChNBESgWgioHyIgAiIgAgUQkIFYACxlFQEREAEREAEREIHuQKByDMTuMBrqowiIgAiIgAiIgAiUAQEZiGUwCFJBBERABLozAfVdBESg/AjIQCy/MZFGIiACIiACIiACItClBGQgdin+amlc/RABERABERABEagmAjIQq2k01RcREAEREAERKCUB1dVtCchA7LZDr46LgAiIgAiIgAiIQHYCMhCzc1GsCFQLAfVDBERABERABAomIAOxYGQqIAIiIAIiIAIiIAJdTaBj25eB2LF8VbsIiIAIiIAIiIAIVBwBGYgVN2RSWAREoFoIqB8iIAIiUK4EZCCW68hILxEQAREQAREQARHoIgIyENsFXoVFQAREQAREQAREoPoIyECsvjFVj0RABERABNpLQOVFoJsTkIHYzXcAdV8EREAEREAEREAEmhOQgdiciMLVQkD9EAEREAEREAERKJKADMQiwamYCIiACIiACIhAVxBQm51BQAZiZ1BWGyIgAiIgAiIgAiJQQQRkIFbQYElVEagWAsX0Y9SoUfePHj06LIVQ1+x8dSBvl7Sbr37KJwIiIAIdQUAGYkdQVZ0iIAKlJhDw75hSVUpdJ+RZF1mDrmg3T/WUTQREQAQ6hkCRBmLHKKNaRUAERKAtAjPPOdsVK/d8/qy2qs+ZftRdP3Be7jT3hwm/xeURPpI8OStWggiIgAiUIQEZiGU4KFJJBESgDQJhmMhQrJsoXfCvby5wLvQec6migDC5y3+ThiIgAiIAARmIQNAmAiJQQQSSxhlWWkLpQsOJUgX/ZhiFlN4cThirm8Mksm0OJ9KJ0iYCIiACFUNABmLFDFXeiiqjCFQ/gaRRGBlhkbGYd7goQgHNmLEXOvvvXBRmJpGYzWFLtXzN053+iYAIiEDFEJCBWDFDJUVFQAQ8gaRxiLWGiUZMoWGKFLOZ2WcNppozo9A/Xk7U1lZ6Ipd+RaA9BFRWBDqPgAzEzmOtlkRABEpEIO+ZwqQ11zx/sWr4erxRaDOEzBxa/QWEi21X5URABESgswnIQOxs4mqvWxNQ50tAAKMMm8yss0RlhYYTpQr+9cYhpYp1KapNBERABCqGgAzEihkqKSoCIpAgwOwdRqH5E8ZaoWErWZzYY2Ra4+Gy/ZqNajG4xFiNFrIUc30YPdPDFicRARGoSgJV1ykZiFU3pOqQCFQ5AYwu30PcomYSfeHCf+JpRqCV9kYgCiSMVOfaSrcyEhEQARGoFAIyECtlpKSnCIhAikDCKMNEw0i0yELDVqaF5BGRaMc5c/3MoLWfZiRavFVjbrZ0S5OIgAiIQCUQkIFYCaMkHUVABDYTwCjDJjMrzT4q3uzGw8xw83xR+uaaCvKZ0edowdzQWbMYqM1c10q60z8REAERqCAC1WQgVhB2qSoCIlA0AawzM9KsfBjGsdTYMAaxzZjZSwuTIWs68cVucR4kW1lUMIeHzpHPB0mlfbxRbMKEJEKbCIiACFQYARmIFTZgUlcEuj0BjMGsM4j5xhcJMGH0BSmjMD1sfhOHlRoZhenhhN/pX9EEVFAERKCzCchA7Gziak8ERKDdBDJmBqmt0DBFitgw/TBCnRmB3i007PRPBERABCqGgAzEihmqylZU2otAyQhgnHXJDGJyGjCkfetL0uGxdiKhrbCVkYiACIhApRCQgVgpIyU9RUAEUgRSRlo8Ms6Sbp7hVEWFeLBKmTP0JbxbaNiX1I8IVB0BdahKCchArNKBVbdEoFoJmHGIbWZfpvCw15zQu0zlebet9GK5WL1W1huHeAoNU0SbCIiACFQMARmIFTNUUlQEOohAhVVrxmGYNlM3ZMLtAAAQAElEQVRYaLg93U0ZhcnnyYWG29O2yoqACIhAZxKQgdiZtNWWCIhA+wlgnJlRGM0YRq4Za9niW6QXqYHVb1OU3qWOrC4KZI0nvzYREAER6GwC7WlPBmJ76KmsCIhAlxDIZoRhm2ELhl6fttJ9pkJ/aMDqtRb8Y2YLJxe9SYUxXnOmF9qe8ouACIhAFxKQgdiF8NW0CIhA4QTMSMM2s5cPbULPG4WFhAtvMVHC2jWfNwZpudCwlS1cVEIEREAEuoaADMSu4a5WRUAEiiRgxmDKOGPGrtBwkc0yV+htUl/c2vczhfZDTD5hsmkTAREQgYohIAOxg4dK1YuACJSWgBljCaMwzjyeGW1h0s0vXKw21q415F0q8S6KeDePMFm0iYAIiEDFEJCBWDFDJUVFQASMgP9jd37mEJ93eejr3fzCVkdREgQuTjtWlhadKzTs9K/KCKg7IlDVBGQgVvXwqnMiUH0EbMaOiTumDlufMXRh9vRiiVi7Vja0H2Rz2JuLbnOYRLbN4UQ6UdpEQAREoGIIyECsmKGSoiUnoAorkoAZhynjixm9RLi5MZgw4yxf8/T2dNrqs/KpmUTady7YbBz6sNs80+jDm9Od/omACIhAhRCQgVghAyU1RUAEEgTMSMPk8kbZZtclw5HLrB3GWbb0RC2F/1q72IK+nWLcwltUCREQgWIJqFz7CchAbD9D1SACItCJBBIzgqHZaN5YS4RdMtxyJrF5uiv2HxV5I5Hy3i00TDltIiACIlApBGQgVspISU8R6FYEcnfWjDNsM28cWq5EODFjuDmcmEncHN6cbnHFiLVj5ajJnM3t+wVw0trLEfaF9CMCIiACFUJABmKFDJTUFAERSBCIjENzsdKSM4eJGcV8wolaivtNGYk8vrYaCg1bGYkIiIAIVAKBDjMQK6Hz0lEERKDyCJhRZsZhGE8YhakwRpuPj9wc6cX22Noxa7RYt9h2VU4EREAEuoKADMSuoK42RUAEiiYQhInHuQHWoBlrqTA1ZoRzpJOtuC1ZX8JIpIpkOPTu5nDOdLJUyaZuiIAIdAMCMhC7wSCriyJQTQS8EUiHzMXhqXJoNpl38wlbnmIk0V7QbAmbhLFq9bWVbnkkIiACIlApBGQgVspIlVJP1SUCFUyACTtvDNrMIZ6UcZhvuNiuhxSMjEBzE2Ei2TaHLTZArcSnLDztJnWzEekD+hEBERCBCiAgA7ECBkkqioAIbCZgxpiFsrmR8dhauqUVI749GtjsUosPRy7GoQ9HbhSfcPnVJgIdTkANiECpCMhALBVJ1SMCItApBLDBbErOzxzyvDfhMlVn8dGHK0zhJeKTH6pEYUsvWskgoLnI+Eu4/i+q0HDCaGwjveiGVVAEREAEOp+ADMTOZ64WRaAVAkpqi0AYbl4M2/IWGrYyxUiIEWrlinWtrEQEREAEKoWADMRKGSnpKQIi4AkwYedsJjCwBakx2gLmCjPDTDD6mUNm+bKk+0qK/ImMQz9zSB2FhimiTQREoLsSqLB+y0CssAGTuiLQ3QlERtlmN+6RbA5jGBKzOZyZTlJRm68vwPjE6MQmdYWGi2pUhURABESgiwjIQOwi8GpWBESgOALYaGalmY2GG0+6YQ63ZXpxrVIqcAUbhRlGJFVoEwEREIFKISADsVJGSnqKgAh4At7owpfdDRNGXCvpJBW1ZW8PG9VmFKmxrXSyaBMBERCBiiHQvQzEihkWKSoCIpCLQGIGsfnMYBR2yZnEKBzNLEZh165/YbJ0TmOwjfRkshwREAERKHsCMhDLfoikoAiIQDqBnMaZn8nrhBlE+zgmCBIzleamh1EUDZyzeNPH3GS6078OJaDKRUAESktABmJpeao2ERCBziCA8ZWYSUzO6RUaLkZHM/Zox4p6IxUFvEuEd9tKJ582ERABEagUAjIQK2Wkql5PdVAE8iSQbqRZkULDVqYI8UYg5TYvcUOAbXM4YaxuDpPIFoXxahMBERCBiiEgA7FihkqKioAIGAEm7uzLEPN6t9BwomDhv2b+2ePjwCUeL2eEeYycEcZozQiTXniLKiECVUJA3ahIAjIQK3LYpLQIdF8C0UyewwgzCoWGrUwxYsahlYubsRdgm5pLhA/jtpVOFm0iIAIiUDEEZCBWzFBJURHoMgLl1zDGITYaVprN06FeoWGKFLNFxmjkRo+Po3Bzt3l6MW2qjAiIgAh0BQEZiF1BXW2KgAgURGD48OFbWIHeNZyyMAbNHxljhcwkbmxqsqIm9faTh9BM2Gj54g2Nfs6QCAvSbMI4TQ9bTHrYMlo4CDBnTXcihgwZ0gNHmwiIgAiUAYHcKnC2zZ2oFBEQAREoBwK9evXawfTYukdPh6mVMXNo8Vhr3jG3tfQPNiXsQoy2tYkCef2us1yNK9dhIJoJ6FzWx8pkynjM3Cxcs01fYpwbOHDgLt6jHxEQAREoYwIyEMt4cKSaCIhAgkAQBN5A3KZXT2zAhJGGJ5GYnFF08UQ8xl9mfFr6B/UJA5EMBRuITavWU8yljMTIGMzXrRmQMBBramq29xWV6EfViIAIiEBHEJCB2BFUVacIiEBJCcTjcW8gbtWDp7Nm8JlYC+YmJbCpw6Q/w3hMxln6yk2brJQLgqBwA/HDDVQbGaG+moLCsQG9faGmpibfFx/QjwiIgAiUKQEZiF0+MFJABESgLQIYdN6o2rpnT6bwEkYa1lmimBmA+HLOHKalf1jfQE6rIszbQKRtn7dp1YaobFFuzYA+vlwsFtMMoiehHxEQgXImIAOxnEenm+r27rhxu3fTrqvbuQkcYklb84jZXG8cmuFnYhHmRtJK+MPNj5jfsWz5CIbnu5aviUfMSdM07TGzpWBwEmO+1tJj/RMGIvl8X3C1VTsB9U8EKpiADMQSDt6SM8Y+8vb4sf8vvcq3x409e8n4059Mj8vlXzr+9OeXjjvtBEsPx42rWXrG2OnErV06fuy3LM5kybixJy854/SXzW8SDh9eS751b4//7IkWNlk6fuyf3h5/+lXm7wjxbY4/PVyakrHv4p/17mmnbdfe9paPG7dzU9D05Hvjxm1pdb0zfuxhS8ePXUQfG5aecfqad8aN29biJd2LALN4n7Yef3TLLbDGkmaYGYQWWYC7MvmRCvW9ZEXzEfL6460pmkFMGYMJPRK/qNUiPpGS+HWuxx6DouZOjjxyRUAERKBcCcTKVbHurtc7runToQs+vtOyFVvtPHX6dRGPPj03PBgEbo+V48YNsLh3t916qAuCvsxyeMPS4sIwONTFwwXm70ipdU177Tz19iB04ajQuQHxHsF/FdOeGYAY0qdZ2UHTpi3d+dbp/bebNs0/1ou74HKuu3XBhoYBtTUNe+04bdr7lq+TRM2UAYExY8bYjNugPjUxd8hWfrfHGmOPQ7cwHueXLUyEXbNw8/RoBpHjxRt9lGxzI683JuMZ7yBae4m/qIIyjjzUE4WJ8fpEYY4Qwr0P2sW5HjVWcJcTTzzxAApoEwEREIGyJRArW82qVLF3zjj9pKVnjJ3DLOD6pWec/p+lZ4wd2ryrb59x+qnxmLvSBeHAt7fb5oG3Tzkl8fkjGQfeNHM1l58XN8UajiLo4rHYaNx5xB2H6xaPG9eHy9IB8cbwAQvnao9ZzduXnDH2Ustjgh7Tl55x2sXef+Znj1o6/vTHkbXE37vic2P6W3wu2WXqHU/S5vVcqn1fluYov3Tc2PFLx499bskZp6+n/YeXjDv14CVnjEX34GNhLPjZ0nFjz7VZyKXMTFpbS844/W9ceYdhAJ8Q79vz603x2s+gz2xLM8nWzpLxpx20ZPzYlZS9e+n4sW9ZPkllE2hqajrJenD4Nlu7Gu6O2CcsyC4fOvsuJREOfdgnYIxFbvP0DxoafFIQBHkbiPF43OdtWh29g0gVVJwwCtObRQeSfPNZ0h0Gbu+DdyHFOdr3fXL6JwIi0EUE1GxbBGQgtkWoxOnxIPwtU2437HLr7X1d4P7oguDa5k3sdOvt/wic4xFx8PDOt04/aqcZMxLra0QZw2BhGMa8gchF6nhmTX4RumAveyxbEzQdFgbBK7vccccKy56rvSAe3kr6yQgTdI7m3Miesaab3//0p/u5eHija3TnxuOxXZ0LVm1s6Psz18q/cJKLcVE817lgYa7y6LaDiwV/ZC7lVOt7zIW3BEHs17vcOn0El9gX0edHO0+b/keX9o985zgXvIGC/7XL1Nuvdmn/crVjWQIXbB0EbuZOA97c08KSyiYQBIE3po4aNJBdJUx0psVMYTKeHdFnyJLeQNzra9f5jBh9//b58viJxWKPWbaGN1YwIZlYaJvjzqLYNX11Ld2kHuzvGfl6HcohRUzUJ7zaREAERKAsCchALPGwhC743VJmwCJhZuym9CZ4XLzrTtOm32xxQeAe5sryEfMXKHUYgYdjdG0ZBMH+O7na+4LAzW8M4vao9wjqfCSqL1d7wcaGGUEQfPyDU0/d6t0zP3ss+V/a9pa73m7o3eMzXIXf3vn22/8zeNq0lbFY8H+kjURabI2u5hXr59vPn95EXctre62ZkKt8g2syY/RxZhtfsop2mjr9WozfYeYvRnK1k6grXL7z1Nt/Hfx+UWK6KBGp3wokMGrUqP3Zt46qDQJ3+NZbJXqQNL4SM4dEEQ5w0sMWTA9b+n8++NA1hKF5n5o9e7Zf/Nrna+Nn1qxZKzEIX3D1TUH9c+9yeIW+RByfeZq7kVHYPN7CvT+BgUhfKHe0HjNDQZsIiEDZEpCBWOKhCVz4NYyTIBJmxj6X3sSS8aeN4xHorUvHnz4rHro/8hjZLljpWdr01wZN94ehO7TJNY3GvT+YNq0Jo242j3jNkDsiFoSp9w+XjM/enp+VDN2cdb2CT3PxOwUlplvDoYvv7IJg6NKkkRsPw39Rd+rtessTSfQOIulTuRi/vsPfZjM9k6N8EFJHuDQq2163ED3b21ZHlT/ppJM+ggH00OjRo2HcUa1Udr1BEPyP9WDMDtu5XjU17GYJ4wyPRePkH350xUpfhp/7kYI29PBlNj7+ljcLOWZ8+XSXY8jrYxqlx1tGC1t60LuH6zP8oxYVo86fm0fSkgDHxK0cG/djRA9umaqYaiAw7MFJexz92E93rIa+VGsfutBArFakufsVjhnTKwiDP9c0Bj/BgBwVCxyPZV3B/7af+o9XA+ea4oE7JwjCe62CmnjNTOKOYX7kQAw2//5hW+0FQfw2FwanhC4cEwtr/m71YByu4GL2L/RLGbnM9GHc+dSsP4ELf0K5r/h3FYMge/kgWONCxzPCrFUUHpmrncJr6pISXABHNDU1PY6RcCQKDEe0NSOAgWA3PMf3jsXc2YN3YbcOHfu4d33WsLDwwys+8MV4vOyPDx/I/8ffdG36z2JvBJoiHCfs0qZO6CzMzVRGOFf6FmMPdkGvWsfYn4wBdIzTv2wExsHnGOQ/HCtle3wM/9ek3sPqpoTNZeiCyRdk61QUs1eHmQAAEABJREFUN3TBlB8OWzD5WQun+y0cCXW+RNqEKDy0bvIfkOdT4QVTPja0bkr84P9MSk6tRymlc4fVTf77sLpk/xZMbqC9N4YumHxFSVqIxf4nvqnpl1FdQxdMuZP6P0y255+yRWlyu4aADMRO5L5sUFNtGAQ9gtp4YB+TcEFJLV9TuBrhQq4wnw7iNXda2R2mTXsdd8vABTvsNPUOfxJpq73aeK2VHRmGQWOyvNuiZtPtLnAfWzLuNDNc3LLTTz9wyRljL6LunJtvLwwXbmroc3Gu8j3iNdNdEHyS2dMjrCJmKL9PvfPN70K3IR4L+3l/nj+52smzeJdmw/AxnrO4+G3TpYqUf+PXmIpn7rqL69+j1rxmjXnXjK+kJ+lgpJkvTLjN019cvcatTH6ggmH+oGUtRGKxmC/T9P5a1/DWSsexmyxOe4HLDJPSWnrNVn1d35MPIJdz1HuV91TbT4n6wzFiN5VzMRK/V6IqO6SaMAyOXDB0QhBJ3bCJv253Q2H4DE+YhkT1BM59Ev/en3x4kv9oMAzCk4PQvfHEIZM+JL7DNo6lf1m/gt41u6LDLcjFRz50+c6FNjgUo3nYgimvReUWDJ34qbqhE8+x8FF1Pzmdvo4MAnfmAjgGNTWXW7ykawnIQOxE/vYIluZ+0BgGj8Vi8XeDMOjtwmBrMxaJL3ALHwpd+OpO06alf6k7l+mNB6OK2movuZRMHTOA06MyW9189wdc7ZiZjN2EERc21IS/izUFd0fpudwwFvs5l8pvDPggvj5bedp6l/j/x8nlH1Yv9ZwVC8LzcR0nhl8HLnYd8XnfmRarp+vCf0ceeWQfLnR/D4LgStSo+cpuenoGh6wbRvSP4HTAoJ493ak7bO/Ybxz7diJvGBYc/vfKxDWUi92j8+bNW5aoKP/fe+65501yP424TU8sNsdx/CEcPehjEakwsRnhLOl9TtrfBYk/vXcos4h+9QArI8kksMW4T1hEDT9XsU/chFsx27C6yb8bWjfFv5pgSg9bMHm6ifnzEZ4QPRyEbl/Le+RDk7Zhr9+H4+BZbra9URVzwaHsc89E6UMXTLl9aN3kZbSxZmjdlLtdOCk2bOGU4fjX7/fMpJ6Wj/DIYQumrPVhS6+bMmNo3eR1QxdMXjp0wZTJlieXPHjoj9/BePuBc8EHsXh8jK8/S/khj00aNKxuSp2vt27K8mF1k2+l7gmB88ug7TR0wWSv81B0HLpgyo3DHpr8hcDFfkVfYy50Vx/26KQd4k1NDxxVN+Wzzv7l0JOyC4fWTX4UWYE/NRNpRSSlIRArTTWqxQjscuv0T+40dfrvzR/JTtOm37zL1NsPisL4ryZf752n3j5g51tvH4/UDp42za+fQdy+O0+7Y47l3Xnq9N+Q13+9aeHmsvOtd/xil6nT90qPp65zd751+pj0OOrI2Z7lQ5dPUWaS+SPZZdod91HXHugTkH7kTrff/kKUZm4wf36jpdmjbgub7HLLbfOoZ1Awc+amXabdkbX8ztOmT6VfO1hZ5BM7JWc6d556xy07G4+pt/9whzvueA9/YHWaoMf+yAzz7wRb2jjR/CbZ2tll6h1P7jx1+raWXk4ycuTIXfv3778Qnc7sV1sT/vKAfd1nd96JoLbmBDCiRxB3OTtB+F977+l61nCaioyspBsZixh8ZGVLxucKP7wy8XiZnH9Dit3+bAU3LXorah43blG43sENvSepDuHs6UHPWjfg60c7LF3urWK/wPgh4PSvGYG+pxzgtvrBiS7YoicPX4Kz4fTE8ccfX/DsVbNqKyIYBnFu3IM9Mbj6xuKxM4IwfDkMgwfCuDs+0YHwgCBwj5o/FsYu4kb7E4018Y9u6B3fnbupQ4c9FPv6giMnzMfwWr71h7EvWL6wKTw9DFzdcwdMqif9OvL161EfH0DcJZS/6IiFU7xBanmzCcbeN8IgHBCE8ftyle+zMfZ7jsNNdUMnbhG6YAhirz4tCV1oRtzbzK4mps+TDSw4auJfMQx/FQbB0gVDJ+z378Mn+b9clEx2udqxdPo2IIgFp9cNm1DUGrxWhyQ3Ac68uROVIgIi0H4CXNSOq62psfcND9q9bx/3vwd9PDigP0/Uw7D9lVdZDcymDebicnvAv6/tvmsmJ3hhNHJNS3LLM7xy0yb32vr1GGthA4+XizYQUcnKNjW+tsLF126kPoOfnEFEMdSxCOLRLxXOnd5j/53cFmceSk5n5+F/sJ/ohX1PELMZF4r8Bq7Hfju4rS8/JagZvLVjDA7q0bPHk9xEDCOxbLYgCBcOi97Vq5uyqBSKLTxq0isYYyt6bQq46Q9OcIF7OB6Lz8D1j51DF+zl4m6GtVU3dOKPkd0fOWLS6kWHTlpOnM14J5b5Ctx8uNkqEs4FwbAgcHc5/rG/nhp3wV/mHzep8aGhE290Lnitpsmd6pr9o+xxUd9o82eBCyYuOHrSa7nL00bM+Zuph4Ze+mbd0Ak7PDR0wg2uyH+52+FUEAvuNiO4yKpVrA0CdmJqI4uSRUAEiiXARf8iTrBzODEPPHrgNu6aj+/nBvXqmTAiiq20Ssvtt99+PWOx2N3wGjBi24Hu0zvukOKE0UivmYPgaoGnWTwXCh+fPf0fb6eeKM+YO3fuKitfjMycOfN99LjXyq6f9bxzAe0y9eGCpBGIHw2IT4bzSO8zZj/X68jdqSKw91H/OXz48OTLlk7/IBDxjA3cwm192RjX85MfcYEL7L3E+RiJZfNeYpj5DqI34FC//Vvong3CAGM4PDTuwrsWHnXZLPa6rY+qm3wmla9fcPRE/2dc7YtgHrXeNmzB5AUIZdy+zMgF5OFYif+NXfOTzEQOouweK/s3/cHiXRBsjQHwp8j4IzMze2GLP5fKPu/fQbQ+BqHr3Rhrmtpa+TBwW4bxmF/OzOdr70+eera3GZVvSYD9o2WkYkRABNpHoPn7hl/dbbD74d57OCwgztHch1v1Ydx+C5ZqLbDrrrsyi+E+vs+WW7iL9toDTnHHRSvNjbhFbtvpKzbVu9vefscjw/j8H+9pxw8Xy19Z8Q13PuWaPkgspUicRXEN9g4X5NB7UvFhMuxj6U4UTrr9zj/a1ey2jQuC4BO9evX6SzJbd3Y8MD/2UIg4Oh7L9//msa7v+E8Q62r4sfcSy/ZrV4Y3zmhH3UDdwjf2icep4Eh2jgEPDb3MPiqkkuCxWOguYIfjLoWgbbGaSzHedlgwbOIwZH+MtFRa3bDL5hCO9dkU+4lzwcP2eNnxj/xrqffsBUMnpH9ccyFJWbe6YZc+zMD8pzZe4/9wQq7yxG8Mg3CXrJUUEUl9BelZRBMqkoOADMQcYBQtAsUSYGZjt9T7hjU17hf77e0/tHAuObPEmT110XP6xyzrNogtPTNuYM8ebsLH9sxhZLXkF3FMuC3T/7J4SQS4jhnA1AcDUWSh7uzZs+fQln/va/0dT+bQE7MA68DqJq85bebrf+FxLti6r8MgOBsW95988slb+4Ld/Ccbv74nH+D6XzLSub49jddZ8PqPvZpQfqiClzBuPjrksUl9j1ho7/YFBxesY+Dm0kn7ejn12Dpw7kHihgZB+Hhafb3NCLTwsLrLz3FhsI/5UxKG81zovoL8M4rDiLvbxePfHP6vSb0tbuiCyTcd/fBPDzR/LqGNq5jV/Yz/aCYIc5QP52NYfN/qIN9ewxZMeY8Zz8+HQWB3VL4tS8tXitEz37rLMF9ZqcQ4lpU+UkYEKpoAF6vjuKg9xoU+8b7hgfu7j/fv5zipYzXEcTm9YjwkwtyPV3Rv2688xvTHYLUIOXqPvn3cdR/f123VowecqDuNU4JXS36J+DCZPzP9jXXr3X3vrwipyTU1NbX6hablyVcY3ymWd+P8l13TO6sSxh+KEG/RRYVjGIdbXTbG1ey6tYPFMej7+JgxYxLvkPlau9VPzPcWpuZ6rvi9S4S5Pfbf0W015WSXfC/xYJjZeonDSC6brUdD0/+FLnijz8bYitomdz+GzqZClVtw1IR72aHshdfUzU1jzE21epqCILXAftzFfhaEbnt7XBy6+GRuld4hvIPlMwliwd/N7bFV8vEygQ8GxL9mRltDz9i6YQsmbwgCt/bBI378FEk5t4eGTriNet+IMYuYq/yG3vH/h86h6VITr3kmdO6eh4ZOvDEMmu4MXfiexedsIEtCrnayZFVUiQkkDsQSV6rqRKA7EsA49O8bBkEw8OhttnLXHrCPsxkxY2EXtYTrHNc6zp9x193/MeszBhD2d453Gwavq+E1oLZHBp/N3LjMAAybMe/0699c4ihluP8zZ86c2RQvyTZ79ux/otezVvm6W5jYoQXCzhQLLbLIcGybvq7/hNGu52G7Ov7tRp2PY0CPwN9tNwwK57kmBz49XLPtlq7/xFGJ9xI55pxznf5e4vzjJm20R7T2+JX2MzZLqxs24cgFwyb2WTBswnZ1Qyfui3+sZaobNuGKBcMm7t/cb+HmQr4+dcMmpm5wHj5ywvMLeCy88KgJ/4jyPjT0x8+Qb0+Lrxs6cXf8H1swdMLZUTqG5j+J6zP/gElrozh71Fw3dMKouqETayxtwdCJX4vSIpe4s2j7+ChsLnn3rxs24eu5yttHMguGTTxiATouGDahd92wCV+ycguPmrSybtjEgy3ewnVDJ5xM2ue9f9iE/ya8l/lN8A8yY9T8udqh7JF1R00om/dQTddqExmI1Tai6k+nExg+fHhvjMNbMAyv5ICqOW/Xnd0PP7qHM1OHO3lmDkOucaFz8TDhcrHDhvDhTle2DBrEMNwdw8fWg7T1Nbf8wi47uh/BiweGLfi0xS9X+lOr17jHV632vWVcvuE9JfyhzgusuoYnlrr6FxMfwWDQWRQ2b1i0G/SscVtecIzrM/ZATM2wPxXNhtXfjBn+brm1xjXoWeu2/MbRrs+Zn3AuFkTvJd5iHzx1S1jqtAiUkECshHVVQ1Xt6sOIESP25mT+bL6VYFQcTf55+ebvyHxcgIagzyL0uRF3R9x5yCb86Qtxd6QKFVm3rW/Yq1evhzEYxverrXFX7PtRN3aH7TES6E7gcDEWbMMoxPpJCyfS+e02G/vSjsjvYWVfOJ65z5ZbBNcxa3jmTjsmuGTwAktGGIgZ4dbTf/tGYjFrcv1x5syZD+OWdLv33nvnY7jYsjdu/U2PJfSnBeIw7JLj3o5w709/3A2YyCPnPQbaOfrzMHsRdr/hON2Oaqt6GzduHCNNFwPMf44bRr5Nvr1H7+v6fX+ErZfogiAYP3jw4Ee7y3qJkNImAh1CwE4+HVJxuVXKyfUC5D7kAQyfhZxoP2U62ns+Fmf+Spb29oOT6kX0/1dc+GzK/6v4X1m1atVWuK2+WN3edqm/Yjf2m+Nqo/UN+/R2/7v/Pu7j/bb0FzMubWYlOLvSmdFgbmIG0aJD4kPzVGzf81Wc/aM/x9uXYHUPZd5kP/vq9r161v5gz93cNft/zO25Rd8kL1L9DKthCeIrMXAAABAASURBVFN8jFtr/LKl37jkbffmBnttK1zR2Nh4ETV3yEbdF6Lbh01vrHQbZjzD8IYOxX1/XMAegHHj+EceZ+G4hVE4CnvXJfqbLb1mj4E8Qh3t+p4/1NUM2rImCILzY7HYYljOQM5h5npLilf95jkFQZt8a/bd3vWbPMbFBm8FzuCgHi3WS6x6VOqgCJSUQLcwEDmZ7h8EwcW1tbWnz5o165h4PH4B4T8PGTKkB7MLr1pcSal2YGX05a1sd8bt7Qc8tkdeTqq+IyflBQsXLtwAm5XJuKxOe9vN1Z+sjeUZ2RF1Nm+aNux9w/u4Eg08bput3a+ZCRvUM7G+ITZAwkjAXoCjS4WpJCNMOlFVsTF7PvCkk076CDdeB2AUHgGfszEM76K/q+jgDexbY7aore3xFR4n//mgA5y9o2lTbaS3yqfQ9AdWfOBufjvxhxgo++X2rHuI3q1u8+bNW0G/zrVMG29/0tX/ZzHjTogBp20XmkvQOhiGcZdwnUu4Yd7pPY/YzfW/6jOx3qcf5FzPmp60+Snkr717915jjJEzjbmxtzGwsXAV/G/atGlNXn1uGPwhYhzz5BcbuKXrN2GUq928XuKD8Mm5dItvRz8iIAJZCXQLAzEMw+3p/bq7777bLlZu9uzZizB8Bi1atKiBk+neXMyeI93hHo08htyEPI1cyUn3W5xg7HHroyeccMKJafkeIf5WxFb1v97WvbO0dCHtLGQh9TyMXJKelubfmTy3kr4I+ZPVg3sccbOiPIRvQ49TcP/JhWH7nj17TkXvPaJ0cwln9IPy/yb/zYjVe50Zw5aP+BY6kWcCjD6BXEe6PfL+DHl/SPzXafdiXP+H03EvId3qtS8GryaPS2/XwqRnq98epVu5DH2oL2d/rC4T8qTK4s/oC7r9P+KM7SO41yXZtVmn1VusMGvTm7ai9w3deYN3chfv8RG75mMchN7F4114ZnXT0yM94BZWsvTo0WM5N15vMMP1NP1eyH56E307ZUBtjRs5cGt3KTOGNx60v/vsjhyKzKQFJJKvTT7Z8qXzS09/bd16d/Vr9gckqNy5/+E4n+F9HfjDjPt0+vFba2L9b+pc09JVqIfxRwTxLky5gY8n6N3N8YkZxBASlr+19F6n7O8GXHe66/uto12PYXu4oF8vy34KP3+n7EJjb2NgY1HJ+5LpTp+ci8EMD32DI372G4Jt8sOIdlucP8z1Gn+Ir4MyV9sxq/cSIaFNBAog0C0MRC4U9r6Qvexdx4niIu62d8nFiAvbwE2bNn1t9erVh+P/FCfdvbgIjGhqaroQv1/eIll2i4aGhvM3btw4hBOY/Z1dezSbTHJu5MiR+xK4nLST+/fvP5S6xmDQ2HpWRG/eSO9JPd/CYD2UPIPIm1HP5pzOkedT5F9WX18/ntmL19LTmvvJZ+8qXbR8+fIjqPf4bbfd9tBcOlHvFPI8jnzL+op7F/Iz4v2Fz+pG96Nwz+Hicyx1Ho7/cDgei5vactVvGbLpQ/159SdbWdo+BB2/T90nUc+RuNv169fvm/jzqpP8BW9cuHZLvW9YU+N+uvee7rTttuXSnrjIB9QYMuuB4y9iUdi7XNy82yz9QB5JW/5Kll6xmNu+Zw+335ZbuCMG9HdjBg105+y0g7tqn4+6mw86wH1v94+4I7ce4HqTr1A+lt9zy8EvSl9ZX+8ue/k1V08+WP6H/fg7uJ2ycb6wR83PuIYmt/aq+1x89UY//o49g33X+X9eryDxmJSIRHyQzOcj+AnaTA971roeQwa7Puce4fpf91nX94cjXa+xB7oex+7pag/ZxdV8dJALBm3hzEiiworeava1d3nDRB+K4Nd7zH6u70XHOde3h+NcYe8lPsJ5bHCiQv2WGQGpU4YEuoWBCPc4hsOFjY2NX+FEsS8nZ5vN+i7x2bbX5s+fv3Yhj1fJ9wR35HMtE+4ruKmTC/Usw0hbQd5G4m2NqSNwU1ttbe1oAj3JN23NmjWzqWsP/NzSEpu2Efc69SwjiizhNNyMeggXtVHvK/T5nUXMklLx0+i/fb465WjwKOq5a8aMGeutTi7Aw3i8fH963tbqz6ZPetnW/NnK0p/jib+NPtojcJ7fuRsw4E9orZ72pHFjsXl9Q/++4d7uIIy7dOOFq70rNPxzjMy7hxzk7jkUMReptPD0Qz7ubjhwP3flx/ZyE/fa3V3wkV3cWTtt7/bdom/BPArlZ/nrm5rcpS+95lY0NNgQr2c/OM08nSWcAzbSlrW5Ply53q27er4Lm+LsDhg3KGi2jX/cbB4fjuIjlxuMrPFtp9d+bDvX65QDXJ8vf9L1/fYxbosfn+j6/fenXf/fj3f9bzjb9f8z0sI9K0c8eX3+8kjf4uLjne1Ahq1YfrX77+C2/MlJ0XuJZbleotM/EShTAt3FQPT4586d+zyGzXnM+u2LcXEls1C2jIRPy+eHMpzGW+YkfiPir05RKsZUDPkT7Y0wwZDZFUnNyEX50l3qaEQaEK4M6Snt93PRDNCnYJ2iltHJDOEomNUtpH7TJ2sleUQmy9p7SqmFZ9FvI+1bXB41FJYF4/Ai6p+DDDx6qwHuWmbGBtb28JXQpl3DnM1kWUS3DTebGe1MHv/9+lvujcRHKY3cOJx6zz33pJ4z25h0hnBs2w2krXHXFLePVv640NmOYftDSzdw2eMxFM0aCpReSj6xbbdwfS89wdUevqsLumi9RFfB/+w1Ip6e5L06R7aucg61V4Xs9aVsyYorUwLdwkDksYK9R3dLNAZ9+vTZnRPQGh4bF21QUH4ne+dt+PDhtdT7RcKLcFMbJyIzKL5w0kkn+dXsMUaPJW+Lrw4pNxj9eCbkzHg7m/AiLnL2lv1uVtm4cePs68VdzW9CvU3M1BU1bpTNSydrp7lQ9hHk1FNOOaUvfenFAf8Qeh+Tno/0guunTFH9gdF82rY/s7UNrhm/9uW1PwEVWyf1ZGyMV2/6Gb1vWHPezju6H+7xEVcbBC4gJ2Mlt4s53PLOMlf34SozuMIgCMbPnj17Dip1ycaN4Cz2yy9a440L33Sb7vGvNptuFiXXjF9I2HGD06k8gp61rs/5Q13P8Qc7FyvdeokYT9tjPNn7wy3W2uTc8Txym9M/EahQApGhUaHq56c2j3j/l5xLOZDXccDWcRK/lvDnZ8+evQ632K3XgAEDftOrV68nqOD91atX34ib2rhYPMWJcDJt2Ucqd+CeT6IZkzibNy5qK5gR+y26vYz/Q6sHvV4gx1PoupTwbdTTk7Df8N9KvvtIO8hHFPCTr07ZqqQsUyLuLw0NDQ+jg+n3IHo+kJ6XPHn1Ob0MdaX6g8F5ChwyOKbnTffPmTPHHv9fRZyxsL/G8QGsfkPYLjypOi1cjIwcOXJXxjaxvmFNjbvio3u4sdtva3VnMQrDHPGJGSHmg5SOcRAwEIx3yfjdjHH4t+QXyxwT57P/TaeJLt04JuzjnP8yJTbe+oTbOOMZ8/rxN4/137su8ZAgFYaPj49cpRuOltzayafnqH1cn4uPc26Lno59xt5LLMl6iYzjt7zCyR9uou3d732SQTlFEOAal3XFjiKqUpEiCXQLA9HeJ+QR0EVcQLbAHYoci9hfcXDz5s17Cf9+xg/3QfKMML8J4TM54fsvIcm3jLQdLd6Ek8vrhL9MngNwz7E2yPMSfv/nkywPaTcQ3h33NOTM+fPnf2jxkRBn7R1JnnOQPRFfj6XjH0f6zoiVPTjSg/AlyEeRJy1fJNY2cTn7QX13WF7yZNWJdHsUbkagw/91xBtqtHslZS5Nlv0F8Qci1if/VXZ6u8k8LeqnvPUzgyt1RPqk+oOhPJATrc2eWlVeWiuLbr8n/WBkCHKBjYEVwp+q08KFCkbqiJqamv8wxgft0ae3+/U+e7mPb7mFv1gljJy4S7hhDlfpHclnU1Oj+zmPlW/CQHRB4Lj5upT96XeFjnNH5UeX/0anK4xBw/Sn3Yb/q3NhQxMmX+gckezjzv5xW+FSYYsnRyrsuLlID7crPdluen3duP6afbZzfX8yygWDt3JBEBzUo0cPuxnHagRKgRvnCYYztJv75Zw3DouKM/7nkvBX6gd+IpYb4GyrLhyNIfQ0ZRfgXmk58bdYCcLi04W8LVaUsPRW2ujQ1Tlo9yvofWdShzH4n+IJTPMJkZKs2GFtSDqHQLcwEDsHpVopAYFDOOFeV4J6iq6CE68trDyLE/s2R2/V313NzOG2PXskjUMu6cxgBC5oFuZi7uOVzkUROh3HZ3l9vbvopdfcg8nHyrR3PjcKPy16wDuoIDr9CN0uQMLGR99yG346Z/PXzUFif7GmSXcA8/uT45/C2FOdwCfYpq/re+lIV3PYYGfHOjIHo6bYv+vbm6H7HXIe4uw1HNxTGEt/E4zfMaOYddUFS0N2pP0zubG9mCcXba5+gTF2FGVarCjRWhvUP3BTB67Owf7+J3QaiA7HcqN/TVNT0xeYEMl4bx0eHbJiB+1q6yACMhCLAMuB/CCzBKkZsSKqKKhId8kM0+90xQcGxpe73cz3DXfawf1gt8Gupy3N4o2/xEWdaxcXc80QJjiELrvbMXxeWbfefevFV9xrG/wyMvYx16kci61++GVj21WCbv/LRfEs2m+Mv/Wh23DZva7pzQ/Yf0KiEvuTechjjuI5zgxEZ/FwPWpc7/OPcj3OOMi1571EjK/eyDT0/owZhxhi9qcRp2Io2bvRgfWJGcWcqy5Q9smZM2cusXy1+a1+kXVFidbaoO4OX50Do/DLMLDF8f9prwDRZsZGP1/niVPJV+zIaESBkhKQgVhSnC0rY0Yq69dbIwr8u81WM3eOqb+XbOGukmJ07ypd8223d+/e93ICG9+vJuZ+ttdu7rRtByaNn+bGjsJ2xeNC0Kl87v/gQ/dtZg5XNfKoNgzt3eGTuKG4K9/x7ap8zKxMpW37s57rww83uo0/m+caHltsD3uJThiJZi6aWIRxNb+Jwp3Dp8fofVyv7x3r0tZL9I9KjX+eUouBZysq3IJxeCbnkW8wjr/HYKtJK28fRFoeH0WeaNUFH45+KBdDWl39grIZM3NRWdy82iBfxkZ9dkhnxFmA+GJW52iiXJt2BXk6bMUO011SGgJtDmRpmqmOWpg+3xODL+PDjM7sGQeVPf78FRfGz3dmu621VUompayrNZ2zpXFS9ifJ/rW1eMOk8RP6rEQoDAnjgONnugxWZ4X/+s4y94s3/QSLtf0M7R7K7Jxfn9T0KXfheLW/imSLub9oi2nX/+Yh13DnsxiJ7F9B4nG89SEkxilsY2w4oNG5fIJ+vWjQN721/83jh1mz1Cwh/j8GQTCFYuvYPzOWhcFYnE981lUXiE9tlG9zJQjyZF1RIt82Uo1l8XBsFbU6h622EYvF/kKV46iDuYwTh+DP2IjvtBU7MhpWoGgCMhALQMddYsbfbcZY7NSvrDgxpP+95AI077iszZkU2lI6w/bWVWjb6fm58x/FCWwl0KidAAAQAElEQVTq0k31wY9ffdNNf+99Z0YQVyvvhmFi5rBFmMdilk/ppeezaPUa950XX3W3LFvuhyoMw+sZp8OYlbOv6H1cpfxgJD61cePGg+nDDaZzw53PuA1T5rjG5951toMRj0GUmDFTOMHBrDXj0tE8Gma96DZdfb8Ll601Y2/q4sWLj3FF/Js7d+7TnKPfQn7fvLg9csWAy7rqQnpe20/oc6urX5BnIWVarCiRbxuUbW3rVczqHKtXr7avuN9Ct3kYiuchNzf/04Zw6bQVO1rroNLyJ9DdDcTY6NGjL8NIsb/n+wR+v4YZ4ePw212/J0n4Nm6JTrFHq/j94ma4zf/mb4y4S5D7kacp/21fOPHT4uutRPTmX/K3+uUadU7gxPEJ5Dr8Z1hJdMrrqzjLm5SsOlKffUn3CDrcijyJXG9rPOaKT9blnXQmFkGZbF/X5Wo3g2HzunL1D/3sL+HcTFvpf5s561iaTvnI/PnzN3LXfyZ8L44713T9O++5K95Y7Brjyb+IQSWk2bUKG9EuXYmLWMI4VBg8nkspeDy/dr373iuvu4mvL3avbNxk9S6G/fGMz1dtnKytShTTnT58Bd1PRpaEr3/g6q+8n8fO97n4GyvpJ7Fs3HPwa/uXdxSfOLxKziG+qdHV/3aha7z1SefioT2evYjxOfO5556rT5Bv+9feqaNMasYRA+lIxGbS3OzZs+0vPX02qoVwi1UXKNvifXbiWqwEEdURueRpsaKEpeXTBmVLvjoHdV6LnGk6cKP/MAw+ls6RNOunsWn3ih3WRmdJd2+nWxuIPNI8OgzDMcuXLz+6sbHRZpBOYYfIiwk7/Kcou6y+vn48J4nXMFoOoOzePXv2HMOjhmGkfffkk0/2Jw78rX69lc+Xa7Q3hTuwx5Fv4b8V3fP6Kg6dUltrOpJpi4aGhvOZ5RiCvrv2798/eoydK54imRsGXdav63K1Sz8yGKbX1lr/0G878l7EuNlaY8dvu+22h5K/6LGkrtSGTldR/wnIigdXrXHffeUNt6K+wdnVKTJ+zFU4TBnLpeJhfw1lwmtvuotefcO9uH4jiMNGxuGXmzZt2ptx+VdqkCrcw8XzHmaT9qFvV9GVpvCV5W7TlLmu/lcPuqalq4hid3Ohd+NJa9E/fiZG4QSX9vKIL1/r6n86zzX9e7HtZytAO5xxuRpXmwiIQJJAXsZQMm/VORs2bHgSg6vPwIEDf1JbW3sEFyGbmWMCqfCuYlg9xwn/NYys31OXLdi7LRcBv24ibbT69Rb58/q7zelaUXdeX8Wll2lDx6x/Wxrds8an15vmz/p1XWvtppXN8LbRv1cYq3fsb0LD3P+d6VKOJXX/CyPfZmuffJ0ZrG+8/Fr47Lr1diHxOtJmyjiyCPuzcmYkWbwPc1HPCMfDzPxKz+CxeMNGd8WbS903X3rNLWL2MMnwUcbgQMbiEpt5s7jCpXxLMNNj76ldzH5+MFraQu8u/tQ7btPEWa7+dwtdfNkaTMTQGSjbr/BlhB3/vJHEjqZ0TyJvPk3PLXObJs8NwyWr7Jh+knP2QRiHC0DarTeONZvl0+oc3XovyOx8tzYQufB8yMzhMTU1Nbbu3ed4ZPmQvTeBUWTn40xSbYR69+49gnJ2F/p5TjZ2kL2UrQh5/Ndb6Wmc4Nv8ci09f9Jvj0Ta/Coumdc7BejY4us1qwDds8ZbmgnpWb+uy7ddqyNN8u5fLBYLco1lWn0FeefOnfsWM1dHMDZT1zbFgx+89pa74/2VTO2Eds22C4t38bggeZHGUXqa8ZvigQeODsfzMf9Ta9a5v777nvvOy6+7r2EYLlhtBhHXeOfuIX0MF6tPMgbPFzRoFZgZQ/EZzheHYyieRL/vZX8K448udpt+fK+rv3yea7zjGdf0yvsubErct5LHGcjUTCK8LezjneENnYWVDge3mUfEp+HeF1zDNQ84t64+IM7eNzz8vvvuW0rWkm88UUmtOsG1ZUeepMxDNuF/q+SNlXGF9PkpnvD4P+JQxmpKtSwEytpAzKJvSaM4UL+Acfi7mTNn3h8EwTlUvs/gwYO35GT9Lv7dEGdfZ5G2q/mbC/FNzP5FDPsS9n4OiAPJuzfiN05ELb7e8gnJH8q1+eVaMmvKQce8vopLFUh4WtMx69dr6J41PlFd5i/9yPp1HblytkuZdIZkTWyF9i/XWCZqK+4Xo9O/l4gu37fL8/UYNL986227hvsKYZPpZpkptAypfN04fXlDg5uBgT3lzSVu3HMvux+8sdhNJWzvGLogeB9OV3KzthfG0skYh/cS7k5biKE4k36PMQbsL1e7eLgifH2la/rn867x5/Nd/XfucvX/W+ea/vWqi69c79mQTy4E8uEQbmp0Db972MWnPe1gSyn3PXgX9L6hFSpEOLelrzrxVcq+smrVqq1wbdYYJ/uGMdWlq2Vk16r1WK559oX2L1rPpdRKI+ANmkpTulT6MkN0KwdxDcbFWxgByzjRXM5JYyUn6xdow/78Uou/hUx8aiO/lbe/BXzQW2+9dTcJG6nreeIn43+TR2Q74HL9C1p8vWXxkXBRfMrKoEOrf7c5ym9uMV+staYjdfbK8fVarniKZG70YyExf+GRTcbfa26tXfqdYkjZ1FZo/3KNZarCdnjYH65Ez+OxDFfcz0zXBS+/4ewvekQzYoFNVjCTExBBPpcKW5sWX+XpGxqb3FsbN7rH165zs1Z+6G5ettz9ask7buIbS9z5zA6Oe+4l98UXX3P/h4H9MDOHGxIf/qwDz43IaPabHZDv27u8hLv1Zgw4B13Uv3//7dmXxiA3A2S929Dgwsffdk03/cc1fP9uV//tO139ZbNd/TUPuoY/P+Ya73rWNT34umt8+h0Xvr3axTc1UMyxy9rOh+uSLvujJSQeyhLfdWFTo1P0C1escw1X/MvZzCz9tvcNj2Z/u8Yr0IE/QRCkrzqxI2O5YOHChRsY35WtNcuExavkKepLaquXa1Cnrq5hbcLz7+h8ifkl1UOgWxuINkPEjj2OHXtXZCszBKKhTcbvTPxpyMGkzeDk/RL+1FQ5/kuQjyJP2hdblLHZj30J2194OIAy9+G39zpafL1ldZF//6g98rX55Rr5RyALozLUn9dXcVH+XDpaOiez16n7y+hxAO45diLLFZ+uu/kpk86kxdd1rbVL2RTD5nXl0z/Kn4m+d7Q2ltaP9grt/AtL/1BO8k++vmmTu+CVN90TGDtWL3EO23DzxS666DJj2Fb6Ja8vdic9+6I7+dmX3EnPJN0KC3/2hVfc+fCYwOzgr95e5m56f4Wb/eFqtwiD8a36Brd+M4e3YPVrmNhxsiXjZl80ziJsE7Q42iIC06ZNa2Kfuxf5HLNOg7h5tD/dZn+ZJfF4cj0G4NLVzj27zIUL3nDxu553TX9Z5OK/qnMNE2e7xm9iQJ53m2v46u2u3tzzkm4FhRuu5lEwBxb7jMcSmpFbYDj+wnuu/idznUu8b/hEGA8PYb9b4Css0Y/NniELMcxsNQxvJOFPrTpB2jya+gzyQ+K/zqPni3EvJ+xwW6z60Hw1B8q3WOGCcvYHGFqs5kB8xsoQ1kZzIU9rq1Y8TXupvwuNrhkrZeyyyy59KP8uOm5v9ZI+hvA/kPMQO7ad/TUZ/H+hHtPvFvL1R/zTOPL/jLRHkPvxj7F43O3Iez1i7T5EuMUaipZP0vkEurWB2Pm4q6jFbtgVLixv9OzZ0z7E+fsaZsF+hEH0j+UrU8Zhi5lDY4SxyDXNG4/Z0p9Zv8FyVbxwEV+BvI48SWfux70VsS/CL8S4Gcej0/0wdj6CfAuO95BHW54E7GaNm6V/wu4C5CNwPcCYUvx7+K/GnYbcjzxF2MbAZskIVvYWPvcexw194ACiX3hsxhMnz3DTrJdc01UPusCMaedugt0hcFxMDSXbcq1AQVupVSfY3+399Lu4Cf8Z8b+NGscQyrrqQ5Rubq76LQ0mLVZzoP6cK0NYmTTJtTrFjuh5JvVcPGbMmBYrZey3337fpI6/1NTU2AedLhaLnYoefycutfEE6esEaum3vVtr+2hvwm716tVfpu6PUfeRlPss8hszJon7OnV8SP5h5PsxYTOm8WrragIyELt6BMqgfQ5Ym+W0D2sytMkVn5GpmwVmzJixHi5nc0K7mK43/YHHqVcsfts1YDASR5RdxMKCXMvMyTGoZIHJIGQP5GD6MRx3PHIxci0X5du6wwcnNo6dITB91pjC+Rr8F+GegdgHcgcRtjEYRLiS9yf/J+oSR1F0PAUYi4mYxHGWOxzf1Oiafvdo4n1D5+xjN2MULdtV0iGqze9vJ+dq024277Jziq3IwJgN4/GyGfqp/K3VjyH1CuOdsZpDqmAbHspmXZ2CeP93oa04NyFZV8og/u/ks/Ud7UOfMfX19Xda/jQ5ljGymcNwzpw5b5P3PUvD/TTu3qNHj55j6cggbhx3oz67YSR69KXEraZPE8mnrQwIyEAsg0Ho7irwuMEel9hjmIpBwUnMZsdO4Kq14sE1a92FPCpe0cBjPx6nBo4LWXLmMPFCfGY4I71ieixFRaDzCWAw2NGEcAzRvH/MnHI5kjjOLCWKj69Y55qumO/Cx5ZYGZtJNcPZZlkpVfoN/YpZgcIrgsHU6D2t/BRSPzNyzK22UlmOJPTItTqFGdctVsrA6HuCMjtg0Z2G+4C93tOs6np0abHYeLIv38EQtlelRnAO7YdB/Bz1PdbU1HQShuITlPsT14Mrm9WnYBcRkIHYReDzbZZp/pxftLWWlm/9lZLP3nnhhNSIzEMe5CQyk0c0tji57wLpe1gc8gByO2kn+IQO/OEE96/GpqbEeomb6t03XnsrtEfGnAh9q5GLEZkMJ161i+Ij1yeW9EeViUCVEMDkiYw/MwStV3FMP3N9fFq6vW8YnzIvTL5v+GRDfUOHr2+IgVTwChSmuwllc636YMleyFNw/ZTJujKErzD5w7mnzdUpMNjmk92+Tt4G12YL7Uvs6Eb+z8T9jjw2U4g3Y3uIkM3YBsOHD9+KtuxROFHuXgzA7xJXSyDgPH4Srr2H+SceWZ/ErPg/MRTPRf8OP3dbu5K2CchAbJtRl+bgDivnF22tpXWp0nk0jhFX8Jd2nGjWJO8+j6aJX3OymTN06NB++B2PYmxx8l9htB2zadOm8aRN5ARkyw1ZcocJj043r5cYjwc/fGupu2Plh85mDpnfcGYccg1ziTBqMOOxORxd8ojXJgIi0IIAxzxxHEkcN3a05Arb+4bxa+qcW9dghszUxYsXd9j6hiiU2jgf2XufkzGU7COVO3DPJ9EMIJzWN8raB4ctVn1IL0WeguuHUWplCG6UT+E8eGN6nUl/rxyrViSTnWNm7wn6cxUR93G+fgz3g9WrV/8G1xFvhmGvFStW2EdmFpWSHj16/I5ALWVe7N279zUYfP5Fa87Jf0C3V4l7mbRp+O1LbTsd/oz856HnCxiKM/F/D9GWi0AnxstAlbklQgAADm5JREFULBFsdnj7MizjCzB2+BZfn1lzxF+KvECZGchM5OvIccSlDjbCt9nBzczY3vifs3K4GW00T6O8fTV2M/kWIdcNGTKkh5Uj/geEn8O9C7kbv71EbEmRxIi/jHj7Cu8J/F+0BMLW3mO4NyFPI1ei07dIt1m8R0844YQTLZ8J8Rlfux155JF9csVTT7Yv7XYgvoXuVkc2wRC8m/gF/fr1Oxl9zBD0X30S5+bPn2+PbuzF/bMs3NFCe369RE54FzNH2HT9eyvcz99+19U3EaJx4u0XW9Euca6FS6I2ERCBHAQSx0/L48biw/omF//dI87d9oxz8dAeiV7EuaFD1zdsribtZV2BAuPOHqWaEejwfx3xhhozZVdS5lKrB7fFqg/NV3MgT4v6ict4b5ywX80hWWdqZQiMsoFhGL5r8emC0dZi1QrqyKjT8qNri5UykvFWvr+9O2lhyl6PXGB+e6eSvp5FeG/cLyO7M5nxHLKJuAstjPtZ5AfkD3HtXcpDid8H2RaJZilJ1taVBGQglpZ+6guwXF+fYQQdTpPnNDY2fpK7sTM4UBsIF7Kl2mheiBOBTeVn/I1iDDdbMuDLzKodzp3dmc3LWJhH1Tn/jjH6DaTs19D1cPyf4oRjixmP4FHAhfinJMu3+NoNw+2b1Js1nhNCiy/t0H1L6srQnXCrG3exj1Du42T6GLq9ipvaOMn8D/LDVEQneOhX2nuJ69yFzCbaeom+aWxDu1V2YcJodMyI+LBP1E83IqCuFkCg+ePk9HC4Yr0Lf85T0MeWOh43d/j7hgWoXU5ZD2FW7rpyUki6VA4BGYglHCuMlNQXYDzyHE3VPYmbtmbNmtkYMnvgP4Q4+3JtBo8mV9nyFcS/RlzeG3Wk2mheiDS7E8v4qo04M/5mMMu11u7saK/Fny/bsGHDk+TrM3DgwJ+g9xEYOmdQd9KSca9Z2aSu9shhLmkO4+wV3MGI+XN97ZY13so0F9pvoXvzPM3DlPH7L30qG1sLdhnvJX7zzaXhM+vsCQuXMIxC3wfvpoV9pH5EQASyEeBI8dEc5wnXzMEX3nfhlPtCt2Q191php7xv6BuvsB9ukr9zzz33vJmuNueoB4lvsWpFeh75RcAI+AuseSR5EsgzGyezXF+3NZDW4gsvjB3mmPKsPM9ssVjMDKes7aVXgQH4ITOax3CnOQs9Pscs50P77bdfz/Q82fzktfotyR7ttPjajYRc8SS1viV1bz2Tc0PQ4WmM1aVk9H8aEddvPHb+NrOn9m6LD3fmD8Z/5nuJS95JvJdoSmAcemi4FpSIgAjkJsC50ifGk8eLhcPZLzt37UMuWN+57xt6Rcrsh3N1xa0AUWYIpU4rBGQgtgKnPUkYLlm/PiP+UeQ0Hr/61eXx72HtYOTYeyLeyGnt7z9b3kKEE+rDtHHa8OHD7RGu2SYfa16ek0zWv0ndPF+uMLrznMedRT0ZX7vlird60KnNL+0sXw6xdya/RB3HMDt7d0NDgz1q7oNR6N+dTL57OQ4j016kzlFFx0ZjdGe+l7j8A/fzt5e5hjjzIcmLHVMfHauEaheBKiDAOcz3ItzU6Nzv/+2C257tsPcNfUPd9GfEiBHbcw4tq5UiuulQlE23ZSB20FAwhZ/16zPi/02TN2M8PcbBeBcnP/8ni2bPnv0C8U9hZC1dvXr1bcS3OYNH/jY36l2EIfXXXr16vULd0/EPohBnWn6T26ZNm+yrtxrS30KvZbR9OY8hViaT23Ryfe2WK94qpA1r076OO8jC+Qi694OZfSBjj0zOIjyirq5uDcaY9ec06viCpQ8aNMi+opsE66eI69INjpvfS1y73l24+G23vAF1MRLNWu9S5dS4CJQ5AW6nvIb2vqH7xQMuWPS2PWDu1u8b2nn6+OOP39mDKfEP5+VOXymivf1pb/kSI6yq6mQglmg4MQRavNdBXIuvz6w54qcge2PA2Mry/is3iydsfxc6599/pkxGG+lfuzVPI+y/amPmsBajbzbhHTA87S+AmF3yorUXCQbWxmTbu5Iv9Tep8We0R/hMDM4ZVo62l1FmR/ObEJ/ra7es8dSV+tIOf4t2qPsOqzeSZHu1xNuXgYNxR82cOdN/3W15qOOVe++919JsAdavkF42X8Kh2+b3Eusb3Dffejt8ZsNGJhBL/laBoZCIQFURCF94zwWXzw+D8nzf0J5mlOUKENwst1hFA2PKVqZ4mrQF+FtdkJrzVlErRZx44oktVrSgrayrdBCfsaIFYdPvEfS7FXkSud5WxCA+r/JVteOXQWdkIJbBIHSkCttuu23Io9ZPcaD9u3///o8z6/YoB/6CjmxTdbckYO8lRn/HeW08HlyydJn7xwerWmZUjAiIgP9Azu5k3exXXOyahf59Q7DcOGvWrIPvu+8+e+eYYNdvY8aMsY8AxyxfvvzoxsbGUczAnYJW/rrKubbLVoDItYoGutm2I7r5v7dsgdaEyQV7fSfvlSLgkXXlilxtMJ4tVrQgb/a/E01C8y1H+ebZFC6SgN+RiyyrYiUgwA7+XeS3JagqaxXTpk1rYjbtJ8hhtLMv7rfJqKkrIHT2Zl+RMwY2i3sxbTf9YcWHONpEQASaEUhdl2K3+4cE9rHbRZy7zmmWr8uD5boCRG1t7WjgZFtFw2Ec5lwJgzIZG3n9WGD4ens9IzFLAIPyeMrcxnnOXlEyQ/8GJigK+ssolF82b968FTzZaqSJvyNHINq6gIAf/C5oV02KQLclwMnzKjpvsw12EsXbLTZ1UgTyJWCGhc+LYbICz0iMw6txy27DiCnLFSDglmsVjUIZFrpShBnzLVa0wOgralKCchuRBqSo8oV2VvkzCchAzOShkAh0CgEuePM46Q3hRP4EMrVTGlUjIlAhBDgmHkSeRA7hWLFVEspS81GjRpXlChCcW7KuolEARHu3suCVIphBtLHKtqJFzlU60DVjRQvGvMXfiabevMufeOKJfn3eAvqqrDkI5G8g5qhA0SJQCgKcaN9qz5d57S1fij4UWgcXvjeYTTwEyfoXbgqtT/lFoFoIcEwcgxw8e/bsxeXcp3JdAYJzS9ZVNNpiibHWrpUicq1cwTjmXKUDg7D5iha9BgwY8JtevXo9gb7vr169+sZ8y48ePXo3Hmk/SjltJSAgA7EEEFVFSwLcxelLtpZYFCMCZUlAShVHgEfMZbsCBAZ2i1U0iMtYMSK91/PmzbOVKWoxLm01iKJXisCYy7pyBfW2WKXD2ken1IoWFsZIfZ28Xyb+ANxz7K94WTz+NsuT5w0ktbqGlZMUT0AGYvHsVDIHgTFjxuhLthxsFC0CIiACIiAClUBABmIljFKbOpZXhng8ri/ZymtIpI0IiIAIlD0BZg1zznCWvfJVqKAMxCoc1DLokr5kK4NBkAoiIAJVQEBdEIEuIiADsYvAV3OzzCDqS7ZqHmD1TQREQAREoOoJyECs+iHu/A7qS7YM5gqIgAiIgAiIQMURkIFYcUNWGQrrS7bKGCdpKQIiIAIiUCyB6i4nA7G6x1e9EwEREAEREAEREIGCCchALBiZCnQ0AX3J1tGEVX9EQK4IiIAIiEB2AjIQs3NRrAiIgAiIgAiIgAh0WwIVbiB223FTx0VABERABERABESgwwjIQOwwtKpYBERABESgaAIqKAIi0KUEZCB2KX41LgIiIAIiIAIiIALlR0AGYvmNSbVopH6IgAiIgAiIgAhUKAEZiBU6cFJbBERABERABLqGgFrtDgRkIHaHUVYfRUAEREAEREAERKAAAjIQC4ClrCJQLQTUDxEQAREQARFojYAMxNboKE0EREAEREAEREAEKodAyTSVgVgylKpIBERABERABERABKqDgAzE6hhH9UIERKBaCKgfIiACIlAGBGQglsEgSAUREAEREAEREAERKCcCMhBLPxqqUQREQAREQAREQAQqmoAMxIoePikvAiIgAiLQeQTUkgh0HwIyELvPWKunIiACIiACIiACIpAXARmIeWFSpmohoH6IgAiIgAiIgAi0TUAGYtuMlEMEREAEREAERKC8CUi7EhOQgVhioKpOBERABERABERABCqdgAzESh9B6S8C1UJA/RABERABESgbAjIQy2YopIgIiIAIiIAIiIAIlAeBUhqI5dEjaSECIiACIiACIiACItAuAjIQ24VPhUVABESgOxBQH0VABLobARmI3W3E1V8REAEREAEREAERaIOADMQ2AFVLsvohAiIgAiIgAiIgAvkSkIGYLynlEwEREAEREIHyIyCNRKBDCMhA7BCsqlQEREAEREAEREAEKpeADMTKHTtpXi0E1A8REAEREAERKDMCMhDLbECkjgiIgAiIgAiIQHUQqOReyECs5NGT7iIgAiIgAiIgAiLQAQRkIHYAVFUpAiJQLQTUDxEQARHongRkIHbPcVevRUAEREAEREAERCAngao3EHP2XAkiIAIiIAIiIAIiIAJZCchAzIpFkSIgAiIgAmVOQOqJgAh0IAEZiB0IV1WLgAiIgAiIgAiIQCUSkIFYiaNWLTqrHyIgAiIgAiIgAmVJQAZiWQ6LlBIBERABERCByiUgzSufgAzEyh9D9UAEREAEREAEREAESkpABmJJcaoyEagWAuqHCIiACIhAdyYgA7E7j776LgIiIAIiIAIi0L0I5NlbGYh5glI2ERABERABERABEeguBGQgdpeRVj9FQASqhYD6IQIiIAIdTkAGYocjVgMiIAIiIAIiIAIiUFkEZCB2xXipTREQAREQAREQAREoYwIyEMt4cKSaCIiACIhAZRGQtiJQLQRkIFbLSKofIiACIiACIiACIlAiAjIQSwRS1VQLAfVDBERABERABERABqL2AREQAREQAREQgeonoB4WREAGYkG4lFkEREAEREAEREAEqp+ADMTqH2P1UASqhYD6IQIiIAIi0EkE/j8AAAD//1TMJEMAAAAGSURBVAMAS/lsBxdOTQUAAAAASUVORK5CYII=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74;p2" descr="data:image/png;base64,iVBORw0KGgoAAAANSUhEUgAAAogAAAFRCAYAAAD3kFzAAAAQAElEQVR4AeydB4BU1dn3z51dqgIq2MXYYmyxBDUqqCgooDFRDKImpmm+xMQUo3lNESRgYpLXlte8eVNMTFEjohglijSDyooaMfbeARUFlA5b5n6/58zcYWZ3ZndmdnZ3ZvYP95nTz3nO79zy3HPvPRtz+icCIiACIiACIiACIiACaQRkIKbBkFcEREAEqoeAeiICIiACxROQgVg8O5UUAREQAREQAREQgaokIAOxjIdVqomACIiACIiACIhAVxCQgdgV1NWmCIiACIhAdyagvotA2ROQgVj2QyQFRUAEREAEREAERKBzCchA7Fzeaq1aCKgfIiACIiACIlDFBGQgVvHgqmsiIAIiIAIiIAKFEVDuBAEZiAkO+hUBERABERABERABEUgSkIGYBCFHBESgWgioHyIgAiIgAu0lIAOxvQRVXgREQAREQAREQASqjEBZGohVxljdEQEREAEREAEREIGKIiADsaKGS8qKgAiIQEUTkPIiIAIVQkAGYoUMlNQUAREQAREQAREQgc4iIAOxs0hXSzvqhwiIgAiIgAiIQNUTkIFY9UOsDoqACIiACIhA2wSUQwTSCchATKchvwiIgAiIgAiIgAiIgJOBqJ1ABKqGgDoiAiIgAiIgAqUhIAOxNBxViwiIgAiIgAiIgAh0DIEuqFUGYhdAV5MiIAIiIAIiIAIiUM4EZCCW8+hINxEQgWohoH6IgAiIQEURkIFYUcMlZUVABERABERABESg4wnIQMyXsfKJgAiIgAiIgAiIQDchIAOxmwy0uikCIiACIpCdgGJFQARaEpCB2JKJYkRABERABERABESgWxOQgdith79aOq9+iIAIiIAIiIAIlJKADMRS0lRdIiACIiACIiACpSOgmrqMgAzELkOvhkVABERABERABESgPAnIQCzPcZFWIlAtBNQPERABERCBCiQgA7ECB00qi4AIiIAIiIAIiEBHEmjbQOzI1lW3CIiACIiACIiACIhA2RGQgVh2QyKFREAERKBzCKgVERABEchFQAZiLjKKFwEREAEREAEREIFuSkAGYkUPvJQXAREQAREQAREQgdITkIFYeqaqUQREQAREQATaR0ClRaCLCchA7OIBUPMiIAIiIAIiIAIiUG4EZCCW24hIn2ohoH6IgAiIgAiIQMUSkIFYsUMnxUVABERABERABDqfQPdoUQZi9xhn9VIEREAEREAEREAE8iYgAzFvVMooAiJQLQTUDxEQAREQgdYJyEBsnY9SRUAEREAEREAERKDbEahQA7HbjZM6LAIiIAIiIAIiIAKdRkAGYqehVkMiIAIiIAJtElAGERCBsiAgA7EshkFKiIAIiIAIiIAIiED5EJCBWD5jUS2aqB8iIAIiIAIiIAIVTkAGYoUPoNQXAREQAREQgc4hoFa6EwEZiN1ptNVXERABERABERABEciDgAzEPCApiwhUCwH1QwREQAREQATyISADMR9KyiMCIiACIiACIiAC5Uug5JrJQCw5UlUoAiIgAiIgAiIgApVNQAZiZY+ftBcBEagWAuqHCIiACJQRARmIZTQYUkUEREAEREAEREAEyoFAtzQQR48efRgSmowaNerXbQxEQL5JyF3kPaeVvC2SKFNIOy3Kd4eII488sg+cfoDMh2897pMV0O+c+8Tw4cNr6ceXkan05VXctUgd8vMxY8bsV059Q7+y2D/RIzoWH2uLD3nfRyz/+7nyjhgxYu9kHst3Y6581R4PgzZZRQwq9DiM1JcrAjkJcBychdj1+/Jx48bV5MyohBYEKspA5CL7MANtJ/3wpJNO2iG9N6Q9k0x7NT2ei3L/ZLyVK9j44GKzO/VdhpyCXItoKyGBAQMG3EF1VyDHBkHQIwzDQfjLemttn+jdu/ff6cefkDPoxB64WyBHIZfE4/HexGkTgbIj0NXHITdWgzhPNyF2nl5/yimn9G0FUox84zjn/wWx8/463EeIm3T88cfv3Eq5diTlVxQd7GbX+pASdHsL+QfyX9bPXDWRtuWJJ574Leq4k7zLcM3An4f/62bA5yqn+NYJcE35BTlO4Rz841WrVu2Lv8M2xtAmCL7KmN3B+L2HvILcSPj0Dmu0AyuuKAMRDnWI3xobGw/xHn5OPvnkrRn8/fHatke68cjO8QmLTMqCpJu3M2/evNep47fIe8ileRcsUUZ2rt8i/mTDTpbelxK10HXV0J+DaH0UYtty+P4/PKchZbHBPSv7XPsE/TkcxT+LOPqyCvkrchkykbh7Vq9e/TyuNhEoKwLst11+HHJjZU9noutRn/r6+vHZIJmhxHF5D2m3cs7/AmLn/b64duxd1qNHjxfoz2jSW93I8xL1hLhrWs1YgkR0G4x8BvkF/XyVdqNzXqp2bjr3IO3pWCz2P0R+mrzb4drN8vH4/w8D/mmMR5usIFpbgQQmcw5ehlwPxw49B/fq1esWxuv3yKnouC2yJ/I5wrcx7j/AX1FbdEBWhNIM8MI0RVPGEsbiMWnxjvCxaeGUIckMzkNp8fl6w1mzZp0/a9as7WfPnv1/+RZSvrYJMJ4HpOW6AsZ/QB5NiyuZt8QVZd0n6M/BUTucEH5KX76ITEam3HvvvScvXLhwQ5QuVwTKhQD7bZcfh+jwlWY8vtws7IP9+/e/HI83sCjzL+QrnNfH4f6deMdxtyXubUwSfAS3Szd0+jVyDDIe+SXK1CP9kTsw9vbB9ZvNOmHY3kJgN8S2P5LfbjS/jhtd8/bEePwHiRV1zUbfLt84/16P7IB8ddq0aU0dpRAG4HD2Pz9TyLgtZr/8PG1dhGxCbNLgx3aDY/5KkYra2Wpqah6OwDIQh6b5h0V+c0lLNxCHWJxJenkLR3LCCSecyJ3kPchaBvlRXLub9cl28BIXzeAt8pHJHx5f70nea0l/EvcDZCYH/sW5Ho+01k6yypRjd5TUGxLxNcRv9GuRxR1++OEDacve17M74A/S36sg3d63iPT9A/Wkv491KeXOQx4inz2+uJ4+tHgvjjJW/0/IswDZSP6XcW8gr90ReV1a++HkvAP5r6Dcw8iHyBzjkn5wkL6RE176+2FXEWf9sQtAi+rRKb0fU6jzKmQZkppVJk/eetOXnGNHPXuYLijRgr3tDyaWbkL7iwj3Nj/9+R1lou2XFkf6d0eOHLmr+U0I3xZlMJe22tSZPG323epKl/32268n7U1B/k2b9h7ky7g3Ex6bni/dn8/+mefYHkk70T6Y8VoG8e8glvZOetvZ/OwzY9B5BvlXInchR2bL11YcdZxHWduXbZ+/Ef+BzcvAuM1xaF7GwtRVUF8LGZdCdCqWFfq3eRzmM+boWvA+avxM0H0I57bISH3X4ggfzbjtZf5I0HU34r+TDL+4adOmk7jo38CN+224Z3NR/q6lkWeLpqam883fXKjjS0hIno9aGu6WFqat+y0cCXH2CHsq8e8iNtt4Pa7NUkZZ8nFfRa8HkVsRe8Xkx8lCfWg3dZ5j1ukM4g9DzIj4EzeT55H/dtzf0Ueb/IjOGQfCyhvHljeb2LUA3c9F7HhZic7PIL8n3OLYIa7NPpLnbsTOy2toe3fquofwe7h2vbuN8+gupgdx30PsuDa50OIiIf4FxOIb7WmfxQ8ZMqQHcV+jnpnIGvyLkXupLzWhY/mIi84XD+L/PGKPbDdyTh1g6ej0lVGjRt1PvOm0HNfeNbyAenpZugn1W7q1H0blLD553r6QMrPI8yGuXft/3vw1BeI3Ilb+Tto7gbz2qts64l7Hf60d01YfcgTiN/bF77Nf3sQYXk2EHz/GfEtmMP1+R1xFbBVlIM6cOXMJ4BcnyaYMP+LsIEpGO7uLTBmIpPl8uO9RPuP9RJf4dwqG4ywGbwyyBVGH4f6VgW/1MQU7x1jqfI68dsI6EHcrZDRGwn/zeORO6mm+FdVO80os3Ldv31W4dyPW161WrVo11Pwm6PQpc03Qx+5KzRvJpcT9AbGThT2+OJf8j2MYpMpzAHyytrb2RfLYY1GL74XfTtRf4o7oSdLt0UdUXwuX9BM4Ob9Mwg8o90lkADLSuHBwlOoxyTep83uI6eLf66PdvPUuYuzoTum3QnROa71F39PSIm8wePDg2wnYKxGHwsneg9wL9yzibmffvgS3+dbm/om+nTG2Xi/G6HvsM/egs+3PWxNp7wA/iGv7LU7emz3e+QO5bV+2sp9jn3+MvhxPnN/w573v+ALF/+Q9LoXoVEJWLXqGHsWMeT77aKotxvmLUYBzTPpM4peieHMZN9sX/EcG+G+dP3/+RouPZO3atX+K/LiWF6ewzQwXjo8ZlLJH2Gew/22P2EX9XNxHSLPzIsmFb5z/rkHv96wkdZ0WGUuEUzdtxN9MOLXRx0YCNyB+g9UY78nyYzfga9asmU/S9YgdL/7VK+r8KmGbFLDzviumj9SxJW3PxbX2t8W1693pjNc/qTvAnYbrN/o4wnv4wVAzA/JjeG2be/fdd39g/R40aJBN9vyWekYjNutr+UZR9t+USV2/rZAJ8R9H/orfHtl64y+53/+R8nb9N50Gkm7vGl6HPvZue077BkNxVx7pP0N+M+BOpA4zOO3afwmzuWbQnkRaxkb7h8Hgn+T9JAn2jqy/YeFca+84OozBnyOBCcbhVPJEW7/IQ9mVkb8S3JwAy1h5/x4hoAezI23LCcwuftFs4k1JvfezndAOGPJFU/m5Hi9vw850KYP/KeTWZHlzzrOfbMLOZTvT30jriXxA+W8jp1H+X4TNaBuJXieYP00KamfevHmv2Y5G+dSsFPUPsbjkScM/UiHd2jvZXLt7xPU7NnlX9uvXz04WRKU2O7CuRNdPExPV2wsD2c/yDB8+vBZedmK0A40sbhL1GBf/pTdpOyLftoRskuRtH2lsSblG5DLaOgnXTlhWZE/K+3bpR2/i7cRl8XbnfD5xwaxZs8yo8XGt/GxN2bdIvw95pBC98xk7eOxpulC31xXX9Etnb1EpYTw2Wn76+v1UpHNnWRz98WzT4r23EJ19gc0/GX3fHL3Zx4nTPviJLpA3YbDvDC+7UXotmWuKHTtJf+S0un8WMrZRhXm7zTKabujrT7ok2eOZ/8K1GzIbb7yFbdR1LWPzadyrrCT7YA/E3vVy7RgHq6ogyXdcCtGpvazYR3Meh+0Y8zb30QgcfbX2o8fJD3NhnUnaS4htdn5Iv0ZF53I75z1tGdKlrq5uDf3xF2iOuwPS0yI/6X9GAvYFu4m143qthcnvjZJtt932W+wb0bFjTyfMCPoa+e18Y+3akxVvaEV15uva403qjmYqYxyX0Yxk6ikOBsizzetDv3sQ3y/cnOdfHr/bO27R07Tb2OdPQW+L86+24L/S6m5HH9+mznHU8U3q8oYO/TmICYYhjNti4h4nzRiNZFxrzU9cyljE72fSGhsbr6Vc9IrYTdTp9SR9LWVqCP8MN2Mjv000WLqdA+5bt26d3SjYx402hosoa7PQgylkxr3pMIbjLRpH5b2bbwAAEABJREFUojM3zvH/S4wZmzjuL/zYNfRHuPW0Zdevm+mDGa5EJTbid6SdSN+f4rcnfI74c8nr+5vIufkXO+BzhOx6i+PuZ5JqiXkqRdIPvkrROWXosSPZTmEHa9SPKVEnGhoajuWOzS6KPorBtIPd+9N/GNy/snPb+2J3L1++/PPka7R04rOeYCyNGTa7i7I7CNs5r6T8dcg/KHumpZtQPuNRAOGC27F6cgmPHu4izR/4uH4H5O7xSNrZirDttDfaCcn8kaDfPzjB2NT3DFx7vyU6GR1q0+rcUZlhsWsy/1/I8xNOnHcj3yLu34htqbtdC6QLJ6iTaD8yLn9LuclwmYn7Vdr2X5CTfgIXNbtbTC9akJ+6Hu/Zs+e+6DeCur9RiN7FjF1ByuWZuRCd06ts3vf0tMjPcWEzZT5I/ofnzJnzNpweJ/7rRE5gDCaz/9jNDcHERlyr+2dnja1pg54noE90wv0N4/zfyB2LFy+2E/4Hlidfof+30/cL2Q9n4F5M+BErS/378+j0I8WOg9VRqNCvvMalEJ2os2Ssmven2DGHccbx2bze9DB9tRkffyGmXDTr4mfRGKPtmLE7MS2/vb8XBddFnlK66OBnMHHtBncc+9109h376MDOgb4p0iKD1ocL+aGsn0G0MvjtCYh5bcLBXLd+/Xozgry/iB97QmDF1vBU6Qvo/U/2+V/Qzh8tEp5H2Q0y4aL6yDX1s9R5G0x+Q13XWJ0mGLV7m0ucNwDx9+L8HBm/IwnbdTLk3Hs7BpM9pfN6osfrGzdu/BJ1ej3J9xvErl1HjRgxYnvzp8kG2j+YtkeY8BStB2nROewN+vm4GV/kuZj4CUnJuhSW1Y2udi4xvZ6lvi8jZoRfgU7RZMgAHv376yp1+Y2052nnK0l97WmcnxAisV+fPn0yVlUhzo0ePfrzsPGvUVH2deK+hFTUFhlW7VG6U8sCOnpp13Yke1/BppdtoJ9nkF8k3b8nyMAcw8nT0r1+hG1K2/vTf8jv7wIsbtGiRQ3sOB+an/j0k5FFpUt092Nx9tjLXMeO8x46+Ds9diTbUX28/VBfMe1Y0axis1YkTEeMwz52scNvd0E4fmv+eNnyNT+p+sfUlpuD92PomDKoiTuCHXxeJKRFd1v7JGcqyZK5kSdVHr9N8adnsEeePsy4pPL5iAJ/GKPnZ8yYsT4qRlvp9bWld8FjF7VTSrdAnVNNN+97KiHNQx67GfJ88Nu7nXcyjhfS5gfMKl/BPnr5fffdtzStiB0/re6flE0xxt9hY5vUyb5M9V5mWe71Hn6ee+45e8m/oJfM6X/GY0iqmYf4jZmMvelLql9EtrXvkKX4DV3yGpcCdSoZq+Y9S9cDf95jTj8zjs/m9aaHqdcbKxbHOdobGJRPPa4kvtMuqskZ04jnQs7hqfdk33//fZvZjPa9yPhBvcI2+hYUViK/3MOHD9+Suu1RuBX498K0D+Lox7c45v11iZk3myFrdx8Zt+XWUFL8ZAnn9fR95Lhkmr8modv99niZuAPwm3GH123BDcIszk3+OkO8/8DDErgeeaPT/ElZZU/Vkn6H31YV8dd6K8eNhL1nOInHw4Mxjq+iv5cjKVshKmcueVIfExK261Lq3Ee/Uq+HUW/0ZJJsLTfypgzQ+vp6zyDKhT57ke5fecBdwXlsOPq8EaVXiltxBiID8STA/Swfrs0gegMR4P7Ez6DaFLRd8I7lhBOd/OPcqbS5CC91pDbqyXkg066/401mbm50JaPzc1prp60aOCBTRiA7oE3T23snVuxNdsasB4clpsmKyI8e/fCn7mTx23sjx+N6IX0b/GZkBhyA/r0/C6cLeawOH4XfG9o+wA/hVFsE09sh2O4tvb5W9S7l2LVT67x1LrQdLgh2YbOZ3hcpa3fZdid8NY9V/r169eqXmcFNvUxNeqsb4+aPA9zOHFubZfB6oXNBM4a+UOs/9v6uz0Gf7KTeYePgG0n7KWBcCtGpw1jBp59ziQ7gL/nxbE8tqDd61/tVzmf2EcTRuAM5TqOZtrEYP/6pCJqsRvxGHhs77y/VDzdP6ft4xn5nkwfo5PcddI70Kbhp6kit00g9UR99vVYZ+3tqPC2crzDbldKdMjlnITuyj0yQvED/XqB9u06MwEiy5ZPs/WG7HpshZm5q36b/NoPqry+UMTeahLB86ddYkltsIdd3WwrJX++py+yAy8g1l5nv95ipTN14EJexse+ks8oYZzL6R+e4pkPR40z5T6GTN4RxT507d65/RYH4itoqzkBk5qwR4P49REgfxQ55FK7tkH5HYfD9tC95bKbIv1dC+qOUaz6TQHRxG3WnH4BFHdDFtZxZasWKFbOIWYNY/89HL39nCJObLK4tIV/qAKCsGXCpExVpp2Jk+rvO5i4nglxGceqOinHo06z99BnZ6MTYLEvRwbz1pp9lMXb0NG+dyVvwxpjNQvbhxuEwxsIenfiPu+j/7oztbHvUVGClnTm2qf0L/c3ALVDV3Nnpf8qwgIPNsnboODTXhDHJZ1wK0anDWKF7h445jyFTq0XQlr2f/ADjE4kZD3Ze69G7d++zSbfNGx/mwTho8QoQjw4HMhsVmmCcFLzeHefTD9gn/GwSbmo/sfYQu1HyhgVp/ktr4grdYvTPX68oaJMW/nUH/M8hfmPmLPU+oo/gh/6chvh+4dq7c8Rmbps2bfLXgWRsTuOqo/tI/6LXBI5Gl8j4t6Xn/Kww6al9m/RrOB5yXWNsxpYsuTceKb9K+RHsC7uR6yLGJZpRtA9q/siNcHT9J3nzhhGe2q+JzRhn6vJjTLzte8vMLVLsfUgzMleiY2SvFFlV1xWrOAPRUHHB87Nj7Gz20YS30pkh9IYh6Q+wo/iDHL/tODZIqfcWiSvF5l/GTVZkB4L3coLangM4OpBt3Ssf31E/dldL3dHHKqkTC1yig9SRntrgkmG0cTDYXZdPx/8K5R71gcSPf08k4fW/AX2LXoD2Ec1/KP9EFMdBmOJicbSdXta/j2jxpRDaLUTvshi7AnUuCBMXx9MZK1vS6Edz5sx5DIP+R4sXL7Yv0aOPbvpxIfp4IZWib95jS97UzRj+1E0I7dnHAW0afOwrqQsm+2VqtnO//fbrSZo/3qkrr438Gfs8YZvV8GVh8BL6FbLv+HLpP5TPu6/5jgt15q0T/SkZq/R+mR898h5zy1+E2EcobRajj+daJty7EX9ux/0qM4updzotnUeHNqNkXhN/jTBPvpI8n/pzE30/3B45R2XtQwzi/L6H6w2RKC1fl2PS3o3zS4Wh/x1MWkSzsvY+eVSNfZDV/LocGch2LYuMyii/d6lrLXX6D2+IOCxdd/a7X9O2vy5hbNvTnw7rIzr4x8wwsneIrS+m80IeCXtji5lO+7jIXhVBTTeOMTR9zO+FmT8zoJv336el/5BvCH261IQ2mzDCrmaG3h4JfynKx81l+jUninbYD6aDD6NnhhFJXda+T+Mn/VpBMP8NXS5CJ/voMnonP//CZZSzzYEoI13TVWlu8D3NAeIPNi6GdkcdfVDhyzDoBZ8sfMEcP42NjTOp09qxu4yL2UnP4iAcyQkqZZix46Xe78tRTb7RqccqFDiDdo5OP/jZ2VNtkm4H48vsmE+ZP4ucRvlvIrbGmC3gaUt/WJlF99xzz7uUM+Pa36Wj/3jy3YQcR/9GILdS34McmLaAK96WG2VmwcVmIq1O43Iu5Y+mzI9J8++iUGoeB489AsVbmq0QvQscu1bZt0f7QnQuoh0zBqfA/Kew9xfN/fffv4mx8Rcnq4/9Jv0dIotqVagr77HlMfYrtBW9BnI6+8BIxPY5e7ndv6rQamPOzYnKk+979OFzVn7XXXe1JS1Sj6hIy2dL3+dt+RV73G775wvs8/YqRrv2+QL7mte4FLhvlJJVBs9CxjyjYB4BxtQuxHsksy6gzy1mkkjz5zH0+ATjfxDndnvRP/qQYSeMjVnEj0Zs37qAfeZXlLGxXcuNxU/Nn0uoM5rJ2oLyZyPRe4X+owLK8aSy/w3oeQLnvtOoz3/1Trxt0U25+VsTW2vVdDOx1QwmJTNvoL7UcjnLly//O7rbkit2PbH+/M1mv2j7GNq2GcPonPs0N3qp14qcc8nqUk6kV78BAwb8KVn+2/Q1MsTn25fe5C5lH6lu88a53YxPv1oC7fpjHde/W2q57N1x+urfzSO8Cwbrg7D/DGKMLifvAvzprMnWcmMCwox1+yh1CvX9kBzelsHvH2kTti19ptDCXtBxJfmi6/OJMJ5Em0fjmnH5fZ/JudVr1qxJvf+cjMvboa4zqfNN3OuHDx9uxnLeZcspo4daTgrlows7UXMDMZo9jIpnLO/CzpT1A5Uoc6Hu3LlzV6FDdNDZDnkz4TnU4+9G2PmuZfo7Ws6A6OI3LuSpj2Bo4xLkgb59++4Y1ciJ4H7aSz2yJd3WioqSM1zSbPs1P/YYxy95YBk4WZmxaF6ai59Fff4xLPnORuzR/VwS/UmKcMaMDPGpjT5vIv0LlLeFaO3O6XrCD1C/XxSW+JWEU4tPpwq235O33oWMHZW2yr6dalN98axba5vHTfaXGPw7L7C/hZNUyMnOXs2w9xKtqH15728ELJCPFDK2dhFinP1FANdenp+Da/ucfUXdZnMYArY/28nfLpg70YcbrTwFbZUBf2OGP6+NchuRaJ+3LxT9OY998XvJCto1DoX0tYBxyVunUrJK8kg5hYx5qlCeHsbkS1FWxiLjJjeKx00ZQ+T3ayXyWNpmpfz5nbhPIDMR27euw7ULcT31jUX3bGveUmViI48/P1PGNnslxxsxGGDXkcM/EiRhPPvebMLT8dtqGWZ8Xo0x69OJb3WjzAWI6WZi6+Va/jW0bfqlZn5t5pIbV/tAwz+6powt+j2ftk3Hb1ghyiwmz6eeS3yoZVEtBDa2NJQ3qkk8M1nejGabeV/W0NDgz72l7CPttNjQ1T9OjhLYmTPC6HUJeVIraNDffyDGyCYS7FF+zmtMVCfj+zB1RI+hv8E5rgmx647/upq0h+rr63NeC5ld/AZ5/GQGdV5m7ePegLs98SE6f9GObeKK2qhjInXZiiDnMi6ppxZFVdaFhfzJsgvbL6rp5B1ANJ1udfgThnlMGJz08BJ2ppKvPcRJwu76TqCt/0Xsrsmafh//BeiXsZK8JRQrXABmUOcPEG+04a7iAEs91kouZeO/ZrY2SE+dVC2cLqTdidjBaTOq9reP7W8FnwAfOxH5rDySfIITkX3cM4G8cxG7IMdJnM9BY3+5wNZ/JJh9g8s9lLGT6X/j2qMyezfmPvz2N4kPpa1WT9zZa207thC90TGvsWuLfdtatZ5jzpw57WKdq3Zm05djjAyB+dWI328sL/5Hkf9H/6O7ZIvOWyiX99hu3LjxO7T1KyRq346NL9BY+rFJMPvGMWQ3FedR/l5kFWKPF+0mpaC7esrZfmwLg9tNou3zU9mPT2Fso4uLK2TfyctRRt8AABAASURBVKZtvn0tZFwK0alUrLL1rZAxz1Y+W9zw4cPtsWLqFRbGyJ5OtMiKQZNuOH7JFni2GSh4n0Dmc6wc8gr+aLN9azhjazfrUVxWl5lfe9xrM2l2brM8b9uPGWDcTJ3EPmKG2W3Ubzcrr+HegIyHdcbqFFamLaGcvf9r53E79+5GHS32YR7BvsR5dx/atWPTjjNr16q2x7E3kXYYN7f+ps8is4mxwSgZGdVBHjv34jir7zBrwwId0UerN03Sr0dPMB7W/1Qy1wB7MmOrjHwbNvbxSjTT9zTh78LnvFTmVjwYuqeS3661b6Zls7H6GeM7kuMtdZ1MS/deYwmrQyn/Y8Suc3aOsUfK13B9PQqd7c8a+rzF/FCnzWDbH/b4K4ZqZB8UU1WXlqlIA9GIsRPtzckreizh33uweBMGd2Zamn9Z1OIjIe3fiC9LPRdE8eYSvy1iaX6Wjp2sMRm29wnMcLJsXig7FzGD8OBknu0I2yMBn05c3u34Ajl+qPMXSD/qMx224uLhT2ZRdnb0SK/HyJd+woyyeJd8a0n/JXIUdW2La38r2GYHfXr0YycS0i8n/QRkS/w1yHHGNcrTmku+R8j/X5T9JG5/xNYrnEy8PSJKFSX9etKMtfXrt6mELJ6kTj4vZexvXLbIlcyTl9603erYRZWTrwX7XPsE/bsS3SIdU4a6nYyieOozIyeq3pZreIm0VnVO9iuqN2vfUxUmPei4nLYuQvx+QxvG+JOE7a+K+FzEFbx/0se8xpb2N9KWneyj9u3Y+BttHodYX/zxZYokw6afvUNkUSZx4v9IHWOQrZBPIbam4WeJt/Kpx+WWOV3SeVHmKuSXlDkSsX3+TPpgf/0hvUhe45BRIC1QSF/J2+a4RFUn+9HqvpHMWzQrKw+fVo9DeLU55kldbVxMWt1HYWD7RrRfBNQfGUOmTkqo8zXGzOoz2cZm2iyR8nZOvhG9zWD7aFoe27fs5teytSq2DAzlzkHs3Gb7XupdV5s5Qqf/I20cbWyPuyfuVxAzZP07kLkqJ2/qr2ngN72t7l3xf5rydu5NfSXbvA7OE6to184hJ5PX2rXyvSj7eVj4d/ial2kexvh6P6qDcnbutTpOJi7DSMu3j9RxMmJ1BOk6oN9vo3j80R9C8OoQfjQtLbXUnE9M/pBnJTpdh2vH83bJ/AcSthnPFGPid0Ss/dT5IlmFM0OX/NeSvhtieUxsrH5s4xvlI8+xUboxjuKJs/UTf0a6XefsHGN/DOF7MLSbySib/YWU3uS1cUy952+JlDvT4k1gEy3ubkm25N1NxA8mzxdtf/WRFfhTsQZiBbIuqcp2Nz1q1KijEZsdOcwq567F7ojNKxEBERABERABERCBognIQCwaXdcW3GqrrfozI2jvbfzcNME4tPcpWn38a/kkIiAC+RBQHhEQARHo3gRkIFbo+Pfs2bMB1aN3TOpisdgxTGfnfHxBXm0iIAIiIAIiIAIikBeBqjUQ8+p9BWeaOXPm6nvvvTd6x2QY4dRXcendsncjyGfvZpi0+m5Qejn5RUAEREAEREAEui8BGYjdd+zVcxEQARGoRALSWQREoBMIyEDsBMhqQgREQAREQAREQAQqiYAMxEoarWrRVf0QAREQAREQAREoawIyEMt6eKScCIiACIiACFQOAWlaPQRkIFbPWKonIiACIiACIiACIlASAjIQS4JRlYhAtRBQP0RABERABETAORmI2gtEQAREQAREQAREoNoJFNg/GYgFAlN2ERABERABERABEah2AjIQq32E1T8REIFqIaB+iIAIiECnEZCB2Gmo1ZAIiIAIiIAIiIAIVAYBGYidOU5qSwREQAREQAREQAQqgIAMxAoYJKkoAiIgAiJQ3gSknQhUGwEZiNU2ouqPCIiACIiACIiACLSTgAzEdgJU8WohoH6IgAiIgAiIgAhEBGQgRiTkioAIiIAIiIAIVB8B9agoAjIQi8KmQiIgAiIgAiIgAiJQvQRkIFbv2KpnIlAtBNQPERABERCBTiYgA7GTgas5ERABERABERABESh3Ap1jIJY7BeknAiIgAiIgAiIgAiKQIiADMYVCHhEQAREQgUIJKL8IiEB1EpCBWJ3jql6JgAiIgAiIgAiIQNEEZCAWja5aCqofIiACIiACIiACIpBJQAZiJg+FREAEREAERKA6CKgXItAOAjIQ2wFPRUVABERABERABESgGgnIQKzGUVWfqoWA+iECIiACIiACXUJABmKXYFejIiACIiACIiAC3ZdA+fdcBmL5j5E0FAEREAEREAEREIFOJSADsVNxqzEREIFqIaB+iIAIiEA1E5CBWM2jq76JgAiIgAiIgAiIQBEEurGBWAQtFREBERABERABERCBbkBABmI3GGR1UQREQAS6FQF1VgREoN0EZCC2G6EqEAEREAEREAEREIHqIiADsbrGs1p6o36IgAiIgAiIgAh0IQEZiF0IX02LgAiIgAiIQPcioN5WCgEZiJUyUtJTBERABERABERABDqJgAzETgKtZkSgWgioHyIgAiIgAtVPQAZi9Y+xeigCIiACIiACIiACbRHISJeBmIFDAREQAREQAREQAREQARmI2gdEQAREoFoIqB8iIAIiUCICMhBLBFLViIAIiIAIiIAIiEC1EJCBWF4jKW1EQAREQAREQAREoMsJyEDs8iGQAiIgAiIgAtVPQD0UgcoiIAOxssZL2oqACIiACIiACIhAhxOQgdjhiNVAtRBQP0RABERABESguxCQgdhdRlr9FAEREAEREAERyEZAcVkIyEDMAkVRIiACIiACIiACItCdCchA7M6jr76LQLUQUD9EQAREQARKSkAGYklxqjIREAEREAEREAERqHwC5WIgVj5J9UAEREAEREAEREAEqoSADMQqGUh1QwREQATKk4C0EgERqEQCMhArcdSkswiIgAiIgAiIgAh0IAEZiB0It1qqVj9EQAREQAREQAS6FwEZiN1rvNVbERABERABEYgIyBWBnARkIOZEowQREAEREAEREAER6J4EZCB2z3FXr6uFgPohAiIgAiIgAh1AQAZiB0BVlSIgAiIgAiIgAiLQHgJdXVYGYlePgNoXAREQAREQAREQgTIjIAOxzAZE6oiACFQLAfVDBERABCqXgAzEyh07aS4CIiACIiACIiACHUJABmIrWJUkAiIgAiIgAiIgAt2RgAzE7jjq6rMIiIAIdG8C6r0IiEAbBGQgtgFIySIgAiIgAiIgAiLQ3QjIQOxuI14t/VU/REAEREAEREAEOoyADMQOQ6uKRUAEREAEREAECiWg/OVBQAZieYyDtBABERABERABERCBsiEgA7FshkKKiEC1EFA/REAEREAEKp2ADMRKH0HpLwIiIAIiIAIiIAIlJpDVQCxxG6pOBERABERABERABESgggjIQKygwZKqIiACItBOAiouAiIgAnkRkIGYFyZlEgEREAEREAEREIHuQ0AGYqWNtfQVAREQAREQAREQgQ4mIAOxgwGrehEQAREQARHIh4DyiEA5EZCBWE6jIV1EQAREQAREQAREoAwIyEAsg0GQCtVCQP0QAREQAREQgeogIAOxOsZRvRABERABERABEegoAt2wXhmI3XDQ1WUREAEREAEREAERaI2ADMTW6ChNBESgWgioHyIgAiIgAgUQkIFYACxlFQEREAEREAEREIHuQKByDMTuMBrqowiIgAiIgAiIgAiUAQEZiGUwCFJBBERABLozAfVdBESg/AjIQCy/MZFGIiACIiACIiACItClBGQgdin+amlc/RABERABERABEagmAjIQq2k01RcREAEREAERKCUB1dVtCchA7LZDr46LgAiIgAiIgAiIQHYCMhCzc1GsCFQLAfVDBERABERABAomIAOxYGQqIAIiIAIiIAIiIAJdTaBj25eB2LF8VbsIiIAIiIAIiIAIVBwBGYgVN2RSWAREoFoIqB8iIAIiUK4EZCCW68hILxEQAREQAREQARHoIgIyENsFXoVFQAREQAREQAREoPoIyECsvjFVj0RABERABNpLQOVFoJsTkIHYzXcAdV8EREAEREAEREAEmhOQgdiciMLVQkD9EAEREAEREAERKJKADMQiwamYCIiACIiACIhAVxBQm51BQAZiZ1BWGyIgAiIgAiIgAiJQQQRkIFbQYElVEagWAsX0Y9SoUfePHj06LIVQ1+x8dSBvl7Sbr37KJwIiIAIdQUAGYkdQVZ0iIAKlJhDw75hSVUpdJ+RZF1mDrmg3T/WUTQREQAQ6hkCRBmLHKKNaRUAERKAtAjPPOdsVK/d8/qy2qs+ZftRdP3Be7jT3hwm/xeURPpI8OStWggiIgAiUIQEZiGU4KFJJBESgDQJhmMhQrJsoXfCvby5wLvQec6migDC5y3+ThiIgAiIAARmIQNAmAiJQQQSSxhlWWkLpQsOJUgX/ZhiFlN4cThirm8Mksm0OJ9KJ0iYCIiACFUNABmLFDFXeiiqjCFQ/gaRRGBlhkbGYd7goQgHNmLEXOvvvXBRmJpGYzWFLtXzN053+iYAIiEDFEJCBWDFDJUVFQAQ8gaRxiLWGiUZMoWGKFLOZ2WcNppozo9A/Xk7U1lZ6Ipd+RaA9BFRWBDqPgAzEzmOtlkRABEpEIO+ZwqQ11zx/sWr4erxRaDOEzBxa/QWEi21X5URABESgswnIQOxs4mqvWxNQ50tAAKMMm8yss0RlhYYTpQr+9cYhpYp1KapNBERABCqGgAzEihkqKSoCIpAgwOwdRqH5E8ZaoWErWZzYY2Ra4+Gy/ZqNajG4xFiNFrIUc30YPdPDFicRARGoSgJV1ykZiFU3pOqQCFQ5AYwu30PcomYSfeHCf+JpRqCV9kYgCiSMVOfaSrcyEhEQARGoFAIyECtlpKSnCIhAikDCKMNEw0i0yELDVqaF5BGRaMc5c/3MoLWfZiRavFVjbrZ0S5OIgAiIQCUQkIFYCaMkHUVABDYTwCjDJjMrzT4q3uzGw8xw83xR+uaaCvKZ0edowdzQWbMYqM1c10q60z8REAERqCAC1WQgVhB2qSoCIlA0AawzM9KsfBjGsdTYMAaxzZjZSwuTIWs68cVucR4kW1lUMIeHzpHPB0mlfbxRbMKEJEKbCIiACFQYARmIFTZgUlcEuj0BjMGsM4j5xhcJMGH0BSmjMD1sfhOHlRoZhenhhN/pX9EEVFAERKCzCchA7Gziak8ERKDdBDJmBqmt0DBFitgw/TBCnRmB3i007PRPBERABCqGgAzEihmqylZU2otAyQhgnHXJDGJyGjCkfetL0uGxdiKhrbCVkYiACIhApRCQgVgpIyU9RUAEUgRSRlo8Ms6Sbp7hVEWFeLBKmTP0JbxbaNiX1I8IVB0BdahKCchArNKBVbdEoFoJmHGIbWZfpvCw15zQu0zlebet9GK5WL1W1huHeAoNU0SbCIiACFQMARmIFTNUUlQEOohAhVVrxmGYNlM3ZMLtAAAQAElEQVRYaLg93U0ZhcnnyYWG29O2yoqACIhAZxKQgdiZtNWWCIhA+wlgnJlRGM0YRq4Za9niW6QXqYHVb1OU3qWOrC4KZI0nvzYREAER6GwC7WlPBmJ76KmsCIhAlxDIZoRhm2ELhl6fttJ9pkJ/aMDqtRb8Y2YLJxe9SYUxXnOmF9qe8ouACIhAFxKQgdiF8NW0CIhA4QTMSMM2s5cPbULPG4WFhAtvMVHC2jWfNwZpudCwlS1cVEIEREAEuoaADMSu4a5WRUAEiiRgxmDKOGPGrtBwkc0yV+htUl/c2vczhfZDTD5hsmkTAREQgYohIAOxg4dK1YuACJSWgBljCaMwzjyeGW1h0s0vXKw21q415F0q8S6KeDePMFm0iYAIiEDFEJCBWDFDJUVFQASMgP9jd37mEJ93eejr3fzCVkdREgQuTjtWlhadKzTs9K/KCKg7IlDVBGQgVvXwqnMiUH0EbMaOiTumDlufMXRh9vRiiVi7Vja0H2Rz2JuLbnOYRLbN4UQ6UdpEQAREoGIIyECsmKGSoiUnoAorkoAZhynjixm9RLi5MZgw4yxf8/T2dNrqs/KpmUTady7YbBz6sNs80+jDm9Od/omACIhAhRCQgVghAyU1RUAEEgTMSMPk8kbZZtclw5HLrB3GWbb0RC2F/1q72IK+nWLcwltUCREQgWIJqFz7CchAbD9D1SACItCJBBIzgqHZaN5YS4RdMtxyJrF5uiv2HxV5I5Hy3i00TDltIiACIlApBGQgVspISU8R6FYEcnfWjDNsM28cWq5EODFjuDmcmEncHN6cbnHFiLVj5ajJnM3t+wVw0trLEfaF9CMCIiACFUJABmKFDJTUFAERSBCIjENzsdKSM4eJGcV8wolaivtNGYk8vrYaCg1bGYkIiIAIVAKBDjMQK6Hz0lEERKDyCJhRZsZhGE8YhakwRpuPj9wc6cX22Noxa7RYt9h2VU4EREAEuoKADMSuoK42RUAEiiYQhInHuQHWoBlrqTA1ZoRzpJOtuC1ZX8JIpIpkOPTu5nDOdLJUyaZuiIAIdAMCMhC7wSCriyJQTQS8EUiHzMXhqXJoNpl38wlbnmIk0V7QbAmbhLFq9bWVbnkkIiACIlApBGQgVspIlVJP1SUCFUyACTtvDNrMIZ6UcZhvuNiuhxSMjEBzE2Ei2TaHLTZArcSnLDztJnWzEekD+hEBERCBCiAgA7ECBkkqioAIbCZgxpiFsrmR8dhauqUVI749GtjsUosPRy7GoQ9HbhSfcPnVJgIdTkANiECpCMhALBVJ1SMCItApBLDBbErOzxzyvDfhMlVn8dGHK0zhJeKTH6pEYUsvWskgoLnI+Eu4/i+q0HDCaGwjveiGVVAEREAEOp+ADMTOZ64WRaAVAkpqi0AYbl4M2/IWGrYyxUiIEWrlinWtrEQEREAEKoWADMRKGSnpKQIi4AkwYedsJjCwBakx2gLmCjPDTDD6mUNm+bKk+0qK/ImMQz9zSB2FhimiTQREoLsSqLB+y0CssAGTuiLQ3QlERtlmN+6RbA5jGBKzOZyZTlJRm68vwPjE6MQmdYWGi2pUhURABESgiwjIQOwi8GpWBESgOALYaGalmY2GG0+6YQ63ZXpxrVIqcAUbhRlGJFVoEwEREIFKISADsVJGSnqKgAh4At7owpfdDRNGXCvpJBW1ZW8PG9VmFKmxrXSyaBMBERCBiiHQvQzEihkWKSoCIpCLQGIGsfnMYBR2yZnEKBzNLEZh165/YbJ0TmOwjfRkshwREAERKHsCMhDLfoikoAiIQDqBnMaZn8nrhBlE+zgmCBIzleamh1EUDZyzeNPH3GS6078OJaDKRUAESktABmJpeao2ERCBziCA8ZWYSUzO6RUaLkZHM/Zox4p6IxUFvEuEd9tKJ582ERABEagUAjIQK2Wkql5PdVAE8iSQbqRZkULDVqYI8UYg5TYvcUOAbXM4YaxuDpPIFoXxahMBERCBiiEgA7FihkqKioAIGAEm7uzLEPN6t9BwomDhv2b+2ePjwCUeL2eEeYycEcZozQiTXniLKiECVUJA3ahIAjIQK3LYpLQIdF8C0UyewwgzCoWGrUwxYsahlYubsRdgm5pLhA/jtpVOFm0iIAIiUDEEZCBWzFBJURHoMgLl1zDGITYaVprN06FeoWGKFLNFxmjkRo+Po3Bzt3l6MW2qjAiIgAh0BQEZiF1BXW2KgAgURGD48OFbWIHeNZyyMAbNHxljhcwkbmxqsqIm9faTh9BM2Gj54g2Nfs6QCAvSbMI4TQ9bTHrYMlo4CDBnTXcihgwZ0gNHmwiIgAiUAYHcKnC2zZ2oFBEQAREoBwK9evXawfTYukdPh6mVMXNo8Vhr3jG3tfQPNiXsQoy2tYkCef2us1yNK9dhIJoJ6FzWx8pkynjM3Cxcs01fYpwbOHDgLt6jHxEQAREoYwIyEMt4cKSaCIhAgkAQBN5A3KZXT2zAhJGGJ5GYnFF08UQ8xl9mfFr6B/UJA5EMBRuITavWU8yljMTIGMzXrRmQMBBramq29xWV6EfViIAIiEBHEJCB2BFUVacIiEBJCcTjcW8gbtWDp7Nm8JlYC+YmJbCpw6Q/w3hMxln6yk2brJQLgqBwA/HDDVQbGaG+moLCsQG9faGmpibfFx/QjwiIgAiUKQEZiF0+MFJABESgLQIYdN6o2rpnT6bwEkYa1lmimBmA+HLOHKalf1jfQE6rIszbQKRtn7dp1YaobFFuzYA+vlwsFtMMoiehHxEQgXImIAOxnEenm+r27rhxu3fTrqvbuQkcYklb84jZXG8cmuFnYhHmRtJK+MPNj5jfsWz5CIbnu5aviUfMSdM07TGzpWBwEmO+1tJj/RMGIvl8X3C1VTsB9U8EKpiADMQSDt6SM8Y+8vb4sf8vvcq3x409e8n4059Mj8vlXzr+9OeXjjvtBEsPx42rWXrG2OnErV06fuy3LM5kybixJy854/SXzW8SDh9eS751b4//7IkWNlk6fuyf3h5/+lXm7wjxbY4/PVyakrHv4p/17mmnbdfe9paPG7dzU9D05Hvjxm1pdb0zfuxhS8ePXUQfG5aecfqad8aN29biJd2LALN4n7Yef3TLLbDGkmaYGYQWWYC7MvmRCvW9ZEXzEfL6460pmkFMGYMJPRK/qNUiPpGS+HWuxx6DouZOjjxyRUAERKBcCcTKVbHurtc7runToQs+vtOyFVvtPHX6dRGPPj03PBgEbo+V48YNsLh3t916qAuCvsxyeMPS4sIwONTFwwXm70ipdU177Tz19iB04ajQuQHxHsF/FdOeGYAY0qdZ2UHTpi3d+dbp/bebNs0/1ou74HKuu3XBhoYBtTUNe+04bdr7lq+TRM2UAYExY8bYjNugPjUxd8hWfrfHGmOPQ7cwHueXLUyEXbNw8/RoBpHjxRt9lGxzI683JuMZ7yBae4m/qIIyjjzUE4WJ8fpEYY4Qwr0P2sW5HjVWcJcTTzzxAApoEwEREIGyJRArW82qVLF3zjj9pKVnjJ3DLOD6pWec/p+lZ4wd2ryrb59x+qnxmLvSBeHAt7fb5oG3Tzkl8fkjGQfeNHM1l58XN8UajiLo4rHYaNx5xB2H6xaPG9eHy9IB8cbwAQvnao9ZzduXnDH2Ustjgh7Tl55x2sXef+Znj1o6/vTHkbXE37vic2P6W3wu2WXqHU/S5vVcqn1fluYov3Tc2PFLx499bskZp6+n/YeXjDv14CVnjEX34GNhLPjZ0nFjz7VZyKXMTFpbS844/W9ceYdhAJ8Q79vz603x2s+gz2xLM8nWzpLxpx20ZPzYlZS9e+n4sW9ZPkllE2hqajrJenD4Nlu7Gu6O2CcsyC4fOvsuJREOfdgnYIxFbvP0DxoafFIQBHkbiPF43OdtWh29g0gVVJwwCtObRQeSfPNZ0h0Gbu+DdyHFOdr3fXL6JwIi0EUE1GxbBGQgtkWoxOnxIPwtU2437HLr7X1d4P7oguDa5k3sdOvt/wic4xFx8PDOt04/aqcZMxLra0QZw2BhGMa8gchF6nhmTX4RumAveyxbEzQdFgbBK7vccccKy56rvSAe3kr6yQgTdI7m3Miesaab3//0p/u5eHija3TnxuOxXZ0LVm1s6Psz18q/cJKLcVE817lgYa7y6LaDiwV/ZC7lVOt7zIW3BEHs17vcOn0El9gX0edHO0+b/keX9o985zgXvIGC/7XL1Nuvdmn/crVjWQIXbB0EbuZOA97c08KSyiYQBIE3po4aNJBdJUx0psVMYTKeHdFnyJLeQNzra9f5jBh9//b58viJxWKPWbaGN1YwIZlYaJvjzqLYNX11Ld2kHuzvGfl6HcohRUzUJ7zaREAERKAsCchALPGwhC743VJmwCJhZuym9CZ4XLzrTtOm32xxQeAe5sryEfMXKHUYgYdjdG0ZBMH+O7na+4LAzW8M4vao9wjqfCSqL1d7wcaGGUEQfPyDU0/d6t0zP3ss+V/a9pa73m7o3eMzXIXf3vn22/8zeNq0lbFY8H+kjURabI2u5hXr59vPn95EXctre62ZkKt8g2syY/RxZhtfsop2mjr9WozfYeYvRnK1k6grXL7z1Nt/Hfx+UWK6KBGp3wokMGrUqP3Zt46qDQJ3+NZbJXqQNL4SM4dEEQ5w0sMWTA9b+n8++NA1hKF5n5o9e7Zf/Nrna+Nn1qxZKzEIX3D1TUH9c+9yeIW+RByfeZq7kVHYPN7CvT+BgUhfKHe0HjNDQZsIiEDZEpCBWOKhCVz4NYyTIBJmxj6X3sSS8aeN4xHorUvHnz4rHro/8hjZLljpWdr01wZN94ehO7TJNY3GvT+YNq0Jo242j3jNkDsiFoSp9w+XjM/enp+VDN2cdb2CT3PxOwUlplvDoYvv7IJg6NKkkRsPw39Rd+rtessTSfQOIulTuRi/vsPfZjM9k6N8EFJHuDQq2163ED3b21ZHlT/ppJM+ggH00OjRo2HcUa1Udr1BEPyP9WDMDtu5XjU17GYJ4wyPRePkH350xUpfhp/7kYI29PBlNj7+ljcLOWZ8+XSXY8jrYxqlx1tGC1t60LuH6zP8oxYVo86fm0fSkgDHxK0cG/djRA9umaqYaiAw7MFJexz92E93rIa+VGsfutBArFakufsVjhnTKwiDP9c0Bj/BgBwVCxyPZV3B/7af+o9XA+ea4oE7JwjCe62CmnjNTOKOYX7kQAw2//5hW+0FQfw2FwanhC4cEwtr/m71YByu4GL2L/RLGbnM9GHc+dSsP4ELf0K5r/h3FYMge/kgWONCxzPCrFUUHpmrncJr6pISXABHNDU1PY6RcCQKDEe0NSOAgWA3PMf3jsXc2YN3YbcOHfu4d33WsLDwwys+8MV4vOyPDx/I/8ffdG36z2JvBJoiHCfs0qZO6CzMzVRGOFf6FmMPdkGvWsfYn4wBdIzTv2wExsHnGOQ/HCtle3wM/9ek3sPqpoTNZeiCyRdk61QUs1eHmQAAEABJREFUN3TBlB8OWzD5WQun+y0cCXW+RNqEKDy0bvIfkOdT4QVTPja0bkr84P9MSk6tRymlc4fVTf77sLpk/xZMbqC9N4YumHxFSVqIxf4nvqnpl1FdQxdMuZP6P0y255+yRWlyu4aADMRO5L5sUFNtGAQ9gtp4YB+TcEFJLV9TuBrhQq4wnw7iNXda2R2mTXsdd8vABTvsNPUOfxJpq73aeK2VHRmGQWOyvNuiZtPtLnAfWzLuNDNc3LLTTz9wyRljL6LunJtvLwwXbmroc3Gu8j3iNdNdEHyS2dMjrCJmKL9PvfPN70K3IR4L+3l/nj+52smzeJdmw/AxnrO4+G3TpYqUf+PXmIpn7rqL69+j1rxmjXnXjK+kJ+lgpJkvTLjN019cvcatTH6ggmH+oGUtRGKxmC/T9P5a1/DWSsexmyxOe4HLDJPSWnrNVn1d35MPIJdz1HuV91TbT4n6wzFiN5VzMRK/V6IqO6SaMAyOXDB0QhBJ3bCJv253Q2H4DE+YhkT1BM59Ev/en3x4kv9oMAzCk4PQvfHEIZM+JL7DNo6lf1m/gt41u6LDLcjFRz50+c6FNjgUo3nYgimvReUWDJ34qbqhE8+x8FF1Pzmdvo4MAnfmAjgGNTWXW7ykawnIQOxE/vYIluZ+0BgGj8Vi8XeDMOjtwmBrMxaJL3ALHwpd+OpO06alf6k7l+mNB6OK2movuZRMHTOA06MyW9189wdc7ZiZjN2EERc21IS/izUFd0fpudwwFvs5l8pvDPggvj5bedp6l/j/x8nlH1Yv9ZwVC8LzcR0nhl8HLnYd8XnfmRarp+vCf0ceeWQfLnR/D4LgStSo+cpuenoGh6wbRvSP4HTAoJ493ak7bO/Ybxz7diJvGBYc/vfKxDWUi92j8+bNW5aoKP/fe+65501yP424TU8sNsdx/CEcPehjEakwsRnhLOl9TtrfBYk/vXcos4h+9QArI8kksMW4T1hEDT9XsU/chFsx27C6yb8bWjfFv5pgSg9bMHm6ifnzEZ4QPRyEbl/Le+RDk7Zhr9+H4+BZbra9URVzwaHsc89E6UMXTLl9aN3kZbSxZmjdlLtdOCk2bOGU4fjX7/fMpJ6Wj/DIYQumrPVhS6+bMmNo3eR1QxdMXjp0wZTJlieXPHjoj9/BePuBc8EHsXh8jK8/S/khj00aNKxuSp2vt27K8mF1k2+l7gmB88ug7TR0wWSv81B0HLpgyo3DHpr8hcDFfkVfYy50Vx/26KQd4k1NDxxVN+Wzzv7l0JOyC4fWTX4UWYE/NRNpRSSlIRArTTWqxQjscuv0T+40dfrvzR/JTtOm37zL1NsPisL4ryZf752n3j5g51tvH4/UDp42za+fQdy+O0+7Y47l3Xnq9N+Q13+9aeHmsvOtd/xil6nT90qPp65zd751+pj0OOrI2Z7lQ5dPUWaS+SPZZdod91HXHugTkH7kTrff/kKUZm4wf36jpdmjbgub7HLLbfOoZ1Awc+amXabdkbX8ztOmT6VfO1hZ5BM7JWc6d556xy07G4+pt/9whzvueA9/YHWaoMf+yAzz7wRb2jjR/CbZ2tll6h1P7jx1+raWXk4ycuTIXfv3778Qnc7sV1sT/vKAfd1nd96JoLbmBDCiRxB3OTtB+F977+l61nCaioyspBsZixh8ZGVLxucKP7wy8XiZnH9Dit3+bAU3LXorah43blG43sENvSepDuHs6UHPWjfg60c7LF3urWK/wPgh4PSvGYG+pxzgtvrBiS7YoicPX4Kz4fTE8ccfX/DsVbNqKyIYBnFu3IM9Mbj6xuKxM4IwfDkMgwfCuDs+0YHwgCBwj5o/FsYu4kb7E4018Y9u6B3fnbupQ4c9FPv6giMnzMfwWr71h7EvWL6wKTw9DFzdcwdMqif9OvL161EfH0DcJZS/6IiFU7xBanmzCcbeN8IgHBCE8ftyle+zMfZ7jsNNdUMnbhG6YAhirz4tCV1oRtzbzK4mps+TDSw4auJfMQx/FQbB0gVDJ+z378Mn+b9clEx2udqxdPo2IIgFp9cNm1DUGrxWhyQ3Ac68uROVIgIi0H4CXNSOq62psfcND9q9bx/3vwd9PDigP0/Uw7D9lVdZDcymDebicnvAv6/tvmsmJ3hhNHJNS3LLM7xy0yb32vr1GGthA4+XizYQUcnKNjW+tsLF126kPoOfnEFEMdSxCOLRLxXOnd5j/53cFmceSk5n5+F/sJ/ohX1PELMZF4r8Bq7Hfju4rS8/JagZvLVjDA7q0bPHk9xEDCOxbLYgCBcOi97Vq5uyqBSKLTxq0isYYyt6bQq46Q9OcIF7OB6Lz8D1j51DF+zl4m6GtVU3dOKPkd0fOWLS6kWHTlpOnM14J5b5Ctx8uNkqEs4FwbAgcHc5/rG/nhp3wV/mHzep8aGhE290Lnitpsmd6pr9o+xxUd9o82eBCyYuOHrSa7nL00bM+Zuph4Ze+mbd0Ak7PDR0wg2uyH+52+FUEAvuNiO4yKpVrA0CdmJqI4uSRUAEiiXARf8iTrBzODEPPHrgNu6aj+/nBvXqmTAiiq20Ssvtt99+PWOx2N3wGjBi24Hu0zvukOKE0UivmYPgaoGnWTwXCh+fPf0fb6eeKM+YO3fuKitfjMycOfN99LjXyq6f9bxzAe0y9eGCpBGIHw2IT4bzSO8zZj/X68jdqSKw91H/OXz48OTLlk7/IBDxjA3cwm192RjX85MfcYEL7L3E+RiJZfNeYpj5DqI34FC//Vvong3CAGM4PDTuwrsWHnXZLPa6rY+qm3wmla9fcPRE/2dc7YtgHrXeNmzB5AUIZdy+zMgF5OFYif+NXfOTzEQOouweK/s3/cHiXRBsjQHwp8j4IzMze2GLP5fKPu/fQbQ+BqHr3Rhrmtpa+TBwW4bxmF/OzOdr70+eera3GZVvSYD9o2WkYkRABNpHoPn7hl/dbbD74d57OCwgztHch1v1Ydx+C5ZqLbDrrrsyi+E+vs+WW7iL9toDTnHHRSvNjbhFbtvpKzbVu9vefscjw/j8H+9pxw8Xy19Z8Q13PuWaPkgspUicRXEN9g4X5NB7UvFhMuxj6U4UTrr9zj/a1ey2jQuC4BO9evX6SzJbd3Y8MD/2UIg4Oh7L9//msa7v+E8Q62r4sfcSy/ZrV4Y3zmhH3UDdwjf2icep4Eh2jgEPDb3MPiqkkuCxWOguYIfjLoWgbbGaSzHedlgwbOIwZH+MtFRa3bDL5hCO9dkU+4lzwcP2eNnxj/xrqffsBUMnpH9ccyFJWbe6YZc+zMD8pzZe4/9wQq7yxG8Mg3CXrJUUEUl9BelZRBMqkoOADMQcYBQtAsUSYGZjt9T7hjU17hf77e0/tHAuObPEmT110XP6xyzrNogtPTNuYM8ebsLH9sxhZLXkF3FMuC3T/7J4SQS4jhnA1AcDUWSh7uzZs+fQln/va/0dT+bQE7MA68DqJq85bebrf+FxLti6r8MgOBsW95988slb+4Ld/Ccbv74nH+D6XzLSub49jddZ8PqPvZpQfqiClzBuPjrksUl9j1ho7/YFBxesY+Dm0kn7ejn12Dpw7kHihgZB+Hhafb3NCLTwsLrLz3FhsI/5UxKG81zovoL8M4rDiLvbxePfHP6vSb0tbuiCyTcd/fBPDzR/LqGNq5jV/Yz/aCYIc5QP52NYfN/qIN9ewxZMeY8Zz8+HQWB3VL4tS8tXitEz37rLMF9ZqcQ4lpU+UkYEKpoAF6vjuKg9xoU+8b7hgfu7j/fv5zipYzXEcTm9YjwkwtyPV3Rv2688xvTHYLUIOXqPvn3cdR/f123VowecqDuNU4JXS36J+DCZPzP9jXXr3X3vrwipyTU1NbX6hablyVcY3ymWd+P8l13TO6sSxh+KEG/RRYVjGIdbXTbG1ey6tYPFMej7+JgxYxLvkPlau9VPzPcWpuZ6rvi9S4S5Pfbf0W015WSXfC/xYJjZeonDSC6brUdD0/+FLnijz8bYitomdz+GzqZClVtw1IR72aHshdfUzU1jzE21epqCILXAftzFfhaEbnt7XBy6+GRuld4hvIPlMwliwd/N7bFV8vEygQ8GxL9mRltDz9i6YQsmbwgCt/bBI378FEk5t4eGTriNet+IMYuYq/yG3vH/h86h6VITr3kmdO6eh4ZOvDEMmu4MXfiexedsIEtCrnayZFVUiQkkDsQSV6rqRKA7EsA49O8bBkEw8OhttnLXHrCPsxkxY2EXtYTrHNc6zp9x193/MeszBhD2d453Gwavq+E1oLZHBp/N3LjMAAybMe/0699c4ihluP8zZ86c2RQvyTZ79ux/otezVvm6W5jYoQXCzhQLLbLIcGybvq7/hNGu52G7Ov7tRp2PY0CPwN9tNwwK57kmBz49XLPtlq7/xFGJ9xI55pxznf5e4vzjJm20R7T2+JX2MzZLqxs24cgFwyb2WTBswnZ1Qyfui3+sZaobNuGKBcMm7t/cb+HmQr4+dcMmpm5wHj5ywvMLeCy88KgJ/4jyPjT0x8+Qb0+Lrxs6cXf8H1swdMLZUTqG5j+J6zP/gElrozh71Fw3dMKouqETayxtwdCJX4vSIpe4s2j7+ChsLnn3rxs24eu5yttHMguGTTxiATouGDahd92wCV+ycguPmrSybtjEgy3ewnVDJ5xM2ue9f9iE/ya8l/lN8A8yY9T8udqh7JF1R00om/dQTddqExmI1Tai6k+nExg+fHhvjMNbMAyv5ICqOW/Xnd0PP7qHM1OHO3lmDkOucaFz8TDhcrHDhvDhTle2DBrEMNwdw8fWg7T1Nbf8wi47uh/BiweGLfi0xS9X+lOr17jHV632vWVcvuE9JfyhzgusuoYnlrr6FxMfwWDQWRQ2b1i0G/SscVtecIzrM/ZATM2wPxXNhtXfjBn+brm1xjXoWeu2/MbRrs+Zn3AuFkTvJd5iHzx1S1jqtAiUkECshHVVQ1Xt6sOIESP25mT+bL6VYFQcTf55+ebvyHxcgIagzyL0uRF3R9x5yCb86Qtxd6QKFVm3rW/Yq1evhzEYxverrXFX7PtRN3aH7TES6E7gcDEWbMMoxPpJCyfS+e02G/vSjsjvYWVfOJ65z5ZbBNcxa3jmTjsmuGTwAktGGIgZ4dbTf/tGYjFrcv1x5syZD+OWdLv33nvnY7jYsjdu/U2PJfSnBeIw7JLj3o5w709/3A2YyCPnPQbaOfrzMHsRdr/hON2Oaqt6GzduHCNNFwPMf44bRr5Nvr1H7+v6fX+ErZfogiAYP3jw4Ee7y3qJkNImAh1CwE4+HVJxuVXKyfUC5D7kAQyfhZxoP2U62ns+Fmf+Spb29oOT6kX0/1dc+GzK/6v4X1m1atVWuK2+WN3edqm/Yjf2m+Nqo/UN+/R2/7v/Pu7j/bb0FzMubWYlOLvSmdFgbmIG0aJD4kPzVGzf81Wc/aM/x9uXYHUPZd5kP/vq9r161v5gz93cNft/zO25Rd8kL1L9DKthCeIrMXAAABAASURBVFN8jFtr/LKl37jkbffmBnttK1zR2Nh4ETV3yEbdF6Lbh01vrHQbZjzD8IYOxX1/XMAegHHj+EceZ+G4hVE4CnvXJfqbLb1mj4E8Qh3t+p4/1NUM2rImCILzY7HYYljOQM5h5npLilf95jkFQZt8a/bd3vWbPMbFBm8FzuCgHi3WS6x6VOqgCJSUQLcwEDmZ7h8EwcW1tbWnz5o165h4PH4B4T8PGTKkB7MLr1pcSal2YGX05a1sd8bt7Qc8tkdeTqq+IyflBQsXLtwAm5XJuKxOe9vN1Z+sjeUZ2RF1Nm+aNux9w/u4Eg08bput3a+ZCRvUM7G+ITZAwkjAXoCjS4WpJCNMOlFVsTF7PvCkk076CDdeB2AUHgGfszEM76K/q+jgDexbY7aore3xFR4n//mgA5y9o2lTbaS3yqfQ9AdWfOBufjvxhxgo++X2rHuI3q1u8+bNW0G/zrVMG29/0tX/ZzHjTogBp20XmkvQOhiGcZdwnUu4Yd7pPY/YzfW/6jOx3qcf5FzPmp60+Snkr717915jjJEzjbmxtzGwsXAV/G/atGlNXn1uGPwhYhzz5BcbuKXrN2GUq928XuKD8Mm5dItvRz8iIAJZCXQLAzEMw+3p/bq7777bLlZu9uzZizB8Bi1atKiBk+neXMyeI93hHo08htyEPI1cyUn3W5xg7HHroyeccMKJafkeIf5WxFb1v97WvbO0dCHtLGQh9TyMXJKelubfmTy3kr4I+ZPVg3sccbOiPIRvQ49TcP/JhWH7nj17TkXvPaJ0cwln9IPy/yb/zYjVe50Zw5aP+BY6kWcCjD6BXEe6PfL+DHl/SPzXafdiXP+H03EvId3qtS8GryaPS2/XwqRnq98epVu5DH2oL2d/rC4T8qTK4s/oC7r9P+KM7SO41yXZtVmn1VusMGvTm7ai9w3deYN3chfv8RG75mMchN7F4114ZnXT0yM94BZWsvTo0WM5N15vMMP1NP1eyH56E307ZUBtjRs5cGt3KTOGNx60v/vsjhyKzKQFJJKvTT7Z8qXzS09/bd16d/Vr9gckqNy5/+E4n+F9HfjDjPt0+vFba2L9b+pc09JVqIfxRwTxLky5gY8n6N3N8YkZxBASlr+19F6n7O8GXHe66/uto12PYXu4oF8vy34KP3+n7EJjb2NgY1HJ+5LpTp+ci8EMD32DI372G4Jt8sOIdlucP8z1Gn+Ir4MyV9sxq/cSIaFNBAog0C0MRC4U9r6Qvexdx4niIu62d8nFiAvbwE2bNn1t9erVh+P/FCfdvbgIjGhqaroQv1/eIll2i4aGhvM3btw4hBOY/Z1dezSbTHJu5MiR+xK4nLST+/fvP5S6xmDQ2HpWRG/eSO9JPd/CYD2UPIPIm1HP5pzOkedT5F9WX18/ntmL19LTmvvJZ+8qXbR8+fIjqPf4bbfd9tBcOlHvFPI8jnzL+op7F/Iz4v2Fz+pG96Nwz+Hicyx1Ho7/cDgei5vactVvGbLpQ/159SdbWdo+BB2/T90nUc+RuNv169fvm/jzqpP8BW9cuHZLvW9YU+N+uvee7rTttuXSnrjIB9QYMuuB4y9iUdi7XNy82yz9QB5JW/5Kll6xmNu+Zw+335ZbuCMG9HdjBg105+y0g7tqn4+6mw86wH1v94+4I7ce4HqTr1A+lt9zy8EvSl9ZX+8ue/k1V08+WP6H/fg7uJ2ycb6wR83PuIYmt/aq+1x89UY//o49g33X+X9eryDxmJSIRHyQzOcj+AnaTA971roeQwa7Puce4fpf91nX94cjXa+xB7oex+7pag/ZxdV8dJALBm3hzEiiworeava1d3nDRB+K4Nd7zH6u70XHOde3h+NcYe8lPsJ5bHCiQv2WGQGpU4YEuoWBCPc4hsOFjY2NX+FEsS8nZ5vN+i7x2bbX5s+fv3Yhj1fJ9wR35HMtE+4ruKmTC/Usw0hbQd5G4m2NqSNwU1ttbe1oAj3JN23NmjWzqWsP/NzSEpu2Efc69SwjiizhNNyMeggXtVHvK/T5nUXMklLx0+i/fb465WjwKOq5a8aMGeutTi7Aw3i8fH963tbqz6ZPetnW/NnK0p/jib+NPtojcJ7fuRsw4E9orZ72pHFjsXl9Q/++4d7uIIy7dOOFq70rNPxzjMy7hxzk7jkUMReptPD0Qz7ubjhwP3flx/ZyE/fa3V3wkV3cWTtt7/bdom/BPArlZ/nrm5rcpS+95lY0NNgQr2c/OM08nSWcAzbSlrW5Ply53q27er4Lm+LsDhg3KGi2jX/cbB4fjuIjlxuMrPFtp9d+bDvX65QDXJ8vf9L1/fYxbosfn+j6/fenXf/fj3f9bzjb9f8z0sI9K0c8eX3+8kjf4uLjne1Ahq1YfrX77+C2/MlJ0XuJZbleotM/EShTAt3FQPT4586d+zyGzXnM+u2LcXEls1C2jIRPy+eHMpzGW+YkfiPir05RKsZUDPkT7Y0wwZDZFUnNyEX50l3qaEQaEK4M6Snt93PRDNCnYJ2iltHJDOEomNUtpH7TJ2sleUQmy9p7SqmFZ9FvI+1bXB41FJYF4/Ai6p+DDDx6qwHuWmbGBtb28JXQpl3DnM1kWUS3DTebGe1MHv/9+lvujcRHKY3cOJx6zz33pJ4z25h0hnBs2w2krXHXFLePVv640NmOYftDSzdw2eMxFM0aCpReSj6xbbdwfS89wdUevqsLumi9RFfB/+w1Ip6e5L06R7aucg61V4Xs9aVsyYorUwLdwkDksYK9R3dLNAZ9+vTZnRPQGh4bF21QUH4ne+dt+PDhtdT7RcKLcFMbJyIzKL5w0kkn+dXsMUaPJW+Lrw4pNxj9eCbkzHg7m/AiLnL2lv1uVtm4cePs68VdzW9CvU3M1BU1bpTNSydrp7lQ9hHk1FNOOaUvfenFAf8Qeh+Tno/0guunTFH9gdF82rY/s7UNrhm/9uW1PwEVWyf1ZGyMV2/6Gb1vWHPezju6H+7xEVcbBC4gJ2Mlt4s53PLOMlf34SozuMIgCMbPnj17Dip1ycaN4Cz2yy9a440L33Sb7vGvNptuFiXXjF9I2HGD06k8gp61rs/5Q13P8Qc7FyvdeokYT9tjPNn7wy3W2uTc8Txym9M/EahQApGhUaHq56c2j3j/l5xLOZDXccDWcRK/lvDnZ8+evQ632K3XgAEDftOrV68nqOD91atX34ib2rhYPMWJcDJt2Ucqd+CeT6IZkzibNy5qK5gR+y26vYz/Q6sHvV4gx1PoupTwbdTTk7Df8N9KvvtIO8hHFPCTr07ZqqQsUyLuLw0NDQ+jg+n3IHo+kJ6XPHn1Ob0MdaX6g8F5ChwyOKbnTffPmTPHHv9fRZyxsL/G8QGsfkPYLjypOi1cjIwcOXJXxjaxvmFNjbvio3u4sdtva3VnMQrDHPGJGSHmg5SOcRAwEIx3yfjdjHH4t+QXyxwT57P/TaeJLt04JuzjnP8yJTbe+oTbOOMZ8/rxN4/137su8ZAgFYaPj49cpRuOltzayafnqH1cn4uPc26Lno59xt5LLMl6iYzjt7zCyR9uou3d732SQTlFEOAal3XFjiKqUpEiCXQLA9HeJ+QR0EVcQLbAHYoci9hfcXDz5s17Cf9+xg/3QfKMML8J4TM54fsvIcm3jLQdLd6Ek8vrhL9MngNwz7E2yPMSfv/nkywPaTcQ3h33NOTM+fPnf2jxkRBn7R1JnnOQPRFfj6XjH0f6zoiVPTjSg/AlyEeRJy1fJNY2cTn7QX13WF7yZNWJdHsUbkagw/91xBtqtHslZS5Nlv0F8Qci1if/VXZ6u8k8LeqnvPUzgyt1RPqk+oOhPJATrc2eWlVeWiuLbr8n/WBkCHKBjYEVwp+q08KFCkbqiJqamv8wxgft0ae3+/U+e7mPb7mFv1gljJy4S7hhDlfpHclnU1Oj+zmPlW/CQHRB4Lj5upT96XeFjnNH5UeX/0anK4xBw/Sn3Yb/q3NhQxMmX+gckezjzv5xW+FSYYsnRyrsuLlID7crPdluen3duP6afbZzfX8yygWDt3JBEBzUo0cPuxnHagRKgRvnCYYztJv75Zw3DouKM/7nkvBX6gd+IpYb4GyrLhyNIfQ0ZRfgXmk58bdYCcLi04W8LVaUsPRW2ujQ1Tlo9yvofWdShzH4n+IJTPMJkZKs2GFtSDqHQLcwEDsHpVopAYFDOOFeV4J6iq6CE68trDyLE/s2R2/V313NzOG2PXskjUMu6cxgBC5oFuZi7uOVzkUROh3HZ3l9vbvopdfcg8nHyrR3PjcKPy16wDuoIDr9CN0uQMLGR99yG346Z/PXzUFif7GmSXcA8/uT45/C2FOdwCfYpq/re+lIV3PYYGfHOjIHo6bYv+vbm6H7HXIe4uw1HNxTGEt/E4zfMaOYddUFS0N2pP0zubG9mCcXba5+gTF2FGVarCjRWhvUP3BTB67Owf7+J3QaiA7HcqN/TVNT0xeYEMl4bx0eHbJiB+1q6yACMhCLAMuB/CCzBKkZsSKqKKhId8kM0+90xQcGxpe73cz3DXfawf1gt8Gupy3N4o2/xEWdaxcXc80QJjiELrvbMXxeWbfefevFV9xrG/wyMvYx16kci61++GVj21WCbv/LRfEs2m+Mv/Wh23DZva7pzQ/Yf0KiEvuTechjjuI5zgxEZ/FwPWpc7/OPcj3OOMi1571EjK/eyDT0/owZhxhi9qcRp2Io2bvRgfWJGcWcqy5Q9smZM2cusXy1+a1+kXVFidbaoO4OX50Do/DLMLDF8f9prwDRZsZGP1/niVPJV+zIaESBkhKQgVhSnC0rY0Yq69dbIwr8u81WM3eOqb+XbOGukmJ07ypd8223d+/e93ICG9+vJuZ+ttdu7rRtByaNn+bGjsJ2xeNC0Kl87v/gQ/dtZg5XNfKoNgzt3eGTuKG4K9/x7ap8zKxMpW37s57rww83uo0/m+caHltsD3uJThiJZi6aWIRxNb+Jwp3Dp8fofVyv7x3r0tZL9I9KjX+eUouBZysq3IJxeCbnkW8wjr/HYKtJK28fRFoeH0WeaNUFH45+KBdDWl39grIZM3NRWdy82iBfxkZ9dkhnxFmA+GJW52iiXJt2BXk6bMUO011SGgJtDmRpmqmOWpg+3xODL+PDjM7sGQeVPf78FRfGz3dmu621VUompayrNZ2zpXFS9ifJ/rW1eMOk8RP6rEQoDAnjgONnugxWZ4X/+s4y94s3/QSLtf0M7R7K7Jxfn9T0KXfheLW/imSLub9oi2nX/+Yh13DnsxiJ7F9B4nG89SEkxilsY2w4oNG5fIJ+vWjQN721/83jh1mz1Cwh/j8GQTCFYuvYPzOWhcFYnE981lUXiE9tlG9zJQjyZF1RIt82Uo1l8XBsFbU6h622EYvF/kKV46iDuYwTh+DP2IjvtBU7MhpWoGgCMhALQMddYsbfbcZY7NSvrDgxpP+95AI077iszZkU2lI6w/bWVWjb6fm58x/FCWwl0KidAAAQAElEQVTq0k31wY9ffdNNf+99Z0YQVyvvhmFi5rBFmMdilk/ppeezaPUa950XX3W3LFvuhyoMw+sZp8OYlbOv6H1cpfxgJD61cePGg+nDDaZzw53PuA1T5rjG5951toMRj0GUmDFTOMHBrDXj0tE8Gma96DZdfb8Ll601Y2/q4sWLj3FF/Js7d+7TnKPfQn7fvLg9csWAy7rqQnpe20/oc6urX5BnIWVarCiRbxuUbW3rVczqHKtXr7avuN9Ct3kYiuchNzf/04Zw6bQVO1rroNLyJ9DdDcTY6NGjL8NIsb/n+wR+v4YZ4ePw212/J0n4Nm6JTrFHq/j94ma4zf/mb4y4S5D7kacp/21fOPHT4uutRPTmX/K3+uUadU7gxPEJ5Dr8Z1hJdMrrqzjLm5SsOlKffUn3CDrcijyJXG9rPOaKT9blnXQmFkGZbF/X5Wo3g2HzunL1D/3sL+HcTFvpf5s561iaTvnI/PnzN3LXfyZ8L44713T9O++5K95Y7Brjyb+IQSWk2bUKG9EuXYmLWMI4VBg8nkspeDy/dr373iuvu4mvL3avbNxk9S6G/fGMz1dtnKytShTTnT58Bd1PRpaEr3/g6q+8n8fO97n4GyvpJ7Fs3HPwa/uXdxSfOLxKziG+qdHV/3aha7z1SefioT2evYjxOfO5556rT5Bv+9feqaNMasYRA+lIxGbS3OzZs+0vPX02qoVwi1UXKNvifXbiWqwEEdURueRpsaKEpeXTBmVLvjoHdV6LnGk6cKP/MAw+ls6RNOunsWn3ih3WRmdJd2+nWxuIPNI8OgzDMcuXLz+6sbHRZpBOYYfIiwk7/Kcou6y+vn48J4nXMFoOoOzePXv2HMOjhmGkfffkk0/2Jw78rX69lc+Xa7Q3hTuwx5Fv4b8V3fP6Kg6dUltrOpJpi4aGhvOZ5RiCvrv2798/eoydK54imRsGXdav63K1Sz8yGKbX1lr/0G878l7EuNlaY8dvu+22h5K/6LGkrtSGTldR/wnIigdXrXHffeUNt6K+wdnVKTJ+zFU4TBnLpeJhfw1lwmtvuotefcO9uH4jiMNGxuGXmzZt2ptx+VdqkCrcw8XzHmaT9qFvV9GVpvCV5W7TlLmu/lcPuqalq4hid3Ohd+NJa9E/fiZG4QSX9vKIL1/r6n86zzX9e7HtZytAO5xxuRpXmwiIQJJAXsZQMm/VORs2bHgSg6vPwIEDf1JbW3sEFyGbmWMCqfCuYlg9xwn/NYys31OXLdi7LRcBv24ibbT69Rb58/q7zelaUXdeX8Wll2lDx6x/Wxrds8an15vmz/p1XWvtppXN8LbRv1cYq3fsb0LD3P+d6VKOJXX/CyPfZmuffJ0ZrG+8/Fr47Lr1diHxOtJmyjiyCPuzcmYkWbwPc1HPCMfDzPxKz+CxeMNGd8WbS903X3rNLWL2MMnwUcbgQMbiEpt5s7jCpXxLMNNj76ldzH5+MFraQu8u/tQ7btPEWa7+dwtdfNkaTMTQGSjbr/BlhB3/vJHEjqZ0TyJvPk3PLXObJs8NwyWr7Jh+knP2QRiHC0DarTeONZvl0+oc3XovyOx8tzYQufB8yMzhMTU1Nbbu3ed4ZPmQvTeBUWTn40xSbYR69+49gnJ2F/p5TjZ2kL2UrQh5/Ndb6Wmc4Nv8ci09f9Jvj0Ta/Coumdc7BejY4us1qwDds8ZbmgnpWb+uy7ddqyNN8u5fLBYLco1lWn0FeefOnfsWM1dHMDZT1zbFgx+89pa74/2VTO2Eds22C4t38bggeZHGUXqa8ZvigQeODsfzMf9Ta9a5v777nvvOy6+7r2EYLlhtBhHXeOfuIX0MF6tPMgbPFzRoFZgZQ/EZzheHYyieRL/vZX8K448udpt+fK+rv3yea7zjGdf0yvsubErct5LHGcjUTCK8LezjneENnYWVDge3mUfEp+HeF1zDNQ84t64+IM7eNzz8vvvuW0rWkm88UUmtOsG1ZUeepMxDNuF/q+SNlXGF9PkpnvD4P+JQxmpKtSwEytpAzKJvSaM4UL+Acfi7mTNn3h8EwTlUvs/gwYO35GT9Lv7dEGdfZ5G2q/mbC/FNzP5FDPsS9n4OiAPJuzfiN05ELb7e8gnJH8q1+eVaMmvKQce8vopLFUh4WtMx69dr6J41PlFd5i/9yPp1HblytkuZdIZkTWyF9i/XWCZqK+4Xo9O/l4gu37fL8/UYNL986227hvsKYZPpZpkptAypfN04fXlDg5uBgT3lzSVu3HMvux+8sdhNJWzvGLogeB9OV3KzthfG0skYh/cS7k5biKE4k36PMQbsL1e7eLgifH2la/rn867x5/Nd/XfucvX/W+ea/vWqi69c79mQTy4E8uEQbmp0Db972MWnPe1gSyn3PXgX9L6hFSpEOLelrzrxVcq+smrVqq1wbdYYJ/uGMdWlq2Vk16r1WK559oX2L1rPpdRKI+ANmkpTulT6MkN0KwdxDcbFWxgByzjRXM5JYyUn6xdow/78Uou/hUx8aiO/lbe/BXzQW2+9dTcJG6nreeIn43+TR2Q74HL9C1p8vWXxkXBRfMrKoEOrf7c5ym9uMV+staYjdfbK8fVarniKZG70YyExf+GRTcbfa26tXfqdYkjZ1FZo/3KNZarCdnjYH65Ez+OxDFfcz0zXBS+/4ewvekQzYoFNVjCTExBBPpcKW5sWX+XpGxqb3FsbN7rH165zs1Z+6G5ettz9ask7buIbS9z5zA6Oe+4l98UXX3P/h4H9MDOHGxIf/qwDz43IaPabHZDv27u8hLv1Zgw4B13Uv3//7dmXxiA3A2S929Dgwsffdk03/cc1fP9uV//tO139ZbNd/TUPuoY/P+Ya73rWNT34umt8+h0Xvr3axTc1UMyxy9rOh+uSLvujJSQeyhLfdWFTo1P0C1escw1X/MvZzCz9tvcNj2Z/u8Yr0IE/QRCkrzqxI2O5YOHChRsY35WtNcuExavkKepLaquXa1Cnrq5hbcLz7+h8ifkl1UOgWxuINkPEjj2OHXtXZCszBKKhTcbvTPxpyMGkzeDk/RL+1FQ5/kuQjyJP2hdblLHZj30J2194OIAy9+G39zpafL1ldZF//6g98rX55Rr5RyALozLUn9dXcVH+XDpaOiez16n7y+hxAO45diLLFZ+uu/kpk86kxdd1rbVL2RTD5nXl0z/Kn4m+d7Q2ltaP9grt/AtL/1BO8k++vmmTu+CVN90TGDtWL3EO23DzxS666DJj2Fb6Ja8vdic9+6I7+dmX3EnPJN0KC3/2hVfc+fCYwOzgr95e5m56f4Wb/eFqtwiD8a36Brd+M4e3YPVrmNhxsiXjZl80ziJsE7Q42iIC06ZNa2Kfuxf5HLNOg7h5tD/dZn+ZJfF4cj0G4NLVzj27zIUL3nDxu553TX9Z5OK/qnMNE2e7xm9iQJ53m2v46u2u3tzzkm4FhRuu5lEwBxb7jMcSmpFbYDj+wnuu/idznUu8b/hEGA8PYb9b4Css0Y/NniELMcxsNQxvJOFPrTpB2jya+gzyQ+K/zqPni3EvJ+xwW6z60Hw1B8q3WOGCcvYHGFqs5kB8xsoQ1kZzIU9rq1Y8TXupvwuNrhkrZeyyyy59KP8uOm5v9ZI+hvA/kPMQO7ad/TUZ/H+hHtPvFvL1R/zTOPL/jLRHkPvxj7F43O3Iez1i7T5EuMUaipZP0vkEurWB2Pm4q6jFbtgVLixv9OzZ0z7E+fsaZsF+hEH0j+UrU8Zhi5lDY4SxyDXNG4/Z0p9Zv8FyVbxwEV+BvI48SWfux70VsS/CL8S4Gcej0/0wdj6CfAuO95BHW54E7GaNm6V/wu4C5CNwPcCYUvx7+K/GnYbcjzxF2MbAZskIVvYWPvcexw194ACiX3hsxhMnz3DTrJdc01UPusCMaedugt0hcFxMDSXbcq1AQVupVSfY3+399Lu4Cf8Z8b+NGscQyrrqQ5Rubq76LQ0mLVZzoP6cK0NYmTTJtTrFjuh5JvVcPGbMmBYrZey3337fpI6/1NTU2AedLhaLnYoefycutfEE6esEaum3vVtr+2hvwm716tVfpu6PUfeRlPss8hszJon7OnV8SP5h5PsxYTOm8WrragIyELt6BMqgfQ5Ym+W0D2sytMkVn5GpmwVmzJixHi5nc0K7mK43/YHHqVcsfts1YDASR5RdxMKCXMvMyTGoZIHJIGQP5GD6MRx3PHIxci0X5du6wwcnNo6dITB91pjC+Rr8F+GegdgHcgcRtjEYRLiS9yf/J+oSR1F0PAUYi4mYxHGWOxzf1Oiafvdo4n1D5+xjN2MULdtV0iGqze9vJ+dq024277Jziq3IwJgN4/GyGfqp/K3VjyH1CuOdsZpDqmAbHspmXZ2CeP93oa04NyFZV8og/u/ks/Ud7UOfMfX19Xda/jQ5ljGymcNwzpw5b5P3PUvD/TTu3qNHj55j6cggbhx3oz67YSR69KXEraZPE8mnrQwIyEAsg0Ho7irwuMEel9hjmIpBwUnMZsdO4Kq14sE1a92FPCpe0cBjPx6nBo4LWXLmMPFCfGY4I71ieixFRaDzCWAw2NGEcAzRvH/MnHI5kjjOLCWKj69Y55qumO/Cx5ZYGZtJNcPZZlkpVfoN/YpZgcIrgsHU6D2t/BRSPzNyzK22UlmOJPTItTqFGdctVsrA6HuCMjtg0Z2G+4C93tOs6np0abHYeLIv38EQtlelRnAO7YdB/Bz1PdbU1HQShuITlPsT14Mrm9WnYBcRkIHYReDzbZZp/pxftLWWlm/9lZLP3nnhhNSIzEMe5CQyk0c0tji57wLpe1gc8gByO2kn+IQO/OEE96/GpqbEeomb6t03XnsrtEfGnAh9q5GLEZkMJ161i+Ij1yeW9EeViUCVEMDkiYw/MwStV3FMP3N9fFq6vW8YnzIvTL5v+GRDfUOHr2+IgVTwChSmuwllc636YMleyFNw/ZTJujKErzD5w7mnzdUpMNjmk92+Tt4G12YL7Uvs6Eb+z8T9jjw2U4g3Y3uIkM3YBsOHD9+KtuxROFHuXgzA7xJXSyDgPH4Srr2H+SceWZ/ErPg/MRTPRf8OP3dbu5K2CchAbJtRl+bgDivnF22tpXWp0nk0jhFX8Jd2nGjWJO8+j6aJX3OymTN06NB++B2PYmxx8l9htB2zadOm8aRN5ARkyw1ZcocJj043r5cYjwc/fGupu2Plh85mDpnfcGYccg1ziTBqMOOxORxd8ojXJgIi0IIAxzxxHEkcN3a05Arb+4bxa+qcW9dghszUxYsXd9j6hiiU2jgf2XufkzGU7COVO3DPJ9EMIJzWN8raB4ctVn1IL0WeguuHUWplCG6UT+E8eGN6nUl/rxyrViSTnWNm7wn6cxUR93G+fgz3g9WrV/8G1xFvhmGvFStW2EdmFpWSHj16/I5ALWVe7N279zUYfP5Fa87Jf0C3V4l7mbRp+O1LbTsd/oz856HnCxiKM/F/D9GWi0AnxstAlbklQgAADm5JREFULBFsdnj7MizjCzB2+BZfn1lzxF+KvECZGchM5OvIccSlDjbCt9nBzczY3vifs3K4GW00T6O8fTV2M/kWIdcNGTKkh5Uj/geEn8O9C7kbv71EbEmRxIi/jHj7Cu8J/F+0BMLW3mO4NyFPI1ei07dIt1m8R0844YQTLZ8J8Rlfux155JF9csVTT7Yv7XYgvoXuVkc2wRC8m/gF/fr1Oxl9zBD0X30S5+bPn2+PbuzF/bMs3NFCe369RE54FzNH2HT9eyvcz99+19U3EaJx4u0XW9Euca6FS6I2ERCBHAQSx0/L48biw/omF//dI87d9oxz8dAeiV7EuaFD1zdsribtZV2BAuPOHqWaEejwfx3xhhozZVdS5lKrB7fFqg/NV3MgT4v6ict4b5ywX80hWWdqZQiMsoFhGL5r8emC0dZi1QrqyKjT8qNri5UykvFWvr+9O2lhyl6PXGB+e6eSvp5FeG/cLyO7M5nxHLKJuAstjPtZ5AfkD3HtXcpDid8H2RaJZilJ1taVBGQglpZ+6guwXF+fYQQdTpPnNDY2fpK7sTM4UBsIF7Kl2mheiBOBTeVn/I1iDDdbMuDLzKodzp3dmc3LWJhH1Tn/jjH6DaTs19D1cPyf4oRjixmP4FHAhfinJMu3+NoNw+2b1Js1nhNCiy/t0H1L6srQnXCrG3exj1Du42T6GLq9ipvaOMn8D/LDVEQneOhX2nuJ69yFzCbaeom+aWxDu1V2YcJodMyI+LBP1E83IqCuFkCg+ePk9HC4Yr0Lf85T0MeWOh43d/j7hgWoXU5ZD2FW7rpyUki6VA4BGYglHCuMlNQXYDzyHE3VPYmbtmbNmtkYMnvgP4Q4+3JtBo8mV9nyFcS/RlzeG3Wk2mheiDS7E8v4qo04M/5mMMu11u7saK/Fny/bsGHDk+TrM3DgwJ+g9xEYOmdQd9KSca9Z2aSu9shhLmkO4+wV3MGI+XN97ZY13so0F9pvoXvzPM3DlPH7L30qG1sLdhnvJX7zzaXhM+vsCQuXMIxC3wfvpoV9pH5EQASyEeBI8dEc5wnXzMEX3nfhlPtCt2Q191php7xv6BuvsB9ukr9zzz33vJmuNueoB4lvsWpFeh75RcAI+AuseSR5EsgzGyezXF+3NZDW4gsvjB3mmPKsPM9ssVjMDKes7aVXgQH4ITOax3CnOQs9Pscs50P77bdfz/Q82fzktfotyR7ttPjajYRc8SS1viV1bz2Tc0PQ4WmM1aVk9H8aEddvPHb+NrOn9m6LD3fmD8Z/5nuJS95JvJdoSmAcemi4FpSIgAjkJsC50ifGk8eLhcPZLzt37UMuWN+57xt6Rcrsh3N1xa0AUWYIpU4rBGQgtgKnPUkYLlm/PiP+UeQ0Hr/61eXx72HtYOTYeyLeyGnt7z9b3kKEE+rDtHHa8OHD7RGu2SYfa16ek0zWv0ndPF+uMLrznMedRT0ZX7vlird60KnNL+0sXw6xdya/RB3HMDt7d0NDgz1q7oNR6N+dTL57OQ4j016kzlFFx0ZjdGe+l7j8A/fzt5e5hjjzIcmLHVMfHauEaheBKiDAOcz3ItzU6Nzv/+2C257tsPcNfUPd9GfEiBHbcw4tq5UiuulQlE23ZSB20FAwhZ/16zPi/02TN2M8PcbBeBcnP/8ni2bPnv0C8U9hZC1dvXr1bcS3OYNH/jY36l2EIfXXXr16vULd0/EPohBnWn6T26ZNm+yrtxrS30KvZbR9OY8hViaT23Ryfe2WK94qpA1r076OO8jC+Qi694OZfSBjj0zOIjyirq5uDcaY9ec06viCpQ8aNMi+opsE66eI69INjpvfS1y73l24+G23vAF1MRLNWu9S5dS4CJQ5AW6nvIb2vqH7xQMuWPS2PWDu1u8b2nn6+OOP39mDKfEP5+VOXymivf1pb/kSI6yq6mQglmg4MQRavNdBXIuvz6w54qcge2PA2Mry/is3iydsfxc6599/pkxGG+lfuzVPI+y/amPmsBajbzbhHTA87S+AmF3yorUXCQbWxmTbu5Iv9Tep8We0R/hMDM4ZVo62l1FmR/ObEJ/ra7es8dSV+tIOf4t2qPsOqzeSZHu1xNuXgYNxR82cOdN/3W15qOOVe++919JsAdavkF42X8Kh2+b3Eusb3Dffejt8ZsNGJhBL/laBoZCIQFURCF94zwWXzw+D8nzf0J5mlOUKENwst1hFA2PKVqZ4mrQF+FtdkJrzVlErRZx44oktVrSgrayrdBCfsaIFYdPvEfS7FXkSud5WxCA+r/JVteOXQWdkIJbBIHSkCttuu23Io9ZPcaD9u3///o8z6/YoB/6CjmxTdbckYO8lRn/HeW08HlyydJn7xwerWmZUjAiIgP9Azu5k3exXXOyahf59Q7DcOGvWrIPvu+8+e+eYYNdvY8aMsY8AxyxfvvzoxsbGUczAnYJW/rrKubbLVoDItYoGutm2I7r5v7dsgdaEyQV7fSfvlSLgkXXlilxtMJ4tVrQgb/a/E01C8y1H+ebZFC6SgN+RiyyrYiUgwA7+XeS3JagqaxXTpk1rYjbtJ8hhtLMv7rfJqKkrIHT2Zl+RMwY2i3sxbTf9YcWHONpEQASaEUhdl2K3+4cE9rHbRZy7zmmWr8uD5boCRG1t7WjgZFtFw2Ec5lwJgzIZG3n9WGD4ens9IzFLAIPyeMrcxnnOXlEyQ/8GJigK+ssolF82b968FTzZaqSJvyNHINq6gIAf/C5oV02KQLclwMnzKjpvsw12EsXbLTZ1UgTyJWCGhc+LYbICz0iMw6txy27DiCnLFSDglmsVjUIZFrpShBnzLVa0wOgralKCchuRBqSo8oV2VvkzCchAzOShkAh0CgEuePM46Q3hRP4EMrVTGlUjIlAhBDgmHkSeRA7hWLFVEspS81GjRpXlChCcW7KuolEARHu3suCVIphBtLHKtqJFzlU60DVjRQvGvMXfiabevMufeOKJfn3eAvqqrDkI5G8g5qhA0SJQCgKcaN9qz5d57S1fij4UWgcXvjeYTTwEyfoXbgqtT/lFoFoIcEwcgxw8e/bsxeXcp3JdAYJzS9ZVNNpiibHWrpUicq1cwTjmXKUDg7D5iha9BgwY8JtevXo9gb7vr169+sZ8y48ePXo3Hmk/SjltJSAgA7EEEFVFSwLcxelLtpZYFCMCZUlAShVHgEfMZbsCBAZ2i1U0iMtYMSK91/PmzbOVKWoxLm01iKJXisCYy7pyBfW2WKXD2ken1IoWFsZIfZ28Xyb+ANxz7K94WTz+NsuT5w0ktbqGlZMUT0AGYvHsVDIHgTFjxuhLthxsFC0CIiACIiAClUBABmIljFKbOpZXhng8ri/ZymtIpI0IiIAIlD0BZg1zznCWvfJVqKAMxCoc1DLokr5kK4NBkAoiIAJVQEBdEIEuIiADsYvAV3OzzCDqS7ZqHmD1TQREQAREoOoJyECs+iHu/A7qS7YM5gqIgAiIgAiIQMURkIFYcUNWGQrrS7bKGCdpKQIiIAIiUCyB6i4nA7G6x1e9EwEREAEREAEREIGCCchALBiZCnQ0AX3J1tGEVX9EQK4IiIAIiEB2AjIQs3NRrAiIgAiIgAiIgAh0WwIVbiB223FTx0VABERABERABESgwwjIQOwwtKpYBERABESgaAIqKAIi0KUEZCB2KX41LgIiIAIiIAIiIALlR0AGYvmNSbVopH6IgAiIgAiIgAhUKAEZiBU6cFJbBERABERABLqGgFrtDgRkIHaHUVYfRUAEREAEREAERKAAAjIQC4ClrCJQLQTUDxEQAREQARFojYAMxNboKE0EREAEREAEREAEKodAyTSVgVgylKpIBERABERABERABKqDgAzE6hhH9UIERKBaCKgfIiACIlAGBGQglsEgSAUREAEREAEREAERKCcCMhBLPxqqUQREQAREQAREQAQqmoAMxIoePikvAiIgAiLQeQTUkgh0HwIyELvPWKunIiACIiACIiACIpAXARmIeWFSpmohoH6IgAiIgAiIgAi0TUAGYtuMlEMEREAEREAERKC8CUi7EhOQgVhioKpOBERABERABERABCqdgAzESh9B6S8C1UJA/RABERABESgbAjIQy2YopIgIiIAIiIAIiIAIlAeBUhqI5dEjaSECIiACIiACIiACItAuAjIQ24VPhUVABESgOxBQH0VABLobARmI3W3E1V8REAEREAEREAERaIOADMQ2AFVLsvohAiIgAiIgAiIgAvkSkIGYLynlEwEREAEREIHyIyCNRKBDCMhA7BCsqlQEREAEREAEREAEKpeADMTKHTtpXi0E1A8REAEREAERKDMCMhDLbECkjgiIgAiIgAiIQHUQqOReyECs5NGT7iIgAiIgAiIgAiLQAQRkIHYAVFUpAiJQLQTUDxEQARHongRkIHbPcVevRUAEREAEREAERCAngao3EHP2XAkiIAIiIAIiIAIiIAJZCchAzIpFkSIgAiIgAmVOQOqJgAh0IAEZiB0IV1WLgAiIgAiIgAiIQCUSkIFYiaNWLTqrHyIgAiIgAiIgAmVJQAZiWQ6LlBIBERABERCByiUgzSufgAzEyh9D9UAEREAEREAEREAESkpABmJJcaoyEagWAuqHCIiACIhAdyYgA7E7j776LgIiIAIiIAIi0L0I5NlbGYh5glI2ERABERABERABEeguBGQgdpeRVj9FQASqhYD6IQIiIAIdTkAGYocjVgMiIAIiIAIiIAIiUFkEZCB2xXipTREQAREQAREQAREoYwIyEMt4cKSaCIiACIhAZRGQtiJQLQRkIFbLSKofIiACIiACIiACIlAiAjIQSwRS1VQLAfVDBERABERABERABqL2AREQAREQAREQgeonoB4WREAGYkG4lFkEREAEREAEREAEqp+ADMTqH2P1UASqhYD6IQIiIAIi0EkE/j8AAAD//1TMJEMAAAAGSURBVAMAS/lsBxdOTQUAAAAASUVORK5CYII=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75" name="Google Shape;7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95704" y="690652"/>
            <a:ext cx="11353800" cy="6338286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2"/>
          <p:cNvSpPr txBox="1"/>
          <p:nvPr/>
        </p:nvSpPr>
        <p:spPr>
          <a:xfrm>
            <a:off x="7280032" y="2059667"/>
            <a:ext cx="73210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5088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7" name="Google Shape;77;p2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oogle Shape;320;p20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321" name="Google Shape;321;p20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2" name="Google Shape;322;p20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323" name="Google Shape;323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20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r>
              <a:rPr lang="en-US"/>
              <a:t>/23</a:t>
            </a:r>
            <a:endParaRPr/>
          </a:p>
        </p:txBody>
      </p:sp>
      <p:sp>
        <p:nvSpPr>
          <p:cNvPr id="325" name="Google Shape;325;p20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326" name="Google Shape;326;p20"/>
          <p:cNvSpPr/>
          <p:nvPr/>
        </p:nvSpPr>
        <p:spPr>
          <a:xfrm>
            <a:off x="533400" y="838200"/>
            <a:ext cx="108966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Rectification Efficiency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rectification efficiency of the full-wave rectifier can be obtained using the following formula:</a:t>
            </a:r>
            <a:endParaRPr/>
          </a:p>
        </p:txBody>
      </p:sp>
      <p:pic>
        <p:nvPicPr>
          <p:cNvPr id="327" name="Google Shape;327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71799" y="1676400"/>
            <a:ext cx="2817341" cy="990600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20"/>
          <p:cNvSpPr/>
          <p:nvPr/>
        </p:nvSpPr>
        <p:spPr>
          <a:xfrm>
            <a:off x="914400" y="2895600"/>
            <a:ext cx="516038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efficiency of the full wave rectifiers is 81.2%.</a:t>
            </a:r>
            <a:endParaRPr/>
          </a:p>
        </p:txBody>
      </p:sp>
      <p:sp>
        <p:nvSpPr>
          <p:cNvPr id="329" name="Google Shape;329;p20"/>
          <p:cNvSpPr/>
          <p:nvPr/>
        </p:nvSpPr>
        <p:spPr>
          <a:xfrm>
            <a:off x="762000" y="3962400"/>
            <a:ext cx="1242060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Advantages of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rectification efficiency of full wave rectifiers is double that of half wave rectifiers. The efficiency of half wave rectifiers is 40.6% while the rectification efficiency of full wave rectifiers is 81.2%.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ripple factor in full wave rectifiers is low hence a simple filter is required. The value of ripple factor in full wave rectifier is 0.482 while in half wave rectifier it is about 1.21.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output voltage and the output power obtained in full wave rectifiers are higher than that obtained using half wave rectifiers.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only disadvantage of the full wave rectifier is that they need more circuit elements than the half wave rectifier which makes, making it costlier.</a:t>
            </a:r>
            <a:endParaRPr/>
          </a:p>
        </p:txBody>
      </p:sp>
      <p:sp>
        <p:nvSpPr>
          <p:cNvPr id="330" name="Google Shape;330;p20"/>
          <p:cNvSpPr txBox="1"/>
          <p:nvPr/>
        </p:nvSpPr>
        <p:spPr>
          <a:xfrm>
            <a:off x="8988488" y="791844"/>
            <a:ext cx="1865249" cy="289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DT-Test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31" name="Google Shape;331;p20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" name="Google Shape;336;p21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337" name="Google Shape;337;p2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38" name="Google Shape;338;p21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339" name="Google Shape;33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Google Shape;340;p21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21</a:t>
            </a:fld>
            <a:r>
              <a:rPr lang="en-US"/>
              <a:t>/23</a:t>
            </a:r>
            <a:endParaRPr/>
          </a:p>
        </p:txBody>
      </p:sp>
      <p:sp>
        <p:nvSpPr>
          <p:cNvPr id="341" name="Google Shape;341;p21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342" name="Google Shape;34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33600" y="1452624"/>
            <a:ext cx="8749231" cy="5231615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21"/>
          <p:cNvSpPr txBox="1"/>
          <p:nvPr/>
        </p:nvSpPr>
        <p:spPr>
          <a:xfrm>
            <a:off x="1371600" y="527962"/>
            <a:ext cx="2526030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Summary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1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" name="Google Shape;349;p22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350" name="Google Shape;350;p2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352" name="Google Shape;352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2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22</a:t>
            </a:fld>
            <a:r>
              <a:rPr lang="en-US"/>
              <a:t>/23</a:t>
            </a:r>
            <a:endParaRPr/>
          </a:p>
        </p:txBody>
      </p:sp>
      <p:sp>
        <p:nvSpPr>
          <p:cNvPr id="354" name="Google Shape;354;p22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355" name="Google Shape;355;p22"/>
          <p:cNvSpPr txBox="1"/>
          <p:nvPr/>
        </p:nvSpPr>
        <p:spPr>
          <a:xfrm>
            <a:off x="1143000" y="2133600"/>
            <a:ext cx="10439400" cy="489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-152400" algn="l" rtl="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n-US" sz="2400"/>
              <a:t>Multiple Choice: A centre-tapped full wave rectifier requires:</a:t>
            </a:r>
            <a:br>
              <a:rPr lang="en-US" sz="2400"/>
            </a:br>
            <a:r>
              <a:rPr lang="en-US" sz="2400"/>
              <a:t>A) One diode</a:t>
            </a:r>
            <a:br>
              <a:rPr lang="en-US" sz="2400"/>
            </a:br>
            <a:r>
              <a:rPr lang="en-US" sz="2400"/>
              <a:t>B) Two diodes</a:t>
            </a:r>
            <a:br>
              <a:rPr lang="en-US" sz="2400"/>
            </a:br>
            <a:r>
              <a:rPr lang="en-US" sz="2400"/>
              <a:t>C) Four diodes</a:t>
            </a:r>
            <a:br>
              <a:rPr lang="en-US" sz="2400"/>
            </a:br>
            <a:r>
              <a:rPr lang="en-US" sz="2400"/>
              <a:t>D) Six diodes</a:t>
            </a:r>
            <a:br>
              <a:rPr lang="en-US" sz="2400"/>
            </a:br>
            <a:r>
              <a:rPr lang="en-US" sz="2400" i="1"/>
              <a:t>(Correct: B)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</a:pPr>
            <a:endParaRPr sz="2400"/>
          </a:p>
          <a:p>
            <a:pPr marL="0" lvl="0" indent="-152400" algn="l" rtl="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n-US" sz="2400"/>
              <a:t>Scenario: You are designing a power supply for a 12V DC LED system. Which rectifier will reduce ripple better, half wave or full wave? Explain with reasoning.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</a:pPr>
            <a:endParaRPr sz="2400"/>
          </a:p>
          <a:p>
            <a:pPr marL="0" lvl="0" indent="-152400" algn="l" rtl="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n-US" sz="2400"/>
              <a:t>Real-time: If peak AC voltage is 20V, find the average output voltage of the full wave rectifier.</a:t>
            </a:r>
            <a:endParaRPr/>
          </a:p>
        </p:txBody>
      </p:sp>
      <p:sp>
        <p:nvSpPr>
          <p:cNvPr id="356" name="Google Shape;356;p22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oogle Shape;361;p23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362" name="Google Shape;362;p2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364" name="Google Shape;364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23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23</a:t>
            </a:fld>
            <a:r>
              <a:rPr lang="en-US"/>
              <a:t>/23</a:t>
            </a:r>
            <a:endParaRPr/>
          </a:p>
        </p:txBody>
      </p:sp>
      <p:sp>
        <p:nvSpPr>
          <p:cNvPr id="366" name="Google Shape;366;p23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367" name="Google Shape;367;p23"/>
          <p:cNvSpPr txBox="1"/>
          <p:nvPr/>
        </p:nvSpPr>
        <p:spPr>
          <a:xfrm>
            <a:off x="4661408" y="401828"/>
            <a:ext cx="2884805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68" name="Google Shape;368;p23"/>
          <p:cNvGraphicFramePr/>
          <p:nvPr/>
        </p:nvGraphicFramePr>
        <p:xfrm>
          <a:off x="731838" y="1892300"/>
          <a:ext cx="12069750" cy="2832100"/>
        </p:xfrm>
        <a:graphic>
          <a:graphicData uri="http://schemas.openxmlformats.org/drawingml/2006/table">
            <a:tbl>
              <a:tblPr firstRow="1" bandRow="1">
                <a:noFill/>
                <a:tableStyleId>{43C5C266-AAD8-4A76-BD26-FEF969F8C722}</a:tableStyleId>
              </a:tblPr>
              <a:tblGrid>
                <a:gridCol w="12069750"/>
              </a:tblGrid>
              <a:tr h="1416050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Muthusubramanian	R,	Salivahanan	S,	“Basic	Electrical	and	Electronics	Engineering”,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TataMcGrawHillPublishers,2014.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7625" marB="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F81BC"/>
                    </a:solidFill>
                  </a:tcPr>
                </a:tc>
              </a:tr>
              <a:tr h="1416050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Kothari DP and I.J Nagrath, “Basic Electrical and Electronics Engineering”, Second Edition, McGraw Hill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Education, 2020.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7625" marB="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  <p:pic>
        <p:nvPicPr>
          <p:cNvPr id="369" name="Google Shape;369;p23" descr="Thumbs Up Emoji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56975" y="5367835"/>
            <a:ext cx="1359706" cy="1437675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23"/>
          <p:cNvSpPr/>
          <p:nvPr/>
        </p:nvSpPr>
        <p:spPr>
          <a:xfrm>
            <a:off x="3006761" y="5367835"/>
            <a:ext cx="7086600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0" b="1">
                <a:solidFill>
                  <a:srgbClr val="E5B8B7"/>
                </a:solidFill>
              </a:rPr>
              <a:t>Thank</a:t>
            </a:r>
            <a:r>
              <a:rPr lang="en-US" sz="5400" b="1">
                <a:solidFill>
                  <a:srgbClr val="E5B8B7"/>
                </a:solidFill>
              </a:rPr>
              <a:t> </a:t>
            </a:r>
            <a:r>
              <a:rPr lang="en-US" sz="10000" b="1">
                <a:solidFill>
                  <a:srgbClr val="E5B8B7"/>
                </a:solidFill>
              </a:rPr>
              <a:t>you</a:t>
            </a:r>
            <a:endParaRPr/>
          </a:p>
        </p:txBody>
      </p:sp>
      <p:sp>
        <p:nvSpPr>
          <p:cNvPr id="371" name="Google Shape;371;p23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3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83" name="Google Shape;83;p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85" name="Google Shape;8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77800" y="304800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3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r>
              <a:rPr lang="en-US"/>
              <a:t>/23</a:t>
            </a:r>
            <a:endParaRPr/>
          </a:p>
        </p:txBody>
      </p:sp>
      <p:sp>
        <p:nvSpPr>
          <p:cNvPr id="87" name="Google Shape;87;p3" descr="https://lh3.googleusercontent.com/gg-dl/ABS2GSnq6StuMhbshnSerAlBatbM_Xmctb_8ekDS5xWhppmeIU8Sl8DZOPGKvsDmr-1qO5F1T0MNXlFUslQbuJetF69ANhfYly5a8F0iKg2otZUVDkZQPzbqer2dtU4q9foFpRp13zVqdbQnQ1deyJLH9C_DBDxKnsALVpvJkzuVu58JEyMnXg=s1024-rj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8" name="Google Shape;88;p3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89" name="Google Shape;89;p3"/>
          <p:cNvSpPr/>
          <p:nvPr/>
        </p:nvSpPr>
        <p:spPr>
          <a:xfrm>
            <a:off x="155575" y="511939"/>
            <a:ext cx="1089660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Electric circuits that convert AC to DC are known as rectifiers. Rectifiers are classified into two types as Half Wave Rectifiers and Full Wave Rectifiers.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Significant power is lost while using a half-wave rectifier and is not feasible for applications that need a smooth and steady supply.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0" name="Google Shape;90;p3"/>
          <p:cNvSpPr/>
          <p:nvPr/>
        </p:nvSpPr>
        <p:spPr>
          <a:xfrm>
            <a:off x="1066800" y="2855309"/>
            <a:ext cx="7315200" cy="3847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/>
              <a:t>Topics for discussion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Defining Full Wave Rectifiers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Full Wave Rectifier Circuit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Working of Full Wave Rectifier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/>
            </a:r>
            <a:br>
              <a:rPr lang="en-US" sz="1800" u="sng">
                <a:solidFill>
                  <a:schemeClr val="hlink"/>
                </a:solidFill>
                <a:hlinkClick r:id="rId4"/>
              </a:rPr>
            </a:br>
            <a:r>
              <a:rPr lang="en-US" sz="1800" u="sng">
                <a:solidFill>
                  <a:schemeClr val="hlink"/>
                </a:solidFill>
                <a:hlinkClick r:id="rId4"/>
              </a:rPr>
              <a:t>Full Wave Rectifier Formula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Peak Inverse Voltage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DC Output Voltage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RMS Value of Current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Form Factor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Peak Factor</a:t>
            </a:r>
            <a:endParaRPr sz="180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Rectification Efficiency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Advantages of Full Wave Rectifier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Frequently Asked Questions – FAQs</a:t>
            </a:r>
            <a:endParaRPr sz="1800"/>
          </a:p>
        </p:txBody>
      </p:sp>
      <p:pic>
        <p:nvPicPr>
          <p:cNvPr id="91" name="Google Shape;91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594540" y="2343862"/>
            <a:ext cx="6585012" cy="506156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3"/>
          <p:cNvSpPr txBox="1"/>
          <p:nvPr/>
        </p:nvSpPr>
        <p:spPr>
          <a:xfrm>
            <a:off x="8534400" y="1817976"/>
            <a:ext cx="73210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5088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3" name="Google Shape;93;p3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4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99" name="Google Shape;99;p4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01" name="Google Shape;10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r>
              <a:rPr lang="en-US"/>
              <a:t>/23</a:t>
            </a:r>
            <a:endParaRPr/>
          </a:p>
        </p:txBody>
      </p:sp>
      <p:sp>
        <p:nvSpPr>
          <p:cNvPr id="103" name="Google Shape;103;p4" descr="https://lh3.googleusercontent.com/gg-dl/ABS2GSnq6StuMhbshnSerAlBatbM_Xmctb_8ekDS5xWhppmeIU8Sl8DZOPGKvsDmr-1qO5F1T0MNXlFUslQbuJetF69ANhfYly5a8F0iKg2otZUVDkZQPzbqer2dtU4q9foFpRp13zVqdbQnQ1deyJLH9C_DBDxKnsALVpvJkzuVu58JEyMnXg=s1024-rj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4" name="Google Shape;104;p4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161437" y="385314"/>
            <a:ext cx="33650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Defining Full Wave Rectifiers</a:t>
            </a:r>
            <a:endParaRPr/>
          </a:p>
        </p:txBody>
      </p:sp>
      <p:sp>
        <p:nvSpPr>
          <p:cNvPr id="106" name="Google Shape;106;p4"/>
          <p:cNvSpPr/>
          <p:nvPr/>
        </p:nvSpPr>
        <p:spPr>
          <a:xfrm>
            <a:off x="1209675" y="1070071"/>
            <a:ext cx="6715125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A full wave rectifier is defined as a rectifier that converts the complete cycle of alternating current into pulsating DC.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Unlike halfwave rectifiers that utilize only the halfwave of the input AC cycle, full wave rectifiers utilize the full cycle.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lower efficiency of the half wave rectifier can be overcome by the full wave rectifier.</a:t>
            </a:r>
            <a:endParaRPr/>
          </a:p>
        </p:txBody>
      </p:sp>
      <p:sp>
        <p:nvSpPr>
          <p:cNvPr id="107" name="Google Shape;107;p4"/>
          <p:cNvSpPr/>
          <p:nvPr/>
        </p:nvSpPr>
        <p:spPr>
          <a:xfrm>
            <a:off x="313837" y="3594864"/>
            <a:ext cx="7458563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Full Wave Rectifier Circuit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The circuit of the full wave rectifier can be constructed in two ways. The first method uses a centre tapped transformer and two diodes.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This arrangement is known as a centre tapped full wave rectifier. The second method uses a standard transformer with four diodes arranged as a bridge.This is known as a bridge rectifier. </a:t>
            </a:r>
            <a:endParaRPr/>
          </a:p>
        </p:txBody>
      </p:sp>
      <p:pic>
        <p:nvPicPr>
          <p:cNvPr id="108" name="Google Shape;108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39696" y="2362200"/>
            <a:ext cx="5356158" cy="396183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4"/>
          <p:cNvSpPr txBox="1"/>
          <p:nvPr/>
        </p:nvSpPr>
        <p:spPr>
          <a:xfrm>
            <a:off x="9342619" y="1420169"/>
            <a:ext cx="73210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292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5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16" name="Google Shape;116;p5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18" name="Google Shape;11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5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r>
              <a:rPr lang="en-US"/>
              <a:t>/23</a:t>
            </a:r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121" name="Google Shape;121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0356" y="685800"/>
            <a:ext cx="11018244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5"/>
          <p:cNvSpPr/>
          <p:nvPr/>
        </p:nvSpPr>
        <p:spPr>
          <a:xfrm>
            <a:off x="12192000" y="2362200"/>
            <a:ext cx="2133600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The circuit of the full wave rectifier consists of a step-down transformer and two diodes that are connected and centre tapped. The output voltage is obtained across the connected load resistor.</a:t>
            </a:r>
            <a:endParaRPr/>
          </a:p>
        </p:txBody>
      </p:sp>
      <p:sp>
        <p:nvSpPr>
          <p:cNvPr id="123" name="Google Shape;123;p5"/>
          <p:cNvSpPr txBox="1"/>
          <p:nvPr/>
        </p:nvSpPr>
        <p:spPr>
          <a:xfrm>
            <a:off x="9176131" y="78226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" name="Google Shape;124;p5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6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30" name="Google Shape;130;p6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32" name="Google Shape;13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6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r>
              <a:rPr lang="en-US"/>
              <a:t>/23</a:t>
            </a:r>
            <a:endParaRPr/>
          </a:p>
        </p:txBody>
      </p:sp>
      <p:sp>
        <p:nvSpPr>
          <p:cNvPr id="134" name="Google Shape;134;p6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609599" y="427391"/>
            <a:ext cx="11725275" cy="55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Working of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 sz="2000"/>
              <a:t>During the positive half cycle of the alternating current, the top half of the secondary winding becomes positive while the second half of the secondary winding becomes negative.</a:t>
            </a:r>
            <a:endParaRPr/>
          </a:p>
          <a:p>
            <a:pPr marL="285750" lvl="0" indent="-158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None/>
            </a:pPr>
            <a:endParaRPr sz="200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 sz="2000"/>
              <a:t>During the positive half cycle, diode D</a:t>
            </a:r>
            <a:r>
              <a:rPr lang="en-US" sz="2000" baseline="-25000"/>
              <a:t>1</a:t>
            </a:r>
            <a:r>
              <a:rPr lang="en-US" sz="2000"/>
              <a:t> is forward biased as it is connected to the top of the secondary winding while diode D</a:t>
            </a:r>
            <a:r>
              <a:rPr lang="en-US" sz="2000" baseline="-25000"/>
              <a:t>2</a:t>
            </a:r>
            <a:r>
              <a:rPr lang="en-US" sz="2000"/>
              <a:t> is reverse biased as it is connected to the bottom of the secondary winding. </a:t>
            </a:r>
            <a:endParaRPr/>
          </a:p>
          <a:p>
            <a:pPr marL="285750" lvl="0" indent="-158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None/>
            </a:pPr>
            <a:endParaRPr sz="200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 sz="2000"/>
              <a:t>Due to this, diode D</a:t>
            </a:r>
            <a:r>
              <a:rPr lang="en-US" sz="2000" baseline="-25000"/>
              <a:t>1</a:t>
            </a:r>
            <a:r>
              <a:rPr lang="en-US" sz="2000"/>
              <a:t> will conduct acting as a short circuit and D</a:t>
            </a:r>
            <a:r>
              <a:rPr lang="en-US" sz="2000" baseline="-25000"/>
              <a:t>2</a:t>
            </a:r>
            <a:r>
              <a:rPr lang="en-US" sz="2000"/>
              <a:t> will not conduct acting as an open circuit</a:t>
            </a:r>
            <a:endParaRPr/>
          </a:p>
          <a:p>
            <a:pPr marL="285750" lvl="0" indent="-158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None/>
            </a:pPr>
            <a:endParaRPr sz="200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 sz="2000"/>
              <a:t>During the negative half cycle, the diode D</a:t>
            </a:r>
            <a:r>
              <a:rPr lang="en-US" sz="2000" baseline="-25000"/>
              <a:t>1</a:t>
            </a:r>
            <a:r>
              <a:rPr lang="en-US" sz="2000"/>
              <a:t> is reverse biased and the diode D</a:t>
            </a:r>
            <a:r>
              <a:rPr lang="en-US" sz="2000" baseline="-25000"/>
              <a:t>2</a:t>
            </a:r>
            <a:r>
              <a:rPr lang="en-US" sz="2000"/>
              <a:t> is forward biased because the top half of the secondary circuit becomes negative and the bottom half of the circuit becomes positive.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</p:txBody>
      </p:sp>
      <p:sp>
        <p:nvSpPr>
          <p:cNvPr id="136" name="Google Shape;136;p6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oogle Shape;141;p7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42" name="Google Shape;142;p7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3" name="Google Shape;143;p7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44" name="Google Shape;14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7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r>
              <a:rPr lang="en-US"/>
              <a:t>/23</a:t>
            </a:r>
            <a:endParaRPr/>
          </a:p>
        </p:txBody>
      </p:sp>
      <p:sp>
        <p:nvSpPr>
          <p:cNvPr id="146" name="Google Shape;146;p7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47" name="Google Shape;147;p7" descr="diode bridge rectifier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8" name="Google Shape;148;p7"/>
          <p:cNvSpPr/>
          <p:nvPr/>
        </p:nvSpPr>
        <p:spPr>
          <a:xfrm>
            <a:off x="838200" y="990600"/>
            <a:ext cx="91440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Full wave rectifiers are further classified into: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Centre-tapped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Full Wave Bridge Rectifier</a:t>
            </a:r>
            <a:endParaRPr/>
          </a:p>
        </p:txBody>
      </p:sp>
      <p:pic>
        <p:nvPicPr>
          <p:cNvPr id="149" name="Google Shape;149;p7" descr="https://www.electrical4u.com/images/2018/march18/1521538453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4600" y="2133600"/>
            <a:ext cx="8686801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7"/>
          <p:cNvSpPr txBox="1"/>
          <p:nvPr/>
        </p:nvSpPr>
        <p:spPr>
          <a:xfrm>
            <a:off x="9176131" y="78226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51" name="Google Shape;151;p7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8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57" name="Google Shape;157;p8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59" name="Google Shape;15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8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r>
              <a:rPr lang="en-US"/>
              <a:t>/23</a:t>
            </a:r>
            <a:endParaRPr/>
          </a:p>
        </p:txBody>
      </p:sp>
      <p:sp>
        <p:nvSpPr>
          <p:cNvPr id="161" name="Google Shape;161;p8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pic>
        <p:nvPicPr>
          <p:cNvPr id="162" name="Google Shape;162;p8" descr="https://www.electrical4u.com/images/2018/march18/1521526222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52599" y="1066800"/>
            <a:ext cx="9827169" cy="518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8"/>
          <p:cNvSpPr txBox="1"/>
          <p:nvPr/>
        </p:nvSpPr>
        <p:spPr>
          <a:xfrm>
            <a:off x="9176131" y="782269"/>
            <a:ext cx="112966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4" name="Google Shape;164;p8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169;p9"/>
          <p:cNvGrpSpPr/>
          <p:nvPr/>
        </p:nvGrpSpPr>
        <p:grpSpPr>
          <a:xfrm>
            <a:off x="12712445" y="7660893"/>
            <a:ext cx="1918335" cy="524510"/>
            <a:chOff x="12712445" y="7660893"/>
            <a:chExt cx="1918335" cy="524510"/>
          </a:xfrm>
        </p:grpSpPr>
        <p:sp>
          <p:nvSpPr>
            <p:cNvPr id="170" name="Google Shape;170;p9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958976" y="0"/>
                  </a:moveTo>
                  <a:lnTo>
                    <a:pt x="887396" y="718"/>
                  </a:lnTo>
                  <a:lnTo>
                    <a:pt x="817246" y="2841"/>
                  </a:lnTo>
                  <a:lnTo>
                    <a:pt x="748712" y="6316"/>
                  </a:lnTo>
                  <a:lnTo>
                    <a:pt x="681979" y="11094"/>
                  </a:lnTo>
                  <a:lnTo>
                    <a:pt x="617232" y="17124"/>
                  </a:lnTo>
                  <a:lnTo>
                    <a:pt x="554658" y="24355"/>
                  </a:lnTo>
                  <a:lnTo>
                    <a:pt x="494440" y="32736"/>
                  </a:lnTo>
                  <a:lnTo>
                    <a:pt x="436764" y="42217"/>
                  </a:lnTo>
                  <a:lnTo>
                    <a:pt x="381816" y="52747"/>
                  </a:lnTo>
                  <a:lnTo>
                    <a:pt x="329781" y="64276"/>
                  </a:lnTo>
                  <a:lnTo>
                    <a:pt x="280844" y="76752"/>
                  </a:lnTo>
                  <a:lnTo>
                    <a:pt x="235190" y="90125"/>
                  </a:lnTo>
                  <a:lnTo>
                    <a:pt x="193005" y="104345"/>
                  </a:lnTo>
                  <a:lnTo>
                    <a:pt x="154474" y="119360"/>
                  </a:lnTo>
                  <a:lnTo>
                    <a:pt x="119782" y="135121"/>
                  </a:lnTo>
                  <a:lnTo>
                    <a:pt x="62657" y="168675"/>
                  </a:lnTo>
                  <a:lnTo>
                    <a:pt x="23112" y="204601"/>
                  </a:lnTo>
                  <a:lnTo>
                    <a:pt x="2629" y="242494"/>
                  </a:lnTo>
                  <a:lnTo>
                    <a:pt x="0" y="262051"/>
                  </a:lnTo>
                  <a:lnTo>
                    <a:pt x="2629" y="281609"/>
                  </a:lnTo>
                  <a:lnTo>
                    <a:pt x="23112" y="319502"/>
                  </a:lnTo>
                  <a:lnTo>
                    <a:pt x="62657" y="355428"/>
                  </a:lnTo>
                  <a:lnTo>
                    <a:pt x="119782" y="388981"/>
                  </a:lnTo>
                  <a:lnTo>
                    <a:pt x="154474" y="404741"/>
                  </a:lnTo>
                  <a:lnTo>
                    <a:pt x="193005" y="419757"/>
                  </a:lnTo>
                  <a:lnTo>
                    <a:pt x="235190" y="433976"/>
                  </a:lnTo>
                  <a:lnTo>
                    <a:pt x="280844" y="447349"/>
                  </a:lnTo>
                  <a:lnTo>
                    <a:pt x="329781" y="459825"/>
                  </a:lnTo>
                  <a:lnTo>
                    <a:pt x="381816" y="471354"/>
                  </a:lnTo>
                  <a:lnTo>
                    <a:pt x="436764" y="481884"/>
                  </a:lnTo>
                  <a:lnTo>
                    <a:pt x="494440" y="491364"/>
                  </a:lnTo>
                  <a:lnTo>
                    <a:pt x="554658" y="499746"/>
                  </a:lnTo>
                  <a:lnTo>
                    <a:pt x="617232" y="506976"/>
                  </a:lnTo>
                  <a:lnTo>
                    <a:pt x="681979" y="513006"/>
                  </a:lnTo>
                  <a:lnTo>
                    <a:pt x="748712" y="517784"/>
                  </a:lnTo>
                  <a:lnTo>
                    <a:pt x="817246" y="521259"/>
                  </a:lnTo>
                  <a:lnTo>
                    <a:pt x="887396" y="523382"/>
                  </a:lnTo>
                  <a:lnTo>
                    <a:pt x="958976" y="524101"/>
                  </a:lnTo>
                  <a:lnTo>
                    <a:pt x="1030541" y="523382"/>
                  </a:lnTo>
                  <a:lnTo>
                    <a:pt x="1100678" y="521259"/>
                  </a:lnTo>
                  <a:lnTo>
                    <a:pt x="1169202" y="517784"/>
                  </a:lnTo>
                  <a:lnTo>
                    <a:pt x="1235928" y="513006"/>
                  </a:lnTo>
                  <a:lnTo>
                    <a:pt x="1300669" y="506976"/>
                  </a:lnTo>
                  <a:lnTo>
                    <a:pt x="1363240" y="499746"/>
                  </a:lnTo>
                  <a:lnTo>
                    <a:pt x="1423457" y="491364"/>
                  </a:lnTo>
                  <a:lnTo>
                    <a:pt x="1481133" y="481884"/>
                  </a:lnTo>
                  <a:lnTo>
                    <a:pt x="1536082" y="471354"/>
                  </a:lnTo>
                  <a:lnTo>
                    <a:pt x="1588120" y="459825"/>
                  </a:lnTo>
                  <a:lnTo>
                    <a:pt x="1637061" y="447349"/>
                  </a:lnTo>
                  <a:lnTo>
                    <a:pt x="1682720" y="433976"/>
                  </a:lnTo>
                  <a:lnTo>
                    <a:pt x="1724910" y="419757"/>
                  </a:lnTo>
                  <a:lnTo>
                    <a:pt x="1763447" y="404741"/>
                  </a:lnTo>
                  <a:lnTo>
                    <a:pt x="1798144" y="388981"/>
                  </a:lnTo>
                  <a:lnTo>
                    <a:pt x="1855281" y="355428"/>
                  </a:lnTo>
                  <a:lnTo>
                    <a:pt x="1894835" y="319502"/>
                  </a:lnTo>
                  <a:lnTo>
                    <a:pt x="1915323" y="281609"/>
                  </a:lnTo>
                  <a:lnTo>
                    <a:pt x="1917953" y="262051"/>
                  </a:lnTo>
                  <a:lnTo>
                    <a:pt x="1915323" y="242494"/>
                  </a:lnTo>
                  <a:lnTo>
                    <a:pt x="1894835" y="204601"/>
                  </a:lnTo>
                  <a:lnTo>
                    <a:pt x="1855281" y="168675"/>
                  </a:lnTo>
                  <a:lnTo>
                    <a:pt x="1798144" y="135121"/>
                  </a:lnTo>
                  <a:lnTo>
                    <a:pt x="1763447" y="119360"/>
                  </a:lnTo>
                  <a:lnTo>
                    <a:pt x="1724910" y="104345"/>
                  </a:lnTo>
                  <a:lnTo>
                    <a:pt x="1682720" y="90125"/>
                  </a:lnTo>
                  <a:lnTo>
                    <a:pt x="1637061" y="76752"/>
                  </a:lnTo>
                  <a:lnTo>
                    <a:pt x="1588120" y="64276"/>
                  </a:lnTo>
                  <a:lnTo>
                    <a:pt x="1536082" y="52747"/>
                  </a:lnTo>
                  <a:lnTo>
                    <a:pt x="1481133" y="42217"/>
                  </a:lnTo>
                  <a:lnTo>
                    <a:pt x="1423457" y="32736"/>
                  </a:lnTo>
                  <a:lnTo>
                    <a:pt x="1363240" y="24355"/>
                  </a:lnTo>
                  <a:lnTo>
                    <a:pt x="1300669" y="17124"/>
                  </a:lnTo>
                  <a:lnTo>
                    <a:pt x="1235928" y="11094"/>
                  </a:lnTo>
                  <a:lnTo>
                    <a:pt x="1169202" y="6316"/>
                  </a:lnTo>
                  <a:lnTo>
                    <a:pt x="1100678" y="2841"/>
                  </a:lnTo>
                  <a:lnTo>
                    <a:pt x="1030541" y="718"/>
                  </a:lnTo>
                  <a:lnTo>
                    <a:pt x="95897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12712445" y="7660893"/>
              <a:ext cx="1918335" cy="524510"/>
            </a:xfrm>
            <a:custGeom>
              <a:avLst/>
              <a:gdLst/>
              <a:ahLst/>
              <a:cxnLst/>
              <a:rect l="l" t="t" r="r" b="b"/>
              <a:pathLst>
                <a:path w="1918334" h="524509" extrusionOk="0">
                  <a:moveTo>
                    <a:pt x="0" y="262051"/>
                  </a:moveTo>
                  <a:lnTo>
                    <a:pt x="10395" y="223327"/>
                  </a:lnTo>
                  <a:lnTo>
                    <a:pt x="40594" y="186367"/>
                  </a:lnTo>
                  <a:lnTo>
                    <a:pt x="89115" y="151576"/>
                  </a:lnTo>
                  <a:lnTo>
                    <a:pt x="154474" y="119360"/>
                  </a:lnTo>
                  <a:lnTo>
                    <a:pt x="193005" y="104345"/>
                  </a:lnTo>
                  <a:lnTo>
                    <a:pt x="235190" y="90125"/>
                  </a:lnTo>
                  <a:lnTo>
                    <a:pt x="280844" y="76752"/>
                  </a:lnTo>
                  <a:lnTo>
                    <a:pt x="329781" y="64276"/>
                  </a:lnTo>
                  <a:lnTo>
                    <a:pt x="381816" y="52747"/>
                  </a:lnTo>
                  <a:lnTo>
                    <a:pt x="436764" y="42217"/>
                  </a:lnTo>
                  <a:lnTo>
                    <a:pt x="494440" y="32736"/>
                  </a:lnTo>
                  <a:lnTo>
                    <a:pt x="554658" y="24355"/>
                  </a:lnTo>
                  <a:lnTo>
                    <a:pt x="617232" y="17124"/>
                  </a:lnTo>
                  <a:lnTo>
                    <a:pt x="681979" y="11094"/>
                  </a:lnTo>
                  <a:lnTo>
                    <a:pt x="748712" y="6316"/>
                  </a:lnTo>
                  <a:lnTo>
                    <a:pt x="817246" y="2841"/>
                  </a:lnTo>
                  <a:lnTo>
                    <a:pt x="887396" y="718"/>
                  </a:lnTo>
                  <a:lnTo>
                    <a:pt x="958976" y="0"/>
                  </a:lnTo>
                  <a:lnTo>
                    <a:pt x="1030541" y="718"/>
                  </a:lnTo>
                  <a:lnTo>
                    <a:pt x="1100678" y="2841"/>
                  </a:lnTo>
                  <a:lnTo>
                    <a:pt x="1169202" y="6316"/>
                  </a:lnTo>
                  <a:lnTo>
                    <a:pt x="1235928" y="11094"/>
                  </a:lnTo>
                  <a:lnTo>
                    <a:pt x="1300669" y="17124"/>
                  </a:lnTo>
                  <a:lnTo>
                    <a:pt x="1363240" y="24355"/>
                  </a:lnTo>
                  <a:lnTo>
                    <a:pt x="1423457" y="32736"/>
                  </a:lnTo>
                  <a:lnTo>
                    <a:pt x="1481133" y="42217"/>
                  </a:lnTo>
                  <a:lnTo>
                    <a:pt x="1536082" y="52747"/>
                  </a:lnTo>
                  <a:lnTo>
                    <a:pt x="1588120" y="64276"/>
                  </a:lnTo>
                  <a:lnTo>
                    <a:pt x="1637061" y="76752"/>
                  </a:lnTo>
                  <a:lnTo>
                    <a:pt x="1682720" y="90125"/>
                  </a:lnTo>
                  <a:lnTo>
                    <a:pt x="1724910" y="104345"/>
                  </a:lnTo>
                  <a:lnTo>
                    <a:pt x="1763447" y="119360"/>
                  </a:lnTo>
                  <a:lnTo>
                    <a:pt x="1798144" y="135121"/>
                  </a:lnTo>
                  <a:lnTo>
                    <a:pt x="1855281" y="168675"/>
                  </a:lnTo>
                  <a:lnTo>
                    <a:pt x="1894835" y="204601"/>
                  </a:lnTo>
                  <a:lnTo>
                    <a:pt x="1915323" y="242494"/>
                  </a:lnTo>
                  <a:lnTo>
                    <a:pt x="1917953" y="262051"/>
                  </a:lnTo>
                  <a:lnTo>
                    <a:pt x="1915323" y="281609"/>
                  </a:lnTo>
                  <a:lnTo>
                    <a:pt x="1894835" y="319502"/>
                  </a:lnTo>
                  <a:lnTo>
                    <a:pt x="1855281" y="355428"/>
                  </a:lnTo>
                  <a:lnTo>
                    <a:pt x="1798144" y="388981"/>
                  </a:lnTo>
                  <a:lnTo>
                    <a:pt x="1763447" y="404741"/>
                  </a:lnTo>
                  <a:lnTo>
                    <a:pt x="1724910" y="419757"/>
                  </a:lnTo>
                  <a:lnTo>
                    <a:pt x="1682720" y="433976"/>
                  </a:lnTo>
                  <a:lnTo>
                    <a:pt x="1637061" y="447349"/>
                  </a:lnTo>
                  <a:lnTo>
                    <a:pt x="1588120" y="459825"/>
                  </a:lnTo>
                  <a:lnTo>
                    <a:pt x="1536082" y="471354"/>
                  </a:lnTo>
                  <a:lnTo>
                    <a:pt x="1481133" y="481884"/>
                  </a:lnTo>
                  <a:lnTo>
                    <a:pt x="1423457" y="491364"/>
                  </a:lnTo>
                  <a:lnTo>
                    <a:pt x="1363240" y="499746"/>
                  </a:lnTo>
                  <a:lnTo>
                    <a:pt x="1300669" y="506976"/>
                  </a:lnTo>
                  <a:lnTo>
                    <a:pt x="1235928" y="513006"/>
                  </a:lnTo>
                  <a:lnTo>
                    <a:pt x="1169202" y="517784"/>
                  </a:lnTo>
                  <a:lnTo>
                    <a:pt x="1100678" y="521259"/>
                  </a:lnTo>
                  <a:lnTo>
                    <a:pt x="1030541" y="523382"/>
                  </a:lnTo>
                  <a:lnTo>
                    <a:pt x="958976" y="524101"/>
                  </a:lnTo>
                  <a:lnTo>
                    <a:pt x="887396" y="523382"/>
                  </a:lnTo>
                  <a:lnTo>
                    <a:pt x="817246" y="521259"/>
                  </a:lnTo>
                  <a:lnTo>
                    <a:pt x="748712" y="517784"/>
                  </a:lnTo>
                  <a:lnTo>
                    <a:pt x="681979" y="513006"/>
                  </a:lnTo>
                  <a:lnTo>
                    <a:pt x="617232" y="506976"/>
                  </a:lnTo>
                  <a:lnTo>
                    <a:pt x="554658" y="499746"/>
                  </a:lnTo>
                  <a:lnTo>
                    <a:pt x="494440" y="491364"/>
                  </a:lnTo>
                  <a:lnTo>
                    <a:pt x="436764" y="481884"/>
                  </a:lnTo>
                  <a:lnTo>
                    <a:pt x="381816" y="471354"/>
                  </a:lnTo>
                  <a:lnTo>
                    <a:pt x="329781" y="459825"/>
                  </a:lnTo>
                  <a:lnTo>
                    <a:pt x="280844" y="447349"/>
                  </a:lnTo>
                  <a:lnTo>
                    <a:pt x="235190" y="433976"/>
                  </a:lnTo>
                  <a:lnTo>
                    <a:pt x="193005" y="419757"/>
                  </a:lnTo>
                  <a:lnTo>
                    <a:pt x="154474" y="404741"/>
                  </a:lnTo>
                  <a:lnTo>
                    <a:pt x="119782" y="388981"/>
                  </a:lnTo>
                  <a:lnTo>
                    <a:pt x="62657" y="355428"/>
                  </a:lnTo>
                  <a:lnTo>
                    <a:pt x="23112" y="319502"/>
                  </a:lnTo>
                  <a:lnTo>
                    <a:pt x="2629" y="281609"/>
                  </a:lnTo>
                  <a:lnTo>
                    <a:pt x="0" y="262051"/>
                  </a:lnTo>
                  <a:close/>
                </a:path>
              </a:pathLst>
            </a:cu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pic>
        <p:nvPicPr>
          <p:cNvPr id="172" name="Google Shape;17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334875" y="487044"/>
            <a:ext cx="1336548" cy="96558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9"/>
          <p:cNvSpPr txBox="1">
            <a:spLocks noGrp="1"/>
          </p:cNvSpPr>
          <p:nvPr>
            <p:ph type="sldNum" idx="12"/>
          </p:nvPr>
        </p:nvSpPr>
        <p:spPr>
          <a:xfrm>
            <a:off x="13179552" y="7634275"/>
            <a:ext cx="60325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r>
              <a:rPr lang="en-US"/>
              <a:t>/23</a:t>
            </a:r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ftr" idx="11"/>
          </p:nvPr>
        </p:nvSpPr>
        <p:spPr>
          <a:xfrm>
            <a:off x="4058792" y="7838768"/>
            <a:ext cx="8361808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ctr" rtl="0">
              <a:lnSpc>
                <a:spcPct val="114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23EET103- ELECTRIC CIRCUITS  AND ELECTRON DEVICES /Ms RANJANI K,/ SNSCT</a:t>
            </a:r>
            <a:endParaRPr/>
          </a:p>
        </p:txBody>
      </p:sp>
      <p:sp>
        <p:nvSpPr>
          <p:cNvPr id="175" name="Google Shape;175;p9"/>
          <p:cNvSpPr/>
          <p:nvPr/>
        </p:nvSpPr>
        <p:spPr>
          <a:xfrm>
            <a:off x="1066800" y="990600"/>
            <a:ext cx="10668000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Centre-tapped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Construction of Centre-tapped Full Wave Rectifier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A centre-tapped full-wave rectifier system consists of: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Centre-tapped Transformer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Two Diodes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Resistive Load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Centre-tapped Transformer: – It is a normal 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>transformer</a:t>
            </a:r>
            <a:r>
              <a:rPr lang="en-US" sz="1800"/>
              <a:t> with one slight modification. It has an additional wire connected to the exact centre of the secondary winding.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This type of construction divides the AC voltage into two equal and opposite voltages, namely +Ve voltage (V</a:t>
            </a:r>
            <a:r>
              <a:rPr lang="en-US" sz="1800" baseline="-25000"/>
              <a:t>a</a:t>
            </a:r>
            <a:r>
              <a:rPr lang="en-US" sz="1800"/>
              <a:t>) and -Ve voltage (V</a:t>
            </a:r>
            <a:r>
              <a:rPr lang="en-US" sz="1800" baseline="-25000"/>
              <a:t>b</a:t>
            </a:r>
            <a:r>
              <a:rPr lang="en-US" sz="1800"/>
              <a:t>). The total output </a:t>
            </a:r>
            <a:r>
              <a:rPr lang="en-US" sz="1800" u="sng">
                <a:solidFill>
                  <a:schemeClr val="hlink"/>
                </a:solidFill>
                <a:hlinkClick r:id="rId5"/>
              </a:rPr>
              <a:t>voltage</a:t>
            </a:r>
            <a:r>
              <a:rPr lang="en-US" sz="1800"/>
              <a:t> is</a:t>
            </a:r>
            <a:endParaRPr/>
          </a:p>
        </p:txBody>
      </p:sp>
      <p:sp>
        <p:nvSpPr>
          <p:cNvPr id="176" name="Google Shape;176;p9"/>
          <p:cNvSpPr txBox="1">
            <a:spLocks noGrp="1"/>
          </p:cNvSpPr>
          <p:nvPr>
            <p:ph type="dt" idx="10"/>
          </p:nvPr>
        </p:nvSpPr>
        <p:spPr>
          <a:xfrm>
            <a:off x="749604" y="7704073"/>
            <a:ext cx="1092200" cy="23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23-01-2026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996</Words>
  <Application>Microsoft Office PowerPoint</Application>
  <PresentationFormat>Custom</PresentationFormat>
  <Paragraphs>194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</vt:lpstr>
      <vt:lpstr>Noto Sans Symbols</vt:lpstr>
      <vt:lpstr>Times New Roman</vt:lpstr>
      <vt:lpstr>Trebuchet MS</vt:lpstr>
      <vt:lpstr>Office Theme</vt:lpstr>
      <vt:lpstr>SNS COLLEGE OF TECHNOLOGY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Haribabu</dc:creator>
  <cp:lastModifiedBy>ADMIN</cp:lastModifiedBy>
  <cp:revision>1</cp:revision>
  <dcterms:created xsi:type="dcterms:W3CDTF">2026-01-03T06:35:49Z</dcterms:created>
  <dcterms:modified xsi:type="dcterms:W3CDTF">2026-04-18T04:47:41Z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2025-10-29T00:00:00Z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2026-01-03T00:00:00Z</vt:filetime>
  </property>
  <property fmtid="{D5CDD505-2E9C-101B-9397-08002B2CF9AE}" pid="5" name="Producer">
    <vt:lpwstr>Microsoft® PowerPoint® 2021</vt:lpwstr>
  </property>
</Properties>
</file>