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73" r:id="rId4"/>
    <p:sldId id="257" r:id="rId5"/>
    <p:sldId id="274" r:id="rId6"/>
    <p:sldId id="259" r:id="rId7"/>
    <p:sldId id="271" r:id="rId8"/>
    <p:sldId id="262" r:id="rId9"/>
    <p:sldId id="276" r:id="rId10"/>
    <p:sldId id="272" r:id="rId11"/>
    <p:sldId id="264" r:id="rId12"/>
    <p:sldId id="263" r:id="rId13"/>
    <p:sldId id="265" r:id="rId14"/>
    <p:sldId id="266" r:id="rId15"/>
    <p:sldId id="267" r:id="rId16"/>
    <p:sldId id="260" r:id="rId17"/>
    <p:sldId id="261" r:id="rId18"/>
    <p:sldId id="268" r:id="rId19"/>
    <p:sldId id="275" r:id="rId20"/>
    <p:sldId id="269" r:id="rId21"/>
    <p:sldId id="277" r:id="rId22"/>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7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BBA7A903-4AA2-4C6D-A008-1A5640BC0063}" type="datetimeFigureOut">
              <a:rPr lang="en-US" smtClean="0"/>
              <a:t>2026-04-18</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0F526834-A981-4505-BF93-AF9A92B3DCC0}" type="slidenum">
              <a:rPr lang="en-US" smtClean="0"/>
              <a:t>‹#›</a:t>
            </a:fld>
            <a:endParaRPr lang="en-US"/>
          </a:p>
        </p:txBody>
      </p:sp>
    </p:spTree>
    <p:extLst>
      <p:ext uri="{BB962C8B-B14F-4D97-AF65-F5344CB8AC3E}">
        <p14:creationId xmlns:p14="http://schemas.microsoft.com/office/powerpoint/2010/main" val="384748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526834-A981-4505-BF93-AF9A92B3DCC0}" type="slidenum">
              <a:rPr lang="en-US" smtClean="0"/>
              <a:t>1</a:t>
            </a:fld>
            <a:endParaRPr lang="en-US"/>
          </a:p>
        </p:txBody>
      </p:sp>
    </p:spTree>
    <p:extLst>
      <p:ext uri="{BB962C8B-B14F-4D97-AF65-F5344CB8AC3E}">
        <p14:creationId xmlns:p14="http://schemas.microsoft.com/office/powerpoint/2010/main" val="176546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6" name="Holder 6"/>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894169" y="7800395"/>
            <a:ext cx="1612673" cy="305141"/>
          </a:xfrm>
          <a:prstGeom prst="rect">
            <a:avLst/>
          </a:prstGeom>
        </p:spPr>
      </p:pic>
      <p:pic>
        <p:nvPicPr>
          <p:cNvPr id="17" name="bg object 17"/>
          <p:cNvPicPr/>
          <p:nvPr/>
        </p:nvPicPr>
        <p:blipFill>
          <a:blip r:embed="rId3" cstate="print"/>
          <a:stretch>
            <a:fillRect/>
          </a:stretch>
        </p:blipFill>
        <p:spPr>
          <a:xfrm>
            <a:off x="2213864" y="1614169"/>
            <a:ext cx="10202672" cy="4572580"/>
          </a:xfrm>
          <a:prstGeom prst="rect">
            <a:avLst/>
          </a:prstGeom>
        </p:spPr>
      </p:pic>
      <p:sp>
        <p:nvSpPr>
          <p:cNvPr id="18" name="bg object 18"/>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19" name="bg object 19"/>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pic>
        <p:nvPicPr>
          <p:cNvPr id="20" name="bg object 20"/>
          <p:cNvPicPr/>
          <p:nvPr/>
        </p:nvPicPr>
        <p:blipFill>
          <a:blip r:embed="rId4" cstate="print"/>
          <a:stretch>
            <a:fillRect/>
          </a:stretch>
        </p:blipFill>
        <p:spPr>
          <a:xfrm>
            <a:off x="12334875" y="487044"/>
            <a:ext cx="1336548" cy="965580"/>
          </a:xfrm>
          <a:prstGeom prst="rect">
            <a:avLst/>
          </a:prstGeom>
        </p:spPr>
      </p:pic>
      <p:sp>
        <p:nvSpPr>
          <p:cNvPr id="21" name="bg object 21"/>
          <p:cNvSpPr/>
          <p:nvPr/>
        </p:nvSpPr>
        <p:spPr>
          <a:xfrm>
            <a:off x="8906509" y="810641"/>
            <a:ext cx="1790700" cy="502920"/>
          </a:xfrm>
          <a:custGeom>
            <a:avLst/>
            <a:gdLst/>
            <a:ahLst/>
            <a:cxnLst/>
            <a:rect l="l" t="t" r="r" b="b"/>
            <a:pathLst>
              <a:path w="1790700" h="502919">
                <a:moveTo>
                  <a:pt x="0" y="502920"/>
                </a:moveTo>
                <a:lnTo>
                  <a:pt x="1790700" y="502920"/>
                </a:lnTo>
                <a:lnTo>
                  <a:pt x="1790700" y="0"/>
                </a:lnTo>
                <a:lnTo>
                  <a:pt x="0" y="0"/>
                </a:lnTo>
                <a:lnTo>
                  <a:pt x="0" y="502920"/>
                </a:lnTo>
                <a:close/>
              </a:path>
            </a:pathLst>
          </a:custGeom>
          <a:ln w="12699">
            <a:solidFill>
              <a:srgbClr val="6FAC46"/>
            </a:solidFill>
          </a:ln>
        </p:spPr>
        <p:txBody>
          <a:bodyPr wrap="square" lIns="0" tIns="0" rIns="0" bIns="0" rtlCol="0"/>
          <a:lstStyle/>
          <a:p>
            <a:endParaRPr dirty="0"/>
          </a:p>
        </p:txBody>
      </p:sp>
      <p:pic>
        <p:nvPicPr>
          <p:cNvPr id="22" name="bg object 22"/>
          <p:cNvPicPr/>
          <p:nvPr/>
        </p:nvPicPr>
        <p:blipFill>
          <a:blip r:embed="rId5" cstate="print"/>
          <a:stretch>
            <a:fillRect/>
          </a:stretch>
        </p:blipFill>
        <p:spPr>
          <a:xfrm>
            <a:off x="9019031" y="701040"/>
            <a:ext cx="1590294" cy="912113"/>
          </a:xfrm>
          <a:prstGeom prst="rect">
            <a:avLst/>
          </a:prstGeom>
        </p:spPr>
      </p:pic>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4" name="Holder 4"/>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3" name="Holder 3"/>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894169" y="7800395"/>
            <a:ext cx="1612673" cy="305141"/>
          </a:xfrm>
          <a:prstGeom prst="rect">
            <a:avLst/>
          </a:prstGeom>
        </p:spPr>
      </p:pic>
      <p:sp>
        <p:nvSpPr>
          <p:cNvPr id="2" name="Holder 2"/>
          <p:cNvSpPr>
            <a:spLocks noGrp="1"/>
          </p:cNvSpPr>
          <p:nvPr>
            <p:ph type="title"/>
          </p:nvPr>
        </p:nvSpPr>
        <p:spPr>
          <a:xfrm>
            <a:off x="10020045" y="301498"/>
            <a:ext cx="680084" cy="513715"/>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8792" y="7838768"/>
            <a:ext cx="4963795" cy="250190"/>
          </a:xfrm>
          <a:prstGeom prst="rect">
            <a:avLst/>
          </a:prstGeom>
        </p:spPr>
        <p:txBody>
          <a:bodyPr wrap="square" lIns="0" tIns="0" rIns="0" bIns="0">
            <a:spAutoFit/>
          </a:bodyPr>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/Ms.RANJANI K,/ SNSCT</a:t>
            </a:r>
            <a:endParaRPr spc="-10" dirty="0">
              <a:solidFill>
                <a:srgbClr val="766F6F"/>
              </a:solidFill>
            </a:endParaRPr>
          </a:p>
        </p:txBody>
      </p:sp>
      <p:sp>
        <p:nvSpPr>
          <p:cNvPr id="5" name="Holder 5"/>
          <p:cNvSpPr>
            <a:spLocks noGrp="1"/>
          </p:cNvSpPr>
          <p:nvPr>
            <p:ph type="dt" sz="half" idx="6"/>
          </p:nvPr>
        </p:nvSpPr>
        <p:spPr>
          <a:xfrm>
            <a:off x="749604" y="7704073"/>
            <a:ext cx="109220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a:xfrm>
            <a:off x="13179552" y="7634275"/>
            <a:ext cx="60325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q=Switch-Mode+Power+Supplies&amp;sca_esv=7cc8bad6ea9edbac&amp;rlz=1C1VDKB_enIN1163IN1163&amp;sxsrf=ANbL-n5XhvdUIxDycbE73X9zyIzH5OTOqQ:1769052504267&amp;ei=WJlxaZKAELeeseMPrafMsQQ&amp;ved=2ahUKEwi0hvrfnZ6SAxWkWHADHY_yKXIQgK4QegQIBxAA&amp;uact=5&amp;oq=linear+mode+power+supply&amp;gs_lp=Egxnd3Mtd2l6LXNlcnAiGGxpbmVhciBtb2RlIHBvd2VyIHN1cHBseTIHECMYsAMYJzIKEAAYsAMY1gQYRzIKEAAYsAMY1gQYRzIKEAAYsAMY1gQYRzIKEAAYsAMY1gQYRzIKEAAYsAMY1gQYRzIKEAAYsAMY1gQYRzIKEAAYsAMY1gQYRzIKEAAYsAMY1gQYRzINEAAYgAQYsAMYQxiKBUilCVAAWABwAXgBkAEAmAEAoAEAqgEAuAEDyAEAmAIBoAIGmAMAiAYBkAYKkgcBMaAHALIHALgHAMIHAzItMcgHBIAIAA&amp;sclient=gws-wiz-serp&amp;mstk=AUtExfBO7VoR2iqeel3HCt_-bjMwnhFSVforGHBtsYMzWSN2Qgqh7KEzYFLOoXJ1pRnNVRSAFhdBJHsy0MfMCyoLT0yGjrqZlOAQcOpKc37d0I7IlTTldmBuKPZ_0zEgGIXhB8xaQ6bm7fk2IXXe-1dZyx-nnUC7bFtA5eEWJ8j3Fi0qJUWsrryZVqRvadjTLYz9BdYYFiNFiXNQauMiRv2weDHhS_dbd8aOdr2kHKbdbpSWdZWIQe1m3hY_tHL5jJjxUl4yd7zaOjOinRYBHypRQN46&amp;csui=3"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q=Transformer&amp;sca_esv=7cc8bad6ea9edbac&amp;rlz=1C1VDKB_enIN1163IN1163&amp;sxsrf=ANbL-n5XhvdUIxDycbE73X9zyIzH5OTOqQ:1769052504267&amp;ei=WJlxaZKAELeeseMPrafMsQQ&amp;ved=2ahUKEwi0hvrfnZ6SAxWkWHADHY_yKXIQgK4QegQIAxAB&amp;uact=5&amp;oq=linear+mode+power+supply&amp;gs_lp=Egxnd3Mtd2l6LXNlcnAiGGxpbmVhciBtb2RlIHBvd2VyIHN1cHBseTIHECMYsAMYJzIKEAAYsAMY1gQYRzIKEAAYsAMY1gQYRzIKEAAYsAMY1gQYRzIKEAAYsAMY1gQYRzIKEAAYsAMY1gQYRzIKEAAYsAMY1gQYRzIKEAAYsAMY1gQYRzIKEAAYsAMY1gQYRzINEAAYgAQYsAMYQxiKBUilCVAAWABwAXgBkAEAmAEAoAEAqgEAuAEDyAEAmAIBoAIGmAMAiAYBkAYKkgcBMaAHALIHALgHAMIHAzItMcgHBIAIAA&amp;sclient=gws-wiz-serp"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google.com/search?q=Regulator&amp;sca_esv=7cc8bad6ea9edbac&amp;rlz=1C1VDKB_enIN1163IN1163&amp;sxsrf=ANbL-n5XhvdUIxDycbE73X9zyIzH5OTOqQ:1769052504267&amp;ei=WJlxaZKAELeeseMPrafMsQQ&amp;ved=2ahUKEwi0hvrfnZ6SAxWkWHADHY_yKXIQgK4QegQIAxAH&amp;uact=5&amp;oq=linear+mode+power+supply&amp;gs_lp=Egxnd3Mtd2l6LXNlcnAiGGxpbmVhciBtb2RlIHBvd2VyIHN1cHBseTIHECMYsAMYJzIKEAAYsAMY1gQYRzIKEAAYsAMY1gQYRzIKEAAYsAMY1gQYRzIKEAAYsAMY1gQYRzIKEAAYsAMY1gQYRzIKEAAYsAMY1gQYRzIKEAAYsAMY1gQYRzIKEAAYsAMY1gQYRzINEAAYgAQYsAMYQxiKBUilCVAAWABwAXgBkAEAmAEAoAEAqgEAuAEDyAEAmAIBoAIGmAMAiAYBkAYKkgcBMaAHALIHALgHAMIHAzItMcgHBIAIAA&amp;sclient=gws-wiz-serp" TargetMode="External"/><Relationship Id="rId5" Type="http://schemas.openxmlformats.org/officeDocument/2006/relationships/hyperlink" Target="https://www.google.com/search?q=Filter&amp;sca_esv=7cc8bad6ea9edbac&amp;rlz=1C1VDKB_enIN1163IN1163&amp;sxsrf=ANbL-n5XhvdUIxDycbE73X9zyIzH5OTOqQ:1769052504267&amp;ei=WJlxaZKAELeeseMPrafMsQQ&amp;ved=2ahUKEwi0hvrfnZ6SAxWkWHADHY_yKXIQgK4QegQIAxAF&amp;uact=5&amp;oq=linear+mode+power+supply&amp;gs_lp=Egxnd3Mtd2l6LXNlcnAiGGxpbmVhciBtb2RlIHBvd2VyIHN1cHBseTIHECMYsAMYJzIKEAAYsAMY1gQYRzIKEAAYsAMY1gQYRzIKEAAYsAMY1gQYRzIKEAAYsAMY1gQYRzIKEAAYsAMY1gQYRzIKEAAYsAMY1gQYRzIKEAAYsAMY1gQYRzIKEAAYsAMY1gQYRzINEAAYgAQYsAMYQxiKBUilCVAAWABwAXgBkAEAmAEAoAEAqgEAuAEDyAEAmAIBoAIGmAMAiAYBkAYKkgcBMaAHALIHALgHAMIHAzItMcgHBIAIAA&amp;sclient=gws-wiz-serp" TargetMode="External"/><Relationship Id="rId4" Type="http://schemas.openxmlformats.org/officeDocument/2006/relationships/hyperlink" Target="https://www.google.com/search?q=Rectifier&amp;sca_esv=7cc8bad6ea9edbac&amp;rlz=1C1VDKB_enIN1163IN1163&amp;sxsrf=ANbL-n5XhvdUIxDycbE73X9zyIzH5OTOqQ:1769052504267&amp;ei=WJlxaZKAELeeseMPrafMsQQ&amp;ved=2ahUKEwi0hvrfnZ6SAxWkWHADHY_yKXIQgK4QegQIAxAD&amp;uact=5&amp;oq=linear+mode+power+supply&amp;gs_lp=Egxnd3Mtd2l6LXNlcnAiGGxpbmVhciBtb2RlIHBvd2VyIHN1cHBseTIHECMYsAMYJzIKEAAYsAMY1gQYRzIKEAAYsAMY1gQYRzIKEAAYsAMY1gQYRzIKEAAYsAMY1gQYRzIKEAAYsAMY1gQYRzIKEAAYsAMY1gQYRzIKEAAYsAMY1gQYRzIKEAAYsAMY1gQYRzINEAAYgAQYsAMYQxiKBUilCVAAWABwAXgBkAEAmAEAoAEAqgEAuAEDyAEAmAIBoAIGmAMAiAYBkAYKkgcBMaAHALIHALgHAMIHAzItMcgHBIAIAA&amp;sclient=gws-wiz-ser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sp>
        <p:nvSpPr>
          <p:cNvPr id="5" name="object 5"/>
          <p:cNvSpPr txBox="1"/>
          <p:nvPr/>
        </p:nvSpPr>
        <p:spPr>
          <a:xfrm>
            <a:off x="3124200" y="3124200"/>
            <a:ext cx="7821930" cy="2277547"/>
          </a:xfrm>
          <a:prstGeom prst="rect">
            <a:avLst/>
          </a:prstGeom>
        </p:spPr>
        <p:txBody>
          <a:bodyPr vert="horz" wrap="square" lIns="0" tIns="12700" rIns="0" bIns="0" rtlCol="0">
            <a:spAutoFit/>
          </a:bodyPr>
          <a:lstStyle/>
          <a:p>
            <a:pPr marL="12700" algn="ctr">
              <a:lnSpc>
                <a:spcPct val="100000"/>
              </a:lnSpc>
              <a:spcBef>
                <a:spcPts val="100"/>
              </a:spcBef>
            </a:pPr>
            <a:r>
              <a:rPr sz="2400" b="1" spc="-20" dirty="0">
                <a:latin typeface="Calibri"/>
                <a:cs typeface="Calibri"/>
              </a:rPr>
              <a:t>DEPARTMENT</a:t>
            </a:r>
            <a:r>
              <a:rPr sz="2400" b="1" spc="-60" dirty="0">
                <a:latin typeface="Calibri"/>
                <a:cs typeface="Calibri"/>
              </a:rPr>
              <a:t> </a:t>
            </a:r>
            <a:r>
              <a:rPr sz="2400" b="1" dirty="0">
                <a:latin typeface="Calibri"/>
                <a:cs typeface="Calibri"/>
              </a:rPr>
              <a:t>OF</a:t>
            </a:r>
            <a:r>
              <a:rPr sz="2400" b="1" spc="-40" dirty="0">
                <a:latin typeface="Calibri"/>
                <a:cs typeface="Calibri"/>
              </a:rPr>
              <a:t> </a:t>
            </a:r>
            <a:r>
              <a:rPr lang="en-US" sz="2400" b="1" dirty="0" smtClean="0">
                <a:latin typeface="Calibri"/>
                <a:cs typeface="Calibri"/>
              </a:rPr>
              <a:t>ARTIFICIAL INTELLIGENCE AND DATA SCIENCE</a:t>
            </a:r>
            <a:endParaRPr sz="2400" dirty="0">
              <a:latin typeface="Calibri"/>
              <a:cs typeface="Calibri"/>
            </a:endParaRPr>
          </a:p>
          <a:p>
            <a:pPr marL="100330" algn="ctr">
              <a:lnSpc>
                <a:spcPct val="100000"/>
              </a:lnSpc>
              <a:spcBef>
                <a:spcPts val="2170"/>
              </a:spcBef>
            </a:pPr>
            <a:r>
              <a:rPr sz="2000" b="1" dirty="0">
                <a:latin typeface="Calibri"/>
                <a:cs typeface="Calibri"/>
              </a:rPr>
              <a:t>COURSE</a:t>
            </a:r>
            <a:r>
              <a:rPr sz="2000" b="1" spc="-50" dirty="0">
                <a:latin typeface="Calibri"/>
                <a:cs typeface="Calibri"/>
              </a:rPr>
              <a:t> </a:t>
            </a:r>
            <a:r>
              <a:rPr sz="2000" b="1" dirty="0">
                <a:latin typeface="Calibri"/>
                <a:cs typeface="Calibri"/>
              </a:rPr>
              <a:t>NAME</a:t>
            </a:r>
            <a:r>
              <a:rPr sz="2000" b="1" spc="-50" dirty="0">
                <a:latin typeface="Calibri"/>
                <a:cs typeface="Calibri"/>
              </a:rPr>
              <a:t> </a:t>
            </a:r>
            <a:r>
              <a:rPr sz="2000" b="1" dirty="0">
                <a:latin typeface="Calibri"/>
                <a:cs typeface="Calibri"/>
              </a:rPr>
              <a:t>:</a:t>
            </a:r>
            <a:r>
              <a:rPr sz="2000" b="1" spc="-45" dirty="0">
                <a:latin typeface="Calibri"/>
                <a:cs typeface="Calibri"/>
              </a:rPr>
              <a:t> </a:t>
            </a:r>
            <a:r>
              <a:rPr lang="en-US" sz="2000" b="1" dirty="0"/>
              <a:t>23EET103</a:t>
            </a:r>
            <a:r>
              <a:rPr sz="2000" b="1" dirty="0">
                <a:solidFill>
                  <a:srgbClr val="212121"/>
                </a:solidFill>
                <a:latin typeface="Cambria"/>
                <a:cs typeface="Cambria"/>
              </a:rPr>
              <a:t>-</a:t>
            </a:r>
            <a:r>
              <a:rPr sz="2000" b="1" spc="-60" dirty="0">
                <a:solidFill>
                  <a:srgbClr val="212121"/>
                </a:solidFill>
                <a:latin typeface="Cambria"/>
                <a:cs typeface="Cambria"/>
              </a:rPr>
              <a:t> </a:t>
            </a:r>
            <a:r>
              <a:rPr lang="en-US" sz="2000" b="1" dirty="0"/>
              <a:t>ELECTRIC CIRCUITS  AND ELECTRON DEVICES </a:t>
            </a:r>
            <a:endParaRPr sz="2000" dirty="0">
              <a:latin typeface="Calibri"/>
              <a:cs typeface="Calibri"/>
            </a:endParaRPr>
          </a:p>
          <a:p>
            <a:pPr>
              <a:lnSpc>
                <a:spcPct val="100000"/>
              </a:lnSpc>
              <a:spcBef>
                <a:spcPts val="65"/>
              </a:spcBef>
            </a:pPr>
            <a:endParaRPr sz="2000" dirty="0">
              <a:latin typeface="Calibri"/>
              <a:cs typeface="Calibri"/>
            </a:endParaRPr>
          </a:p>
          <a:p>
            <a:pPr marL="44450" algn="ctr">
              <a:lnSpc>
                <a:spcPct val="100000"/>
              </a:lnSpc>
            </a:pPr>
            <a:r>
              <a:rPr sz="2000" dirty="0">
                <a:latin typeface="Cambria"/>
                <a:cs typeface="Cambria"/>
              </a:rPr>
              <a:t>I</a:t>
            </a:r>
            <a:r>
              <a:rPr sz="2000" spc="-20" dirty="0">
                <a:latin typeface="Cambria"/>
                <a:cs typeface="Cambria"/>
              </a:rPr>
              <a:t> </a:t>
            </a:r>
            <a:r>
              <a:rPr sz="2000" dirty="0">
                <a:latin typeface="Cambria"/>
                <a:cs typeface="Cambria"/>
              </a:rPr>
              <a:t>YEAR</a:t>
            </a:r>
            <a:r>
              <a:rPr sz="2000" spc="-40" dirty="0">
                <a:latin typeface="Cambria"/>
                <a:cs typeface="Cambria"/>
              </a:rPr>
              <a:t> </a:t>
            </a:r>
            <a:r>
              <a:rPr sz="2000" dirty="0">
                <a:latin typeface="Cambria"/>
                <a:cs typeface="Cambria"/>
              </a:rPr>
              <a:t>/II</a:t>
            </a:r>
            <a:r>
              <a:rPr sz="2000" spc="-30" dirty="0">
                <a:latin typeface="Cambria"/>
                <a:cs typeface="Cambria"/>
              </a:rPr>
              <a:t> </a:t>
            </a:r>
            <a:r>
              <a:rPr sz="2000" spc="-10" dirty="0">
                <a:latin typeface="Cambria"/>
                <a:cs typeface="Cambria"/>
              </a:rPr>
              <a:t>SEMESTER</a:t>
            </a:r>
            <a:endParaRPr sz="2000" dirty="0">
              <a:latin typeface="Cambria"/>
              <a:cs typeface="Cambria"/>
            </a:endParaRPr>
          </a:p>
        </p:txBody>
      </p:sp>
      <p:sp>
        <p:nvSpPr>
          <p:cNvPr id="6" name="object 6"/>
          <p:cNvSpPr txBox="1"/>
          <p:nvPr/>
        </p:nvSpPr>
        <p:spPr>
          <a:xfrm>
            <a:off x="4723638" y="5471540"/>
            <a:ext cx="5563362" cy="956672"/>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mbria"/>
                <a:cs typeface="Cambria"/>
              </a:rPr>
              <a:t>Unit-</a:t>
            </a:r>
            <a:r>
              <a:rPr sz="2000" b="1" dirty="0">
                <a:latin typeface="Cambria"/>
                <a:cs typeface="Cambria"/>
              </a:rPr>
              <a:t>5</a:t>
            </a:r>
            <a:r>
              <a:rPr sz="2000" b="1" spc="-25" dirty="0">
                <a:latin typeface="Cambria"/>
                <a:cs typeface="Cambria"/>
              </a:rPr>
              <a:t> </a:t>
            </a:r>
            <a:r>
              <a:rPr sz="2000" b="1" dirty="0">
                <a:latin typeface="Cambria"/>
                <a:cs typeface="Cambria"/>
              </a:rPr>
              <a:t>-</a:t>
            </a:r>
            <a:r>
              <a:rPr sz="2000" b="1" spc="-15" dirty="0">
                <a:latin typeface="Cambria"/>
                <a:cs typeface="Cambria"/>
              </a:rPr>
              <a:t> </a:t>
            </a:r>
            <a:r>
              <a:rPr lang="en-US" b="1" dirty="0"/>
              <a:t>RECTIFIERS AND POWER SUPPLIES</a:t>
            </a:r>
            <a:endParaRPr sz="1800" dirty="0">
              <a:latin typeface="Calibri"/>
              <a:cs typeface="Calibri"/>
            </a:endParaRPr>
          </a:p>
          <a:p>
            <a:pPr>
              <a:lnSpc>
                <a:spcPct val="100000"/>
              </a:lnSpc>
              <a:spcBef>
                <a:spcPts val="415"/>
              </a:spcBef>
            </a:pPr>
            <a:endParaRPr sz="1800" dirty="0">
              <a:latin typeface="Calibri"/>
              <a:cs typeface="Calibri"/>
            </a:endParaRPr>
          </a:p>
          <a:p>
            <a:pPr marR="324485" algn="ctr">
              <a:lnSpc>
                <a:spcPct val="100000"/>
              </a:lnSpc>
            </a:pPr>
            <a:r>
              <a:rPr sz="2000" dirty="0">
                <a:latin typeface="Cambria"/>
                <a:cs typeface="Cambria"/>
              </a:rPr>
              <a:t>Topic</a:t>
            </a:r>
            <a:r>
              <a:rPr sz="2000" spc="-20" dirty="0">
                <a:latin typeface="Cambria"/>
                <a:cs typeface="Cambria"/>
              </a:rPr>
              <a:t> </a:t>
            </a:r>
            <a:r>
              <a:rPr sz="2000" dirty="0">
                <a:latin typeface="Cambria"/>
                <a:cs typeface="Cambria"/>
              </a:rPr>
              <a:t>:</a:t>
            </a:r>
            <a:r>
              <a:rPr sz="2000" spc="5" dirty="0">
                <a:latin typeface="Cambria"/>
                <a:cs typeface="Cambria"/>
              </a:rPr>
              <a:t> </a:t>
            </a:r>
            <a:r>
              <a:rPr lang="en-IN" sz="2000" dirty="0"/>
              <a:t>Linear Mode Power Supply</a:t>
            </a:r>
            <a:endParaRPr sz="2000" dirty="0">
              <a:latin typeface="Trebuchet MS"/>
              <a:cs typeface="Trebuchet MS"/>
            </a:endParaRPr>
          </a:p>
        </p:txBody>
      </p:sp>
      <p:sp>
        <p:nvSpPr>
          <p:cNvPr id="7" name="object 7"/>
          <p:cNvSpPr txBox="1">
            <a:spLocks noGrp="1"/>
          </p:cNvSpPr>
          <p:nvPr>
            <p:ph type="title"/>
          </p:nvPr>
        </p:nvSpPr>
        <p:spPr>
          <a:xfrm>
            <a:off x="3883533" y="652729"/>
            <a:ext cx="5751830" cy="514350"/>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Cambria"/>
                <a:cs typeface="Cambria"/>
              </a:rPr>
              <a:t>SNS</a:t>
            </a:r>
            <a:r>
              <a:rPr b="1" spc="-25" dirty="0">
                <a:solidFill>
                  <a:srgbClr val="000000"/>
                </a:solidFill>
                <a:latin typeface="Cambria"/>
                <a:cs typeface="Cambria"/>
              </a:rPr>
              <a:t> </a:t>
            </a:r>
            <a:r>
              <a:rPr b="1" dirty="0">
                <a:solidFill>
                  <a:srgbClr val="000000"/>
                </a:solidFill>
                <a:latin typeface="Cambria"/>
                <a:cs typeface="Cambria"/>
              </a:rPr>
              <a:t>COLLEGE</a:t>
            </a:r>
            <a:r>
              <a:rPr b="1" spc="-30" dirty="0">
                <a:solidFill>
                  <a:srgbClr val="000000"/>
                </a:solidFill>
                <a:latin typeface="Cambria"/>
                <a:cs typeface="Cambria"/>
              </a:rPr>
              <a:t> </a:t>
            </a:r>
            <a:r>
              <a:rPr b="1" dirty="0">
                <a:solidFill>
                  <a:srgbClr val="000000"/>
                </a:solidFill>
                <a:latin typeface="Cambria"/>
                <a:cs typeface="Cambria"/>
              </a:rPr>
              <a:t>OF</a:t>
            </a:r>
            <a:r>
              <a:rPr b="1" spc="-15" dirty="0">
                <a:solidFill>
                  <a:srgbClr val="000000"/>
                </a:solidFill>
                <a:latin typeface="Cambria"/>
                <a:cs typeface="Cambria"/>
              </a:rPr>
              <a:t> </a:t>
            </a:r>
            <a:r>
              <a:rPr b="1" spc="-20" dirty="0">
                <a:solidFill>
                  <a:srgbClr val="000000"/>
                </a:solidFill>
                <a:latin typeface="Cambria"/>
                <a:cs typeface="Cambria"/>
              </a:rPr>
              <a:t>TECHNOLOGY</a:t>
            </a:r>
          </a:p>
        </p:txBody>
      </p:sp>
      <p:sp>
        <p:nvSpPr>
          <p:cNvPr id="8" name="object 8"/>
          <p:cNvSpPr txBox="1"/>
          <p:nvPr/>
        </p:nvSpPr>
        <p:spPr>
          <a:xfrm>
            <a:off x="3456813" y="1137361"/>
            <a:ext cx="6800215" cy="1123315"/>
          </a:xfrm>
          <a:prstGeom prst="rect">
            <a:avLst/>
          </a:prstGeom>
        </p:spPr>
        <p:txBody>
          <a:bodyPr vert="horz" wrap="square" lIns="0" tIns="12700" rIns="0" bIns="0" rtlCol="0">
            <a:spAutoFit/>
          </a:bodyPr>
          <a:lstStyle/>
          <a:p>
            <a:pPr marL="160655" algn="ctr">
              <a:lnSpc>
                <a:spcPct val="100000"/>
              </a:lnSpc>
              <a:spcBef>
                <a:spcPts val="100"/>
              </a:spcBef>
            </a:pPr>
            <a:r>
              <a:rPr sz="1800" spc="-10" dirty="0">
                <a:latin typeface="Calibri"/>
                <a:cs typeface="Calibri"/>
              </a:rPr>
              <a:t>Kurumbapalayam</a:t>
            </a:r>
            <a:r>
              <a:rPr sz="1800" spc="-50" dirty="0">
                <a:latin typeface="Calibri"/>
                <a:cs typeface="Calibri"/>
              </a:rPr>
              <a:t> </a:t>
            </a:r>
            <a:r>
              <a:rPr sz="1800" dirty="0">
                <a:latin typeface="Calibri"/>
                <a:cs typeface="Calibri"/>
              </a:rPr>
              <a:t>(Po),</a:t>
            </a:r>
            <a:r>
              <a:rPr sz="1800" spc="-20" dirty="0">
                <a:latin typeface="Calibri"/>
                <a:cs typeface="Calibri"/>
              </a:rPr>
              <a:t> </a:t>
            </a:r>
            <a:r>
              <a:rPr sz="1800" dirty="0">
                <a:latin typeface="Calibri"/>
                <a:cs typeface="Calibri"/>
              </a:rPr>
              <a:t>Coimbatore</a:t>
            </a:r>
            <a:r>
              <a:rPr sz="1800" spc="-45"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641</a:t>
            </a:r>
            <a:r>
              <a:rPr sz="1800" spc="-50" dirty="0">
                <a:latin typeface="Calibri"/>
                <a:cs typeface="Calibri"/>
              </a:rPr>
              <a:t> </a:t>
            </a:r>
            <a:r>
              <a:rPr sz="1800" spc="-25" dirty="0">
                <a:latin typeface="Calibri"/>
                <a:cs typeface="Calibri"/>
              </a:rPr>
              <a:t>107</a:t>
            </a:r>
            <a:endParaRPr sz="1800" dirty="0">
              <a:latin typeface="Calibri"/>
              <a:cs typeface="Calibri"/>
            </a:endParaRPr>
          </a:p>
          <a:p>
            <a:pPr algn="ctr">
              <a:lnSpc>
                <a:spcPct val="100000"/>
              </a:lnSpc>
              <a:spcBef>
                <a:spcPts val="5"/>
              </a:spcBef>
            </a:pPr>
            <a:r>
              <a:rPr sz="1800" b="1" dirty="0">
                <a:latin typeface="Calibri"/>
                <a:cs typeface="Calibri"/>
              </a:rPr>
              <a:t>An</a:t>
            </a:r>
            <a:r>
              <a:rPr sz="1800" b="1" spc="-25" dirty="0">
                <a:latin typeface="Calibri"/>
                <a:cs typeface="Calibri"/>
              </a:rPr>
              <a:t> </a:t>
            </a:r>
            <a:r>
              <a:rPr sz="1800" b="1" dirty="0">
                <a:latin typeface="Calibri"/>
                <a:cs typeface="Calibri"/>
              </a:rPr>
              <a:t>Autonomous</a:t>
            </a:r>
            <a:r>
              <a:rPr sz="1800" b="1" spc="-60" dirty="0">
                <a:latin typeface="Calibri"/>
                <a:cs typeface="Calibri"/>
              </a:rPr>
              <a:t> </a:t>
            </a:r>
            <a:r>
              <a:rPr sz="1800" b="1" spc="-10" dirty="0">
                <a:latin typeface="Calibri"/>
                <a:cs typeface="Calibri"/>
              </a:rPr>
              <a:t>Institution</a:t>
            </a:r>
            <a:endParaRPr sz="1800" dirty="0">
              <a:latin typeface="Calibri"/>
              <a:cs typeface="Calibri"/>
            </a:endParaRPr>
          </a:p>
          <a:p>
            <a:pPr algn="ctr">
              <a:lnSpc>
                <a:spcPct val="100000"/>
              </a:lnSpc>
            </a:pP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NBA</a:t>
            </a:r>
            <a:r>
              <a:rPr sz="1800" spc="-4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AICTE</a:t>
            </a:r>
            <a:r>
              <a:rPr sz="1800" spc="-5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NAAC</a:t>
            </a:r>
            <a:r>
              <a:rPr sz="1800" spc="-3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UGC</a:t>
            </a:r>
            <a:r>
              <a:rPr sz="1800" spc="-40" dirty="0">
                <a:latin typeface="Calibri"/>
                <a:cs typeface="Calibri"/>
              </a:rPr>
              <a:t> </a:t>
            </a:r>
            <a:r>
              <a:rPr sz="1800" dirty="0">
                <a:latin typeface="Calibri"/>
                <a:cs typeface="Calibri"/>
              </a:rPr>
              <a:t>with</a:t>
            </a:r>
            <a:r>
              <a:rPr sz="1800" spc="-25" dirty="0">
                <a:latin typeface="Calibri"/>
                <a:cs typeface="Calibri"/>
              </a:rPr>
              <a:t> </a:t>
            </a:r>
            <a:r>
              <a:rPr sz="1800" spc="-70" dirty="0">
                <a:latin typeface="Calibri"/>
                <a:cs typeface="Calibri"/>
              </a:rPr>
              <a:t>‘A’</a:t>
            </a:r>
            <a:r>
              <a:rPr sz="1800" spc="-30" dirty="0">
                <a:latin typeface="Calibri"/>
                <a:cs typeface="Calibri"/>
              </a:rPr>
              <a:t> </a:t>
            </a:r>
            <a:r>
              <a:rPr sz="1800" spc="-10" dirty="0">
                <a:latin typeface="Calibri"/>
                <a:cs typeface="Calibri"/>
              </a:rPr>
              <a:t>Grade</a:t>
            </a:r>
            <a:endParaRPr sz="1800" dirty="0">
              <a:latin typeface="Calibri"/>
              <a:cs typeface="Calibri"/>
            </a:endParaRPr>
          </a:p>
          <a:p>
            <a:pPr algn="ctr">
              <a:lnSpc>
                <a:spcPct val="100000"/>
              </a:lnSpc>
            </a:pPr>
            <a:r>
              <a:rPr sz="1800" spc="-10" dirty="0">
                <a:latin typeface="Calibri"/>
                <a:cs typeface="Calibri"/>
              </a:rPr>
              <a:t>Approved</a:t>
            </a:r>
            <a:r>
              <a:rPr sz="1800" spc="-2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AICTE,</a:t>
            </a:r>
            <a:r>
              <a:rPr sz="1800" spc="-30" dirty="0">
                <a:latin typeface="Calibri"/>
                <a:cs typeface="Calibri"/>
              </a:rPr>
              <a:t> </a:t>
            </a:r>
            <a:r>
              <a:rPr sz="1800" dirty="0">
                <a:latin typeface="Calibri"/>
                <a:cs typeface="Calibri"/>
              </a:rPr>
              <a:t>New</a:t>
            </a:r>
            <a:r>
              <a:rPr sz="1800" spc="-20" dirty="0">
                <a:latin typeface="Calibri"/>
                <a:cs typeface="Calibri"/>
              </a:rPr>
              <a:t> </a:t>
            </a:r>
            <a:r>
              <a:rPr sz="1800" dirty="0">
                <a:latin typeface="Calibri"/>
                <a:cs typeface="Calibri"/>
              </a:rPr>
              <a:t>Delhi &amp;</a:t>
            </a:r>
            <a:r>
              <a:rPr sz="1800" spc="-30" dirty="0">
                <a:latin typeface="Calibri"/>
                <a:cs typeface="Calibri"/>
              </a:rPr>
              <a:t> </a:t>
            </a:r>
            <a:r>
              <a:rPr sz="1800" spc="-10" dirty="0">
                <a:latin typeface="Calibri"/>
                <a:cs typeface="Calibri"/>
              </a:rPr>
              <a:t>Affiliated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Anna</a:t>
            </a:r>
            <a:r>
              <a:rPr sz="1800" spc="-30" dirty="0">
                <a:latin typeface="Calibri"/>
                <a:cs typeface="Calibri"/>
              </a:rPr>
              <a:t> </a:t>
            </a:r>
            <a:r>
              <a:rPr sz="1800" spc="-20" dirty="0">
                <a:latin typeface="Calibri"/>
                <a:cs typeface="Calibri"/>
              </a:rPr>
              <a:t>University,</a:t>
            </a:r>
            <a:r>
              <a:rPr sz="1800" spc="-15" dirty="0">
                <a:latin typeface="Calibri"/>
                <a:cs typeface="Calibri"/>
              </a:rPr>
              <a:t> </a:t>
            </a:r>
            <a:r>
              <a:rPr sz="1800" spc="-10" dirty="0">
                <a:latin typeface="Calibri"/>
                <a:cs typeface="Calibri"/>
              </a:rPr>
              <a:t>Chennai</a:t>
            </a:r>
            <a:endParaRPr sz="1800" dirty="0">
              <a:latin typeface="Calibri"/>
              <a:cs typeface="Calibri"/>
            </a:endParaRPr>
          </a:p>
        </p:txBody>
      </p:sp>
      <p:pic>
        <p:nvPicPr>
          <p:cNvPr id="9" name="object 9"/>
          <p:cNvPicPr/>
          <p:nvPr/>
        </p:nvPicPr>
        <p:blipFill>
          <a:blip r:embed="rId3" cstate="print"/>
          <a:stretch>
            <a:fillRect/>
          </a:stretch>
        </p:blipFill>
        <p:spPr>
          <a:xfrm>
            <a:off x="12334875" y="487044"/>
            <a:ext cx="1336548" cy="965580"/>
          </a:xfrm>
          <a:prstGeom prst="rect">
            <a:avLst/>
          </a:prstGeom>
        </p:spPr>
      </p:pic>
      <p:sp>
        <p:nvSpPr>
          <p:cNvPr id="10" name="object 10"/>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a:t>
            </a:fld>
            <a:r>
              <a:rPr spc="-20" dirty="0"/>
              <a:t>/</a:t>
            </a:r>
            <a:r>
              <a:rPr lang="en-US" spc="-20" dirty="0"/>
              <a:t>21</a:t>
            </a:r>
            <a:endParaRPr spc="-20" dirty="0"/>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3" name="object 11">
            <a:extLst>
              <a:ext uri="{FF2B5EF4-FFF2-40B4-BE49-F238E27FC236}">
                <a16:creationId xmlns:a16="http://schemas.microsoft.com/office/drawing/2014/main" xmlns="" id="{A4D2FD25-C7F7-2D59-8676-5483110AE25B}"/>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2E4166-974F-B077-1E0D-746734F6B2E3}"/>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E347503A-3646-9D24-E1C6-5349591691BB}"/>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29FEDBC-ADFC-9EFA-A760-5C2DC5361C4C}"/>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182882F8-E552-EB7B-84E9-17A5974CBFA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5E8476EE-E642-7207-B680-85406430087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54809D09-E5C3-689C-3D5B-E447BBDE97FD}"/>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10</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8635B8E5-868B-F487-7D33-A4A665F6FD7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E4AF116D-0D75-8D68-BCE1-6F9BB03C1851}"/>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3579F73E-F9D0-BB82-49D1-4BBC3840FC07}"/>
              </a:ext>
            </a:extLst>
          </p:cNvPr>
          <p:cNvSpPr txBox="1"/>
          <p:nvPr/>
        </p:nvSpPr>
        <p:spPr>
          <a:xfrm>
            <a:off x="1600200" y="1167902"/>
            <a:ext cx="7321060" cy="1754326"/>
          </a:xfrm>
          <a:prstGeom prst="rect">
            <a:avLst/>
          </a:prstGeom>
          <a:noFill/>
        </p:spPr>
        <p:txBody>
          <a:bodyPr wrap="square">
            <a:spAutoFit/>
          </a:bodyPr>
          <a:lstStyle/>
          <a:p>
            <a:r>
              <a:rPr lang="en-US" dirty="0"/>
              <a:t>The basic building blocks of a regulated DC power supply are as follows:</a:t>
            </a:r>
          </a:p>
          <a:p>
            <a:r>
              <a:rPr lang="en-US" dirty="0"/>
              <a:t> 1. A step-down transformer </a:t>
            </a:r>
          </a:p>
          <a:p>
            <a:r>
              <a:rPr lang="en-US" dirty="0"/>
              <a:t>2. A rectifier </a:t>
            </a:r>
          </a:p>
          <a:p>
            <a:r>
              <a:rPr lang="en-US" dirty="0"/>
              <a:t>3. A DC filter</a:t>
            </a:r>
          </a:p>
          <a:p>
            <a:r>
              <a:rPr lang="en-IN" dirty="0"/>
              <a:t>4. A regulator</a:t>
            </a:r>
          </a:p>
        </p:txBody>
      </p:sp>
      <p:sp>
        <p:nvSpPr>
          <p:cNvPr id="10" name="TextBox 9">
            <a:extLst>
              <a:ext uri="{FF2B5EF4-FFF2-40B4-BE49-F238E27FC236}">
                <a16:creationId xmlns:a16="http://schemas.microsoft.com/office/drawing/2014/main" xmlns="" id="{656AAEB6-CBF0-DE6B-6DDD-187A7A895D3D}"/>
              </a:ext>
            </a:extLst>
          </p:cNvPr>
          <p:cNvSpPr txBox="1"/>
          <p:nvPr/>
        </p:nvSpPr>
        <p:spPr>
          <a:xfrm>
            <a:off x="988074" y="3733800"/>
            <a:ext cx="7321060" cy="2308324"/>
          </a:xfrm>
          <a:prstGeom prst="rect">
            <a:avLst/>
          </a:prstGeom>
          <a:noFill/>
        </p:spPr>
        <p:txBody>
          <a:bodyPr wrap="square">
            <a:spAutoFit/>
          </a:bodyPr>
          <a:lstStyle/>
          <a:p>
            <a:r>
              <a:rPr lang="en-US" dirty="0"/>
              <a:t>Operation of Regulated Power Supply Step Down Transformer</a:t>
            </a:r>
          </a:p>
          <a:p>
            <a:endParaRPr lang="en-US" dirty="0"/>
          </a:p>
          <a:p>
            <a:r>
              <a:rPr lang="en-US" dirty="0"/>
              <a:t>	A step down transformer will step down the voltage from the ac mains to the required voltage level. </a:t>
            </a:r>
          </a:p>
          <a:p>
            <a:r>
              <a:rPr lang="en-US" dirty="0"/>
              <a:t>	The turn’s ratio of the transformer is so adjusted such as to obtain the required voltage value. </a:t>
            </a:r>
          </a:p>
          <a:p>
            <a:r>
              <a:rPr lang="en-US" dirty="0"/>
              <a:t>	The output of the transformer is given as an input to the rectifier circuit. </a:t>
            </a:r>
            <a:endParaRPr lang="en-IN" dirty="0"/>
          </a:p>
        </p:txBody>
      </p:sp>
      <p:pic>
        <p:nvPicPr>
          <p:cNvPr id="12" name="Picture 11">
            <a:extLst>
              <a:ext uri="{FF2B5EF4-FFF2-40B4-BE49-F238E27FC236}">
                <a16:creationId xmlns:a16="http://schemas.microsoft.com/office/drawing/2014/main" xmlns="" id="{F7E22785-7577-1BD3-10C5-CD6FCBC1FBAA}"/>
              </a:ext>
            </a:extLst>
          </p:cNvPr>
          <p:cNvPicPr>
            <a:picLocks noChangeAspect="1"/>
          </p:cNvPicPr>
          <p:nvPr/>
        </p:nvPicPr>
        <p:blipFill>
          <a:blip r:embed="rId3"/>
          <a:stretch>
            <a:fillRect/>
          </a:stretch>
        </p:blipFill>
        <p:spPr>
          <a:xfrm>
            <a:off x="8835429" y="2028036"/>
            <a:ext cx="4912204" cy="4173528"/>
          </a:xfrm>
          <a:prstGeom prst="rect">
            <a:avLst/>
          </a:prstGeom>
        </p:spPr>
      </p:pic>
      <p:sp>
        <p:nvSpPr>
          <p:cNvPr id="5" name="object 11">
            <a:extLst>
              <a:ext uri="{FF2B5EF4-FFF2-40B4-BE49-F238E27FC236}">
                <a16:creationId xmlns:a16="http://schemas.microsoft.com/office/drawing/2014/main" xmlns="" id="{BE0BBD04-EE3E-8E3D-0987-23B09E6B510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6046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347628-3F5A-A862-2765-504F4A070C28}"/>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EC10DC81-CE55-1789-F2FF-B8EE274B0204}"/>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D626C696-DA84-2631-4CB0-7B44B260025C}"/>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9026B9B3-869D-A6CB-C329-A6CA46E02A1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A7AD61D6-8882-CC9B-2DB3-8A37AA51CC7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C533516B-C0FB-0025-3ED0-2278154B1963}"/>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11</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5BFA274A-9AAB-9118-4E78-F85AF10CA85B}"/>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B76D8A19-1D4E-5DF6-DFAD-AAFC46C7F56B}"/>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61FCA8F2-057B-6C10-3C22-DA9C4508051E}"/>
              </a:ext>
            </a:extLst>
          </p:cNvPr>
          <p:cNvSpPr txBox="1"/>
          <p:nvPr/>
        </p:nvSpPr>
        <p:spPr>
          <a:xfrm>
            <a:off x="1859389" y="609600"/>
            <a:ext cx="9601200" cy="3416320"/>
          </a:xfrm>
          <a:prstGeom prst="rect">
            <a:avLst/>
          </a:prstGeom>
          <a:noFill/>
        </p:spPr>
        <p:txBody>
          <a:bodyPr wrap="square">
            <a:spAutoFit/>
          </a:bodyPr>
          <a:lstStyle/>
          <a:p>
            <a:pPr algn="just"/>
            <a:r>
              <a:rPr lang="en-US" b="1" dirty="0"/>
              <a:t>Rectification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Rectifier is an electronic circuit consisting of diodes which carries out the rectification process. Rectification is the process of converting an alternating voltage or current into corresponding direct (DC) quantity.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input to a rectifier is AC whereas its output is unidirectional pulsating DC. Although a half wave rectifier could technically be used, its power losses are significant compared to a full wave rectifier.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 such, a full wave rectifier or a bridge rectifier is used to rectify both the half cycles of the ac supply (full wave rectification). The figure below shows a full wave bridge rectifier. </a:t>
            </a:r>
            <a:endParaRPr lang="en-IN" dirty="0"/>
          </a:p>
        </p:txBody>
      </p:sp>
      <p:pic>
        <p:nvPicPr>
          <p:cNvPr id="14" name="Picture 13">
            <a:extLst>
              <a:ext uri="{FF2B5EF4-FFF2-40B4-BE49-F238E27FC236}">
                <a16:creationId xmlns:a16="http://schemas.microsoft.com/office/drawing/2014/main" xmlns="" id="{C7786D3D-E374-F2C1-E6E5-3C2B27250DB6}"/>
              </a:ext>
            </a:extLst>
          </p:cNvPr>
          <p:cNvPicPr>
            <a:picLocks noChangeAspect="1"/>
          </p:cNvPicPr>
          <p:nvPr/>
        </p:nvPicPr>
        <p:blipFill>
          <a:blip r:embed="rId3"/>
          <a:stretch>
            <a:fillRect/>
          </a:stretch>
        </p:blipFill>
        <p:spPr>
          <a:xfrm>
            <a:off x="3092506" y="4267200"/>
            <a:ext cx="1936694" cy="2424254"/>
          </a:xfrm>
          <a:prstGeom prst="rect">
            <a:avLst/>
          </a:prstGeom>
        </p:spPr>
      </p:pic>
      <p:pic>
        <p:nvPicPr>
          <p:cNvPr id="16" name="Picture 15">
            <a:extLst>
              <a:ext uri="{FF2B5EF4-FFF2-40B4-BE49-F238E27FC236}">
                <a16:creationId xmlns:a16="http://schemas.microsoft.com/office/drawing/2014/main" xmlns="" id="{20A3217F-1090-3F12-E8DE-315D1F93B67F}"/>
              </a:ext>
            </a:extLst>
          </p:cNvPr>
          <p:cNvPicPr>
            <a:picLocks noChangeAspect="1"/>
          </p:cNvPicPr>
          <p:nvPr/>
        </p:nvPicPr>
        <p:blipFill>
          <a:blip r:embed="rId4"/>
          <a:stretch>
            <a:fillRect/>
          </a:stretch>
        </p:blipFill>
        <p:spPr>
          <a:xfrm>
            <a:off x="7543800" y="4510120"/>
            <a:ext cx="2476729" cy="1843147"/>
          </a:xfrm>
          <a:prstGeom prst="rect">
            <a:avLst/>
          </a:prstGeom>
        </p:spPr>
      </p:pic>
      <p:sp>
        <p:nvSpPr>
          <p:cNvPr id="5" name="object 11">
            <a:extLst>
              <a:ext uri="{FF2B5EF4-FFF2-40B4-BE49-F238E27FC236}">
                <a16:creationId xmlns:a16="http://schemas.microsoft.com/office/drawing/2014/main" xmlns="" id="{6795E812-1DC2-0A23-B881-97BB556A374B}"/>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03274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32C54C-E437-A203-17BC-263774E71C7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121698A-EE7B-D6DA-C178-FFCC5B137D9B}"/>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7733DD7-CFAC-5656-9F63-6643C7BB607D}"/>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7B5E8E1B-3460-7197-CAF7-203250D25FED}"/>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F1D5D7DE-BB3E-F3C9-00C9-729D9B3F26E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223FD8E4-BC0C-208F-9890-1DDDDE63BCD3}"/>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12</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FEEFCF8C-D46F-760E-EF12-7CBDF6ABD5F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DEAFB563-FA3C-755E-C2FC-E2BF668150EF}"/>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2BE8ED6F-E48E-958D-0A2B-C0AFF77F802C}"/>
              </a:ext>
            </a:extLst>
          </p:cNvPr>
          <p:cNvSpPr txBox="1"/>
          <p:nvPr/>
        </p:nvSpPr>
        <p:spPr>
          <a:xfrm>
            <a:off x="1283981" y="787590"/>
            <a:ext cx="6781800" cy="5632311"/>
          </a:xfrm>
          <a:prstGeom prst="rect">
            <a:avLst/>
          </a:prstGeom>
          <a:noFill/>
        </p:spPr>
        <p:txBody>
          <a:bodyPr wrap="square">
            <a:spAutoFit/>
          </a:bodyPr>
          <a:lstStyle/>
          <a:p>
            <a:pPr marL="285750" indent="-285750" algn="just">
              <a:buFont typeface="Arial" panose="020B0604020202020204" pitchFamily="34" charset="0"/>
              <a:buChar char="•"/>
            </a:pPr>
            <a:r>
              <a:rPr lang="en-US" dirty="0"/>
              <a:t>A bridge rectifier consists of four p-n junction diodes connected in the manner shown above figure .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the positive half cycle of the supply, the voltage induced across the secondary of the electrical transformer i.e. VMN is positive.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Therefore point E is positive with respect to F. Hence, diodes D3 and D2 are reversed biased and diodes D1 and D4 are forward biased.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diode D3 and D2 will act as open switches (practically there is some voltage drop) and diodes D1 andD4 will act as closed switches and will start conducting.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Hence a rectified waveform appears at the output of the rectifier as shown in the first figure. When voltage induced in secondary i.e. VMN is negative than D3 and D2 are forward biased with the other two reversed biased and a positive voltage appears at the input of the filter.</a:t>
            </a:r>
            <a:endParaRPr lang="en-IN" dirty="0"/>
          </a:p>
        </p:txBody>
      </p:sp>
      <p:pic>
        <p:nvPicPr>
          <p:cNvPr id="10" name="Picture 9">
            <a:extLst>
              <a:ext uri="{FF2B5EF4-FFF2-40B4-BE49-F238E27FC236}">
                <a16:creationId xmlns:a16="http://schemas.microsoft.com/office/drawing/2014/main" xmlns="" id="{D865FC28-0648-4EBA-EE6C-908B44DD014A}"/>
              </a:ext>
            </a:extLst>
          </p:cNvPr>
          <p:cNvPicPr>
            <a:picLocks noChangeAspect="1"/>
          </p:cNvPicPr>
          <p:nvPr/>
        </p:nvPicPr>
        <p:blipFill>
          <a:blip r:embed="rId3"/>
          <a:stretch>
            <a:fillRect/>
          </a:stretch>
        </p:blipFill>
        <p:spPr>
          <a:xfrm>
            <a:off x="8679551" y="1447800"/>
            <a:ext cx="5534797" cy="4350795"/>
          </a:xfrm>
          <a:prstGeom prst="rect">
            <a:avLst/>
          </a:prstGeom>
        </p:spPr>
      </p:pic>
      <p:sp>
        <p:nvSpPr>
          <p:cNvPr id="12" name="TextBox 11">
            <a:extLst>
              <a:ext uri="{FF2B5EF4-FFF2-40B4-BE49-F238E27FC236}">
                <a16:creationId xmlns:a16="http://schemas.microsoft.com/office/drawing/2014/main" xmlns="" id="{60F4AF1B-8918-2356-788B-9EB4EE4C7710}"/>
              </a:ext>
            </a:extLst>
          </p:cNvPr>
          <p:cNvSpPr txBox="1"/>
          <p:nvPr/>
        </p:nvSpPr>
        <p:spPr>
          <a:xfrm>
            <a:off x="9217270" y="6095724"/>
            <a:ext cx="7321060" cy="369332"/>
          </a:xfrm>
          <a:prstGeom prst="rect">
            <a:avLst/>
          </a:prstGeom>
          <a:noFill/>
        </p:spPr>
        <p:txBody>
          <a:bodyPr wrap="square">
            <a:spAutoFit/>
          </a:bodyPr>
          <a:lstStyle/>
          <a:p>
            <a:r>
              <a:rPr lang="en-US" dirty="0"/>
              <a:t>Figure  A Full Wave Rectifier Power Supply</a:t>
            </a:r>
            <a:endParaRPr lang="en-IN" dirty="0"/>
          </a:p>
        </p:txBody>
      </p:sp>
      <p:sp>
        <p:nvSpPr>
          <p:cNvPr id="5" name="object 11">
            <a:extLst>
              <a:ext uri="{FF2B5EF4-FFF2-40B4-BE49-F238E27FC236}">
                <a16:creationId xmlns:a16="http://schemas.microsoft.com/office/drawing/2014/main" xmlns="" id="{16CA8C4E-0FB2-5B3A-8ACB-8221595E0AB6}"/>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06936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7B8764-47F1-7745-369E-428CACEE6F63}"/>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A8A7A1B7-1A9C-5EC9-9666-EEFF99399C1C}"/>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324869B0-291E-4183-FF60-E742855CB040}"/>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4302D0E1-6DF3-9B57-A17C-7AA32E2C0A4D}"/>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F89C292F-26B9-426A-94C7-3932E9438B24}"/>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BCDBA8C-AC23-0CE3-5D2A-1DC0D50AE0A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13</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973A8A8D-C8C2-E62C-F572-FD983B7EA47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F06D0F60-9E6E-8483-B786-B3313FFC27C2}"/>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4BCA4A2C-70F8-6217-4460-17F4433DDF31}"/>
              </a:ext>
            </a:extLst>
          </p:cNvPr>
          <p:cNvSpPr txBox="1"/>
          <p:nvPr/>
        </p:nvSpPr>
        <p:spPr>
          <a:xfrm>
            <a:off x="914400" y="1143000"/>
            <a:ext cx="10058400" cy="4524315"/>
          </a:xfrm>
          <a:prstGeom prst="rect">
            <a:avLst/>
          </a:prstGeom>
          <a:noFill/>
        </p:spPr>
        <p:txBody>
          <a:bodyPr wrap="square">
            <a:spAutoFit/>
          </a:bodyPr>
          <a:lstStyle/>
          <a:p>
            <a:pPr algn="just"/>
            <a:r>
              <a:rPr lang="en-US" b="1" dirty="0"/>
              <a:t>DC Filtration </a:t>
            </a:r>
          </a:p>
          <a:p>
            <a:pPr algn="just"/>
            <a:endParaRPr lang="en-US" dirty="0"/>
          </a:p>
          <a:p>
            <a:pPr marL="285750" indent="-285750" algn="just">
              <a:buFont typeface="Arial" panose="020B0604020202020204" pitchFamily="34" charset="0"/>
              <a:buChar char="•"/>
            </a:pPr>
            <a:r>
              <a:rPr lang="en-US" dirty="0"/>
              <a:t>The rectified voltage from the rectifier is a pulsating DC voltage having very high ripple content. But this is not we want, we want a pure ripple free DC waveform.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Hence a filter is used. Different types of filters are used such as capacitor filter, LC filter, Choke input filter, π type filter. The figure below shows a capacitor filter connected along the output of the rectifier and the resultant output waveform in figure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 the instantaneous voltage starts increasing the capacitor charges, it charges until the waveform reaches its peak value.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When the instantaneous value starts reducing the capacitor starts discharging exponentially and slowly through the load (input of the regulator in this case).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Hence, an almost constant DC value having very less ripple content is obtained.</a:t>
            </a:r>
            <a:endParaRPr lang="en-IN" dirty="0"/>
          </a:p>
        </p:txBody>
      </p:sp>
      <p:pic>
        <p:nvPicPr>
          <p:cNvPr id="10" name="Picture 9">
            <a:extLst>
              <a:ext uri="{FF2B5EF4-FFF2-40B4-BE49-F238E27FC236}">
                <a16:creationId xmlns:a16="http://schemas.microsoft.com/office/drawing/2014/main" xmlns="" id="{AA318485-96AE-E54D-C68F-BEA06DE367F8}"/>
              </a:ext>
            </a:extLst>
          </p:cNvPr>
          <p:cNvPicPr>
            <a:picLocks noChangeAspect="1"/>
          </p:cNvPicPr>
          <p:nvPr/>
        </p:nvPicPr>
        <p:blipFill>
          <a:blip r:embed="rId3"/>
          <a:stretch>
            <a:fillRect/>
          </a:stretch>
        </p:blipFill>
        <p:spPr>
          <a:xfrm>
            <a:off x="11729941" y="1845802"/>
            <a:ext cx="1918334" cy="2249081"/>
          </a:xfrm>
          <a:prstGeom prst="rect">
            <a:avLst/>
          </a:prstGeom>
        </p:spPr>
      </p:pic>
      <p:pic>
        <p:nvPicPr>
          <p:cNvPr id="12" name="Picture 11">
            <a:extLst>
              <a:ext uri="{FF2B5EF4-FFF2-40B4-BE49-F238E27FC236}">
                <a16:creationId xmlns:a16="http://schemas.microsoft.com/office/drawing/2014/main" xmlns="" id="{36F67251-0E25-AE71-CA5E-B9002D9A5537}"/>
              </a:ext>
            </a:extLst>
          </p:cNvPr>
          <p:cNvPicPr>
            <a:picLocks noChangeAspect="1"/>
          </p:cNvPicPr>
          <p:nvPr/>
        </p:nvPicPr>
        <p:blipFill>
          <a:blip r:embed="rId4"/>
          <a:stretch>
            <a:fillRect/>
          </a:stretch>
        </p:blipFill>
        <p:spPr>
          <a:xfrm>
            <a:off x="11520362" y="4806746"/>
            <a:ext cx="2262440" cy="1761181"/>
          </a:xfrm>
          <a:prstGeom prst="rect">
            <a:avLst/>
          </a:prstGeom>
        </p:spPr>
      </p:pic>
      <p:sp>
        <p:nvSpPr>
          <p:cNvPr id="5" name="object 11">
            <a:extLst>
              <a:ext uri="{FF2B5EF4-FFF2-40B4-BE49-F238E27FC236}">
                <a16:creationId xmlns:a16="http://schemas.microsoft.com/office/drawing/2014/main" xmlns="" id="{0F4713F0-A813-727C-07DC-927D1FBF27EA}"/>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11585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3C77B6-00E0-2754-F40D-9D328F25663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F280AAD1-960E-6BEE-8975-5891FADA9CEC}"/>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EFB4F32E-4E44-AF4A-3819-1010339DC4E9}"/>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8DD192A6-B9F6-B9A6-B272-79A18344731B}"/>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48D40F8E-D3BE-7D08-91E7-4DB9CE69422C}"/>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D9333B32-C9E2-8B40-D22C-0B2C9D1ECF17}"/>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14</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35F2DE2B-405D-6751-10B3-22DFAAAB652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1B1160E1-96ED-46CD-01C8-34D9A51114E5}"/>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8" name="Picture 7">
            <a:extLst>
              <a:ext uri="{FF2B5EF4-FFF2-40B4-BE49-F238E27FC236}">
                <a16:creationId xmlns:a16="http://schemas.microsoft.com/office/drawing/2014/main" xmlns="" id="{55382A6A-6FBF-F5F3-BD08-72DAA840B64F}"/>
              </a:ext>
            </a:extLst>
          </p:cNvPr>
          <p:cNvPicPr>
            <a:picLocks noChangeAspect="1"/>
          </p:cNvPicPr>
          <p:nvPr/>
        </p:nvPicPr>
        <p:blipFill>
          <a:blip r:embed="rId3"/>
          <a:stretch>
            <a:fillRect/>
          </a:stretch>
        </p:blipFill>
        <p:spPr>
          <a:xfrm>
            <a:off x="2466004" y="533400"/>
            <a:ext cx="9954595" cy="5562600"/>
          </a:xfrm>
          <a:prstGeom prst="rect">
            <a:avLst/>
          </a:prstGeom>
        </p:spPr>
      </p:pic>
      <p:sp>
        <p:nvSpPr>
          <p:cNvPr id="10" name="TextBox 9">
            <a:extLst>
              <a:ext uri="{FF2B5EF4-FFF2-40B4-BE49-F238E27FC236}">
                <a16:creationId xmlns:a16="http://schemas.microsoft.com/office/drawing/2014/main" xmlns="" id="{8D74C733-2749-F97B-9F31-148A3D1C101A}"/>
              </a:ext>
            </a:extLst>
          </p:cNvPr>
          <p:cNvSpPr txBox="1"/>
          <p:nvPr/>
        </p:nvSpPr>
        <p:spPr>
          <a:xfrm>
            <a:off x="4343400" y="6413386"/>
            <a:ext cx="7321060" cy="369332"/>
          </a:xfrm>
          <a:prstGeom prst="rect">
            <a:avLst/>
          </a:prstGeom>
          <a:noFill/>
        </p:spPr>
        <p:txBody>
          <a:bodyPr wrap="square">
            <a:spAutoFit/>
          </a:bodyPr>
          <a:lstStyle/>
          <a:p>
            <a:r>
              <a:rPr lang="en-US" dirty="0"/>
              <a:t>Figure  A Bridge Rectifier Power Supply and its resultant Waveform</a:t>
            </a:r>
            <a:endParaRPr lang="en-IN" dirty="0"/>
          </a:p>
        </p:txBody>
      </p:sp>
      <p:sp>
        <p:nvSpPr>
          <p:cNvPr id="5" name="object 11">
            <a:extLst>
              <a:ext uri="{FF2B5EF4-FFF2-40B4-BE49-F238E27FC236}">
                <a16:creationId xmlns:a16="http://schemas.microsoft.com/office/drawing/2014/main" xmlns="" id="{130AA795-3BA4-CB00-DC91-2139135C7A91}"/>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74472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AA8CFB-B84E-60B3-9890-60ECFEEFD508}"/>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5544C8A7-E97C-23ED-037C-6BA827C185C2}"/>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48006B56-06B3-EFD9-29CA-5EA627BB6573}"/>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9E24F8EC-4A63-FD19-4923-E2BD7E679633}"/>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04B6F7B7-CF02-4853-F6EE-B97F33E8D052}"/>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25040619-CA6A-9A82-6415-D25DF65FF2E4}"/>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15</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6180CAF8-BAF2-CB5F-2B6C-338752652A6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94C9162B-E105-DCB9-18CD-6410E9B9B7B6}"/>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86D9B582-0822-6B00-B1D3-FD3D44CC397D}"/>
              </a:ext>
            </a:extLst>
          </p:cNvPr>
          <p:cNvSpPr txBox="1"/>
          <p:nvPr/>
        </p:nvSpPr>
        <p:spPr>
          <a:xfrm>
            <a:off x="1295704" y="1143000"/>
            <a:ext cx="8534096" cy="4524315"/>
          </a:xfrm>
          <a:prstGeom prst="rect">
            <a:avLst/>
          </a:prstGeom>
          <a:noFill/>
        </p:spPr>
        <p:txBody>
          <a:bodyPr wrap="square">
            <a:spAutoFit/>
          </a:bodyPr>
          <a:lstStyle/>
          <a:p>
            <a:r>
              <a:rPr lang="en-US" b="1" dirty="0"/>
              <a:t>Regulation</a:t>
            </a:r>
            <a:r>
              <a:rPr lang="en-US" dirty="0"/>
              <a:t> </a:t>
            </a:r>
          </a:p>
          <a:p>
            <a:endParaRPr lang="en-US" dirty="0"/>
          </a:p>
          <a:p>
            <a:pPr marL="285750" indent="-285750">
              <a:buFont typeface="Arial" panose="020B0604020202020204" pitchFamily="34" charset="0"/>
              <a:buChar char="•"/>
            </a:pPr>
            <a:r>
              <a:rPr lang="en-US" dirty="0"/>
              <a:t>This is the last block in a regulated DC power supply.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output voltage or current will change or fluctuate when there is a change in the input from ac mains or due to change in load current at the output of the regulated power supply or due to other factors like temperature changes.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problem can be eliminated by using a regulator. A regulator will maintain the output constant even when changes at the input or any other changes occur.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Transistor series regulator, Fixed and variable IC regulators or a </a:t>
            </a:r>
            <a:r>
              <a:rPr lang="en-US" dirty="0" err="1"/>
              <a:t>zener</a:t>
            </a:r>
            <a:r>
              <a:rPr lang="en-US" dirty="0"/>
              <a:t> diode operated in the </a:t>
            </a:r>
            <a:r>
              <a:rPr lang="en-US" dirty="0" err="1"/>
              <a:t>zener</a:t>
            </a:r>
            <a:r>
              <a:rPr lang="en-US" dirty="0"/>
              <a:t> region can be used depending on their applications. IC’s like 78XX and 79XX (such as the IC 7805) are used to obtained fixed values of voltages at the output.</a:t>
            </a:r>
            <a:endParaRPr lang="en-IN" dirty="0"/>
          </a:p>
        </p:txBody>
      </p:sp>
      <p:pic>
        <p:nvPicPr>
          <p:cNvPr id="10" name="Picture 9">
            <a:extLst>
              <a:ext uri="{FF2B5EF4-FFF2-40B4-BE49-F238E27FC236}">
                <a16:creationId xmlns:a16="http://schemas.microsoft.com/office/drawing/2014/main" xmlns="" id="{79237ADD-1096-4785-B0B4-8A75A4263EC2}"/>
              </a:ext>
            </a:extLst>
          </p:cNvPr>
          <p:cNvPicPr>
            <a:picLocks noChangeAspect="1"/>
          </p:cNvPicPr>
          <p:nvPr/>
        </p:nvPicPr>
        <p:blipFill>
          <a:blip r:embed="rId3"/>
          <a:stretch>
            <a:fillRect/>
          </a:stretch>
        </p:blipFill>
        <p:spPr>
          <a:xfrm>
            <a:off x="10668000" y="1600200"/>
            <a:ext cx="2854628" cy="2399618"/>
          </a:xfrm>
          <a:prstGeom prst="rect">
            <a:avLst/>
          </a:prstGeom>
        </p:spPr>
      </p:pic>
      <p:pic>
        <p:nvPicPr>
          <p:cNvPr id="12" name="Picture 11">
            <a:extLst>
              <a:ext uri="{FF2B5EF4-FFF2-40B4-BE49-F238E27FC236}">
                <a16:creationId xmlns:a16="http://schemas.microsoft.com/office/drawing/2014/main" xmlns="" id="{5DB10F99-EB18-75DB-89E5-4A775E11215D}"/>
              </a:ext>
            </a:extLst>
          </p:cNvPr>
          <p:cNvPicPr>
            <a:picLocks noChangeAspect="1"/>
          </p:cNvPicPr>
          <p:nvPr/>
        </p:nvPicPr>
        <p:blipFill>
          <a:blip r:embed="rId4"/>
          <a:stretch>
            <a:fillRect/>
          </a:stretch>
        </p:blipFill>
        <p:spPr>
          <a:xfrm>
            <a:off x="10668000" y="4620510"/>
            <a:ext cx="2464048" cy="2008889"/>
          </a:xfrm>
          <a:prstGeom prst="rect">
            <a:avLst/>
          </a:prstGeom>
        </p:spPr>
      </p:pic>
      <p:sp>
        <p:nvSpPr>
          <p:cNvPr id="5" name="object 11">
            <a:extLst>
              <a:ext uri="{FF2B5EF4-FFF2-40B4-BE49-F238E27FC236}">
                <a16:creationId xmlns:a16="http://schemas.microsoft.com/office/drawing/2014/main" xmlns="" id="{8CD8416A-E59B-835E-0FD8-ACDECD3DA8A2}"/>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5264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20E79D-0360-B685-076C-65A303EBB2E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4573F62-83F8-49EA-1A23-19F341477825}"/>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4CB6C324-7F03-56C2-E5D2-E9A00307781B}"/>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235E003B-FBE2-6B49-4ECD-0DD46B5E97BB}"/>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39D5E67D-D47A-19A0-3A83-D6AFCD27BB0D}"/>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C7BDD93-926C-B4FC-47B4-4651DF57B11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16</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F994C4F7-B820-5987-5B5A-2EB5EEBFD37F}"/>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5104F79F-7498-B98B-BE8A-B76D88E15EAB}"/>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5" name="Rectangle 1">
            <a:extLst>
              <a:ext uri="{FF2B5EF4-FFF2-40B4-BE49-F238E27FC236}">
                <a16:creationId xmlns:a16="http://schemas.microsoft.com/office/drawing/2014/main" xmlns="" id="{80724957-D131-F989-C741-4FFFBAD8C81E}"/>
              </a:ext>
            </a:extLst>
          </p:cNvPr>
          <p:cNvSpPr>
            <a:spLocks noChangeArrowheads="1"/>
          </p:cNvSpPr>
          <p:nvPr/>
        </p:nvSpPr>
        <p:spPr bwMode="auto">
          <a:xfrm>
            <a:off x="416052" y="291489"/>
            <a:ext cx="11166348" cy="4648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12219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1D35"/>
                </a:solidFill>
                <a:effectLst/>
                <a:latin typeface="+mj-lt"/>
              </a:rPr>
              <a:t>Key Characteristics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Pros:</a:t>
            </a:r>
            <a:endParaRPr kumimoji="0" lang="en-US" altLang="en-US" sz="2400" b="0" i="0" u="none" strike="noStrike" cap="none" normalizeH="0" baseline="0" dirty="0">
              <a:ln>
                <a:noFill/>
              </a:ln>
              <a:solidFill>
                <a:srgbClr val="0A0A0A"/>
              </a:solidFill>
              <a:effectLst/>
              <a:latin typeface="+mj-l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A0A0A"/>
                </a:solidFill>
                <a:effectLst/>
                <a:latin typeface="+mj-lt"/>
              </a:rPr>
              <a:t>Provides very clean, low-ripple DC with minimal noise.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A0A0A"/>
                </a:solidFill>
                <a:effectLst/>
                <a:latin typeface="+mj-lt"/>
              </a:rPr>
              <a:t>Simple design, reliable.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A0A0A"/>
                </a:solidFill>
                <a:effectLst/>
                <a:latin typeface="+mj-lt"/>
              </a:rPr>
              <a:t>Excellent for sensitive audio, RF, and lab equipment.</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rgbClr val="0A0A0A"/>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Cons:</a:t>
            </a:r>
            <a:endParaRPr kumimoji="0" lang="en-US" altLang="en-US" sz="2400" b="0" i="0" u="none" strike="noStrike" cap="none" normalizeH="0" baseline="0" dirty="0">
              <a:ln>
                <a:noFill/>
              </a:ln>
              <a:solidFill>
                <a:srgbClr val="0A0A0A"/>
              </a:solidFill>
              <a:effectLst/>
              <a:latin typeface="+mj-l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Inefficient:</a:t>
            </a:r>
            <a:r>
              <a:rPr kumimoji="0" lang="en-US" altLang="en-US" sz="2400" b="0" i="0" u="none" strike="noStrike" cap="none" normalizeH="0" baseline="0" dirty="0">
                <a:ln>
                  <a:noFill/>
                </a:ln>
                <a:solidFill>
                  <a:srgbClr val="0A0A0A"/>
                </a:solidFill>
                <a:effectLst/>
                <a:latin typeface="+mj-lt"/>
              </a:rPr>
              <a:t> Wastes significant power as heat (requires heat sinks).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Bulky &amp; Heavy:</a:t>
            </a:r>
            <a:r>
              <a:rPr kumimoji="0" lang="en-US" altLang="en-US" sz="2400" b="0" i="0" u="none" strike="noStrike" cap="none" normalizeH="0" baseline="0" dirty="0">
                <a:ln>
                  <a:noFill/>
                </a:ln>
                <a:solidFill>
                  <a:srgbClr val="0A0A0A"/>
                </a:solidFill>
                <a:effectLst/>
                <a:latin typeface="+mj-lt"/>
              </a:rPr>
              <a:t> Due to large transformers and heat sinks.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Limited to Lower Power:</a:t>
            </a:r>
            <a:r>
              <a:rPr kumimoji="0" lang="en-US" altLang="en-US" sz="2400" b="0" i="0" u="none" strike="noStrike" cap="none" normalizeH="0" baseline="0" dirty="0">
                <a:ln>
                  <a:noFill/>
                </a:ln>
                <a:solidFill>
                  <a:srgbClr val="0A0A0A"/>
                </a:solidFill>
                <a:effectLst/>
                <a:latin typeface="+mj-lt"/>
              </a:rPr>
              <a:t> Better for low-power needs.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p:txBody>
      </p:sp>
      <p:sp>
        <p:nvSpPr>
          <p:cNvPr id="8" name="object 11">
            <a:extLst>
              <a:ext uri="{FF2B5EF4-FFF2-40B4-BE49-F238E27FC236}">
                <a16:creationId xmlns:a16="http://schemas.microsoft.com/office/drawing/2014/main" xmlns="" id="{38E97716-D5C0-6C80-A45A-2A4C35E11B2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
        <p:nvSpPr>
          <p:cNvPr id="9" name="Rectangle 1">
            <a:extLst>
              <a:ext uri="{FF2B5EF4-FFF2-40B4-BE49-F238E27FC236}">
                <a16:creationId xmlns:a16="http://schemas.microsoft.com/office/drawing/2014/main" xmlns="" id="{8ED021A8-ED9E-B8D3-8CEC-85ACC62F97F5}"/>
              </a:ext>
            </a:extLst>
          </p:cNvPr>
          <p:cNvSpPr>
            <a:spLocks noChangeArrowheads="1"/>
          </p:cNvSpPr>
          <p:nvPr/>
        </p:nvSpPr>
        <p:spPr bwMode="auto">
          <a:xfrm>
            <a:off x="914400" y="4800600"/>
            <a:ext cx="13106400" cy="2801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12219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1D35"/>
                </a:solidFill>
                <a:effectLst/>
                <a:latin typeface="+mj-lt"/>
              </a:rPr>
              <a:t>Comparison to </a:t>
            </a:r>
            <a:r>
              <a:rPr kumimoji="0" lang="en-US" altLang="en-US" sz="2400" b="1" i="0" u="none" strike="noStrike" cap="none" normalizeH="0" baseline="0" dirty="0">
                <a:ln>
                  <a:noFill/>
                </a:ln>
                <a:solidFill>
                  <a:srgbClr val="001D35"/>
                </a:solidFill>
                <a:effectLst/>
                <a:latin typeface="+mj-lt"/>
                <a:hlinkClick r:id="rId3"/>
              </a:rPr>
              <a:t>Switch-Mode Power Supplies</a:t>
            </a:r>
            <a:r>
              <a:rPr kumimoji="0" lang="en-US" altLang="en-US" sz="2400" b="1" i="0" u="none" strike="noStrike" cap="none" normalizeH="0" baseline="0" dirty="0">
                <a:ln>
                  <a:noFill/>
                </a:ln>
                <a:solidFill>
                  <a:srgbClr val="001D35"/>
                </a:solidFill>
                <a:effectLst/>
                <a:latin typeface="+mj-lt"/>
              </a:rPr>
              <a:t> (SMPS)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Linear:</a:t>
            </a:r>
            <a:r>
              <a:rPr kumimoji="0" lang="en-US" altLang="en-US" sz="2400" b="0" i="0" u="none" strike="noStrike" cap="none" normalizeH="0" baseline="0" dirty="0">
                <a:ln>
                  <a:noFill/>
                </a:ln>
                <a:solidFill>
                  <a:srgbClr val="0A0A0A"/>
                </a:solidFill>
                <a:effectLst/>
                <a:latin typeface="+mj-lt"/>
              </a:rPr>
              <a:t> Transformer -&gt; Rectify -&gt; Filter -&gt; Regulate (Heat).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A0A0A"/>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A0A0A"/>
                </a:solidFill>
                <a:effectLst/>
                <a:latin typeface="+mj-lt"/>
              </a:rPr>
              <a:t>SMPS:</a:t>
            </a:r>
            <a:r>
              <a:rPr kumimoji="0" lang="en-US" altLang="en-US" sz="2400" b="0" i="0" u="none" strike="noStrike" cap="none" normalizeH="0" baseline="0" dirty="0">
                <a:ln>
                  <a:noFill/>
                </a:ln>
                <a:solidFill>
                  <a:srgbClr val="0A0A0A"/>
                </a:solidFill>
                <a:effectLst/>
                <a:latin typeface="+mj-lt"/>
              </a:rPr>
              <a:t> Rectify -&gt; Switch (High Frequency) -&gt; Transform -&gt; Filter (More efficient, smaller, but can introduce switching noise).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4292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E48B97-D0F7-93C2-80BB-8D976433D76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F66BEEC2-1873-0105-5A6D-D845B737A48E}"/>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AAC61D91-F7E8-BC96-9432-AB352A875D86}"/>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E9B88A6B-BEC8-FCA5-0A19-FA633B7CD845}"/>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462FB553-204A-248A-A274-E005B7A60BC9}"/>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12607DD3-B764-11D2-8158-081800A49F7A}"/>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17</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6581B720-C4AA-C3A0-3226-B467C1182DA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6B635403-C5C7-C5B2-87D9-C22F2A583B5D}"/>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1026" name="Picture 2">
            <a:extLst>
              <a:ext uri="{FF2B5EF4-FFF2-40B4-BE49-F238E27FC236}">
                <a16:creationId xmlns:a16="http://schemas.microsoft.com/office/drawing/2014/main" xmlns="" id="{D83BA232-D692-55B1-D9B1-0F37EF180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10972800" cy="6174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6788CF98-ACAB-C74B-BBAD-45B20ECAD8F2}"/>
              </a:ext>
            </a:extLst>
          </p:cNvPr>
          <p:cNvSpPr txBox="1"/>
          <p:nvPr/>
        </p:nvSpPr>
        <p:spPr>
          <a:xfrm>
            <a:off x="9448800" y="609600"/>
            <a:ext cx="2133600" cy="369332"/>
          </a:xfrm>
          <a:prstGeom prst="rect">
            <a:avLst/>
          </a:prstGeom>
          <a:noFill/>
        </p:spPr>
        <p:txBody>
          <a:bodyPr wrap="square" rtlCol="0">
            <a:spAutoFit/>
          </a:bodyPr>
          <a:lstStyle/>
          <a:p>
            <a:r>
              <a:rPr lang="en-US" b="1" dirty="0">
                <a:solidFill>
                  <a:srgbClr val="FF0000"/>
                </a:solidFill>
              </a:rPr>
              <a:t>DT - Prototype</a:t>
            </a:r>
            <a:endParaRPr lang="en-IN" b="1" dirty="0">
              <a:solidFill>
                <a:srgbClr val="FF0000"/>
              </a:solidFill>
            </a:endParaRPr>
          </a:p>
        </p:txBody>
      </p:sp>
      <p:sp>
        <p:nvSpPr>
          <p:cNvPr id="9" name="object 11">
            <a:extLst>
              <a:ext uri="{FF2B5EF4-FFF2-40B4-BE49-F238E27FC236}">
                <a16:creationId xmlns:a16="http://schemas.microsoft.com/office/drawing/2014/main" xmlns="" id="{06772BD0-07E5-FAF0-B4C1-233D08A90372}"/>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26381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2963DE-4FE1-C848-B29C-275E5089F5F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64565145-934C-3833-A5A2-EDFD1735ED02}"/>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73A25B71-3FA5-C9F6-C1F1-9ACB66918E10}"/>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7EB6D294-4F11-FB47-F3A1-0DE05D0AA2F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C7E79E6B-8936-0E30-BA04-EA783EB7266D}"/>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1C8D3AB8-73ED-2587-2F9F-7118E7CAC2F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18</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FD55353A-B1D1-F9DD-B81E-AF9C089BEA6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64BB1ADA-0962-4E1E-E78B-9DB8FBB5CBD9}"/>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8A6A10E8-1531-0574-FDD8-5C8A7F50E6B1}"/>
              </a:ext>
            </a:extLst>
          </p:cNvPr>
          <p:cNvSpPr txBox="1"/>
          <p:nvPr/>
        </p:nvSpPr>
        <p:spPr>
          <a:xfrm>
            <a:off x="914400" y="650686"/>
            <a:ext cx="10515600" cy="2031325"/>
          </a:xfrm>
          <a:prstGeom prst="rect">
            <a:avLst/>
          </a:prstGeom>
          <a:noFill/>
        </p:spPr>
        <p:txBody>
          <a:bodyPr wrap="square">
            <a:spAutoFit/>
          </a:bodyPr>
          <a:lstStyle/>
          <a:p>
            <a:r>
              <a:rPr lang="en-US" dirty="0"/>
              <a:t>With IC’s like LM 317 and 723, we can adjust the output voltage to a required constant value. The figure below shows the LM317 voltage regulator. </a:t>
            </a:r>
          </a:p>
          <a:p>
            <a:endParaRPr lang="en-US" dirty="0"/>
          </a:p>
          <a:p>
            <a:r>
              <a:rPr lang="en-US" dirty="0"/>
              <a:t>The output voltage can be adjusted by adjusting the values of resistances R1 and R2. </a:t>
            </a:r>
          </a:p>
          <a:p>
            <a:endParaRPr lang="en-US" dirty="0"/>
          </a:p>
          <a:p>
            <a:r>
              <a:rPr lang="en-US" dirty="0"/>
              <a:t>Usually, coupling capacitors of values about 0.01µF to 10µF need to be connected at the output and input to address input noise and output transients. Ideally, the output voltage is given by</a:t>
            </a:r>
            <a:endParaRPr lang="en-IN" dirty="0"/>
          </a:p>
        </p:txBody>
      </p:sp>
      <p:pic>
        <p:nvPicPr>
          <p:cNvPr id="10" name="Picture 9">
            <a:extLst>
              <a:ext uri="{FF2B5EF4-FFF2-40B4-BE49-F238E27FC236}">
                <a16:creationId xmlns:a16="http://schemas.microsoft.com/office/drawing/2014/main" xmlns="" id="{1ABB3C4B-2971-061B-EDF2-41D672BECA79}"/>
              </a:ext>
            </a:extLst>
          </p:cNvPr>
          <p:cNvPicPr>
            <a:picLocks noChangeAspect="1"/>
          </p:cNvPicPr>
          <p:nvPr/>
        </p:nvPicPr>
        <p:blipFill>
          <a:blip r:embed="rId3"/>
          <a:stretch>
            <a:fillRect/>
          </a:stretch>
        </p:blipFill>
        <p:spPr>
          <a:xfrm>
            <a:off x="4286269" y="2687873"/>
            <a:ext cx="3953427" cy="4267200"/>
          </a:xfrm>
          <a:prstGeom prst="rect">
            <a:avLst/>
          </a:prstGeom>
        </p:spPr>
      </p:pic>
      <p:sp>
        <p:nvSpPr>
          <p:cNvPr id="12" name="TextBox 11">
            <a:extLst>
              <a:ext uri="{FF2B5EF4-FFF2-40B4-BE49-F238E27FC236}">
                <a16:creationId xmlns:a16="http://schemas.microsoft.com/office/drawing/2014/main" xmlns="" id="{7A4F5CCB-1789-0D03-9A21-489BD3A5E134}"/>
              </a:ext>
            </a:extLst>
          </p:cNvPr>
          <p:cNvSpPr txBox="1"/>
          <p:nvPr/>
        </p:nvSpPr>
        <p:spPr>
          <a:xfrm>
            <a:off x="3203448" y="6940062"/>
            <a:ext cx="9217152" cy="369332"/>
          </a:xfrm>
          <a:prstGeom prst="rect">
            <a:avLst/>
          </a:prstGeom>
          <a:noFill/>
        </p:spPr>
        <p:txBody>
          <a:bodyPr wrap="square">
            <a:spAutoFit/>
          </a:bodyPr>
          <a:lstStyle/>
          <a:p>
            <a:r>
              <a:rPr lang="en-US" dirty="0"/>
              <a:t>The figure above shows the complete circuit of a regulated +5V DC power supply</a:t>
            </a:r>
            <a:endParaRPr lang="en-IN" dirty="0"/>
          </a:p>
        </p:txBody>
      </p:sp>
      <p:sp>
        <p:nvSpPr>
          <p:cNvPr id="5" name="TextBox 4">
            <a:extLst>
              <a:ext uri="{FF2B5EF4-FFF2-40B4-BE49-F238E27FC236}">
                <a16:creationId xmlns:a16="http://schemas.microsoft.com/office/drawing/2014/main" xmlns="" id="{50D8BC8F-DCA2-129F-D88C-BBC3D2FEDEFF}"/>
              </a:ext>
            </a:extLst>
          </p:cNvPr>
          <p:cNvSpPr txBox="1"/>
          <p:nvPr/>
        </p:nvSpPr>
        <p:spPr>
          <a:xfrm>
            <a:off x="10134600" y="183159"/>
            <a:ext cx="2133600" cy="461665"/>
          </a:xfrm>
          <a:prstGeom prst="rect">
            <a:avLst/>
          </a:prstGeom>
          <a:noFill/>
        </p:spPr>
        <p:txBody>
          <a:bodyPr wrap="square" rtlCol="0">
            <a:spAutoFit/>
          </a:bodyPr>
          <a:lstStyle/>
          <a:p>
            <a:r>
              <a:rPr lang="en-US" sz="2400" b="1" dirty="0">
                <a:solidFill>
                  <a:srgbClr val="FF0000"/>
                </a:solidFill>
              </a:rPr>
              <a:t>DT –Test </a:t>
            </a:r>
            <a:endParaRPr lang="en-IN" sz="2400" b="1" dirty="0">
              <a:solidFill>
                <a:srgbClr val="FF0000"/>
              </a:solidFill>
            </a:endParaRPr>
          </a:p>
        </p:txBody>
      </p:sp>
      <p:sp>
        <p:nvSpPr>
          <p:cNvPr id="9" name="object 11">
            <a:extLst>
              <a:ext uri="{FF2B5EF4-FFF2-40B4-BE49-F238E27FC236}">
                <a16:creationId xmlns:a16="http://schemas.microsoft.com/office/drawing/2014/main" xmlns="" id="{A2A6C855-4CA4-2E28-710F-A8C1B1F9BDB0}"/>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09408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A1AACC-B2FA-C3EB-4A16-42BE53C031C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301B1305-4265-119E-D266-98BD18925300}"/>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B2981AE1-D618-E9FC-3117-8B808A7FC3E2}"/>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AC008A47-1D5A-980A-63A1-6D335DD0C22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372C1F33-4F4F-9178-AD80-B4025C00B7B0}"/>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F6433DA-0D24-D740-099F-C499A3461A09}"/>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19</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A0D7B5D-99CD-7C15-D98C-CE55080CEE82}"/>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E146E3F6-F62A-55EA-13B9-631725C7AB3F}"/>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object 11">
            <a:extLst>
              <a:ext uri="{FF2B5EF4-FFF2-40B4-BE49-F238E27FC236}">
                <a16:creationId xmlns:a16="http://schemas.microsoft.com/office/drawing/2014/main" xmlns="" id="{8A31DB49-3BA6-78DC-CC49-CD9FF3803ED3}"/>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pic>
        <p:nvPicPr>
          <p:cNvPr id="9" name="Picture 8">
            <a:extLst>
              <a:ext uri="{FF2B5EF4-FFF2-40B4-BE49-F238E27FC236}">
                <a16:creationId xmlns:a16="http://schemas.microsoft.com/office/drawing/2014/main" xmlns="" id="{EAC6A2AE-DE12-1884-1CA0-622B53BC360B}"/>
              </a:ext>
            </a:extLst>
          </p:cNvPr>
          <p:cNvPicPr>
            <a:picLocks noChangeAspect="1"/>
          </p:cNvPicPr>
          <p:nvPr/>
        </p:nvPicPr>
        <p:blipFill>
          <a:blip r:embed="rId3"/>
          <a:stretch>
            <a:fillRect/>
          </a:stretch>
        </p:blipFill>
        <p:spPr>
          <a:xfrm>
            <a:off x="1143000" y="666268"/>
            <a:ext cx="11506200" cy="6897063"/>
          </a:xfrm>
          <a:prstGeom prst="rect">
            <a:avLst/>
          </a:prstGeom>
        </p:spPr>
      </p:pic>
      <p:sp>
        <p:nvSpPr>
          <p:cNvPr id="10" name="object 2">
            <a:extLst>
              <a:ext uri="{FF2B5EF4-FFF2-40B4-BE49-F238E27FC236}">
                <a16:creationId xmlns:a16="http://schemas.microsoft.com/office/drawing/2014/main" xmlns="" id="{AAA632F0-A31E-CAE7-96DE-44A2DE0B6F9F}"/>
              </a:ext>
            </a:extLst>
          </p:cNvPr>
          <p:cNvSpPr txBox="1">
            <a:spLocks/>
          </p:cNvSpPr>
          <p:nvPr/>
        </p:nvSpPr>
        <p:spPr>
          <a:xfrm>
            <a:off x="864920" y="383540"/>
            <a:ext cx="2526030"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Summary</a:t>
            </a:r>
            <a:endParaRPr lang="en-IN" sz="4800" dirty="0"/>
          </a:p>
        </p:txBody>
      </p:sp>
    </p:spTree>
    <p:extLst>
      <p:ext uri="{BB962C8B-B14F-4D97-AF65-F5344CB8AC3E}">
        <p14:creationId xmlns:p14="http://schemas.microsoft.com/office/powerpoint/2010/main" val="116643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643A34-8FAB-F963-11A5-CA9CE66A0275}"/>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50B58857-8A20-0584-DE85-8F502B393F11}"/>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514EF182-F62C-30D4-CE96-25FD1295456D}"/>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2E0FEF65-B42A-1633-C791-A2F7C6FF99F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B5D78E7A-BC99-5542-F9D3-BB24296AE2E5}"/>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F463B388-A212-7430-076D-A4BDCA293984}"/>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31CF0CA7-DD4A-A1D5-1A5E-CE5385F2EB36}"/>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4C38550E-4A38-B2E3-29D0-4277BEE2F1CF}"/>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8" name="Picture 7">
            <a:extLst>
              <a:ext uri="{FF2B5EF4-FFF2-40B4-BE49-F238E27FC236}">
                <a16:creationId xmlns:a16="http://schemas.microsoft.com/office/drawing/2014/main" xmlns="" id="{B5D02DEF-6E66-8203-6EDA-E2626EA63540}"/>
              </a:ext>
            </a:extLst>
          </p:cNvPr>
          <p:cNvPicPr>
            <a:picLocks noChangeAspect="1"/>
          </p:cNvPicPr>
          <p:nvPr/>
        </p:nvPicPr>
        <p:blipFill>
          <a:blip r:embed="rId3"/>
          <a:stretch>
            <a:fillRect/>
          </a:stretch>
        </p:blipFill>
        <p:spPr>
          <a:xfrm>
            <a:off x="807941" y="844843"/>
            <a:ext cx="12069859" cy="6592220"/>
          </a:xfrm>
          <a:prstGeom prst="rect">
            <a:avLst/>
          </a:prstGeom>
        </p:spPr>
      </p:pic>
      <p:sp>
        <p:nvSpPr>
          <p:cNvPr id="9" name="TextBox 8">
            <a:extLst>
              <a:ext uri="{FF2B5EF4-FFF2-40B4-BE49-F238E27FC236}">
                <a16:creationId xmlns:a16="http://schemas.microsoft.com/office/drawing/2014/main" xmlns="" id="{BDBB1225-09CE-5D53-9990-FC523D3D990A}"/>
              </a:ext>
            </a:extLst>
          </p:cNvPr>
          <p:cNvSpPr txBox="1"/>
          <p:nvPr/>
        </p:nvSpPr>
        <p:spPr>
          <a:xfrm>
            <a:off x="5393843" y="189308"/>
            <a:ext cx="3429000" cy="523220"/>
          </a:xfrm>
          <a:prstGeom prst="rect">
            <a:avLst/>
          </a:prstGeom>
          <a:noFill/>
        </p:spPr>
        <p:txBody>
          <a:bodyPr wrap="square" rtlCol="0">
            <a:spAutoFit/>
          </a:bodyPr>
          <a:lstStyle/>
          <a:p>
            <a:r>
              <a:rPr lang="en-US" sz="2800" b="1" dirty="0">
                <a:solidFill>
                  <a:srgbClr val="FF0000"/>
                </a:solidFill>
              </a:rPr>
              <a:t>Story Telling</a:t>
            </a:r>
            <a:endParaRPr lang="en-IN" sz="2800" b="1" dirty="0">
              <a:solidFill>
                <a:srgbClr val="FF0000"/>
              </a:solidFill>
            </a:endParaRPr>
          </a:p>
        </p:txBody>
      </p:sp>
      <p:sp>
        <p:nvSpPr>
          <p:cNvPr id="10" name="object 11">
            <a:extLst>
              <a:ext uri="{FF2B5EF4-FFF2-40B4-BE49-F238E27FC236}">
                <a16:creationId xmlns:a16="http://schemas.microsoft.com/office/drawing/2014/main" xmlns="" id="{FEBCF1E7-FD5D-CEF5-49A0-896A07342501}"/>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84865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4B31CE-1150-4CA1-96C1-D8EB486CA8F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BDD7A318-1033-19C6-46BF-41F938530ECB}"/>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A3E99A80-D893-72E2-A003-F97CB53331F8}"/>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41D6BC1A-6704-EC3F-6261-A6F2347FF57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356D57C2-D7C5-4A93-7ADE-DBF02635BCD1}"/>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EE57782-4E6B-CE7A-77F5-230304D3F7A7}"/>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20</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D11C9883-CD06-6B3A-596C-6DD8E44CD9A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63EC8CA4-89B0-9D2F-A8DC-453A6B0C93F0}"/>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5" name="Rectangle 1">
            <a:extLst>
              <a:ext uri="{FF2B5EF4-FFF2-40B4-BE49-F238E27FC236}">
                <a16:creationId xmlns:a16="http://schemas.microsoft.com/office/drawing/2014/main" xmlns="" id="{C3C0EBF0-E51D-F98C-4FED-C66B348488E2}"/>
              </a:ext>
            </a:extLst>
          </p:cNvPr>
          <p:cNvSpPr>
            <a:spLocks noChangeArrowheads="1"/>
          </p:cNvSpPr>
          <p:nvPr/>
        </p:nvSpPr>
        <p:spPr bwMode="auto">
          <a:xfrm>
            <a:off x="1371600" y="845404"/>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Quiz: Efficiency of a linear power supply is typically:</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A) 95–98%</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B) 40–60%</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C) 80–90%</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D) 100%</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rPr>
              <a:t>(Correct: B)</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Scenario: You are designing a lab power supply for sensitive instruments. Would you choose a linear or switched-mode supply? Justify.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Real-time: If Vin = 12V AC RMS, and you need 5V DC output, outline the stages of a linear power supply.</a:t>
            </a:r>
          </a:p>
        </p:txBody>
      </p:sp>
      <p:sp>
        <p:nvSpPr>
          <p:cNvPr id="8" name="object 11">
            <a:extLst>
              <a:ext uri="{FF2B5EF4-FFF2-40B4-BE49-F238E27FC236}">
                <a16:creationId xmlns:a16="http://schemas.microsoft.com/office/drawing/2014/main" xmlns="" id="{62A6CE6D-FBA3-715E-9ACB-E78EF778DD85}"/>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01848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F5D21B-D5BA-BCC4-B5E8-295289CE2F2B}"/>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8BE168B2-2634-7A2B-07DF-4BE5C088610E}"/>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1C2D54A8-F7B9-3CCE-5CBB-59071187AB9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D2886168-A30D-75C2-22F0-63834ACE3040}"/>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3C6DFD7A-4F69-F5F0-76A4-1C45F275D371}"/>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22B30D31-1E2C-1B17-5581-D06959FD92BA}"/>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21</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49BFE1B9-F402-76B7-8869-24284E1F50B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B385DE72-5D5E-DF26-E48A-10C3598A8307}"/>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object 2">
            <a:extLst>
              <a:ext uri="{FF2B5EF4-FFF2-40B4-BE49-F238E27FC236}">
                <a16:creationId xmlns:a16="http://schemas.microsoft.com/office/drawing/2014/main" xmlns="" id="{19F4A608-3C1B-0CFE-B46A-78711692A86D}"/>
              </a:ext>
            </a:extLst>
          </p:cNvPr>
          <p:cNvSpPr txBox="1">
            <a:spLocks/>
          </p:cNvSpPr>
          <p:nvPr/>
        </p:nvSpPr>
        <p:spPr>
          <a:xfrm>
            <a:off x="4661408" y="401828"/>
            <a:ext cx="2884805"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References</a:t>
            </a:r>
            <a:endParaRPr lang="en-IN" sz="4800" dirty="0"/>
          </a:p>
        </p:txBody>
      </p:sp>
      <p:graphicFrame>
        <p:nvGraphicFramePr>
          <p:cNvPr id="9" name="Table 8">
            <a:extLst>
              <a:ext uri="{FF2B5EF4-FFF2-40B4-BE49-F238E27FC236}">
                <a16:creationId xmlns:a16="http://schemas.microsoft.com/office/drawing/2014/main" xmlns="" id="{4AD81567-8DA4-BCF2-8DB6-8D73DB357257}"/>
              </a:ext>
            </a:extLst>
          </p:cNvPr>
          <p:cNvGraphicFramePr>
            <a:graphicFrameLocks noGrp="1"/>
          </p:cNvGraphicFramePr>
          <p:nvPr>
            <p:extLst>
              <p:ext uri="{D42A27DB-BD31-4B8C-83A1-F6EECF244321}">
                <p14:modId xmlns:p14="http://schemas.microsoft.com/office/powerpoint/2010/main" val="829680228"/>
              </p:ext>
            </p:extLst>
          </p:nvPr>
        </p:nvGraphicFramePr>
        <p:xfrm>
          <a:off x="731838" y="1892300"/>
          <a:ext cx="12447714" cy="2679700"/>
        </p:xfrm>
        <a:graphic>
          <a:graphicData uri="http://schemas.openxmlformats.org/drawingml/2006/table">
            <a:tbl>
              <a:tblPr firstRow="1" bandRow="1">
                <a:tableStyleId>{2D5ABB26-0587-4C30-8999-92F81FD0307C}</a:tableStyleId>
              </a:tblPr>
              <a:tblGrid>
                <a:gridCol w="12447714">
                  <a:extLst>
                    <a:ext uri="{9D8B030D-6E8A-4147-A177-3AD203B41FA5}">
                      <a16:colId xmlns:a16="http://schemas.microsoft.com/office/drawing/2014/main" xmlns="" val="2895506094"/>
                    </a:ext>
                  </a:extLst>
                </a:gridCol>
              </a:tblGrid>
              <a:tr h="1416050">
                <a:tc>
                  <a:txBody>
                    <a:bodyPr/>
                    <a:lstStyle/>
                    <a:p>
                      <a:pPr marL="68580">
                        <a:lnSpc>
                          <a:spcPct val="100000"/>
                        </a:lnSpc>
                        <a:spcBef>
                          <a:spcPts val="60"/>
                        </a:spcBef>
                        <a:tabLst>
                          <a:tab pos="2275205" algn="l"/>
                          <a:tab pos="2783205" algn="l"/>
                          <a:tab pos="4249420" algn="l"/>
                          <a:tab pos="4737100" algn="l"/>
                          <a:tab pos="5643880" algn="l"/>
                          <a:tab pos="6820534" algn="l"/>
                          <a:tab pos="7511415" algn="l"/>
                          <a:tab pos="8855075" algn="l"/>
                        </a:tabLst>
                      </a:pPr>
                      <a:r>
                        <a:rPr sz="1800" b="1" spc="-10" dirty="0">
                          <a:solidFill>
                            <a:srgbClr val="FFFFFF"/>
                          </a:solidFill>
                          <a:latin typeface="Calibri"/>
                          <a:cs typeface="Calibri"/>
                        </a:rPr>
                        <a:t>Muthusubramanian</a:t>
                      </a:r>
                      <a:r>
                        <a:rPr sz="1800" b="1" dirty="0">
                          <a:solidFill>
                            <a:srgbClr val="FFFFFF"/>
                          </a:solidFill>
                          <a:latin typeface="Calibri"/>
                          <a:cs typeface="Calibri"/>
                        </a:rPr>
                        <a:t>	</a:t>
                      </a:r>
                      <a:r>
                        <a:rPr sz="1800" b="1" spc="-25" dirty="0">
                          <a:solidFill>
                            <a:srgbClr val="FFFFFF"/>
                          </a:solidFill>
                          <a:latin typeface="Calibri"/>
                          <a:cs typeface="Calibri"/>
                        </a:rPr>
                        <a:t>R,</a:t>
                      </a:r>
                      <a:r>
                        <a:rPr sz="1800" b="1" dirty="0">
                          <a:solidFill>
                            <a:srgbClr val="FFFFFF"/>
                          </a:solidFill>
                          <a:latin typeface="Calibri"/>
                          <a:cs typeface="Calibri"/>
                        </a:rPr>
                        <a:t>	</a:t>
                      </a:r>
                      <a:r>
                        <a:rPr sz="1800" b="1" spc="-10" dirty="0">
                          <a:solidFill>
                            <a:srgbClr val="FFFFFF"/>
                          </a:solidFill>
                          <a:latin typeface="Calibri"/>
                          <a:cs typeface="Calibri"/>
                        </a:rPr>
                        <a:t>Salivahanan</a:t>
                      </a:r>
                      <a:r>
                        <a:rPr sz="1800" b="1" dirty="0">
                          <a:solidFill>
                            <a:srgbClr val="FFFFFF"/>
                          </a:solidFill>
                          <a:latin typeface="Calibri"/>
                          <a:cs typeface="Calibri"/>
                        </a:rPr>
                        <a:t>	</a:t>
                      </a:r>
                      <a:r>
                        <a:rPr sz="1800" b="1" spc="-25" dirty="0">
                          <a:solidFill>
                            <a:srgbClr val="FFFFFF"/>
                          </a:solidFill>
                          <a:latin typeface="Calibri"/>
                          <a:cs typeface="Calibri"/>
                        </a:rPr>
                        <a:t>S,</a:t>
                      </a:r>
                      <a:r>
                        <a:rPr sz="1800" b="1" dirty="0">
                          <a:solidFill>
                            <a:srgbClr val="FFFFFF"/>
                          </a:solidFill>
                          <a:latin typeface="Calibri"/>
                          <a:cs typeface="Calibri"/>
                        </a:rPr>
                        <a:t>	</a:t>
                      </a:r>
                      <a:r>
                        <a:rPr sz="1800" b="1" spc="-10" dirty="0">
                          <a:solidFill>
                            <a:srgbClr val="FFFFFF"/>
                          </a:solidFill>
                          <a:latin typeface="Calibri"/>
                          <a:cs typeface="Calibri"/>
                        </a:rPr>
                        <a:t>“Basic</a:t>
                      </a:r>
                      <a:r>
                        <a:rPr sz="1800" b="1" dirty="0">
                          <a:solidFill>
                            <a:srgbClr val="FFFFFF"/>
                          </a:solidFill>
                          <a:latin typeface="Calibri"/>
                          <a:cs typeface="Calibri"/>
                        </a:rPr>
                        <a:t>	</a:t>
                      </a:r>
                      <a:r>
                        <a:rPr sz="1800" b="1" spc="-10" dirty="0">
                          <a:solidFill>
                            <a:srgbClr val="FFFFFF"/>
                          </a:solidFill>
                          <a:latin typeface="Calibri"/>
                          <a:cs typeface="Calibri"/>
                        </a:rPr>
                        <a:t>Electrical</a:t>
                      </a:r>
                      <a:r>
                        <a:rPr sz="1800" b="1" dirty="0">
                          <a:solidFill>
                            <a:srgbClr val="FFFFFF"/>
                          </a:solidFill>
                          <a:latin typeface="Calibri"/>
                          <a:cs typeface="Calibri"/>
                        </a:rPr>
                        <a:t>	</a:t>
                      </a:r>
                      <a:r>
                        <a:rPr sz="1800" b="1" spc="-25" dirty="0">
                          <a:solidFill>
                            <a:srgbClr val="FFFFFF"/>
                          </a:solidFill>
                          <a:latin typeface="Calibri"/>
                          <a:cs typeface="Calibri"/>
                        </a:rPr>
                        <a:t>and</a:t>
                      </a:r>
                      <a:r>
                        <a:rPr sz="1800" b="1" dirty="0">
                          <a:solidFill>
                            <a:srgbClr val="FFFFFF"/>
                          </a:solidFill>
                          <a:latin typeface="Calibri"/>
                          <a:cs typeface="Calibri"/>
                        </a:rPr>
                        <a:t>	</a:t>
                      </a:r>
                      <a:r>
                        <a:rPr sz="1800" b="1" spc="-10" dirty="0">
                          <a:solidFill>
                            <a:srgbClr val="FFFFFF"/>
                          </a:solidFill>
                          <a:latin typeface="Calibri"/>
                          <a:cs typeface="Calibri"/>
                        </a:rPr>
                        <a:t>Electronics</a:t>
                      </a:r>
                      <a:r>
                        <a:rPr sz="1800" b="1" dirty="0">
                          <a:solidFill>
                            <a:srgbClr val="FFFFFF"/>
                          </a:solidFill>
                          <a:latin typeface="Calibri"/>
                          <a:cs typeface="Calibri"/>
                        </a:rPr>
                        <a:t>	</a:t>
                      </a:r>
                      <a:r>
                        <a:rPr sz="1800" b="1" spc="-10" dirty="0">
                          <a:solidFill>
                            <a:srgbClr val="FFFFFF"/>
                          </a:solidFill>
                          <a:latin typeface="Calibri"/>
                          <a:cs typeface="Calibri"/>
                        </a:rPr>
                        <a:t>Engineering”,</a:t>
                      </a:r>
                      <a:endParaRPr sz="1800" dirty="0">
                        <a:latin typeface="Calibri"/>
                        <a:cs typeface="Calibri"/>
                      </a:endParaRPr>
                    </a:p>
                    <a:p>
                      <a:pPr marL="68580">
                        <a:lnSpc>
                          <a:spcPct val="100000"/>
                        </a:lnSpc>
                        <a:spcBef>
                          <a:spcPts val="325"/>
                        </a:spcBef>
                      </a:pPr>
                      <a:r>
                        <a:rPr sz="1800" b="1" spc="-10" dirty="0">
                          <a:solidFill>
                            <a:srgbClr val="FFFFFF"/>
                          </a:solidFill>
                          <a:latin typeface="Calibri"/>
                          <a:cs typeface="Calibri"/>
                        </a:rPr>
                        <a:t>TataMcGrawHillPublishers,2014.</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2288759364"/>
                  </a:ext>
                </a:extLst>
              </a:tr>
              <a:tr h="1263650">
                <a:tc>
                  <a:txBody>
                    <a:bodyPr/>
                    <a:lstStyle/>
                    <a:p>
                      <a:pPr marL="68580">
                        <a:lnSpc>
                          <a:spcPct val="100000"/>
                        </a:lnSpc>
                        <a:spcBef>
                          <a:spcPts val="60"/>
                        </a:spcBef>
                      </a:pPr>
                      <a:r>
                        <a:rPr sz="1800" dirty="0">
                          <a:latin typeface="Calibri"/>
                          <a:cs typeface="Calibri"/>
                        </a:rPr>
                        <a:t>Kothari</a:t>
                      </a:r>
                      <a:r>
                        <a:rPr sz="1800" spc="295" dirty="0">
                          <a:latin typeface="Calibri"/>
                          <a:cs typeface="Calibri"/>
                        </a:rPr>
                        <a:t> </a:t>
                      </a:r>
                      <a:r>
                        <a:rPr sz="1800" dirty="0">
                          <a:latin typeface="Calibri"/>
                          <a:cs typeface="Calibri"/>
                        </a:rPr>
                        <a:t>DP</a:t>
                      </a:r>
                      <a:r>
                        <a:rPr sz="1800" spc="290" dirty="0">
                          <a:latin typeface="Calibri"/>
                          <a:cs typeface="Calibri"/>
                        </a:rPr>
                        <a:t> </a:t>
                      </a:r>
                      <a:r>
                        <a:rPr sz="1800" dirty="0">
                          <a:latin typeface="Calibri"/>
                          <a:cs typeface="Calibri"/>
                        </a:rPr>
                        <a:t>and</a:t>
                      </a:r>
                      <a:r>
                        <a:rPr sz="1800" spc="320" dirty="0">
                          <a:latin typeface="Calibri"/>
                          <a:cs typeface="Calibri"/>
                        </a:rPr>
                        <a:t> </a:t>
                      </a:r>
                      <a:r>
                        <a:rPr sz="1800" dirty="0">
                          <a:latin typeface="Calibri"/>
                          <a:cs typeface="Calibri"/>
                        </a:rPr>
                        <a:t>I.J</a:t>
                      </a:r>
                      <a:r>
                        <a:rPr sz="1800" spc="305" dirty="0">
                          <a:latin typeface="Calibri"/>
                          <a:cs typeface="Calibri"/>
                        </a:rPr>
                        <a:t> </a:t>
                      </a:r>
                      <a:r>
                        <a:rPr sz="1800" dirty="0">
                          <a:latin typeface="Calibri"/>
                          <a:cs typeface="Calibri"/>
                        </a:rPr>
                        <a:t>Nagrath,</a:t>
                      </a:r>
                      <a:r>
                        <a:rPr sz="1800" spc="295" dirty="0">
                          <a:latin typeface="Calibri"/>
                          <a:cs typeface="Calibri"/>
                        </a:rPr>
                        <a:t> </a:t>
                      </a:r>
                      <a:r>
                        <a:rPr sz="1800" dirty="0">
                          <a:latin typeface="Calibri"/>
                          <a:cs typeface="Calibri"/>
                        </a:rPr>
                        <a:t>“Basic</a:t>
                      </a:r>
                      <a:r>
                        <a:rPr sz="1800" spc="300" dirty="0">
                          <a:latin typeface="Calibri"/>
                          <a:cs typeface="Calibri"/>
                        </a:rPr>
                        <a:t> </a:t>
                      </a:r>
                      <a:r>
                        <a:rPr sz="1800" dirty="0">
                          <a:latin typeface="Calibri"/>
                          <a:cs typeface="Calibri"/>
                        </a:rPr>
                        <a:t>Electrical</a:t>
                      </a:r>
                      <a:r>
                        <a:rPr sz="1800" spc="335" dirty="0">
                          <a:latin typeface="Calibri"/>
                          <a:cs typeface="Calibri"/>
                        </a:rPr>
                        <a:t> </a:t>
                      </a:r>
                      <a:r>
                        <a:rPr sz="1800" dirty="0">
                          <a:latin typeface="Calibri"/>
                          <a:cs typeface="Calibri"/>
                        </a:rPr>
                        <a:t>and</a:t>
                      </a:r>
                      <a:r>
                        <a:rPr sz="1800" spc="310" dirty="0">
                          <a:latin typeface="Calibri"/>
                          <a:cs typeface="Calibri"/>
                        </a:rPr>
                        <a:t> </a:t>
                      </a:r>
                      <a:r>
                        <a:rPr sz="1800" dirty="0">
                          <a:latin typeface="Calibri"/>
                          <a:cs typeface="Calibri"/>
                        </a:rPr>
                        <a:t>Electronics</a:t>
                      </a:r>
                      <a:r>
                        <a:rPr sz="1800" spc="335" dirty="0">
                          <a:latin typeface="Calibri"/>
                          <a:cs typeface="Calibri"/>
                        </a:rPr>
                        <a:t> </a:t>
                      </a:r>
                      <a:r>
                        <a:rPr sz="1800" dirty="0">
                          <a:latin typeface="Calibri"/>
                          <a:cs typeface="Calibri"/>
                        </a:rPr>
                        <a:t>Engineering”,</a:t>
                      </a:r>
                      <a:r>
                        <a:rPr sz="1800" spc="325" dirty="0">
                          <a:latin typeface="Calibri"/>
                          <a:cs typeface="Calibri"/>
                        </a:rPr>
                        <a:t> </a:t>
                      </a:r>
                      <a:r>
                        <a:rPr sz="1800" dirty="0">
                          <a:latin typeface="Calibri"/>
                          <a:cs typeface="Calibri"/>
                        </a:rPr>
                        <a:t>Second</a:t>
                      </a:r>
                      <a:r>
                        <a:rPr sz="1800" spc="315" dirty="0">
                          <a:latin typeface="Calibri"/>
                          <a:cs typeface="Calibri"/>
                        </a:rPr>
                        <a:t> </a:t>
                      </a:r>
                      <a:r>
                        <a:rPr sz="1800" dirty="0">
                          <a:latin typeface="Calibri"/>
                          <a:cs typeface="Calibri"/>
                        </a:rPr>
                        <a:t>Edition,</a:t>
                      </a:r>
                      <a:r>
                        <a:rPr sz="1800" spc="330" dirty="0">
                          <a:latin typeface="Calibri"/>
                          <a:cs typeface="Calibri"/>
                        </a:rPr>
                        <a:t> </a:t>
                      </a:r>
                      <a:r>
                        <a:rPr sz="1800" dirty="0">
                          <a:latin typeface="Calibri"/>
                          <a:cs typeface="Calibri"/>
                        </a:rPr>
                        <a:t>McGraw</a:t>
                      </a:r>
                      <a:r>
                        <a:rPr sz="1800" spc="315" dirty="0">
                          <a:latin typeface="Calibri"/>
                          <a:cs typeface="Calibri"/>
                        </a:rPr>
                        <a:t> </a:t>
                      </a:r>
                      <a:r>
                        <a:rPr sz="1800" spc="-20" dirty="0">
                          <a:latin typeface="Calibri"/>
                          <a:cs typeface="Calibri"/>
                        </a:rPr>
                        <a:t>Hill</a:t>
                      </a:r>
                      <a:endParaRPr sz="1800" dirty="0">
                        <a:latin typeface="Calibri"/>
                        <a:cs typeface="Calibri"/>
                      </a:endParaRPr>
                    </a:p>
                    <a:p>
                      <a:pPr marL="68580">
                        <a:lnSpc>
                          <a:spcPct val="100000"/>
                        </a:lnSpc>
                        <a:spcBef>
                          <a:spcPts val="330"/>
                        </a:spcBef>
                      </a:pPr>
                      <a:r>
                        <a:rPr sz="1800" dirty="0">
                          <a:latin typeface="Calibri"/>
                          <a:cs typeface="Calibri"/>
                        </a:rPr>
                        <a:t>Education,</a:t>
                      </a:r>
                      <a:r>
                        <a:rPr sz="1800" spc="305" dirty="0">
                          <a:latin typeface="Calibri"/>
                          <a:cs typeface="Calibri"/>
                        </a:rPr>
                        <a:t> </a:t>
                      </a:r>
                      <a:r>
                        <a:rPr sz="1800" spc="-20" dirty="0">
                          <a:latin typeface="Calibri"/>
                          <a:cs typeface="Calibri"/>
                        </a:rPr>
                        <a:t>2020.</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726972531"/>
                  </a:ext>
                </a:extLst>
              </a:tr>
            </a:tbl>
          </a:graphicData>
        </a:graphic>
      </p:graphicFrame>
      <mc:AlternateContent xmlns:mc="http://schemas.openxmlformats.org/markup-compatibility/2006">
        <mc:Choice xmlns:am3d="http://schemas.microsoft.com/office/drawing/2017/model3d" xmlns="" Requires="am3d">
          <p:graphicFrame>
            <p:nvGraphicFramePr>
              <p:cNvPr id="10" name="3D Model 9" descr="Thumbs Up Emoji">
                <a:extLst>
                  <a:ext uri="{FF2B5EF4-FFF2-40B4-BE49-F238E27FC236}">
                    <a16:creationId xmlns:a16="http://schemas.microsoft.com/office/drawing/2014/main" id="{93131282-2984-C9B6-E9EF-1AFCA1DABA38}"/>
                  </a:ext>
                </a:extLst>
              </p:cNvPr>
              <p:cNvGraphicFramePr>
                <a:graphicFrameLocks noChangeAspect="1"/>
              </p:cNvGraphicFramePr>
              <p:nvPr>
                <p:extLst>
                  <p:ext uri="{D42A27DB-BD31-4B8C-83A1-F6EECF244321}">
                    <p14:modId xmlns:p14="http://schemas.microsoft.com/office/powerpoint/2010/main" val="3926087118"/>
                  </p:ext>
                </p:extLst>
              </p:nvPr>
            </p:nvGraphicFramePr>
            <p:xfrm>
              <a:off x="8716070" y="4887902"/>
              <a:ext cx="1359706" cy="1437675"/>
            </p:xfrm>
            <a:graphic>
              <a:graphicData uri="http://schemas.microsoft.com/office/drawing/2017/model3d">
                <am3d:model3d r:embed="rId3">
                  <am3d:spPr>
                    <a:xfrm>
                      <a:off x="0" y="0"/>
                      <a:ext cx="1359706" cy="1437675"/>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x="-679327" ay="292042" az="-58397"/>
                    <am3d:postTrans dx="0" dy="0" dz="0"/>
                  </am3d:trans>
                  <am3d:raster rName="Office3DRenderer" rVer="16.0.8326">
                    <am3d:blip r:embed="rId4"/>
                  </am3d:raster>
                  <am3d:objViewport viewportSz="1959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Thumbs Up Emoji">
                <a:extLst>
                  <a:ext uri="{FF2B5EF4-FFF2-40B4-BE49-F238E27FC236}">
                    <a16:creationId xmlns:a16="http://schemas.microsoft.com/office/drawing/2014/main" xmlns="" id="{93131282-2984-C9B6-E9EF-1AFCA1DABA38}"/>
                  </a:ext>
                </a:extLst>
              </p:cNvPr>
              <p:cNvPicPr>
                <a:picLocks noGrp="1" noRot="1" noChangeAspect="1" noMove="1" noResize="1" noEditPoints="1" noAdjustHandles="1" noChangeArrowheads="1" noChangeShapeType="1" noCrop="1"/>
              </p:cNvPicPr>
              <p:nvPr/>
            </p:nvPicPr>
            <p:blipFill>
              <a:blip r:embed="rId5"/>
              <a:stretch>
                <a:fillRect/>
              </a:stretch>
            </p:blipFill>
            <p:spPr>
              <a:xfrm>
                <a:off x="8716070" y="4887902"/>
                <a:ext cx="1359706" cy="1437675"/>
              </a:xfrm>
              <a:prstGeom prst="rect">
                <a:avLst/>
              </a:prstGeom>
            </p:spPr>
          </p:pic>
        </mc:Fallback>
      </mc:AlternateContent>
      <p:sp>
        <p:nvSpPr>
          <p:cNvPr id="11" name="Rectangle 10">
            <a:extLst>
              <a:ext uri="{FF2B5EF4-FFF2-40B4-BE49-F238E27FC236}">
                <a16:creationId xmlns:a16="http://schemas.microsoft.com/office/drawing/2014/main" xmlns="" id="{83C5984D-153C-C3A9-6BE5-4B56B4B5E72E}"/>
              </a:ext>
            </a:extLst>
          </p:cNvPr>
          <p:cNvSpPr/>
          <p:nvPr/>
        </p:nvSpPr>
        <p:spPr>
          <a:xfrm>
            <a:off x="3006761" y="5367835"/>
            <a:ext cx="7086600" cy="1631216"/>
          </a:xfrm>
          <a:prstGeom prst="rect">
            <a:avLst/>
          </a:prstGeom>
          <a:noFill/>
        </p:spPr>
        <p:txBody>
          <a:bodyPr wrap="square" lIns="91440" tIns="45720" rIns="91440" bIns="45720">
            <a:spAutoFit/>
            <a:scene3d>
              <a:camera prst="perspectiveContrastingRightFacing"/>
              <a:lightRig rig="threePt" dir="t"/>
            </a:scene3d>
            <a:sp3d extrusionH="57150">
              <a:bevelT w="38100" h="38100"/>
            </a:sp3d>
          </a:bodyPr>
          <a:lstStyle/>
          <a:p>
            <a:pPr algn="ctr"/>
            <a:r>
              <a:rPr lang="en-US" sz="10000" b="1" dirty="0">
                <a:ln w="22225">
                  <a:solidFill>
                    <a:schemeClr val="accent2"/>
                  </a:solidFill>
                  <a:prstDash val="solid"/>
                </a:ln>
                <a:solidFill>
                  <a:schemeClr val="accent2">
                    <a:lumMod val="40000"/>
                    <a:lumOff val="60000"/>
                  </a:schemeClr>
                </a:solidFill>
              </a:rPr>
              <a:t>Thank</a:t>
            </a:r>
            <a:r>
              <a:rPr lang="en-US" sz="5400" b="1" dirty="0">
                <a:ln w="22225">
                  <a:solidFill>
                    <a:schemeClr val="accent2"/>
                  </a:solidFill>
                  <a:prstDash val="solid"/>
                </a:ln>
                <a:solidFill>
                  <a:schemeClr val="accent2">
                    <a:lumMod val="40000"/>
                    <a:lumOff val="60000"/>
                  </a:schemeClr>
                </a:solidFill>
              </a:rPr>
              <a:t> </a:t>
            </a:r>
            <a:r>
              <a:rPr lang="en-US" sz="10000" b="1" dirty="0">
                <a:ln w="22225">
                  <a:solidFill>
                    <a:schemeClr val="accent2"/>
                  </a:solidFill>
                  <a:prstDash val="solid"/>
                </a:ln>
                <a:solidFill>
                  <a:schemeClr val="accent2">
                    <a:lumMod val="40000"/>
                    <a:lumOff val="60000"/>
                  </a:schemeClr>
                </a:solidFill>
              </a:rPr>
              <a:t>you</a:t>
            </a:r>
          </a:p>
        </p:txBody>
      </p:sp>
      <p:sp>
        <p:nvSpPr>
          <p:cNvPr id="12" name="object 11">
            <a:extLst>
              <a:ext uri="{FF2B5EF4-FFF2-40B4-BE49-F238E27FC236}">
                <a16:creationId xmlns:a16="http://schemas.microsoft.com/office/drawing/2014/main" xmlns="" id="{03F8448B-DC72-D0AA-1A62-0AC70E0AD586}"/>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77684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AE50BC-6A21-DF92-C9C6-E14EF39E1F30}"/>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713D7B0D-2663-C616-DA8C-95DFC2ADFAAE}"/>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E4EA6CCF-83FB-DC6C-2D60-FC7C5BF7CBCB}"/>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457B1050-0531-6AAD-FEDA-981AA6A35A7B}"/>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13D659F3-DAE7-9342-F29C-1FF98D4A146E}"/>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1BAA4F1B-7C5E-B290-4902-90D573651CEC}"/>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3</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EFB7D961-FAA0-B0B7-0C55-428CC689C186}"/>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C672BD17-9018-C172-CF8D-50B3A618A4FA}"/>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8" name="Picture 7">
            <a:extLst>
              <a:ext uri="{FF2B5EF4-FFF2-40B4-BE49-F238E27FC236}">
                <a16:creationId xmlns:a16="http://schemas.microsoft.com/office/drawing/2014/main" xmlns="" id="{6B95EB36-C14C-43F9-65C0-9DA26A701071}"/>
              </a:ext>
            </a:extLst>
          </p:cNvPr>
          <p:cNvPicPr>
            <a:picLocks noChangeAspect="1"/>
          </p:cNvPicPr>
          <p:nvPr/>
        </p:nvPicPr>
        <p:blipFill>
          <a:blip r:embed="rId3"/>
          <a:stretch>
            <a:fillRect/>
          </a:stretch>
        </p:blipFill>
        <p:spPr>
          <a:xfrm>
            <a:off x="790244" y="854224"/>
            <a:ext cx="12031754" cy="6535062"/>
          </a:xfrm>
          <a:prstGeom prst="rect">
            <a:avLst/>
          </a:prstGeom>
        </p:spPr>
      </p:pic>
      <p:sp>
        <p:nvSpPr>
          <p:cNvPr id="9" name="TextBox 8">
            <a:extLst>
              <a:ext uri="{FF2B5EF4-FFF2-40B4-BE49-F238E27FC236}">
                <a16:creationId xmlns:a16="http://schemas.microsoft.com/office/drawing/2014/main" xmlns="" id="{FF4DEA1E-9976-EA3B-C620-6EE952DCC1C7}"/>
              </a:ext>
            </a:extLst>
          </p:cNvPr>
          <p:cNvSpPr txBox="1"/>
          <p:nvPr/>
        </p:nvSpPr>
        <p:spPr>
          <a:xfrm>
            <a:off x="6928457" y="304800"/>
            <a:ext cx="7321060" cy="461665"/>
          </a:xfrm>
          <a:prstGeom prst="rect">
            <a:avLst/>
          </a:prstGeom>
          <a:noFill/>
        </p:spPr>
        <p:txBody>
          <a:bodyPr wrap="square">
            <a:spAutoFit/>
          </a:bodyPr>
          <a:lstStyle/>
          <a:p>
            <a:pPr marL="2889885">
              <a:lnSpc>
                <a:spcPct val="100000"/>
              </a:lnSpc>
              <a:spcBef>
                <a:spcPts val="100"/>
              </a:spcBef>
            </a:pPr>
            <a:r>
              <a:rPr lang="en-IN" sz="2400" b="1" i="1" spc="-80" dirty="0">
                <a:solidFill>
                  <a:srgbClr val="FF0000"/>
                </a:solidFill>
                <a:latin typeface="Cambria"/>
                <a:cs typeface="Cambria"/>
              </a:rPr>
              <a:t>DT-</a:t>
            </a:r>
            <a:r>
              <a:rPr lang="en-IN" sz="2400" b="1" i="1" spc="-10" dirty="0">
                <a:solidFill>
                  <a:srgbClr val="FF0000"/>
                </a:solidFill>
                <a:latin typeface="Cambria"/>
                <a:cs typeface="Cambria"/>
              </a:rPr>
              <a:t>Empathize</a:t>
            </a:r>
            <a:endParaRPr lang="en-IN" sz="2400" dirty="0">
              <a:latin typeface="Cambria"/>
              <a:cs typeface="Cambria"/>
            </a:endParaRPr>
          </a:p>
        </p:txBody>
      </p:sp>
      <p:sp>
        <p:nvSpPr>
          <p:cNvPr id="10" name="object 11">
            <a:extLst>
              <a:ext uri="{FF2B5EF4-FFF2-40B4-BE49-F238E27FC236}">
                <a16:creationId xmlns:a16="http://schemas.microsoft.com/office/drawing/2014/main" xmlns="" id="{FC3265AA-A17E-307C-4D0A-53A58539E86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966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p:cNvPicPr/>
          <p:nvPr/>
        </p:nvPicPr>
        <p:blipFill>
          <a:blip r:embed="rId2" cstate="print"/>
          <a:stretch>
            <a:fillRect/>
          </a:stretch>
        </p:blipFill>
        <p:spPr>
          <a:xfrm>
            <a:off x="12877800" y="304800"/>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4</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0" name="TextBox 9">
            <a:extLst>
              <a:ext uri="{FF2B5EF4-FFF2-40B4-BE49-F238E27FC236}">
                <a16:creationId xmlns:a16="http://schemas.microsoft.com/office/drawing/2014/main" xmlns="" id="{FB410336-FE62-D3EE-D2B3-7FC53225E967}"/>
              </a:ext>
            </a:extLst>
          </p:cNvPr>
          <p:cNvSpPr txBox="1"/>
          <p:nvPr/>
        </p:nvSpPr>
        <p:spPr>
          <a:xfrm>
            <a:off x="2514600" y="1371600"/>
            <a:ext cx="8991600" cy="3785652"/>
          </a:xfrm>
          <a:prstGeom prst="rect">
            <a:avLst/>
          </a:prstGeom>
          <a:noFill/>
        </p:spPr>
        <p:txBody>
          <a:bodyPr wrap="square">
            <a:spAutoFit/>
          </a:bodyPr>
          <a:lstStyle/>
          <a:p>
            <a:pPr algn="just"/>
            <a:r>
              <a:rPr lang="en-US" sz="2400" b="0" i="0" dirty="0">
                <a:solidFill>
                  <a:srgbClr val="0A0A0A"/>
                </a:solidFill>
                <a:effectLst/>
                <a:latin typeface="+mj-lt"/>
              </a:rPr>
              <a:t>A linear power supply </a:t>
            </a:r>
            <a:r>
              <a:rPr lang="en-US" sz="2400" dirty="0">
                <a:latin typeface="+mj-lt"/>
              </a:rPr>
              <a:t>converts AC mains to stable DC by progressively reducing, rectifying, filtering, and regulating voltage</a:t>
            </a:r>
            <a:r>
              <a:rPr lang="en-US" sz="2400" dirty="0">
                <a:solidFill>
                  <a:srgbClr val="0A0A0A"/>
                </a:solidFill>
                <a:latin typeface="+mj-lt"/>
              </a:rPr>
              <a:t>.</a:t>
            </a:r>
          </a:p>
          <a:p>
            <a:pPr algn="just"/>
            <a:endParaRPr lang="en-US" sz="2400" dirty="0">
              <a:solidFill>
                <a:srgbClr val="0A0A0A"/>
              </a:solidFill>
              <a:latin typeface="+mj-lt"/>
            </a:endParaRPr>
          </a:p>
          <a:p>
            <a:pPr algn="just"/>
            <a:r>
              <a:rPr lang="en-US" sz="2400" b="0" i="0" dirty="0">
                <a:solidFill>
                  <a:srgbClr val="0A0A0A"/>
                </a:solidFill>
                <a:effectLst/>
                <a:latin typeface="+mj-lt"/>
              </a:rPr>
              <a:t>Using components like transformers, diodes, capacitors, and transistors that operate linearly</a:t>
            </a:r>
            <a:r>
              <a:rPr lang="en-US" sz="2400" dirty="0">
                <a:solidFill>
                  <a:srgbClr val="0A0A0A"/>
                </a:solidFill>
                <a:latin typeface="+mj-lt"/>
              </a:rPr>
              <a:t>.</a:t>
            </a:r>
          </a:p>
          <a:p>
            <a:pPr algn="just"/>
            <a:endParaRPr lang="en-US" sz="2400" b="0" i="0" dirty="0">
              <a:solidFill>
                <a:srgbClr val="0A0A0A"/>
              </a:solidFill>
              <a:effectLst/>
              <a:latin typeface="+mj-lt"/>
            </a:endParaRPr>
          </a:p>
          <a:p>
            <a:pPr algn="just"/>
            <a:r>
              <a:rPr lang="en-US" sz="2400" dirty="0">
                <a:solidFill>
                  <a:srgbClr val="0A0A0A"/>
                </a:solidFill>
                <a:latin typeface="+mj-lt"/>
              </a:rPr>
              <a:t>D</a:t>
            </a:r>
            <a:r>
              <a:rPr lang="en-US" sz="2400" b="0" i="0" dirty="0">
                <a:solidFill>
                  <a:srgbClr val="0A0A0A"/>
                </a:solidFill>
                <a:effectLst/>
                <a:latin typeface="+mj-lt"/>
              </a:rPr>
              <a:t>issipating excess energy as heat, making them bulky but providing clean, low-noise power ideal for sensitive devices like audio amps and lab instruments, unlike less efficient, bulky switched-mode supplies (SMPS)</a:t>
            </a:r>
            <a:endParaRPr lang="en-IN" sz="2400" dirty="0">
              <a:latin typeface="+mj-lt"/>
            </a:endParaRPr>
          </a:p>
        </p:txBody>
      </p:sp>
      <p:sp>
        <p:nvSpPr>
          <p:cNvPr id="12" name="TextBox 11">
            <a:extLst>
              <a:ext uri="{FF2B5EF4-FFF2-40B4-BE49-F238E27FC236}">
                <a16:creationId xmlns:a16="http://schemas.microsoft.com/office/drawing/2014/main" xmlns="" id="{3D1C6347-FD28-CDDA-108B-E8281B2C8FA7}"/>
              </a:ext>
            </a:extLst>
          </p:cNvPr>
          <p:cNvSpPr txBox="1"/>
          <p:nvPr/>
        </p:nvSpPr>
        <p:spPr>
          <a:xfrm>
            <a:off x="1066800" y="602924"/>
            <a:ext cx="7321060" cy="369332"/>
          </a:xfrm>
          <a:prstGeom prst="rect">
            <a:avLst/>
          </a:prstGeom>
          <a:noFill/>
        </p:spPr>
        <p:txBody>
          <a:bodyPr wrap="square">
            <a:spAutoFit/>
          </a:bodyPr>
          <a:lstStyle/>
          <a:p>
            <a:r>
              <a:rPr lang="en-IN" sz="1800" b="1" dirty="0"/>
              <a:t>Linear Mode Power Supply</a:t>
            </a:r>
            <a:endParaRPr lang="en-IN" b="1" dirty="0"/>
          </a:p>
        </p:txBody>
      </p:sp>
      <p:sp>
        <p:nvSpPr>
          <p:cNvPr id="5" name="TextBox 4">
            <a:extLst>
              <a:ext uri="{FF2B5EF4-FFF2-40B4-BE49-F238E27FC236}">
                <a16:creationId xmlns:a16="http://schemas.microsoft.com/office/drawing/2014/main" xmlns="" id="{5F2E627F-D4B9-4CC5-441A-00FCA713AAED}"/>
              </a:ext>
            </a:extLst>
          </p:cNvPr>
          <p:cNvSpPr txBox="1"/>
          <p:nvPr/>
        </p:nvSpPr>
        <p:spPr>
          <a:xfrm>
            <a:off x="6629400" y="705140"/>
            <a:ext cx="7321060" cy="461665"/>
          </a:xfrm>
          <a:prstGeom prst="rect">
            <a:avLst/>
          </a:prstGeom>
          <a:noFill/>
        </p:spPr>
        <p:txBody>
          <a:bodyPr wrap="square">
            <a:spAutoFit/>
          </a:bodyPr>
          <a:lstStyle/>
          <a:p>
            <a:pPr marL="2889885">
              <a:lnSpc>
                <a:spcPct val="100000"/>
              </a:lnSpc>
              <a:spcBef>
                <a:spcPts val="100"/>
              </a:spcBef>
            </a:pPr>
            <a:r>
              <a:rPr lang="en-IN" sz="2400" b="1" i="1" spc="-80" dirty="0">
                <a:solidFill>
                  <a:srgbClr val="FF0000"/>
                </a:solidFill>
                <a:latin typeface="Cambria"/>
                <a:cs typeface="Cambria"/>
              </a:rPr>
              <a:t>DT-</a:t>
            </a:r>
            <a:r>
              <a:rPr lang="en-IN" sz="2400" b="1" i="1" spc="-10" dirty="0">
                <a:solidFill>
                  <a:srgbClr val="FF0000"/>
                </a:solidFill>
                <a:latin typeface="Cambria"/>
                <a:cs typeface="Cambria"/>
              </a:rPr>
              <a:t>Empathize</a:t>
            </a:r>
            <a:endParaRPr lang="en-IN" sz="1800" dirty="0">
              <a:latin typeface="Cambria"/>
              <a:cs typeface="Cambria"/>
            </a:endParaRPr>
          </a:p>
        </p:txBody>
      </p:sp>
      <p:sp>
        <p:nvSpPr>
          <p:cNvPr id="8" name="object 11">
            <a:extLst>
              <a:ext uri="{FF2B5EF4-FFF2-40B4-BE49-F238E27FC236}">
                <a16:creationId xmlns:a16="http://schemas.microsoft.com/office/drawing/2014/main" xmlns="" id="{2BB2DBAB-86CB-1356-75A4-0B15FF561A5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9C582B-3450-86C8-6CE5-0C695BFB798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9B14ECD3-A714-AF5B-2050-7F56B8EC600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2D1E19E5-1BAC-1A38-C35D-9938372D1219}"/>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6F614199-BE09-383D-05A1-FBC7DFC224C8}"/>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954868AE-C34F-1C9E-91CE-2904B72FB0D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4F337351-37B6-5194-89C4-EAC68162697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5</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BFAEE4DF-4B5A-D0E7-C8D4-486516AB17F9}"/>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5CE4EDE5-3428-BCD9-9D0A-7964490E15CC}"/>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1026" name="Picture 2">
            <a:extLst>
              <a:ext uri="{FF2B5EF4-FFF2-40B4-BE49-F238E27FC236}">
                <a16:creationId xmlns:a16="http://schemas.microsoft.com/office/drawing/2014/main" xmlns="" id="{01167A86-5E8B-1267-742C-EA9B5ABB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33" y="1905000"/>
            <a:ext cx="1131186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C48291A-A7A9-7227-50C8-EDAABFC1D462}"/>
              </a:ext>
            </a:extLst>
          </p:cNvPr>
          <p:cNvSpPr txBox="1"/>
          <p:nvPr/>
        </p:nvSpPr>
        <p:spPr>
          <a:xfrm>
            <a:off x="9051915" y="487044"/>
            <a:ext cx="1920885" cy="461665"/>
          </a:xfrm>
          <a:prstGeom prst="rect">
            <a:avLst/>
          </a:prstGeom>
          <a:noFill/>
        </p:spPr>
        <p:txBody>
          <a:bodyPr wrap="square">
            <a:spAutoFit/>
          </a:bodyPr>
          <a:lstStyle/>
          <a:p>
            <a:pPr marL="12700">
              <a:lnSpc>
                <a:spcPct val="100000"/>
              </a:lnSpc>
              <a:spcBef>
                <a:spcPts val="100"/>
              </a:spcBef>
            </a:pPr>
            <a:r>
              <a:rPr lang="en-IN" sz="2400" b="1" i="1" spc="-80" dirty="0">
                <a:solidFill>
                  <a:srgbClr val="FF0000"/>
                </a:solidFill>
                <a:latin typeface="Cambria"/>
                <a:cs typeface="Cambria"/>
              </a:rPr>
              <a:t>DT-</a:t>
            </a:r>
            <a:r>
              <a:rPr lang="en-IN" sz="2400" b="1" i="1" spc="-10" dirty="0">
                <a:solidFill>
                  <a:srgbClr val="FF0000"/>
                </a:solidFill>
                <a:latin typeface="Cambria"/>
                <a:cs typeface="Cambria"/>
              </a:rPr>
              <a:t>DEFINE</a:t>
            </a:r>
            <a:endParaRPr lang="en-IN" sz="1800" dirty="0">
              <a:latin typeface="Cambria"/>
              <a:cs typeface="Cambria"/>
            </a:endParaRPr>
          </a:p>
        </p:txBody>
      </p:sp>
      <p:sp>
        <p:nvSpPr>
          <p:cNvPr id="8" name="object 11">
            <a:extLst>
              <a:ext uri="{FF2B5EF4-FFF2-40B4-BE49-F238E27FC236}">
                <a16:creationId xmlns:a16="http://schemas.microsoft.com/office/drawing/2014/main" xmlns="" id="{66127E4E-C894-5146-BF0B-104339EE97BF}"/>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361634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159ECA-1B08-70F1-977E-AAC54C5AF92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6787E9D0-33E0-428D-53ED-5586095BAB3B}"/>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E6092A85-101E-6155-1D5A-9B2D66B5B77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07DEFD5D-BE7A-9DEA-6F2F-5374D865A27B}"/>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B1C59FCC-FCE4-FC49-2C91-66B0F0EEB16A}"/>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ECED21B5-562D-6F08-7BF5-72EC4D9D9C7C}"/>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6</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7C3114D0-13EE-628A-AFD9-4B07B67FF99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D763E5EA-878D-6F13-C4A5-924F78FE8A8E}"/>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12" name="Rectangle 2">
            <a:extLst>
              <a:ext uri="{FF2B5EF4-FFF2-40B4-BE49-F238E27FC236}">
                <a16:creationId xmlns:a16="http://schemas.microsoft.com/office/drawing/2014/main" xmlns="" id="{EB3DEE48-2C36-BE5C-EAF5-16F1363D560F}"/>
              </a:ext>
            </a:extLst>
          </p:cNvPr>
          <p:cNvSpPr>
            <a:spLocks noChangeArrowheads="1"/>
          </p:cNvSpPr>
          <p:nvPr/>
        </p:nvSpPr>
        <p:spPr bwMode="auto">
          <a:xfrm>
            <a:off x="1866900" y="1115022"/>
            <a:ext cx="10896600" cy="3909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12219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1D35"/>
                </a:solidFill>
                <a:effectLst/>
                <a:latin typeface="+mj-lt"/>
              </a:rPr>
              <a:t>How it Works (Block Diagram)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rgbClr val="0A0A0A"/>
                </a:solidFill>
                <a:effectLst/>
                <a:latin typeface="+mj-lt"/>
                <a:hlinkClick r:id="rId3"/>
              </a:rPr>
              <a:t>Transformer</a:t>
            </a:r>
            <a:r>
              <a:rPr kumimoji="0" lang="en-US" altLang="en-US" sz="2400" b="1" i="0" u="none" strike="noStrike" cap="none" normalizeH="0" baseline="0" dirty="0">
                <a:ln>
                  <a:noFill/>
                </a:ln>
                <a:solidFill>
                  <a:srgbClr val="0A0A0A"/>
                </a:solidFill>
                <a:effectLst/>
                <a:latin typeface="+mj-lt"/>
              </a:rPr>
              <a:t>:</a:t>
            </a:r>
            <a:r>
              <a:rPr kumimoji="0" lang="en-US" altLang="en-US" sz="2400" b="0" i="0" u="none" strike="noStrike" cap="none" normalizeH="0" baseline="0" dirty="0">
                <a:ln>
                  <a:noFill/>
                </a:ln>
                <a:solidFill>
                  <a:srgbClr val="0A0A0A"/>
                </a:solidFill>
                <a:effectLst/>
                <a:latin typeface="+mj-lt"/>
              </a:rPr>
              <a:t> Steps down high-voltage AC (from wall outlet) to a lower AC voltage.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rgbClr val="0A0A0A"/>
                </a:solidFill>
                <a:effectLst/>
                <a:latin typeface="+mj-lt"/>
                <a:hlinkClick r:id="rId4"/>
              </a:rPr>
              <a:t>Rectifier</a:t>
            </a:r>
            <a:r>
              <a:rPr kumimoji="0" lang="en-US" altLang="en-US" sz="2400" b="1" i="0" u="none" strike="noStrike" cap="none" normalizeH="0" baseline="0" dirty="0">
                <a:ln>
                  <a:noFill/>
                </a:ln>
                <a:solidFill>
                  <a:srgbClr val="0A0A0A"/>
                </a:solidFill>
                <a:effectLst/>
                <a:latin typeface="+mj-lt"/>
              </a:rPr>
              <a:t>:</a:t>
            </a:r>
            <a:r>
              <a:rPr kumimoji="0" lang="en-US" altLang="en-US" sz="2400" b="0" i="0" u="none" strike="noStrike" cap="none" normalizeH="0" baseline="0" dirty="0">
                <a:ln>
                  <a:noFill/>
                </a:ln>
                <a:solidFill>
                  <a:srgbClr val="0A0A0A"/>
                </a:solidFill>
                <a:effectLst/>
                <a:latin typeface="+mj-lt"/>
              </a:rPr>
              <a:t> Uses diodes (often a bridge rectifier) to convert the AC to pulsating DC (always positive, but with dips).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rgbClr val="0A0A0A"/>
                </a:solidFill>
                <a:effectLst/>
                <a:latin typeface="+mj-lt"/>
                <a:hlinkClick r:id="rId5"/>
              </a:rPr>
              <a:t>Filter</a:t>
            </a:r>
            <a:r>
              <a:rPr kumimoji="0" lang="en-US" altLang="en-US" sz="2400" b="1" i="0" u="none" strike="noStrike" cap="none" normalizeH="0" baseline="0" dirty="0">
                <a:ln>
                  <a:noFill/>
                </a:ln>
                <a:solidFill>
                  <a:srgbClr val="0A0A0A"/>
                </a:solidFill>
                <a:effectLst/>
                <a:latin typeface="+mj-lt"/>
              </a:rPr>
              <a:t>:</a:t>
            </a:r>
            <a:r>
              <a:rPr kumimoji="0" lang="en-US" altLang="en-US" sz="2400" b="0" i="0" u="none" strike="noStrike" cap="none" normalizeH="0" baseline="0" dirty="0">
                <a:ln>
                  <a:noFill/>
                </a:ln>
                <a:solidFill>
                  <a:srgbClr val="0A0A0A"/>
                </a:solidFill>
                <a:effectLst/>
                <a:latin typeface="+mj-lt"/>
              </a:rPr>
              <a:t> A large capacitor smooths the pulsating DC into a relatively stable, but still rippling, DC voltage.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1" i="0" u="none" strike="noStrike" cap="none" normalizeH="0" baseline="0" dirty="0">
                <a:ln>
                  <a:noFill/>
                </a:ln>
                <a:solidFill>
                  <a:srgbClr val="0A0A0A"/>
                </a:solidFill>
                <a:effectLst/>
                <a:latin typeface="+mj-lt"/>
                <a:hlinkClick r:id="rId6"/>
              </a:rPr>
              <a:t>Regulator</a:t>
            </a:r>
            <a:r>
              <a:rPr kumimoji="0" lang="en-US" altLang="en-US" sz="2400" b="1" i="0" u="none" strike="noStrike" cap="none" normalizeH="0" baseline="0" dirty="0">
                <a:ln>
                  <a:noFill/>
                </a:ln>
                <a:solidFill>
                  <a:srgbClr val="0A0A0A"/>
                </a:solidFill>
                <a:effectLst/>
                <a:latin typeface="+mj-lt"/>
              </a:rPr>
              <a:t>:</a:t>
            </a:r>
            <a:r>
              <a:rPr kumimoji="0" lang="en-US" altLang="en-US" sz="2400" b="0" i="0" u="none" strike="noStrike" cap="none" normalizeH="0" baseline="0" dirty="0">
                <a:ln>
                  <a:noFill/>
                </a:ln>
                <a:solidFill>
                  <a:srgbClr val="0A0A0A"/>
                </a:solidFill>
                <a:effectLst/>
                <a:latin typeface="+mj-lt"/>
              </a:rPr>
              <a:t> A series-pass transistor and error amplifier maintain a constant output voltage by adjusting its resistance, essentially burning off excess voltage as heat.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p:txBody>
      </p:sp>
      <p:sp>
        <p:nvSpPr>
          <p:cNvPr id="5" name="TextBox 4">
            <a:extLst>
              <a:ext uri="{FF2B5EF4-FFF2-40B4-BE49-F238E27FC236}">
                <a16:creationId xmlns:a16="http://schemas.microsoft.com/office/drawing/2014/main" xmlns="" id="{3389665A-1576-359A-60C5-6351B6CCF9FB}"/>
              </a:ext>
            </a:extLst>
          </p:cNvPr>
          <p:cNvSpPr txBox="1"/>
          <p:nvPr/>
        </p:nvSpPr>
        <p:spPr>
          <a:xfrm>
            <a:off x="9051915" y="487044"/>
            <a:ext cx="1920885" cy="461665"/>
          </a:xfrm>
          <a:prstGeom prst="rect">
            <a:avLst/>
          </a:prstGeom>
          <a:noFill/>
        </p:spPr>
        <p:txBody>
          <a:bodyPr wrap="square">
            <a:spAutoFit/>
          </a:bodyPr>
          <a:lstStyle/>
          <a:p>
            <a:pPr marL="12700">
              <a:lnSpc>
                <a:spcPct val="100000"/>
              </a:lnSpc>
              <a:spcBef>
                <a:spcPts val="100"/>
              </a:spcBef>
            </a:pPr>
            <a:r>
              <a:rPr lang="en-IN" sz="2400" b="1" i="1" spc="-80" dirty="0">
                <a:solidFill>
                  <a:srgbClr val="FF0000"/>
                </a:solidFill>
                <a:latin typeface="Cambria"/>
                <a:cs typeface="Cambria"/>
              </a:rPr>
              <a:t>DT-</a:t>
            </a:r>
            <a:r>
              <a:rPr lang="en-IN" sz="2400" b="1" i="1" spc="-10" dirty="0">
                <a:solidFill>
                  <a:srgbClr val="FF0000"/>
                </a:solidFill>
                <a:latin typeface="Cambria"/>
                <a:cs typeface="Cambria"/>
              </a:rPr>
              <a:t>DEFINE</a:t>
            </a:r>
            <a:endParaRPr lang="en-IN" sz="1800" dirty="0">
              <a:latin typeface="Cambria"/>
              <a:cs typeface="Cambria"/>
            </a:endParaRPr>
          </a:p>
        </p:txBody>
      </p:sp>
      <p:sp>
        <p:nvSpPr>
          <p:cNvPr id="8" name="object 11">
            <a:extLst>
              <a:ext uri="{FF2B5EF4-FFF2-40B4-BE49-F238E27FC236}">
                <a16:creationId xmlns:a16="http://schemas.microsoft.com/office/drawing/2014/main" xmlns="" id="{19D174EA-3107-0C02-ACC0-5C70853B2A3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04861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F9FDCC-B889-ED51-3EA9-137D59F95DF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E7C36E46-19D3-B0F2-879E-F929E791F00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775F696B-909B-0CC6-89D6-8B8F527DCBB2}"/>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F28E6F77-038E-6866-0F7F-9A4AF2C584C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9FBF531B-224D-6AD5-FA8B-FDA54AEA9A71}"/>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A8CB252-F560-32EB-989B-486B5E5A14B5}"/>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7</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10B43B1C-4234-EEC2-06D7-7060CACE457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E36149AB-397B-8189-3C5A-3CF84184D711}"/>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10" name="Picture 9">
            <a:extLst>
              <a:ext uri="{FF2B5EF4-FFF2-40B4-BE49-F238E27FC236}">
                <a16:creationId xmlns:a16="http://schemas.microsoft.com/office/drawing/2014/main" xmlns="" id="{7434BE73-C1AE-CEB7-E2AE-703556EF077B}"/>
              </a:ext>
            </a:extLst>
          </p:cNvPr>
          <p:cNvPicPr>
            <a:picLocks noChangeAspect="1"/>
          </p:cNvPicPr>
          <p:nvPr/>
        </p:nvPicPr>
        <p:blipFill>
          <a:blip r:embed="rId3"/>
          <a:stretch>
            <a:fillRect/>
          </a:stretch>
        </p:blipFill>
        <p:spPr>
          <a:xfrm>
            <a:off x="3150252" y="1235211"/>
            <a:ext cx="8229600" cy="4346696"/>
          </a:xfrm>
          <a:prstGeom prst="rect">
            <a:avLst/>
          </a:prstGeom>
        </p:spPr>
      </p:pic>
      <p:sp>
        <p:nvSpPr>
          <p:cNvPr id="12" name="TextBox 11">
            <a:extLst>
              <a:ext uri="{FF2B5EF4-FFF2-40B4-BE49-F238E27FC236}">
                <a16:creationId xmlns:a16="http://schemas.microsoft.com/office/drawing/2014/main" xmlns="" id="{FD91FACE-6FDA-7D1F-A5AC-C30FAD049A3E}"/>
              </a:ext>
            </a:extLst>
          </p:cNvPr>
          <p:cNvSpPr txBox="1"/>
          <p:nvPr/>
        </p:nvSpPr>
        <p:spPr>
          <a:xfrm>
            <a:off x="4114800" y="6019800"/>
            <a:ext cx="7321060" cy="369332"/>
          </a:xfrm>
          <a:prstGeom prst="rect">
            <a:avLst/>
          </a:prstGeom>
          <a:noFill/>
        </p:spPr>
        <p:txBody>
          <a:bodyPr wrap="square">
            <a:spAutoFit/>
          </a:bodyPr>
          <a:lstStyle/>
          <a:p>
            <a:r>
              <a:rPr lang="en-US" dirty="0"/>
              <a:t>Figure  A Linear mode power Supply Components</a:t>
            </a:r>
            <a:endParaRPr lang="en-IN" dirty="0"/>
          </a:p>
        </p:txBody>
      </p:sp>
      <p:sp>
        <p:nvSpPr>
          <p:cNvPr id="5" name="TextBox 4">
            <a:extLst>
              <a:ext uri="{FF2B5EF4-FFF2-40B4-BE49-F238E27FC236}">
                <a16:creationId xmlns:a16="http://schemas.microsoft.com/office/drawing/2014/main" xmlns="" id="{B03E76F5-9DB8-379A-445E-E02D00C84FAD}"/>
              </a:ext>
            </a:extLst>
          </p:cNvPr>
          <p:cNvSpPr txBox="1"/>
          <p:nvPr/>
        </p:nvSpPr>
        <p:spPr>
          <a:xfrm>
            <a:off x="9051915" y="487044"/>
            <a:ext cx="1920885" cy="461665"/>
          </a:xfrm>
          <a:prstGeom prst="rect">
            <a:avLst/>
          </a:prstGeom>
          <a:noFill/>
        </p:spPr>
        <p:txBody>
          <a:bodyPr wrap="square">
            <a:spAutoFit/>
          </a:bodyPr>
          <a:lstStyle/>
          <a:p>
            <a:pPr marL="12700">
              <a:lnSpc>
                <a:spcPct val="100000"/>
              </a:lnSpc>
              <a:spcBef>
                <a:spcPts val="100"/>
              </a:spcBef>
            </a:pPr>
            <a:r>
              <a:rPr lang="en-IN" sz="2400" b="1" i="1" spc="-80" dirty="0">
                <a:solidFill>
                  <a:srgbClr val="FF0000"/>
                </a:solidFill>
                <a:latin typeface="Cambria"/>
                <a:cs typeface="Cambria"/>
              </a:rPr>
              <a:t>DT-</a:t>
            </a:r>
            <a:r>
              <a:rPr lang="en-IN" sz="2400" b="1" i="1" spc="-10" dirty="0">
                <a:solidFill>
                  <a:srgbClr val="FF0000"/>
                </a:solidFill>
                <a:latin typeface="Cambria"/>
                <a:cs typeface="Cambria"/>
              </a:rPr>
              <a:t>DEFINE</a:t>
            </a:r>
            <a:endParaRPr lang="en-IN" sz="1800" dirty="0">
              <a:latin typeface="Cambria"/>
              <a:cs typeface="Cambria"/>
            </a:endParaRPr>
          </a:p>
        </p:txBody>
      </p:sp>
      <p:sp>
        <p:nvSpPr>
          <p:cNvPr id="8" name="object 11">
            <a:extLst>
              <a:ext uri="{FF2B5EF4-FFF2-40B4-BE49-F238E27FC236}">
                <a16:creationId xmlns:a16="http://schemas.microsoft.com/office/drawing/2014/main" xmlns="" id="{7DD4118E-136F-D278-5B56-8B8F28FABDD8}"/>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73498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064AB1-5367-24D0-B637-F299E0F86458}"/>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7516EB02-2BA2-A047-5E59-7B5B66C7574F}"/>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351BA141-AECF-E5A4-83D2-DCDF6DDA9CEF}"/>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C3A60D0A-8277-83CD-82F5-832C6E42C406}"/>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78E163D0-770D-9386-B26A-EC6E7C17A637}"/>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3854E145-C9E4-B096-6052-4002501F105E}"/>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8</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CD580E47-5F6A-56D1-07E7-64715685BC1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55948ABC-A238-5F4D-531B-4278168C82C9}"/>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pic>
        <p:nvPicPr>
          <p:cNvPr id="9" name="Picture 8">
            <a:extLst>
              <a:ext uri="{FF2B5EF4-FFF2-40B4-BE49-F238E27FC236}">
                <a16:creationId xmlns:a16="http://schemas.microsoft.com/office/drawing/2014/main" xmlns="" id="{1E47B3D8-6BBE-EB65-984F-224C106894CD}"/>
              </a:ext>
            </a:extLst>
          </p:cNvPr>
          <p:cNvPicPr>
            <a:picLocks noChangeAspect="1"/>
          </p:cNvPicPr>
          <p:nvPr/>
        </p:nvPicPr>
        <p:blipFill>
          <a:blip r:embed="rId3"/>
          <a:stretch>
            <a:fillRect/>
          </a:stretch>
        </p:blipFill>
        <p:spPr>
          <a:xfrm>
            <a:off x="1447800" y="1295006"/>
            <a:ext cx="10821910" cy="5639587"/>
          </a:xfrm>
          <a:prstGeom prst="rect">
            <a:avLst/>
          </a:prstGeom>
        </p:spPr>
      </p:pic>
      <p:sp>
        <p:nvSpPr>
          <p:cNvPr id="10" name="object 3">
            <a:extLst>
              <a:ext uri="{FF2B5EF4-FFF2-40B4-BE49-F238E27FC236}">
                <a16:creationId xmlns:a16="http://schemas.microsoft.com/office/drawing/2014/main" xmlns="" id="{86E5E659-E7EB-67C6-976B-ACA8D61CE0FD}"/>
              </a:ext>
            </a:extLst>
          </p:cNvPr>
          <p:cNvSpPr txBox="1"/>
          <p:nvPr/>
        </p:nvSpPr>
        <p:spPr>
          <a:xfrm>
            <a:off x="9372601" y="336866"/>
            <a:ext cx="2171700" cy="382156"/>
          </a:xfrm>
          <a:prstGeom prst="rect">
            <a:avLst/>
          </a:prstGeom>
        </p:spPr>
        <p:txBody>
          <a:bodyPr vert="horz" wrap="square" lIns="0" tIns="12700" rIns="0" bIns="0" rtlCol="0">
            <a:spAutoFit/>
          </a:bodyPr>
          <a:lstStyle/>
          <a:p>
            <a:pPr marL="12700">
              <a:lnSpc>
                <a:spcPct val="100000"/>
              </a:lnSpc>
              <a:spcBef>
                <a:spcPts val="100"/>
              </a:spcBef>
            </a:pPr>
            <a:r>
              <a:rPr sz="2400" b="1" i="1" spc="-80" dirty="0">
                <a:solidFill>
                  <a:srgbClr val="FF0000"/>
                </a:solidFill>
                <a:latin typeface="Cambria"/>
                <a:cs typeface="Cambria"/>
              </a:rPr>
              <a:t>DT-</a:t>
            </a:r>
            <a:r>
              <a:rPr sz="2400" b="1" i="1" spc="-10" dirty="0">
                <a:solidFill>
                  <a:srgbClr val="FF0000"/>
                </a:solidFill>
                <a:latin typeface="Cambria"/>
                <a:cs typeface="Cambria"/>
              </a:rPr>
              <a:t>IDEATE</a:t>
            </a:r>
            <a:endParaRPr sz="1800" dirty="0">
              <a:latin typeface="Cambria"/>
              <a:cs typeface="Cambria"/>
            </a:endParaRPr>
          </a:p>
        </p:txBody>
      </p:sp>
      <p:sp>
        <p:nvSpPr>
          <p:cNvPr id="11" name="object 11">
            <a:extLst>
              <a:ext uri="{FF2B5EF4-FFF2-40B4-BE49-F238E27FC236}">
                <a16:creationId xmlns:a16="http://schemas.microsoft.com/office/drawing/2014/main" xmlns="" id="{8A3D4CE6-7432-472C-5B6E-947B6976F49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50299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5701DAE-C9DA-84B2-BD11-2E4302E02038}"/>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3A566CF9-9897-A312-4FA1-F2E51E56A7A6}"/>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B0DCC289-9131-5A09-9AFA-FDB425DE5CB1}"/>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dirty="0"/>
            </a:p>
          </p:txBody>
        </p:sp>
        <p:sp>
          <p:nvSpPr>
            <p:cNvPr id="4" name="object 4">
              <a:extLst>
                <a:ext uri="{FF2B5EF4-FFF2-40B4-BE49-F238E27FC236}">
                  <a16:creationId xmlns:a16="http://schemas.microsoft.com/office/drawing/2014/main" xmlns="" id="{3775D3FB-9CF9-2754-6401-1C6BE37AE1B3}"/>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dirty="0"/>
            </a:p>
          </p:txBody>
        </p:sp>
      </p:grpSp>
      <p:pic>
        <p:nvPicPr>
          <p:cNvPr id="6" name="object 6">
            <a:extLst>
              <a:ext uri="{FF2B5EF4-FFF2-40B4-BE49-F238E27FC236}">
                <a16:creationId xmlns:a16="http://schemas.microsoft.com/office/drawing/2014/main" xmlns="" id="{2AE993D2-1912-EBF7-44D4-EECA012B58A6}"/>
              </a:ext>
            </a:extLst>
          </p:cNvPr>
          <p:cNvPicPr/>
          <p:nvPr/>
        </p:nvPicPr>
        <p:blipFill>
          <a:blip r:embed="rId2" cstate="print"/>
          <a:stretch>
            <a:fillRect/>
          </a:stretch>
        </p:blipFill>
        <p:spPr>
          <a:xfrm>
            <a:off x="12877800" y="304800"/>
            <a:ext cx="1336548" cy="965580"/>
          </a:xfrm>
          <a:prstGeom prst="rect">
            <a:avLst/>
          </a:prstGeom>
        </p:spPr>
      </p:pic>
      <p:sp>
        <p:nvSpPr>
          <p:cNvPr id="7" name="object 7">
            <a:extLst>
              <a:ext uri="{FF2B5EF4-FFF2-40B4-BE49-F238E27FC236}">
                <a16:creationId xmlns:a16="http://schemas.microsoft.com/office/drawing/2014/main" xmlns="" id="{98D7B921-396A-9696-EDA0-53D4A6D24224}"/>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9</a:t>
            </a:fld>
            <a:r>
              <a:rPr spc="-20" dirty="0"/>
              <a:t>/</a:t>
            </a:r>
            <a:r>
              <a:rPr lang="en-US" spc="-20" dirty="0"/>
              <a:t>21</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a:extLst>
              <a:ext uri="{FF2B5EF4-FFF2-40B4-BE49-F238E27FC236}">
                <a16:creationId xmlns:a16="http://schemas.microsoft.com/office/drawing/2014/main" xmlns="" id="{C5C1E6C1-AC8B-D6DC-4916-235DD9DAE7D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object 12">
            <a:extLst>
              <a:ext uri="{FF2B5EF4-FFF2-40B4-BE49-F238E27FC236}">
                <a16:creationId xmlns:a16="http://schemas.microsoft.com/office/drawing/2014/main" xmlns="" id="{DEE4A2BF-C1BB-F761-489E-412EC917EA1B}"/>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/Ms.RANJANI K,/ SNSCT</a:t>
            </a:r>
            <a:endParaRPr spc="-10" dirty="0">
              <a:solidFill>
                <a:srgbClr val="766F6F"/>
              </a:solidFill>
            </a:endParaRPr>
          </a:p>
        </p:txBody>
      </p:sp>
      <p:sp>
        <p:nvSpPr>
          <p:cNvPr id="8" name="TextBox 7">
            <a:extLst>
              <a:ext uri="{FF2B5EF4-FFF2-40B4-BE49-F238E27FC236}">
                <a16:creationId xmlns:a16="http://schemas.microsoft.com/office/drawing/2014/main" xmlns="" id="{220E6ACC-4799-ECCD-28B5-DCA2BE0DE182}"/>
              </a:ext>
            </a:extLst>
          </p:cNvPr>
          <p:cNvSpPr txBox="1"/>
          <p:nvPr/>
        </p:nvSpPr>
        <p:spPr>
          <a:xfrm>
            <a:off x="1841804" y="1282103"/>
            <a:ext cx="9969196" cy="4247317"/>
          </a:xfrm>
          <a:prstGeom prst="rect">
            <a:avLst/>
          </a:prstGeom>
          <a:noFill/>
        </p:spPr>
        <p:txBody>
          <a:bodyPr wrap="square">
            <a:spAutoFit/>
          </a:bodyPr>
          <a:lstStyle/>
          <a:p>
            <a:pPr algn="just"/>
            <a:r>
              <a:rPr lang="en-US" b="1" dirty="0"/>
              <a:t>Linear mode power supply </a:t>
            </a:r>
          </a:p>
          <a:p>
            <a:pPr algn="just"/>
            <a:endParaRPr lang="en-US" dirty="0"/>
          </a:p>
          <a:p>
            <a:pPr algn="just"/>
            <a:endParaRPr lang="en-US" dirty="0"/>
          </a:p>
          <a:p>
            <a:pPr marL="285750" indent="-285750" algn="just">
              <a:buFont typeface="Arial" panose="020B0604020202020204" pitchFamily="34" charset="0"/>
              <a:buChar char="•"/>
            </a:pPr>
            <a:r>
              <a:rPr lang="en-US" dirty="0"/>
              <a:t>A regulated power supply converts unregulated AC (Alternating Current) to a constant DC (Direct Current).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regulated power supply is used to ensure that the output remains constant even if the input changes.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regulated DC power supply is also known as a linear power supply, it is an embedded circuit and consists of various blocks.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regulated power supply will accept an AC input and give a constant DC output.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figure below shows the block diagram of a typical regulated DC power supply.</a:t>
            </a:r>
            <a:endParaRPr lang="en-IN" dirty="0"/>
          </a:p>
        </p:txBody>
      </p:sp>
      <p:sp>
        <p:nvSpPr>
          <p:cNvPr id="5" name="object 11">
            <a:extLst>
              <a:ext uri="{FF2B5EF4-FFF2-40B4-BE49-F238E27FC236}">
                <a16:creationId xmlns:a16="http://schemas.microsoft.com/office/drawing/2014/main" xmlns="" id="{7886FDB0-40E4-643E-8B6E-71274B4A8197}"/>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
        <p:nvSpPr>
          <p:cNvPr id="9" name="object 3">
            <a:extLst>
              <a:ext uri="{FF2B5EF4-FFF2-40B4-BE49-F238E27FC236}">
                <a16:creationId xmlns:a16="http://schemas.microsoft.com/office/drawing/2014/main" xmlns="" id="{48B3CEF8-7459-FAF2-5E2E-B9CAEF9820B9}"/>
              </a:ext>
            </a:extLst>
          </p:cNvPr>
          <p:cNvSpPr txBox="1"/>
          <p:nvPr/>
        </p:nvSpPr>
        <p:spPr>
          <a:xfrm>
            <a:off x="9372601" y="336866"/>
            <a:ext cx="2171700" cy="382156"/>
          </a:xfrm>
          <a:prstGeom prst="rect">
            <a:avLst/>
          </a:prstGeom>
        </p:spPr>
        <p:txBody>
          <a:bodyPr vert="horz" wrap="square" lIns="0" tIns="12700" rIns="0" bIns="0" rtlCol="0">
            <a:spAutoFit/>
          </a:bodyPr>
          <a:lstStyle/>
          <a:p>
            <a:pPr marL="12700">
              <a:lnSpc>
                <a:spcPct val="100000"/>
              </a:lnSpc>
              <a:spcBef>
                <a:spcPts val="100"/>
              </a:spcBef>
            </a:pPr>
            <a:r>
              <a:rPr sz="2400" b="1" i="1" spc="-80" dirty="0">
                <a:solidFill>
                  <a:srgbClr val="FF0000"/>
                </a:solidFill>
                <a:latin typeface="Cambria"/>
                <a:cs typeface="Cambria"/>
              </a:rPr>
              <a:t>DT-</a:t>
            </a:r>
            <a:r>
              <a:rPr sz="2400" b="1" i="1" spc="-10" dirty="0">
                <a:solidFill>
                  <a:srgbClr val="FF0000"/>
                </a:solidFill>
                <a:latin typeface="Cambria"/>
                <a:cs typeface="Cambria"/>
              </a:rPr>
              <a:t>IDEATE</a:t>
            </a:r>
            <a:endParaRPr sz="1800" dirty="0">
              <a:latin typeface="Cambria"/>
              <a:cs typeface="Cambria"/>
            </a:endParaRPr>
          </a:p>
        </p:txBody>
      </p:sp>
    </p:spTree>
    <p:extLst>
      <p:ext uri="{BB962C8B-B14F-4D97-AF65-F5344CB8AC3E}">
        <p14:creationId xmlns:p14="http://schemas.microsoft.com/office/powerpoint/2010/main" val="205647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TotalTime>
  <Words>1106</Words>
  <Application>Microsoft Office PowerPoint</Application>
  <PresentationFormat>Custom</PresentationFormat>
  <Paragraphs>193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Trebuchet MS</vt:lpstr>
      <vt:lpstr>Office Theme</vt:lpstr>
      <vt:lpstr>SNS COLLEGE OF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Haribabu</dc:creator>
  <cp:lastModifiedBy>ADMIN</cp:lastModifiedBy>
  <cp:revision>16</cp:revision>
  <dcterms:created xsi:type="dcterms:W3CDTF">2026-01-03T06:35:49Z</dcterms:created>
  <dcterms:modified xsi:type="dcterms:W3CDTF">2026-04-18T05:12:39Z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