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8" r:id="rId3"/>
    <p:sldId id="262" r:id="rId4"/>
    <p:sldId id="269" r:id="rId5"/>
    <p:sldId id="257" r:id="rId6"/>
    <p:sldId id="258" r:id="rId7"/>
    <p:sldId id="259" r:id="rId8"/>
    <p:sldId id="260" r:id="rId9"/>
    <p:sldId id="270" r:id="rId10"/>
    <p:sldId id="261" r:id="rId11"/>
    <p:sldId id="263" r:id="rId12"/>
    <p:sldId id="264" r:id="rId13"/>
    <p:sldId id="265" r:id="rId14"/>
    <p:sldId id="266" r:id="rId15"/>
    <p:sldId id="272" r:id="rId16"/>
    <p:sldId id="271" r:id="rId17"/>
    <p:sldId id="267" r:id="rId18"/>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7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BDE20265-2475-4C23-82A5-C37EC2446564}" type="datetimeFigureOut">
              <a:rPr lang="en-US" smtClean="0"/>
              <a:t>2026-04-18</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83A6FC30-5C2D-4DA6-A473-DAA642A90CD2}" type="slidenum">
              <a:rPr lang="en-US" smtClean="0"/>
              <a:t>‹#›</a:t>
            </a:fld>
            <a:endParaRPr lang="en-US"/>
          </a:p>
        </p:txBody>
      </p:sp>
    </p:spTree>
    <p:extLst>
      <p:ext uri="{BB962C8B-B14F-4D97-AF65-F5344CB8AC3E}">
        <p14:creationId xmlns:p14="http://schemas.microsoft.com/office/powerpoint/2010/main" val="368835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A6FC30-5C2D-4DA6-A473-DAA642A90CD2}" type="slidenum">
              <a:rPr lang="en-US" smtClean="0"/>
              <a:t>1</a:t>
            </a:fld>
            <a:endParaRPr lang="en-US"/>
          </a:p>
        </p:txBody>
      </p:sp>
    </p:spTree>
    <p:extLst>
      <p:ext uri="{BB962C8B-B14F-4D97-AF65-F5344CB8AC3E}">
        <p14:creationId xmlns:p14="http://schemas.microsoft.com/office/powerpoint/2010/main" val="299815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6" name="Holder 6"/>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894169" y="7800395"/>
            <a:ext cx="1612673" cy="305141"/>
          </a:xfrm>
          <a:prstGeom prst="rect">
            <a:avLst/>
          </a:prstGeom>
        </p:spPr>
      </p:pic>
      <p:pic>
        <p:nvPicPr>
          <p:cNvPr id="17" name="bg object 17"/>
          <p:cNvPicPr/>
          <p:nvPr/>
        </p:nvPicPr>
        <p:blipFill>
          <a:blip r:embed="rId3" cstate="print"/>
          <a:stretch>
            <a:fillRect/>
          </a:stretch>
        </p:blipFill>
        <p:spPr>
          <a:xfrm>
            <a:off x="2213864" y="1614169"/>
            <a:ext cx="10202672" cy="4572580"/>
          </a:xfrm>
          <a:prstGeom prst="rect">
            <a:avLst/>
          </a:prstGeom>
        </p:spPr>
      </p:pic>
      <p:sp>
        <p:nvSpPr>
          <p:cNvPr id="18" name="bg object 18"/>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19" name="bg object 19"/>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2334875" y="487044"/>
            <a:ext cx="1336548" cy="965580"/>
          </a:xfrm>
          <a:prstGeom prst="rect">
            <a:avLst/>
          </a:prstGeom>
        </p:spPr>
      </p:pic>
      <p:sp>
        <p:nvSpPr>
          <p:cNvPr id="21" name="bg object 21"/>
          <p:cNvSpPr/>
          <p:nvPr/>
        </p:nvSpPr>
        <p:spPr>
          <a:xfrm>
            <a:off x="8906509" y="810641"/>
            <a:ext cx="1790700" cy="502920"/>
          </a:xfrm>
          <a:custGeom>
            <a:avLst/>
            <a:gdLst/>
            <a:ahLst/>
            <a:cxnLst/>
            <a:rect l="l" t="t" r="r" b="b"/>
            <a:pathLst>
              <a:path w="1790700" h="502919">
                <a:moveTo>
                  <a:pt x="0" y="502920"/>
                </a:moveTo>
                <a:lnTo>
                  <a:pt x="1790700" y="502920"/>
                </a:lnTo>
                <a:lnTo>
                  <a:pt x="1790700" y="0"/>
                </a:lnTo>
                <a:lnTo>
                  <a:pt x="0" y="0"/>
                </a:lnTo>
                <a:lnTo>
                  <a:pt x="0" y="502920"/>
                </a:lnTo>
                <a:close/>
              </a:path>
            </a:pathLst>
          </a:custGeom>
          <a:ln w="12699">
            <a:solidFill>
              <a:srgbClr val="6FAC46"/>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9019031" y="701040"/>
            <a:ext cx="1590294" cy="912113"/>
          </a:xfrm>
          <a:prstGeom prst="rect">
            <a:avLst/>
          </a:prstGeom>
        </p:spPr>
      </p:pic>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4" name="Holder 4"/>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3" name="Holder 3"/>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894169" y="7800395"/>
            <a:ext cx="1612673" cy="305141"/>
          </a:xfrm>
          <a:prstGeom prst="rect">
            <a:avLst/>
          </a:prstGeom>
        </p:spPr>
      </p:pic>
      <p:sp>
        <p:nvSpPr>
          <p:cNvPr id="2" name="Holder 2"/>
          <p:cNvSpPr>
            <a:spLocks noGrp="1"/>
          </p:cNvSpPr>
          <p:nvPr>
            <p:ph type="title"/>
          </p:nvPr>
        </p:nvSpPr>
        <p:spPr>
          <a:xfrm>
            <a:off x="10020045" y="301498"/>
            <a:ext cx="680084" cy="513715"/>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8792" y="7838768"/>
            <a:ext cx="4963795" cy="250190"/>
          </a:xfrm>
          <a:prstGeom prst="rect">
            <a:avLst/>
          </a:prstGeom>
        </p:spPr>
        <p:txBody>
          <a:bodyPr wrap="square" lIns="0" tIns="0" rIns="0" bIns="0">
            <a:spAutoFit/>
          </a:bodyPr>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a:xfrm>
            <a:off x="749604" y="7704073"/>
            <a:ext cx="109220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a:xfrm>
            <a:off x="13179552" y="7634275"/>
            <a:ext cx="60325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geeksforgeeks.org/electrical-engineering/working-principle-of-smps/#faqs-on-switch-mode-power-supply" TargetMode="External"/><Relationship Id="rId3" Type="http://schemas.openxmlformats.org/officeDocument/2006/relationships/hyperlink" Target="https://www.geeksforgeeks.org/electrical-engineering/working-principle-of-smps/#what-is-switch-mode-power-supply" TargetMode="External"/><Relationship Id="rId7" Type="http://schemas.openxmlformats.org/officeDocument/2006/relationships/hyperlink" Target="https://www.geeksforgeeks.org/electrical-engineering/working-principle-of-smps/#applications-of-smps"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geeksforgeeks.org/electrical-engineering/working-principle-of-smps/#advantages-and-disadvantages-of-smps" TargetMode="External"/><Relationship Id="rId5" Type="http://schemas.openxmlformats.org/officeDocument/2006/relationships/hyperlink" Target="https://www.geeksforgeeks.org/electrical-engineering/working-principle-of-smps/#types-of-smps" TargetMode="External"/><Relationship Id="rId4" Type="http://schemas.openxmlformats.org/officeDocument/2006/relationships/hyperlink" Target="https://www.geeksforgeeks.org/electrical-engineering/working-principle-of-smps/#working-principle-of-smps"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sp>
        <p:nvSpPr>
          <p:cNvPr id="5" name="object 5"/>
          <p:cNvSpPr txBox="1"/>
          <p:nvPr/>
        </p:nvSpPr>
        <p:spPr>
          <a:xfrm>
            <a:off x="3124200" y="3124200"/>
            <a:ext cx="7821930" cy="2277547"/>
          </a:xfrm>
          <a:prstGeom prst="rect">
            <a:avLst/>
          </a:prstGeom>
        </p:spPr>
        <p:txBody>
          <a:bodyPr vert="horz" wrap="square" lIns="0" tIns="12700" rIns="0" bIns="0" rtlCol="0">
            <a:spAutoFit/>
          </a:bodyPr>
          <a:lstStyle/>
          <a:p>
            <a:pPr marL="12700" algn="ctr">
              <a:lnSpc>
                <a:spcPct val="100000"/>
              </a:lnSpc>
              <a:spcBef>
                <a:spcPts val="100"/>
              </a:spcBef>
            </a:pPr>
            <a:r>
              <a:rPr sz="2400" b="1" spc="-20" dirty="0">
                <a:latin typeface="Calibri"/>
                <a:cs typeface="Calibri"/>
              </a:rPr>
              <a:t>DEPARTMENT</a:t>
            </a:r>
            <a:r>
              <a:rPr sz="2400" b="1" spc="-60" dirty="0">
                <a:latin typeface="Calibri"/>
                <a:cs typeface="Calibri"/>
              </a:rPr>
              <a:t> </a:t>
            </a:r>
            <a:r>
              <a:rPr sz="2400" b="1" dirty="0">
                <a:latin typeface="Calibri"/>
                <a:cs typeface="Calibri"/>
              </a:rPr>
              <a:t>OF</a:t>
            </a:r>
            <a:r>
              <a:rPr sz="2400" b="1" spc="-40" dirty="0">
                <a:latin typeface="Calibri"/>
                <a:cs typeface="Calibri"/>
              </a:rPr>
              <a:t> </a:t>
            </a:r>
            <a:r>
              <a:rPr lang="en-US" sz="2400" b="1" dirty="0" smtClean="0">
                <a:latin typeface="Calibri"/>
                <a:cs typeface="Calibri"/>
              </a:rPr>
              <a:t>ARTIFICIAL INTELLIGENCE AND DATA SCIENCE</a:t>
            </a:r>
            <a:endParaRPr sz="2400" dirty="0">
              <a:latin typeface="Calibri"/>
              <a:cs typeface="Calibri"/>
            </a:endParaRPr>
          </a:p>
          <a:p>
            <a:pPr marL="100330" algn="ctr">
              <a:lnSpc>
                <a:spcPct val="100000"/>
              </a:lnSpc>
              <a:spcBef>
                <a:spcPts val="2170"/>
              </a:spcBef>
            </a:pPr>
            <a:r>
              <a:rPr sz="2000" b="1" dirty="0">
                <a:latin typeface="Calibri"/>
                <a:cs typeface="Calibri"/>
              </a:rPr>
              <a:t>COURSE</a:t>
            </a:r>
            <a:r>
              <a:rPr sz="2000" b="1" spc="-50" dirty="0">
                <a:latin typeface="Calibri"/>
                <a:cs typeface="Calibri"/>
              </a:rPr>
              <a:t> </a:t>
            </a:r>
            <a:r>
              <a:rPr sz="2000" b="1" dirty="0">
                <a:latin typeface="Calibri"/>
                <a:cs typeface="Calibri"/>
              </a:rPr>
              <a:t>NAME</a:t>
            </a:r>
            <a:r>
              <a:rPr sz="2000" b="1" spc="-50" dirty="0">
                <a:latin typeface="Calibri"/>
                <a:cs typeface="Calibri"/>
              </a:rPr>
              <a:t> </a:t>
            </a:r>
            <a:r>
              <a:rPr sz="2000" b="1" dirty="0">
                <a:latin typeface="Calibri"/>
                <a:cs typeface="Calibri"/>
              </a:rPr>
              <a:t>:</a:t>
            </a:r>
            <a:r>
              <a:rPr sz="2000" b="1" spc="-45" dirty="0">
                <a:latin typeface="Calibri"/>
                <a:cs typeface="Calibri"/>
              </a:rPr>
              <a:t> </a:t>
            </a:r>
            <a:r>
              <a:rPr lang="en-US" sz="2000" b="1" dirty="0"/>
              <a:t>23EET103</a:t>
            </a:r>
            <a:r>
              <a:rPr sz="2000" b="1" dirty="0">
                <a:solidFill>
                  <a:srgbClr val="212121"/>
                </a:solidFill>
                <a:latin typeface="Cambria"/>
                <a:cs typeface="Cambria"/>
              </a:rPr>
              <a:t>-</a:t>
            </a:r>
            <a:r>
              <a:rPr sz="2000" b="1" spc="-60" dirty="0">
                <a:solidFill>
                  <a:srgbClr val="212121"/>
                </a:solidFill>
                <a:latin typeface="Cambria"/>
                <a:cs typeface="Cambria"/>
              </a:rPr>
              <a:t> </a:t>
            </a:r>
            <a:r>
              <a:rPr lang="en-US" sz="2000" b="1" dirty="0"/>
              <a:t>ELECTRIC CIRCUITS  AND ELECTRON DEVICES </a:t>
            </a:r>
            <a:endParaRPr sz="2000" dirty="0">
              <a:latin typeface="Calibri"/>
              <a:cs typeface="Calibri"/>
            </a:endParaRPr>
          </a:p>
          <a:p>
            <a:pPr>
              <a:lnSpc>
                <a:spcPct val="100000"/>
              </a:lnSpc>
              <a:spcBef>
                <a:spcPts val="65"/>
              </a:spcBef>
            </a:pPr>
            <a:endParaRPr sz="2000" dirty="0">
              <a:latin typeface="Calibri"/>
              <a:cs typeface="Calibri"/>
            </a:endParaRPr>
          </a:p>
          <a:p>
            <a:pPr marL="44450" algn="ctr">
              <a:lnSpc>
                <a:spcPct val="100000"/>
              </a:lnSpc>
            </a:pPr>
            <a:r>
              <a:rPr sz="2000" dirty="0">
                <a:latin typeface="Cambria"/>
                <a:cs typeface="Cambria"/>
              </a:rPr>
              <a:t>I</a:t>
            </a:r>
            <a:r>
              <a:rPr sz="2000" spc="-20" dirty="0">
                <a:latin typeface="Cambria"/>
                <a:cs typeface="Cambria"/>
              </a:rPr>
              <a:t> </a:t>
            </a:r>
            <a:r>
              <a:rPr sz="2000" dirty="0">
                <a:latin typeface="Cambria"/>
                <a:cs typeface="Cambria"/>
              </a:rPr>
              <a:t>YEAR</a:t>
            </a:r>
            <a:r>
              <a:rPr sz="2000" spc="-40" dirty="0">
                <a:latin typeface="Cambria"/>
                <a:cs typeface="Cambria"/>
              </a:rPr>
              <a:t> </a:t>
            </a:r>
            <a:r>
              <a:rPr sz="2000" dirty="0">
                <a:latin typeface="Cambria"/>
                <a:cs typeface="Cambria"/>
              </a:rPr>
              <a:t>/II</a:t>
            </a:r>
            <a:r>
              <a:rPr sz="2000" spc="-30" dirty="0">
                <a:latin typeface="Cambria"/>
                <a:cs typeface="Cambria"/>
              </a:rPr>
              <a:t> </a:t>
            </a:r>
            <a:r>
              <a:rPr sz="2000" spc="-10" dirty="0">
                <a:latin typeface="Cambria"/>
                <a:cs typeface="Cambria"/>
              </a:rPr>
              <a:t>SEMESTER</a:t>
            </a:r>
            <a:endParaRPr sz="2000" dirty="0">
              <a:latin typeface="Cambria"/>
              <a:cs typeface="Cambria"/>
            </a:endParaRPr>
          </a:p>
        </p:txBody>
      </p:sp>
      <p:sp>
        <p:nvSpPr>
          <p:cNvPr id="6" name="object 6"/>
          <p:cNvSpPr txBox="1"/>
          <p:nvPr/>
        </p:nvSpPr>
        <p:spPr>
          <a:xfrm>
            <a:off x="4723638" y="5471540"/>
            <a:ext cx="5563362" cy="956672"/>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mbria"/>
                <a:cs typeface="Cambria"/>
              </a:rPr>
              <a:t>Unit-</a:t>
            </a:r>
            <a:r>
              <a:rPr sz="2000" b="1" dirty="0">
                <a:latin typeface="Cambria"/>
                <a:cs typeface="Cambria"/>
              </a:rPr>
              <a:t>5</a:t>
            </a:r>
            <a:r>
              <a:rPr sz="2000" b="1" spc="-25" dirty="0">
                <a:latin typeface="Cambria"/>
                <a:cs typeface="Cambria"/>
              </a:rPr>
              <a:t> </a:t>
            </a:r>
            <a:r>
              <a:rPr sz="2000" b="1" dirty="0">
                <a:latin typeface="Cambria"/>
                <a:cs typeface="Cambria"/>
              </a:rPr>
              <a:t>-</a:t>
            </a:r>
            <a:r>
              <a:rPr sz="2000" b="1" spc="-15" dirty="0">
                <a:latin typeface="Cambria"/>
                <a:cs typeface="Cambria"/>
              </a:rPr>
              <a:t> </a:t>
            </a:r>
            <a:r>
              <a:rPr lang="en-US" b="1" dirty="0"/>
              <a:t>RECTIFIERS AND POWER SUPPLIES</a:t>
            </a:r>
            <a:endParaRPr sz="1800" dirty="0">
              <a:latin typeface="Calibri"/>
              <a:cs typeface="Calibri"/>
            </a:endParaRPr>
          </a:p>
          <a:p>
            <a:pPr>
              <a:lnSpc>
                <a:spcPct val="100000"/>
              </a:lnSpc>
              <a:spcBef>
                <a:spcPts val="415"/>
              </a:spcBef>
            </a:pPr>
            <a:endParaRPr sz="1800" dirty="0">
              <a:latin typeface="Calibri"/>
              <a:cs typeface="Calibri"/>
            </a:endParaRPr>
          </a:p>
          <a:p>
            <a:pPr marR="324485" algn="ctr">
              <a:lnSpc>
                <a:spcPct val="100000"/>
              </a:lnSpc>
            </a:pPr>
            <a:r>
              <a:rPr sz="2000" dirty="0">
                <a:latin typeface="Cambria"/>
                <a:cs typeface="Cambria"/>
              </a:rPr>
              <a:t>Topic</a:t>
            </a:r>
            <a:r>
              <a:rPr sz="2000" spc="-20" dirty="0">
                <a:latin typeface="Cambria"/>
                <a:cs typeface="Cambria"/>
              </a:rPr>
              <a:t> </a:t>
            </a:r>
            <a:r>
              <a:rPr sz="2000" dirty="0">
                <a:latin typeface="Cambria"/>
                <a:cs typeface="Cambria"/>
              </a:rPr>
              <a:t>:</a:t>
            </a:r>
            <a:r>
              <a:rPr sz="2000" spc="5" dirty="0">
                <a:latin typeface="Cambria"/>
                <a:cs typeface="Cambria"/>
              </a:rPr>
              <a:t> </a:t>
            </a:r>
            <a:r>
              <a:rPr lang="en-US" sz="2000" dirty="0"/>
              <a:t>Switched Mode Power Supply (SMPS)</a:t>
            </a:r>
            <a:endParaRPr sz="2000" dirty="0">
              <a:latin typeface="Trebuchet MS"/>
              <a:cs typeface="Trebuchet MS"/>
            </a:endParaRPr>
          </a:p>
        </p:txBody>
      </p:sp>
      <p:sp>
        <p:nvSpPr>
          <p:cNvPr id="7" name="object 7"/>
          <p:cNvSpPr txBox="1">
            <a:spLocks noGrp="1"/>
          </p:cNvSpPr>
          <p:nvPr>
            <p:ph type="title"/>
          </p:nvPr>
        </p:nvSpPr>
        <p:spPr>
          <a:xfrm>
            <a:off x="3883533" y="652729"/>
            <a:ext cx="5751830" cy="514350"/>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Cambria"/>
                <a:cs typeface="Cambria"/>
              </a:rPr>
              <a:t>SNS</a:t>
            </a:r>
            <a:r>
              <a:rPr b="1" spc="-25" dirty="0">
                <a:solidFill>
                  <a:srgbClr val="000000"/>
                </a:solidFill>
                <a:latin typeface="Cambria"/>
                <a:cs typeface="Cambria"/>
              </a:rPr>
              <a:t> </a:t>
            </a:r>
            <a:r>
              <a:rPr b="1" dirty="0">
                <a:solidFill>
                  <a:srgbClr val="000000"/>
                </a:solidFill>
                <a:latin typeface="Cambria"/>
                <a:cs typeface="Cambria"/>
              </a:rPr>
              <a:t>COLLEGE</a:t>
            </a:r>
            <a:r>
              <a:rPr b="1" spc="-30" dirty="0">
                <a:solidFill>
                  <a:srgbClr val="000000"/>
                </a:solidFill>
                <a:latin typeface="Cambria"/>
                <a:cs typeface="Cambria"/>
              </a:rPr>
              <a:t> </a:t>
            </a:r>
            <a:r>
              <a:rPr b="1" dirty="0">
                <a:solidFill>
                  <a:srgbClr val="000000"/>
                </a:solidFill>
                <a:latin typeface="Cambria"/>
                <a:cs typeface="Cambria"/>
              </a:rPr>
              <a:t>OF</a:t>
            </a:r>
            <a:r>
              <a:rPr b="1" spc="-15" dirty="0">
                <a:solidFill>
                  <a:srgbClr val="000000"/>
                </a:solidFill>
                <a:latin typeface="Cambria"/>
                <a:cs typeface="Cambria"/>
              </a:rPr>
              <a:t> </a:t>
            </a:r>
            <a:r>
              <a:rPr b="1" spc="-20" dirty="0">
                <a:solidFill>
                  <a:srgbClr val="000000"/>
                </a:solidFill>
                <a:latin typeface="Cambria"/>
                <a:cs typeface="Cambria"/>
              </a:rPr>
              <a:t>TECHNOLOGY</a:t>
            </a:r>
          </a:p>
        </p:txBody>
      </p:sp>
      <p:sp>
        <p:nvSpPr>
          <p:cNvPr id="8" name="object 8"/>
          <p:cNvSpPr txBox="1"/>
          <p:nvPr/>
        </p:nvSpPr>
        <p:spPr>
          <a:xfrm>
            <a:off x="3456813" y="1137361"/>
            <a:ext cx="6800215" cy="1123315"/>
          </a:xfrm>
          <a:prstGeom prst="rect">
            <a:avLst/>
          </a:prstGeom>
        </p:spPr>
        <p:txBody>
          <a:bodyPr vert="horz" wrap="square" lIns="0" tIns="12700" rIns="0" bIns="0" rtlCol="0">
            <a:spAutoFit/>
          </a:bodyPr>
          <a:lstStyle/>
          <a:p>
            <a:pPr marL="160655" algn="ctr">
              <a:lnSpc>
                <a:spcPct val="100000"/>
              </a:lnSpc>
              <a:spcBef>
                <a:spcPts val="100"/>
              </a:spcBef>
            </a:pPr>
            <a:r>
              <a:rPr sz="1800" spc="-10" dirty="0">
                <a:latin typeface="Calibri"/>
                <a:cs typeface="Calibri"/>
              </a:rPr>
              <a:t>Kurumbapalayam</a:t>
            </a:r>
            <a:r>
              <a:rPr sz="1800" spc="-50" dirty="0">
                <a:latin typeface="Calibri"/>
                <a:cs typeface="Calibri"/>
              </a:rPr>
              <a:t> </a:t>
            </a:r>
            <a:r>
              <a:rPr sz="1800" dirty="0">
                <a:latin typeface="Calibri"/>
                <a:cs typeface="Calibri"/>
              </a:rPr>
              <a:t>(Po),</a:t>
            </a:r>
            <a:r>
              <a:rPr sz="1800" spc="-20" dirty="0">
                <a:latin typeface="Calibri"/>
                <a:cs typeface="Calibri"/>
              </a:rPr>
              <a:t> </a:t>
            </a:r>
            <a:r>
              <a:rPr sz="1800" dirty="0">
                <a:latin typeface="Calibri"/>
                <a:cs typeface="Calibri"/>
              </a:rPr>
              <a:t>Coimbatore</a:t>
            </a:r>
            <a:r>
              <a:rPr sz="1800" spc="-45"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641</a:t>
            </a:r>
            <a:r>
              <a:rPr sz="1800" spc="-50" dirty="0">
                <a:latin typeface="Calibri"/>
                <a:cs typeface="Calibri"/>
              </a:rPr>
              <a:t> </a:t>
            </a:r>
            <a:r>
              <a:rPr sz="1800" spc="-25" dirty="0">
                <a:latin typeface="Calibri"/>
                <a:cs typeface="Calibri"/>
              </a:rPr>
              <a:t>107</a:t>
            </a:r>
            <a:endParaRPr sz="1800">
              <a:latin typeface="Calibri"/>
              <a:cs typeface="Calibri"/>
            </a:endParaRPr>
          </a:p>
          <a:p>
            <a:pPr algn="ctr">
              <a:lnSpc>
                <a:spcPct val="100000"/>
              </a:lnSpc>
              <a:spcBef>
                <a:spcPts val="5"/>
              </a:spcBef>
            </a:pPr>
            <a:r>
              <a:rPr sz="1800" b="1" dirty="0">
                <a:latin typeface="Calibri"/>
                <a:cs typeface="Calibri"/>
              </a:rPr>
              <a:t>An</a:t>
            </a:r>
            <a:r>
              <a:rPr sz="1800" b="1" spc="-25" dirty="0">
                <a:latin typeface="Calibri"/>
                <a:cs typeface="Calibri"/>
              </a:rPr>
              <a:t> </a:t>
            </a:r>
            <a:r>
              <a:rPr sz="1800" b="1" dirty="0">
                <a:latin typeface="Calibri"/>
                <a:cs typeface="Calibri"/>
              </a:rPr>
              <a:t>Autonomous</a:t>
            </a:r>
            <a:r>
              <a:rPr sz="1800" b="1" spc="-60" dirty="0">
                <a:latin typeface="Calibri"/>
                <a:cs typeface="Calibri"/>
              </a:rPr>
              <a:t> </a:t>
            </a:r>
            <a:r>
              <a:rPr sz="1800" b="1" spc="-10" dirty="0">
                <a:latin typeface="Calibri"/>
                <a:cs typeface="Calibri"/>
              </a:rPr>
              <a:t>Institution</a:t>
            </a:r>
            <a:endParaRPr sz="1800">
              <a:latin typeface="Calibri"/>
              <a:cs typeface="Calibri"/>
            </a:endParaRPr>
          </a:p>
          <a:p>
            <a:pPr algn="ctr">
              <a:lnSpc>
                <a:spcPct val="100000"/>
              </a:lnSpc>
            </a:pP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NBA</a:t>
            </a:r>
            <a:r>
              <a:rPr sz="1800" spc="-4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AICTE</a:t>
            </a:r>
            <a:r>
              <a:rPr sz="1800" spc="-5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NAAC</a:t>
            </a:r>
            <a:r>
              <a:rPr sz="1800" spc="-3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UGC</a:t>
            </a:r>
            <a:r>
              <a:rPr sz="1800" spc="-40" dirty="0">
                <a:latin typeface="Calibri"/>
                <a:cs typeface="Calibri"/>
              </a:rPr>
              <a:t> </a:t>
            </a:r>
            <a:r>
              <a:rPr sz="1800" dirty="0">
                <a:latin typeface="Calibri"/>
                <a:cs typeface="Calibri"/>
              </a:rPr>
              <a:t>with</a:t>
            </a:r>
            <a:r>
              <a:rPr sz="1800" spc="-25" dirty="0">
                <a:latin typeface="Calibri"/>
                <a:cs typeface="Calibri"/>
              </a:rPr>
              <a:t> </a:t>
            </a:r>
            <a:r>
              <a:rPr sz="1800" spc="-70" dirty="0">
                <a:latin typeface="Calibri"/>
                <a:cs typeface="Calibri"/>
              </a:rPr>
              <a:t>‘A’</a:t>
            </a:r>
            <a:r>
              <a:rPr sz="1800" spc="-30" dirty="0">
                <a:latin typeface="Calibri"/>
                <a:cs typeface="Calibri"/>
              </a:rPr>
              <a:t> </a:t>
            </a:r>
            <a:r>
              <a:rPr sz="1800" spc="-10" dirty="0">
                <a:latin typeface="Calibri"/>
                <a:cs typeface="Calibri"/>
              </a:rPr>
              <a:t>Grade</a:t>
            </a:r>
            <a:endParaRPr sz="1800">
              <a:latin typeface="Calibri"/>
              <a:cs typeface="Calibri"/>
            </a:endParaRPr>
          </a:p>
          <a:p>
            <a:pPr algn="ctr">
              <a:lnSpc>
                <a:spcPct val="100000"/>
              </a:lnSpc>
            </a:pPr>
            <a:r>
              <a:rPr sz="1800" spc="-10" dirty="0">
                <a:latin typeface="Calibri"/>
                <a:cs typeface="Calibri"/>
              </a:rPr>
              <a:t>Approved</a:t>
            </a:r>
            <a:r>
              <a:rPr sz="1800" spc="-2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AICTE,</a:t>
            </a:r>
            <a:r>
              <a:rPr sz="1800" spc="-30" dirty="0">
                <a:latin typeface="Calibri"/>
                <a:cs typeface="Calibri"/>
              </a:rPr>
              <a:t> </a:t>
            </a:r>
            <a:r>
              <a:rPr sz="1800" dirty="0">
                <a:latin typeface="Calibri"/>
                <a:cs typeface="Calibri"/>
              </a:rPr>
              <a:t>New</a:t>
            </a:r>
            <a:r>
              <a:rPr sz="1800" spc="-20" dirty="0">
                <a:latin typeface="Calibri"/>
                <a:cs typeface="Calibri"/>
              </a:rPr>
              <a:t> </a:t>
            </a:r>
            <a:r>
              <a:rPr sz="1800" dirty="0">
                <a:latin typeface="Calibri"/>
                <a:cs typeface="Calibri"/>
              </a:rPr>
              <a:t>Delhi &amp;</a:t>
            </a:r>
            <a:r>
              <a:rPr sz="1800" spc="-30" dirty="0">
                <a:latin typeface="Calibri"/>
                <a:cs typeface="Calibri"/>
              </a:rPr>
              <a:t> </a:t>
            </a:r>
            <a:r>
              <a:rPr sz="1800" spc="-10" dirty="0">
                <a:latin typeface="Calibri"/>
                <a:cs typeface="Calibri"/>
              </a:rPr>
              <a:t>Affiliated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Anna</a:t>
            </a:r>
            <a:r>
              <a:rPr sz="1800" spc="-30" dirty="0">
                <a:latin typeface="Calibri"/>
                <a:cs typeface="Calibri"/>
              </a:rPr>
              <a:t> </a:t>
            </a:r>
            <a:r>
              <a:rPr sz="1800" spc="-20" dirty="0">
                <a:latin typeface="Calibri"/>
                <a:cs typeface="Calibri"/>
              </a:rPr>
              <a:t>University,</a:t>
            </a:r>
            <a:r>
              <a:rPr sz="1800" spc="-15" dirty="0">
                <a:latin typeface="Calibri"/>
                <a:cs typeface="Calibri"/>
              </a:rPr>
              <a:t> </a:t>
            </a:r>
            <a:r>
              <a:rPr sz="1800" spc="-10" dirty="0">
                <a:latin typeface="Calibri"/>
                <a:cs typeface="Calibri"/>
              </a:rPr>
              <a:t>Chennai</a:t>
            </a:r>
            <a:endParaRPr sz="1800">
              <a:latin typeface="Calibri"/>
              <a:cs typeface="Calibri"/>
            </a:endParaRPr>
          </a:p>
        </p:txBody>
      </p:sp>
      <p:pic>
        <p:nvPicPr>
          <p:cNvPr id="9" name="object 9"/>
          <p:cNvPicPr/>
          <p:nvPr/>
        </p:nvPicPr>
        <p:blipFill>
          <a:blip r:embed="rId3" cstate="print"/>
          <a:stretch>
            <a:fillRect/>
          </a:stretch>
        </p:blipFill>
        <p:spPr>
          <a:xfrm>
            <a:off x="12334875" y="487044"/>
            <a:ext cx="1336548" cy="965580"/>
          </a:xfrm>
          <a:prstGeom prst="rect">
            <a:avLst/>
          </a:prstGeom>
        </p:spPr>
      </p:pic>
      <p:sp>
        <p:nvSpPr>
          <p:cNvPr id="10" name="object 10"/>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a:t>
            </a:fld>
            <a:r>
              <a:rPr spc="-20" dirty="0"/>
              <a:t>/1</a:t>
            </a:r>
            <a:r>
              <a:rPr lang="en-US" spc="-20" dirty="0"/>
              <a:t>7</a:t>
            </a:r>
            <a:endParaRPr spc="-20" dirty="0"/>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3" name="object 11">
            <a:extLst>
              <a:ext uri="{FF2B5EF4-FFF2-40B4-BE49-F238E27FC236}">
                <a16:creationId xmlns:a16="http://schemas.microsoft.com/office/drawing/2014/main" xmlns="" id="{0C848396-E7AB-53EF-E5BF-9522EF5C832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59FC79-AC9F-BEA7-6876-DC79A3955323}"/>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3661D03-121C-BD26-A4FF-94720DD72C2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78BADC54-CB24-4A80-0D5C-BC216E179C1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BD0F99FD-6B67-7341-B239-67C9CD606375}"/>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2A3697D4-B123-FC1A-DB3B-5AC46608F64C}"/>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54B7EF4-701A-B723-BD00-96E01B953B57}"/>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10</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FDFCCC48-F02D-3D73-1B7F-CDE261BAA8C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AC000E05-F61C-F80A-3599-A43B320C353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7" name="TextBox 16">
            <a:extLst>
              <a:ext uri="{FF2B5EF4-FFF2-40B4-BE49-F238E27FC236}">
                <a16:creationId xmlns:a16="http://schemas.microsoft.com/office/drawing/2014/main" xmlns="" id="{AEE8A2A7-697E-E94C-6927-8BC06307BA58}"/>
              </a:ext>
            </a:extLst>
          </p:cNvPr>
          <p:cNvSpPr txBox="1"/>
          <p:nvPr/>
        </p:nvSpPr>
        <p:spPr>
          <a:xfrm>
            <a:off x="1295704" y="770005"/>
            <a:ext cx="10743896" cy="1754326"/>
          </a:xfrm>
          <a:prstGeom prst="rect">
            <a:avLst/>
          </a:prstGeom>
          <a:noFill/>
        </p:spPr>
        <p:txBody>
          <a:bodyPr wrap="square">
            <a:spAutoFit/>
          </a:bodyPr>
          <a:lstStyle/>
          <a:p>
            <a:r>
              <a:rPr lang="en-US" dirty="0"/>
              <a:t>Input Stage </a:t>
            </a:r>
          </a:p>
          <a:p>
            <a:endParaRPr lang="en-US" dirty="0"/>
          </a:p>
          <a:p>
            <a:r>
              <a:rPr lang="en-US" dirty="0"/>
              <a:t>The AC input supply signal 50 Hz is given directly to the rectifier and filter circuit combination without using any transformer. This output will have many variations and the capacitance value of the capacitor should be higher to handle the input fluctuations. This unregulated dc is given to the central switching section of SMPS.</a:t>
            </a:r>
            <a:endParaRPr lang="en-IN" dirty="0"/>
          </a:p>
        </p:txBody>
      </p:sp>
      <p:sp>
        <p:nvSpPr>
          <p:cNvPr id="21" name="TextBox 20">
            <a:extLst>
              <a:ext uri="{FF2B5EF4-FFF2-40B4-BE49-F238E27FC236}">
                <a16:creationId xmlns:a16="http://schemas.microsoft.com/office/drawing/2014/main" xmlns="" id="{592FDF65-F07B-8DD7-912A-210062530945}"/>
              </a:ext>
            </a:extLst>
          </p:cNvPr>
          <p:cNvSpPr txBox="1"/>
          <p:nvPr/>
        </p:nvSpPr>
        <p:spPr>
          <a:xfrm>
            <a:off x="1313288" y="2895600"/>
            <a:ext cx="11107311" cy="1754326"/>
          </a:xfrm>
          <a:prstGeom prst="rect">
            <a:avLst/>
          </a:prstGeom>
          <a:noFill/>
        </p:spPr>
        <p:txBody>
          <a:bodyPr wrap="square">
            <a:spAutoFit/>
          </a:bodyPr>
          <a:lstStyle/>
          <a:p>
            <a:r>
              <a:rPr lang="en-US" dirty="0"/>
              <a:t>Switching Section </a:t>
            </a:r>
          </a:p>
          <a:p>
            <a:endParaRPr lang="en-US" dirty="0"/>
          </a:p>
          <a:p>
            <a:r>
              <a:rPr lang="en-US" dirty="0"/>
              <a:t>A fast switching device such as a Power transistor or a MOSFET is employed in this section, which switches ON and OFF according to the variations and this output is given to the primary of the transformer present in this section. The transformer used here are much smaller and lighter ones unlike the ones used for 60 Hz supply. These are much efficient and hence the power conversion ratio is higher. </a:t>
            </a:r>
            <a:endParaRPr lang="en-IN" dirty="0"/>
          </a:p>
        </p:txBody>
      </p:sp>
      <p:sp>
        <p:nvSpPr>
          <p:cNvPr id="23" name="TextBox 22">
            <a:extLst>
              <a:ext uri="{FF2B5EF4-FFF2-40B4-BE49-F238E27FC236}">
                <a16:creationId xmlns:a16="http://schemas.microsoft.com/office/drawing/2014/main" xmlns="" id="{DA7001D7-5848-D705-77C2-2F2C21521151}"/>
              </a:ext>
            </a:extLst>
          </p:cNvPr>
          <p:cNvSpPr txBox="1"/>
          <p:nvPr/>
        </p:nvSpPr>
        <p:spPr>
          <a:xfrm>
            <a:off x="1289842" y="5027057"/>
            <a:ext cx="11889710" cy="1477328"/>
          </a:xfrm>
          <a:prstGeom prst="rect">
            <a:avLst/>
          </a:prstGeom>
          <a:noFill/>
        </p:spPr>
        <p:txBody>
          <a:bodyPr wrap="square">
            <a:spAutoFit/>
          </a:bodyPr>
          <a:lstStyle/>
          <a:p>
            <a:r>
              <a:rPr lang="en-US" dirty="0"/>
              <a:t>Output Stage </a:t>
            </a:r>
          </a:p>
          <a:p>
            <a:endParaRPr lang="en-US" dirty="0"/>
          </a:p>
          <a:p>
            <a:r>
              <a:rPr lang="en-US" dirty="0"/>
              <a:t>The output signal from the switching section is again rectified and filtered, to get the required DC voltage. This is a regulated output voltage which is then given to the control circuit, which is a feedback circuit. The final output is obtained after considering the feedback signal</a:t>
            </a:r>
            <a:endParaRPr lang="en-IN" dirty="0"/>
          </a:p>
        </p:txBody>
      </p:sp>
      <p:sp>
        <p:nvSpPr>
          <p:cNvPr id="5" name="object 3">
            <a:extLst>
              <a:ext uri="{FF2B5EF4-FFF2-40B4-BE49-F238E27FC236}">
                <a16:creationId xmlns:a16="http://schemas.microsoft.com/office/drawing/2014/main" xmlns="" id="{DF7487C5-12FF-52AA-77BA-E46514EE3603}"/>
              </a:ext>
            </a:extLst>
          </p:cNvPr>
          <p:cNvSpPr txBox="1"/>
          <p:nvPr/>
        </p:nvSpPr>
        <p:spPr>
          <a:xfrm>
            <a:off x="9361169" y="68320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8" name="object 11">
            <a:extLst>
              <a:ext uri="{FF2B5EF4-FFF2-40B4-BE49-F238E27FC236}">
                <a16:creationId xmlns:a16="http://schemas.microsoft.com/office/drawing/2014/main" xmlns="" id="{2A6BBB08-1E97-5CAA-36CF-10DB964102E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42619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CC4AAD-F3C8-4983-CC20-162265CE7A04}"/>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13D1F53F-7E43-7BFE-FCC2-9C4CDB266F61}"/>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AE9B2B5D-1E74-16B6-22E2-76B2C378C58B}"/>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863DDF9C-EFC8-170B-CA0E-701D54CEAEC9}"/>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9D89B1F-FC1F-51F1-028D-2D247150EB67}"/>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8C19F7C5-810F-9828-4D6D-0360432DDB98}"/>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11</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7D27C87-71EE-80F5-9129-3BB68003A068}"/>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E60A2BDA-9880-97DB-5FB8-8414F427765D}"/>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A7461D85-302C-EF94-DA70-42B114016E9A}"/>
              </a:ext>
            </a:extLst>
          </p:cNvPr>
          <p:cNvSpPr txBox="1"/>
          <p:nvPr/>
        </p:nvSpPr>
        <p:spPr>
          <a:xfrm>
            <a:off x="1447800" y="1066800"/>
            <a:ext cx="10591800" cy="1200329"/>
          </a:xfrm>
          <a:prstGeom prst="rect">
            <a:avLst/>
          </a:prstGeom>
          <a:noFill/>
        </p:spPr>
        <p:txBody>
          <a:bodyPr wrap="square">
            <a:spAutoFit/>
          </a:bodyPr>
          <a:lstStyle/>
          <a:p>
            <a:r>
              <a:rPr lang="en-US" dirty="0"/>
              <a:t>Control Unit </a:t>
            </a:r>
          </a:p>
          <a:p>
            <a:endParaRPr lang="en-US" dirty="0"/>
          </a:p>
          <a:p>
            <a:r>
              <a:rPr lang="en-US" dirty="0"/>
              <a:t>This unit is the feedback circuit which has many sections. Let us have a clear understanding about this from The following figure</a:t>
            </a:r>
            <a:endParaRPr lang="en-IN" dirty="0"/>
          </a:p>
        </p:txBody>
      </p:sp>
      <p:pic>
        <p:nvPicPr>
          <p:cNvPr id="10" name="Picture 9">
            <a:extLst>
              <a:ext uri="{FF2B5EF4-FFF2-40B4-BE49-F238E27FC236}">
                <a16:creationId xmlns:a16="http://schemas.microsoft.com/office/drawing/2014/main" xmlns="" id="{0E2E6EAF-D7E8-D481-6B97-7F8EAA9DEE11}"/>
              </a:ext>
            </a:extLst>
          </p:cNvPr>
          <p:cNvPicPr>
            <a:picLocks noChangeAspect="1"/>
          </p:cNvPicPr>
          <p:nvPr/>
        </p:nvPicPr>
        <p:blipFill>
          <a:blip r:embed="rId3"/>
          <a:stretch>
            <a:fillRect/>
          </a:stretch>
        </p:blipFill>
        <p:spPr>
          <a:xfrm>
            <a:off x="3736729" y="2604917"/>
            <a:ext cx="8039100" cy="2408519"/>
          </a:xfrm>
          <a:prstGeom prst="rect">
            <a:avLst/>
          </a:prstGeom>
        </p:spPr>
      </p:pic>
      <p:sp>
        <p:nvSpPr>
          <p:cNvPr id="12" name="TextBox 11">
            <a:extLst>
              <a:ext uri="{FF2B5EF4-FFF2-40B4-BE49-F238E27FC236}">
                <a16:creationId xmlns:a16="http://schemas.microsoft.com/office/drawing/2014/main" xmlns="" id="{C3C1526F-CADC-F241-3FA4-4BD6456B690D}"/>
              </a:ext>
            </a:extLst>
          </p:cNvPr>
          <p:cNvSpPr txBox="1"/>
          <p:nvPr/>
        </p:nvSpPr>
        <p:spPr>
          <a:xfrm>
            <a:off x="7756279" y="2420446"/>
            <a:ext cx="7321060" cy="369332"/>
          </a:xfrm>
          <a:prstGeom prst="rect">
            <a:avLst/>
          </a:prstGeom>
          <a:noFill/>
        </p:spPr>
        <p:txBody>
          <a:bodyPr wrap="square">
            <a:spAutoFit/>
          </a:bodyPr>
          <a:lstStyle/>
          <a:p>
            <a:r>
              <a:rPr lang="en-US" dirty="0"/>
              <a:t>Figure  Inner parts of a control unit.</a:t>
            </a:r>
            <a:endParaRPr lang="en-IN" dirty="0"/>
          </a:p>
        </p:txBody>
      </p:sp>
      <p:sp>
        <p:nvSpPr>
          <p:cNvPr id="14" name="TextBox 13">
            <a:extLst>
              <a:ext uri="{FF2B5EF4-FFF2-40B4-BE49-F238E27FC236}">
                <a16:creationId xmlns:a16="http://schemas.microsoft.com/office/drawing/2014/main" xmlns="" id="{91300096-A2A5-626E-097A-D9BDD76B17D2}"/>
              </a:ext>
            </a:extLst>
          </p:cNvPr>
          <p:cNvSpPr txBox="1"/>
          <p:nvPr/>
        </p:nvSpPr>
        <p:spPr>
          <a:xfrm>
            <a:off x="1447800" y="5223808"/>
            <a:ext cx="11731752" cy="1200329"/>
          </a:xfrm>
          <a:prstGeom prst="rect">
            <a:avLst/>
          </a:prstGeom>
          <a:noFill/>
        </p:spPr>
        <p:txBody>
          <a:bodyPr wrap="square">
            <a:spAutoFit/>
          </a:bodyPr>
          <a:lstStyle/>
          <a:p>
            <a:r>
              <a:rPr lang="en-US" dirty="0"/>
              <a:t>The above figure explains the inner parts of a control unit. The output sensor senses the signal and joins it to the control unit. The signal is isolated from the other section so that any sudden spikes should not affect the circuitry. A reference voltage is given as one input along with the signal to the error amplifier which is a comparator that compares the signal with the required signal level. </a:t>
            </a:r>
          </a:p>
        </p:txBody>
      </p:sp>
      <p:sp>
        <p:nvSpPr>
          <p:cNvPr id="5" name="object 3">
            <a:extLst>
              <a:ext uri="{FF2B5EF4-FFF2-40B4-BE49-F238E27FC236}">
                <a16:creationId xmlns:a16="http://schemas.microsoft.com/office/drawing/2014/main" xmlns="" id="{FCE83A7C-6705-D175-3405-400B127EDF58}"/>
              </a:ext>
            </a:extLst>
          </p:cNvPr>
          <p:cNvSpPr txBox="1"/>
          <p:nvPr/>
        </p:nvSpPr>
        <p:spPr>
          <a:xfrm>
            <a:off x="9361169" y="68320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9" name="object 11">
            <a:extLst>
              <a:ext uri="{FF2B5EF4-FFF2-40B4-BE49-F238E27FC236}">
                <a16:creationId xmlns:a16="http://schemas.microsoft.com/office/drawing/2014/main" xmlns="" id="{950C08DD-746B-1791-869F-C5EF5DF3596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20073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003335-359E-6111-F662-C7B098CB3641}"/>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29AF01A7-8E17-E0DC-6473-FB2906D61C2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CC96DE6A-C71E-1582-F3DB-4D49907D69D3}"/>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410312AF-C2EE-FC5A-2AFB-C75B5CD5BF35}"/>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7CF9F4B5-F16A-8517-FEF8-542F131EF194}"/>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78B9BD45-D088-2CD8-D248-9A469CD309D0}"/>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12</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7B63AF06-694C-C577-4755-1648FEEEFF9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FB702868-77C6-AA13-FC3D-389582271C2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6CE007B0-C5EF-35A7-9B96-64B4A04DD650}"/>
              </a:ext>
            </a:extLst>
          </p:cNvPr>
          <p:cNvSpPr txBox="1"/>
          <p:nvPr/>
        </p:nvSpPr>
        <p:spPr>
          <a:xfrm>
            <a:off x="1066800" y="975479"/>
            <a:ext cx="11125200" cy="1477328"/>
          </a:xfrm>
          <a:prstGeom prst="rect">
            <a:avLst/>
          </a:prstGeom>
          <a:noFill/>
        </p:spPr>
        <p:txBody>
          <a:bodyPr wrap="square">
            <a:spAutoFit/>
          </a:bodyPr>
          <a:lstStyle/>
          <a:p>
            <a:endParaRPr lang="en-US" dirty="0"/>
          </a:p>
          <a:p>
            <a:r>
              <a:rPr lang="en-US" dirty="0"/>
              <a:t>By controlling the chopping frequency the final voltage level is maintained. This is controlled by comparing the inputs given to the error amplifier, whose output helps to decide whether to increase or decrease the chopping frequency. The PWM oscillator produces a standard PWM wave fixed frequency. We can get a better idea on the complete functioning of SMPS by having a look at the following figure </a:t>
            </a:r>
            <a:endParaRPr lang="en-IN" dirty="0"/>
          </a:p>
        </p:txBody>
      </p:sp>
      <p:pic>
        <p:nvPicPr>
          <p:cNvPr id="10" name="Picture 9">
            <a:extLst>
              <a:ext uri="{FF2B5EF4-FFF2-40B4-BE49-F238E27FC236}">
                <a16:creationId xmlns:a16="http://schemas.microsoft.com/office/drawing/2014/main" xmlns="" id="{7EF8080F-9BC7-5322-D8E7-2D162C3050C8}"/>
              </a:ext>
            </a:extLst>
          </p:cNvPr>
          <p:cNvPicPr>
            <a:picLocks noChangeAspect="1"/>
          </p:cNvPicPr>
          <p:nvPr/>
        </p:nvPicPr>
        <p:blipFill>
          <a:blip r:embed="rId3"/>
          <a:stretch>
            <a:fillRect/>
          </a:stretch>
        </p:blipFill>
        <p:spPr>
          <a:xfrm>
            <a:off x="3297006" y="2819400"/>
            <a:ext cx="8865686" cy="3995966"/>
          </a:xfrm>
          <a:prstGeom prst="rect">
            <a:avLst/>
          </a:prstGeom>
        </p:spPr>
      </p:pic>
      <p:sp>
        <p:nvSpPr>
          <p:cNvPr id="5" name="object 3">
            <a:extLst>
              <a:ext uri="{FF2B5EF4-FFF2-40B4-BE49-F238E27FC236}">
                <a16:creationId xmlns:a16="http://schemas.microsoft.com/office/drawing/2014/main" xmlns="" id="{C54FC41B-A878-333E-1FE6-CF19F4B35B1C}"/>
              </a:ext>
            </a:extLst>
          </p:cNvPr>
          <p:cNvSpPr txBox="1"/>
          <p:nvPr/>
        </p:nvSpPr>
        <p:spPr>
          <a:xfrm>
            <a:off x="9361169" y="68320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9" name="object 11">
            <a:extLst>
              <a:ext uri="{FF2B5EF4-FFF2-40B4-BE49-F238E27FC236}">
                <a16:creationId xmlns:a16="http://schemas.microsoft.com/office/drawing/2014/main" xmlns="" id="{FD5B1592-8A61-6C89-5129-992E1006F8DA}"/>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03214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C28D54-70BD-3E0D-6B72-D5B9277D58C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B566FBC1-439C-0B0E-4E90-3A7F9E4BAD21}"/>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86663E99-10F2-DB00-E68E-DFE4B2E7F81E}"/>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DDCAE102-AB0B-327A-480E-A38614EAFA3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AEB4DCEF-8935-F1E8-CAF8-F6A5E41BAA8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6EF7C46E-DF63-907F-7C39-3D74DE143C32}"/>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13</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D642A0C-E948-E8B6-2CB4-1B32CC134D7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40D280F4-4C95-BB52-3ED4-0A3823F48E72}"/>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9" name="Picture 8">
            <a:extLst>
              <a:ext uri="{FF2B5EF4-FFF2-40B4-BE49-F238E27FC236}">
                <a16:creationId xmlns:a16="http://schemas.microsoft.com/office/drawing/2014/main" xmlns="" id="{6A0B747C-94FB-FEED-98FC-6420711E0C26}"/>
              </a:ext>
            </a:extLst>
          </p:cNvPr>
          <p:cNvPicPr>
            <a:picLocks noChangeAspect="1"/>
          </p:cNvPicPr>
          <p:nvPr/>
        </p:nvPicPr>
        <p:blipFill>
          <a:blip r:embed="rId3"/>
          <a:stretch>
            <a:fillRect/>
          </a:stretch>
        </p:blipFill>
        <p:spPr>
          <a:xfrm>
            <a:off x="2819400" y="1270380"/>
            <a:ext cx="7529957" cy="5582748"/>
          </a:xfrm>
          <a:prstGeom prst="rect">
            <a:avLst/>
          </a:prstGeom>
        </p:spPr>
      </p:pic>
      <p:sp>
        <p:nvSpPr>
          <p:cNvPr id="11" name="object 3">
            <a:extLst>
              <a:ext uri="{FF2B5EF4-FFF2-40B4-BE49-F238E27FC236}">
                <a16:creationId xmlns:a16="http://schemas.microsoft.com/office/drawing/2014/main" xmlns="" id="{F2C85F94-F66C-8A63-33A1-3B6626BE743E}"/>
              </a:ext>
            </a:extLst>
          </p:cNvPr>
          <p:cNvSpPr txBox="1"/>
          <p:nvPr/>
        </p:nvSpPr>
        <p:spPr>
          <a:xfrm>
            <a:off x="6096000" y="474321"/>
            <a:ext cx="1840231"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b="1" i="1" spc="-10" dirty="0">
                <a:solidFill>
                  <a:srgbClr val="FF0000"/>
                </a:solidFill>
                <a:latin typeface="Cambria"/>
                <a:cs typeface="Cambria"/>
              </a:rPr>
              <a:t> Prototype</a:t>
            </a:r>
            <a:endParaRPr sz="1800" dirty="0">
              <a:latin typeface="Cambria"/>
              <a:cs typeface="Cambria"/>
            </a:endParaRPr>
          </a:p>
        </p:txBody>
      </p:sp>
      <p:sp>
        <p:nvSpPr>
          <p:cNvPr id="12" name="object 11">
            <a:extLst>
              <a:ext uri="{FF2B5EF4-FFF2-40B4-BE49-F238E27FC236}">
                <a16:creationId xmlns:a16="http://schemas.microsoft.com/office/drawing/2014/main" xmlns="" id="{227C0E00-8141-EEFD-3FE8-4A000282ADE2}"/>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72940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4502BF-8493-7A6F-DAA3-5929E80F2F0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A9BF4B03-63EF-FB74-B589-72E84E16A388}"/>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3861558-E7C7-1E37-9C71-85284466E5F0}"/>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F8A12911-223B-6276-4DB2-0D633991A646}"/>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917336B0-8A20-C8F3-BBD4-22EBF97D3C94}"/>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7A0A95E9-BA04-1697-EF8E-C27D6295369F}"/>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14</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165DC1F-78D7-24B0-D20C-2459AAAAFBE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C19A8859-266A-7488-58DE-464A3461C2D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73FCE30D-D0EF-B29F-607D-BBCBAB36D300}"/>
              </a:ext>
            </a:extLst>
          </p:cNvPr>
          <p:cNvSpPr txBox="1"/>
          <p:nvPr/>
        </p:nvSpPr>
        <p:spPr>
          <a:xfrm>
            <a:off x="1841804" y="1270380"/>
            <a:ext cx="9892996" cy="4801314"/>
          </a:xfrm>
          <a:prstGeom prst="rect">
            <a:avLst/>
          </a:prstGeom>
          <a:noFill/>
        </p:spPr>
        <p:txBody>
          <a:bodyPr wrap="square">
            <a:spAutoFit/>
          </a:bodyPr>
          <a:lstStyle/>
          <a:p>
            <a:r>
              <a:rPr lang="en-US" b="1" dirty="0"/>
              <a:t>Disadvantages</a:t>
            </a:r>
            <a:r>
              <a:rPr lang="en-US" dirty="0"/>
              <a:t> </a:t>
            </a:r>
          </a:p>
          <a:p>
            <a:endParaRPr lang="en-US" dirty="0"/>
          </a:p>
          <a:p>
            <a:r>
              <a:rPr lang="en-US" dirty="0"/>
              <a:t>There are few disadvantages in SMPS, such as The noise is present due to high frequency </a:t>
            </a:r>
            <a:r>
              <a:rPr lang="en-US" dirty="0" err="1"/>
              <a:t>switching.The</a:t>
            </a:r>
            <a:r>
              <a:rPr lang="en-US" dirty="0"/>
              <a:t> circuit is complex. It produces electromagnetic interference.</a:t>
            </a:r>
          </a:p>
          <a:p>
            <a:endParaRPr lang="en-US" dirty="0"/>
          </a:p>
          <a:p>
            <a:r>
              <a:rPr lang="en-US" b="1" dirty="0"/>
              <a:t> Advantages</a:t>
            </a:r>
          </a:p>
          <a:p>
            <a:endParaRPr lang="en-US" dirty="0"/>
          </a:p>
          <a:p>
            <a:r>
              <a:rPr lang="en-US" dirty="0"/>
              <a:t> The advantages of SMPS include, The efficiency is as high as 80 to 90% ,Less heat generation; less power wastage. Reduced harmonic feedback into the supply mains. The device is compact and small in size. The manufacturing cost is </a:t>
            </a:r>
            <a:r>
              <a:rPr lang="en-US" dirty="0" err="1"/>
              <a:t>reduced.Provision</a:t>
            </a:r>
            <a:r>
              <a:rPr lang="en-US" dirty="0"/>
              <a:t> for providing the required number of voltages.</a:t>
            </a:r>
          </a:p>
          <a:p>
            <a:endParaRPr lang="en-US" dirty="0"/>
          </a:p>
          <a:p>
            <a:r>
              <a:rPr lang="en-US" b="1" dirty="0"/>
              <a:t>Applications </a:t>
            </a:r>
          </a:p>
          <a:p>
            <a:endParaRPr lang="en-US" dirty="0"/>
          </a:p>
          <a:p>
            <a:r>
              <a:rPr lang="en-US" dirty="0"/>
              <a:t>There are many applications of SMPS. They are used in the motherboard of computers, mobile phone chargers, HVDC measurements, battery chargers, central power distribution, motor vehicles, consumer electronics, laptops, security systems, space stations, etc.</a:t>
            </a:r>
            <a:endParaRPr lang="en-IN" dirty="0"/>
          </a:p>
        </p:txBody>
      </p:sp>
      <p:sp>
        <p:nvSpPr>
          <p:cNvPr id="5" name="object 11">
            <a:extLst>
              <a:ext uri="{FF2B5EF4-FFF2-40B4-BE49-F238E27FC236}">
                <a16:creationId xmlns:a16="http://schemas.microsoft.com/office/drawing/2014/main" xmlns="" id="{828D355A-3622-C20E-662D-7F8DCA6F69A2}"/>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1608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7CBF12-B4CA-75F0-6A30-BBB81C5907B4}"/>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FFDF323-01D6-13C6-AA73-B63DE20A5319}"/>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5DA62AA0-90DB-8197-6453-33D2E7E6D27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EB3FBD18-4079-C05C-8E1E-B430400E8FFF}"/>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2858583-5E86-64B6-C010-1ED72F91B822}"/>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6B163F09-656F-0DDB-AF56-AFB9BE1DAF7D}"/>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15</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0430BFBF-FCBC-87C5-F79F-61C58A07BFE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380B16FD-A588-C6AB-6B87-60707AB36FF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object 11">
            <a:extLst>
              <a:ext uri="{FF2B5EF4-FFF2-40B4-BE49-F238E27FC236}">
                <a16:creationId xmlns:a16="http://schemas.microsoft.com/office/drawing/2014/main" xmlns="" id="{5919C434-6066-88D5-45BB-072DC4BBD10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pic>
        <p:nvPicPr>
          <p:cNvPr id="10" name="Picture 9">
            <a:extLst>
              <a:ext uri="{FF2B5EF4-FFF2-40B4-BE49-F238E27FC236}">
                <a16:creationId xmlns:a16="http://schemas.microsoft.com/office/drawing/2014/main" xmlns="" id="{5C6A67B2-2BF7-5992-9AE3-AEB01737B457}"/>
              </a:ext>
            </a:extLst>
          </p:cNvPr>
          <p:cNvPicPr>
            <a:picLocks noChangeAspect="1"/>
          </p:cNvPicPr>
          <p:nvPr/>
        </p:nvPicPr>
        <p:blipFill>
          <a:blip r:embed="rId3"/>
          <a:stretch>
            <a:fillRect/>
          </a:stretch>
        </p:blipFill>
        <p:spPr>
          <a:xfrm>
            <a:off x="460375" y="1185453"/>
            <a:ext cx="12417425" cy="6345520"/>
          </a:xfrm>
          <a:prstGeom prst="rect">
            <a:avLst/>
          </a:prstGeom>
        </p:spPr>
      </p:pic>
      <p:sp>
        <p:nvSpPr>
          <p:cNvPr id="11" name="object 2">
            <a:extLst>
              <a:ext uri="{FF2B5EF4-FFF2-40B4-BE49-F238E27FC236}">
                <a16:creationId xmlns:a16="http://schemas.microsoft.com/office/drawing/2014/main" xmlns="" id="{8D8B9F92-818F-750D-5010-94095C5FAFA7}"/>
              </a:ext>
            </a:extLst>
          </p:cNvPr>
          <p:cNvSpPr txBox="1">
            <a:spLocks/>
          </p:cNvSpPr>
          <p:nvPr/>
        </p:nvSpPr>
        <p:spPr>
          <a:xfrm>
            <a:off x="864920" y="383540"/>
            <a:ext cx="2526030"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Summary</a:t>
            </a:r>
            <a:endParaRPr lang="en-IN" sz="4800" dirty="0"/>
          </a:p>
        </p:txBody>
      </p:sp>
    </p:spTree>
    <p:extLst>
      <p:ext uri="{BB962C8B-B14F-4D97-AF65-F5344CB8AC3E}">
        <p14:creationId xmlns:p14="http://schemas.microsoft.com/office/powerpoint/2010/main" val="43909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ECB2C9-8A5E-E23D-70AC-5C4938A8ECF5}"/>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F319E817-B034-4C35-BA9A-701F818FBC5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71A0B0A1-A9D8-262E-0EB1-2590B02C6A0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66F65783-C4FF-9BD2-7BB4-F2E518B733A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533571FE-72A2-2601-D877-A306D28164A8}"/>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83A60600-7F2E-4E29-6401-14131E702B95}"/>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16</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58BDA23C-0332-22A1-B12E-563E5E0F253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D3BE531B-702D-BFC3-B8C7-BCF4A78ACECA}"/>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5" name="Rectangle 1">
            <a:extLst>
              <a:ext uri="{FF2B5EF4-FFF2-40B4-BE49-F238E27FC236}">
                <a16:creationId xmlns:a16="http://schemas.microsoft.com/office/drawing/2014/main" xmlns="" id="{4C552615-9F10-51C9-88FD-BD3B1482F784}"/>
              </a:ext>
            </a:extLst>
          </p:cNvPr>
          <p:cNvSpPr>
            <a:spLocks noChangeArrowheads="1"/>
          </p:cNvSpPr>
          <p:nvPr/>
        </p:nvSpPr>
        <p:spPr bwMode="auto">
          <a:xfrm>
            <a:off x="1776046" y="1011705"/>
            <a:ext cx="10668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Quiz: Main advantage of SMPS over linear supply:</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A) Simpler design</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B) Higher efficiency</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C) Low switching noise</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D) Bigger size</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rPr>
              <a:t>(Correct: 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Scenario: You are building a compact phone charger. Why SMPS is preferred over linear supply?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Real-time: An SMPS converts 230V AC mains to 12V DC. Describe the main blocks that achieve this conversion.</a:t>
            </a:r>
          </a:p>
        </p:txBody>
      </p:sp>
      <p:sp>
        <p:nvSpPr>
          <p:cNvPr id="8" name="object 11">
            <a:extLst>
              <a:ext uri="{FF2B5EF4-FFF2-40B4-BE49-F238E27FC236}">
                <a16:creationId xmlns:a16="http://schemas.microsoft.com/office/drawing/2014/main" xmlns="" id="{1B2A24E7-4EB0-5DBC-B2BD-35D053EDB4F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58416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F4790F-2828-C2ED-F54D-320DE51F3B0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C29EDF7D-1D74-0FF7-BC63-5092EB0882D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594D9636-F752-BD7D-0218-12A2EEF7DDFD}"/>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CFDE63C2-D1B6-EDE0-FB9D-6C8D9F1408F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D12A27C5-4CA3-B033-CB1A-3518705BAE8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847C222D-17F7-6062-4CEF-2B2D6B172D17}"/>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17</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4782A92-ADB1-0C38-05E1-D67F96111B6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01B41645-D914-A698-B0FA-537F65428F91}"/>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object 2">
            <a:extLst>
              <a:ext uri="{FF2B5EF4-FFF2-40B4-BE49-F238E27FC236}">
                <a16:creationId xmlns:a16="http://schemas.microsoft.com/office/drawing/2014/main" xmlns="" id="{80203D81-186A-889C-9181-672CDB1CE4C5}"/>
              </a:ext>
            </a:extLst>
          </p:cNvPr>
          <p:cNvSpPr txBox="1">
            <a:spLocks/>
          </p:cNvSpPr>
          <p:nvPr/>
        </p:nvSpPr>
        <p:spPr>
          <a:xfrm>
            <a:off x="4661408" y="401828"/>
            <a:ext cx="2884805"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References</a:t>
            </a:r>
            <a:endParaRPr lang="en-IN" sz="4800" dirty="0"/>
          </a:p>
        </p:txBody>
      </p:sp>
      <p:graphicFrame>
        <p:nvGraphicFramePr>
          <p:cNvPr id="9" name="Table 8">
            <a:extLst>
              <a:ext uri="{FF2B5EF4-FFF2-40B4-BE49-F238E27FC236}">
                <a16:creationId xmlns:a16="http://schemas.microsoft.com/office/drawing/2014/main" xmlns="" id="{8D5FDD1A-EBF9-D17A-BEE4-8ABBECCC1162}"/>
              </a:ext>
            </a:extLst>
          </p:cNvPr>
          <p:cNvGraphicFramePr>
            <a:graphicFrameLocks noGrp="1"/>
          </p:cNvGraphicFramePr>
          <p:nvPr>
            <p:extLst>
              <p:ext uri="{D42A27DB-BD31-4B8C-83A1-F6EECF244321}">
                <p14:modId xmlns:p14="http://schemas.microsoft.com/office/powerpoint/2010/main" val="1536606348"/>
              </p:ext>
            </p:extLst>
          </p:nvPr>
        </p:nvGraphicFramePr>
        <p:xfrm>
          <a:off x="731838" y="1892300"/>
          <a:ext cx="12447714" cy="2832100"/>
        </p:xfrm>
        <a:graphic>
          <a:graphicData uri="http://schemas.openxmlformats.org/drawingml/2006/table">
            <a:tbl>
              <a:tblPr firstRow="1" bandRow="1">
                <a:tableStyleId>{2D5ABB26-0587-4C30-8999-92F81FD0307C}</a:tableStyleId>
              </a:tblPr>
              <a:tblGrid>
                <a:gridCol w="12447714">
                  <a:extLst>
                    <a:ext uri="{9D8B030D-6E8A-4147-A177-3AD203B41FA5}">
                      <a16:colId xmlns:a16="http://schemas.microsoft.com/office/drawing/2014/main" xmlns="" val="2895506094"/>
                    </a:ext>
                  </a:extLst>
                </a:gridCol>
              </a:tblGrid>
              <a:tr h="1416050">
                <a:tc>
                  <a:txBody>
                    <a:bodyPr/>
                    <a:lstStyle/>
                    <a:p>
                      <a:pPr marL="68580">
                        <a:lnSpc>
                          <a:spcPct val="100000"/>
                        </a:lnSpc>
                        <a:spcBef>
                          <a:spcPts val="60"/>
                        </a:spcBef>
                        <a:tabLst>
                          <a:tab pos="2275205" algn="l"/>
                          <a:tab pos="2783205" algn="l"/>
                          <a:tab pos="4249420" algn="l"/>
                          <a:tab pos="4737100" algn="l"/>
                          <a:tab pos="5643880" algn="l"/>
                          <a:tab pos="6820534" algn="l"/>
                          <a:tab pos="7511415" algn="l"/>
                          <a:tab pos="8855075" algn="l"/>
                        </a:tabLst>
                      </a:pPr>
                      <a:r>
                        <a:rPr sz="1800" b="1" spc="-10" dirty="0">
                          <a:solidFill>
                            <a:srgbClr val="FFFFFF"/>
                          </a:solidFill>
                          <a:latin typeface="Calibri"/>
                          <a:cs typeface="Calibri"/>
                        </a:rPr>
                        <a:t>Muthusubramanian</a:t>
                      </a:r>
                      <a:r>
                        <a:rPr sz="1800" b="1" dirty="0">
                          <a:solidFill>
                            <a:srgbClr val="FFFFFF"/>
                          </a:solidFill>
                          <a:latin typeface="Calibri"/>
                          <a:cs typeface="Calibri"/>
                        </a:rPr>
                        <a:t>	</a:t>
                      </a:r>
                      <a:r>
                        <a:rPr sz="1800" b="1" spc="-25" dirty="0">
                          <a:solidFill>
                            <a:srgbClr val="FFFFFF"/>
                          </a:solidFill>
                          <a:latin typeface="Calibri"/>
                          <a:cs typeface="Calibri"/>
                        </a:rPr>
                        <a:t>R,</a:t>
                      </a:r>
                      <a:r>
                        <a:rPr sz="1800" b="1" dirty="0">
                          <a:solidFill>
                            <a:srgbClr val="FFFFFF"/>
                          </a:solidFill>
                          <a:latin typeface="Calibri"/>
                          <a:cs typeface="Calibri"/>
                        </a:rPr>
                        <a:t>	</a:t>
                      </a:r>
                      <a:r>
                        <a:rPr sz="1800" b="1" spc="-10" dirty="0">
                          <a:solidFill>
                            <a:srgbClr val="FFFFFF"/>
                          </a:solidFill>
                          <a:latin typeface="Calibri"/>
                          <a:cs typeface="Calibri"/>
                        </a:rPr>
                        <a:t>Salivahanan</a:t>
                      </a:r>
                      <a:r>
                        <a:rPr sz="1800" b="1" dirty="0">
                          <a:solidFill>
                            <a:srgbClr val="FFFFFF"/>
                          </a:solidFill>
                          <a:latin typeface="Calibri"/>
                          <a:cs typeface="Calibri"/>
                        </a:rPr>
                        <a:t>	</a:t>
                      </a:r>
                      <a:r>
                        <a:rPr sz="1800" b="1" spc="-25" dirty="0">
                          <a:solidFill>
                            <a:srgbClr val="FFFFFF"/>
                          </a:solidFill>
                          <a:latin typeface="Calibri"/>
                          <a:cs typeface="Calibri"/>
                        </a:rPr>
                        <a:t>S,</a:t>
                      </a:r>
                      <a:r>
                        <a:rPr sz="1800" b="1" dirty="0">
                          <a:solidFill>
                            <a:srgbClr val="FFFFFF"/>
                          </a:solidFill>
                          <a:latin typeface="Calibri"/>
                          <a:cs typeface="Calibri"/>
                        </a:rPr>
                        <a:t>	</a:t>
                      </a:r>
                      <a:r>
                        <a:rPr sz="1800" b="1" spc="-10" dirty="0">
                          <a:solidFill>
                            <a:srgbClr val="FFFFFF"/>
                          </a:solidFill>
                          <a:latin typeface="Calibri"/>
                          <a:cs typeface="Calibri"/>
                        </a:rPr>
                        <a:t>“Basic</a:t>
                      </a:r>
                      <a:r>
                        <a:rPr sz="1800" b="1" dirty="0">
                          <a:solidFill>
                            <a:srgbClr val="FFFFFF"/>
                          </a:solidFill>
                          <a:latin typeface="Calibri"/>
                          <a:cs typeface="Calibri"/>
                        </a:rPr>
                        <a:t>	</a:t>
                      </a:r>
                      <a:r>
                        <a:rPr sz="1800" b="1" spc="-10" dirty="0">
                          <a:solidFill>
                            <a:srgbClr val="FFFFFF"/>
                          </a:solidFill>
                          <a:latin typeface="Calibri"/>
                          <a:cs typeface="Calibri"/>
                        </a:rPr>
                        <a:t>Electrical</a:t>
                      </a:r>
                      <a:r>
                        <a:rPr sz="1800" b="1" dirty="0">
                          <a:solidFill>
                            <a:srgbClr val="FFFFFF"/>
                          </a:solidFill>
                          <a:latin typeface="Calibri"/>
                          <a:cs typeface="Calibri"/>
                        </a:rPr>
                        <a:t>	</a:t>
                      </a:r>
                      <a:r>
                        <a:rPr sz="1800" b="1" spc="-25" dirty="0">
                          <a:solidFill>
                            <a:srgbClr val="FFFFFF"/>
                          </a:solidFill>
                          <a:latin typeface="Calibri"/>
                          <a:cs typeface="Calibri"/>
                        </a:rPr>
                        <a:t>and</a:t>
                      </a:r>
                      <a:r>
                        <a:rPr sz="1800" b="1" dirty="0">
                          <a:solidFill>
                            <a:srgbClr val="FFFFFF"/>
                          </a:solidFill>
                          <a:latin typeface="Calibri"/>
                          <a:cs typeface="Calibri"/>
                        </a:rPr>
                        <a:t>	</a:t>
                      </a:r>
                      <a:r>
                        <a:rPr sz="1800" b="1" spc="-10" dirty="0">
                          <a:solidFill>
                            <a:srgbClr val="FFFFFF"/>
                          </a:solidFill>
                          <a:latin typeface="Calibri"/>
                          <a:cs typeface="Calibri"/>
                        </a:rPr>
                        <a:t>Electronics</a:t>
                      </a:r>
                      <a:r>
                        <a:rPr sz="1800" b="1" dirty="0">
                          <a:solidFill>
                            <a:srgbClr val="FFFFFF"/>
                          </a:solidFill>
                          <a:latin typeface="Calibri"/>
                          <a:cs typeface="Calibri"/>
                        </a:rPr>
                        <a:t>	</a:t>
                      </a:r>
                      <a:r>
                        <a:rPr sz="1800" b="1" spc="-10" dirty="0">
                          <a:solidFill>
                            <a:srgbClr val="FFFFFF"/>
                          </a:solidFill>
                          <a:latin typeface="Calibri"/>
                          <a:cs typeface="Calibri"/>
                        </a:rPr>
                        <a:t>Engineering”,</a:t>
                      </a:r>
                      <a:endParaRPr sz="1800" dirty="0">
                        <a:latin typeface="Calibri"/>
                        <a:cs typeface="Calibri"/>
                      </a:endParaRPr>
                    </a:p>
                    <a:p>
                      <a:pPr marL="68580">
                        <a:lnSpc>
                          <a:spcPct val="100000"/>
                        </a:lnSpc>
                        <a:spcBef>
                          <a:spcPts val="325"/>
                        </a:spcBef>
                      </a:pPr>
                      <a:r>
                        <a:rPr sz="1800" b="1" spc="-10" dirty="0">
                          <a:solidFill>
                            <a:srgbClr val="FFFFFF"/>
                          </a:solidFill>
                          <a:latin typeface="Calibri"/>
                          <a:cs typeface="Calibri"/>
                        </a:rPr>
                        <a:t>TataMcGrawHillPublishers,2014.</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2288759364"/>
                  </a:ext>
                </a:extLst>
              </a:tr>
              <a:tr h="1416050">
                <a:tc>
                  <a:txBody>
                    <a:bodyPr/>
                    <a:lstStyle/>
                    <a:p>
                      <a:pPr marL="68580">
                        <a:lnSpc>
                          <a:spcPct val="100000"/>
                        </a:lnSpc>
                        <a:spcBef>
                          <a:spcPts val="60"/>
                        </a:spcBef>
                      </a:pPr>
                      <a:r>
                        <a:rPr sz="1800" dirty="0">
                          <a:latin typeface="Calibri"/>
                          <a:cs typeface="Calibri"/>
                        </a:rPr>
                        <a:t>Kothari</a:t>
                      </a:r>
                      <a:r>
                        <a:rPr sz="1800" spc="295" dirty="0">
                          <a:latin typeface="Calibri"/>
                          <a:cs typeface="Calibri"/>
                        </a:rPr>
                        <a:t> </a:t>
                      </a:r>
                      <a:r>
                        <a:rPr sz="1800" dirty="0">
                          <a:latin typeface="Calibri"/>
                          <a:cs typeface="Calibri"/>
                        </a:rPr>
                        <a:t>DP</a:t>
                      </a:r>
                      <a:r>
                        <a:rPr sz="1800" spc="290" dirty="0">
                          <a:latin typeface="Calibri"/>
                          <a:cs typeface="Calibri"/>
                        </a:rPr>
                        <a:t> </a:t>
                      </a:r>
                      <a:r>
                        <a:rPr sz="1800" dirty="0">
                          <a:latin typeface="Calibri"/>
                          <a:cs typeface="Calibri"/>
                        </a:rPr>
                        <a:t>and</a:t>
                      </a:r>
                      <a:r>
                        <a:rPr sz="1800" spc="320" dirty="0">
                          <a:latin typeface="Calibri"/>
                          <a:cs typeface="Calibri"/>
                        </a:rPr>
                        <a:t> </a:t>
                      </a:r>
                      <a:r>
                        <a:rPr sz="1800" dirty="0">
                          <a:latin typeface="Calibri"/>
                          <a:cs typeface="Calibri"/>
                        </a:rPr>
                        <a:t>I.J</a:t>
                      </a:r>
                      <a:r>
                        <a:rPr sz="1800" spc="305" dirty="0">
                          <a:latin typeface="Calibri"/>
                          <a:cs typeface="Calibri"/>
                        </a:rPr>
                        <a:t> </a:t>
                      </a:r>
                      <a:r>
                        <a:rPr sz="1800" dirty="0">
                          <a:latin typeface="Calibri"/>
                          <a:cs typeface="Calibri"/>
                        </a:rPr>
                        <a:t>Nagrath,</a:t>
                      </a:r>
                      <a:r>
                        <a:rPr sz="1800" spc="295" dirty="0">
                          <a:latin typeface="Calibri"/>
                          <a:cs typeface="Calibri"/>
                        </a:rPr>
                        <a:t> </a:t>
                      </a:r>
                      <a:r>
                        <a:rPr sz="1800" dirty="0">
                          <a:latin typeface="Calibri"/>
                          <a:cs typeface="Calibri"/>
                        </a:rPr>
                        <a:t>“Basic</a:t>
                      </a:r>
                      <a:r>
                        <a:rPr sz="1800" spc="300" dirty="0">
                          <a:latin typeface="Calibri"/>
                          <a:cs typeface="Calibri"/>
                        </a:rPr>
                        <a:t> </a:t>
                      </a:r>
                      <a:r>
                        <a:rPr sz="1800" dirty="0">
                          <a:latin typeface="Calibri"/>
                          <a:cs typeface="Calibri"/>
                        </a:rPr>
                        <a:t>Electrical</a:t>
                      </a:r>
                      <a:r>
                        <a:rPr sz="1800" spc="335" dirty="0">
                          <a:latin typeface="Calibri"/>
                          <a:cs typeface="Calibri"/>
                        </a:rPr>
                        <a:t> </a:t>
                      </a:r>
                      <a:r>
                        <a:rPr sz="1800" dirty="0">
                          <a:latin typeface="Calibri"/>
                          <a:cs typeface="Calibri"/>
                        </a:rPr>
                        <a:t>and</a:t>
                      </a:r>
                      <a:r>
                        <a:rPr sz="1800" spc="310" dirty="0">
                          <a:latin typeface="Calibri"/>
                          <a:cs typeface="Calibri"/>
                        </a:rPr>
                        <a:t> </a:t>
                      </a:r>
                      <a:r>
                        <a:rPr sz="1800" dirty="0">
                          <a:latin typeface="Calibri"/>
                          <a:cs typeface="Calibri"/>
                        </a:rPr>
                        <a:t>Electronics</a:t>
                      </a:r>
                      <a:r>
                        <a:rPr sz="1800" spc="335" dirty="0">
                          <a:latin typeface="Calibri"/>
                          <a:cs typeface="Calibri"/>
                        </a:rPr>
                        <a:t> </a:t>
                      </a:r>
                      <a:r>
                        <a:rPr sz="1800" dirty="0">
                          <a:latin typeface="Calibri"/>
                          <a:cs typeface="Calibri"/>
                        </a:rPr>
                        <a:t>Engineering”,</a:t>
                      </a:r>
                      <a:r>
                        <a:rPr sz="1800" spc="325" dirty="0">
                          <a:latin typeface="Calibri"/>
                          <a:cs typeface="Calibri"/>
                        </a:rPr>
                        <a:t> </a:t>
                      </a:r>
                      <a:r>
                        <a:rPr sz="1800" dirty="0">
                          <a:latin typeface="Calibri"/>
                          <a:cs typeface="Calibri"/>
                        </a:rPr>
                        <a:t>Second</a:t>
                      </a:r>
                      <a:r>
                        <a:rPr sz="1800" spc="315" dirty="0">
                          <a:latin typeface="Calibri"/>
                          <a:cs typeface="Calibri"/>
                        </a:rPr>
                        <a:t> </a:t>
                      </a:r>
                      <a:r>
                        <a:rPr sz="1800" dirty="0">
                          <a:latin typeface="Calibri"/>
                          <a:cs typeface="Calibri"/>
                        </a:rPr>
                        <a:t>Edition,</a:t>
                      </a:r>
                      <a:r>
                        <a:rPr sz="1800" spc="330" dirty="0">
                          <a:latin typeface="Calibri"/>
                          <a:cs typeface="Calibri"/>
                        </a:rPr>
                        <a:t> </a:t>
                      </a:r>
                      <a:r>
                        <a:rPr sz="1800" dirty="0">
                          <a:latin typeface="Calibri"/>
                          <a:cs typeface="Calibri"/>
                        </a:rPr>
                        <a:t>McGraw</a:t>
                      </a:r>
                      <a:r>
                        <a:rPr sz="1800" spc="315" dirty="0">
                          <a:latin typeface="Calibri"/>
                          <a:cs typeface="Calibri"/>
                        </a:rPr>
                        <a:t> </a:t>
                      </a:r>
                      <a:r>
                        <a:rPr sz="1800" spc="-20" dirty="0">
                          <a:latin typeface="Calibri"/>
                          <a:cs typeface="Calibri"/>
                        </a:rPr>
                        <a:t>Hill</a:t>
                      </a:r>
                      <a:endParaRPr sz="1800" dirty="0">
                        <a:latin typeface="Calibri"/>
                        <a:cs typeface="Calibri"/>
                      </a:endParaRPr>
                    </a:p>
                    <a:p>
                      <a:pPr marL="68580">
                        <a:lnSpc>
                          <a:spcPct val="100000"/>
                        </a:lnSpc>
                        <a:spcBef>
                          <a:spcPts val="330"/>
                        </a:spcBef>
                      </a:pPr>
                      <a:r>
                        <a:rPr sz="1800" dirty="0">
                          <a:latin typeface="Calibri"/>
                          <a:cs typeface="Calibri"/>
                        </a:rPr>
                        <a:t>Education,</a:t>
                      </a:r>
                      <a:r>
                        <a:rPr sz="1800" spc="305" dirty="0">
                          <a:latin typeface="Calibri"/>
                          <a:cs typeface="Calibri"/>
                        </a:rPr>
                        <a:t> </a:t>
                      </a:r>
                      <a:r>
                        <a:rPr sz="1800" spc="-20" dirty="0">
                          <a:latin typeface="Calibri"/>
                          <a:cs typeface="Calibri"/>
                        </a:rPr>
                        <a:t>2020.</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726972531"/>
                  </a:ext>
                </a:extLst>
              </a:tr>
            </a:tbl>
          </a:graphicData>
        </a:graphic>
      </p:graphicFrame>
      <mc:AlternateContent xmlns:mc="http://schemas.openxmlformats.org/markup-compatibility/2006">
        <mc:Choice xmlns:am3d="http://schemas.microsoft.com/office/drawing/2017/model3d" xmlns="" Requires="am3d">
          <p:graphicFrame>
            <p:nvGraphicFramePr>
              <p:cNvPr id="10" name="3D Model 9" descr="Thumbs Up Emoji">
                <a:extLst>
                  <a:ext uri="{FF2B5EF4-FFF2-40B4-BE49-F238E27FC236}">
                    <a16:creationId xmlns:a16="http://schemas.microsoft.com/office/drawing/2014/main" id="{A20EC983-706F-D835-D2F8-E23CA69C9630}"/>
                  </a:ext>
                </a:extLst>
              </p:cNvPr>
              <p:cNvGraphicFramePr>
                <a:graphicFrameLocks noChangeAspect="1"/>
              </p:cNvGraphicFramePr>
              <p:nvPr>
                <p:extLst>
                  <p:ext uri="{D42A27DB-BD31-4B8C-83A1-F6EECF244321}">
                    <p14:modId xmlns:p14="http://schemas.microsoft.com/office/powerpoint/2010/main" val="1754424422"/>
                  </p:ext>
                </p:extLst>
              </p:nvPr>
            </p:nvGraphicFramePr>
            <p:xfrm>
              <a:off x="8716070" y="4887902"/>
              <a:ext cx="1359706" cy="1437675"/>
            </p:xfrm>
            <a:graphic>
              <a:graphicData uri="http://schemas.microsoft.com/office/drawing/2017/model3d">
                <am3d:model3d r:embed="rId3">
                  <am3d:spPr>
                    <a:xfrm>
                      <a:off x="0" y="0"/>
                      <a:ext cx="1359706" cy="1437675"/>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x="-679327" ay="292042" az="-58397"/>
                    <am3d:postTrans dx="0" dy="0" dz="0"/>
                  </am3d:trans>
                  <am3d:raster rName="Office3DRenderer" rVer="16.0.8326">
                    <am3d:blip r:embed="rId4"/>
                  </am3d:raster>
                  <am3d:objViewport viewportSz="1959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Thumbs Up Emoji">
                <a:extLst>
                  <a:ext uri="{FF2B5EF4-FFF2-40B4-BE49-F238E27FC236}">
                    <a16:creationId xmlns:a16="http://schemas.microsoft.com/office/drawing/2014/main" xmlns="" id="{A20EC983-706F-D835-D2F8-E23CA69C9630}"/>
                  </a:ext>
                </a:extLst>
              </p:cNvPr>
              <p:cNvPicPr>
                <a:picLocks noGrp="1" noRot="1" noChangeAspect="1" noMove="1" noResize="1" noEditPoints="1" noAdjustHandles="1" noChangeArrowheads="1" noChangeShapeType="1" noCrop="1"/>
              </p:cNvPicPr>
              <p:nvPr/>
            </p:nvPicPr>
            <p:blipFill>
              <a:blip r:embed="rId5"/>
              <a:stretch>
                <a:fillRect/>
              </a:stretch>
            </p:blipFill>
            <p:spPr>
              <a:xfrm>
                <a:off x="8716070" y="4887902"/>
                <a:ext cx="1359706" cy="1437675"/>
              </a:xfrm>
              <a:prstGeom prst="rect">
                <a:avLst/>
              </a:prstGeom>
            </p:spPr>
          </p:pic>
        </mc:Fallback>
      </mc:AlternateContent>
      <p:sp>
        <p:nvSpPr>
          <p:cNvPr id="11" name="Rectangle 10">
            <a:extLst>
              <a:ext uri="{FF2B5EF4-FFF2-40B4-BE49-F238E27FC236}">
                <a16:creationId xmlns:a16="http://schemas.microsoft.com/office/drawing/2014/main" xmlns="" id="{A3474ADE-3372-861A-4A0F-12472243B7C3}"/>
              </a:ext>
            </a:extLst>
          </p:cNvPr>
          <p:cNvSpPr/>
          <p:nvPr/>
        </p:nvSpPr>
        <p:spPr>
          <a:xfrm>
            <a:off x="3006761" y="5367835"/>
            <a:ext cx="7086600" cy="1631216"/>
          </a:xfrm>
          <a:prstGeom prst="rect">
            <a:avLst/>
          </a:prstGeom>
          <a:noFill/>
        </p:spPr>
        <p:txBody>
          <a:bodyPr wrap="square" lIns="91440" tIns="45720" rIns="91440" bIns="45720">
            <a:spAutoFit/>
            <a:scene3d>
              <a:camera prst="perspectiveContrastingRightFacing"/>
              <a:lightRig rig="threePt" dir="t"/>
            </a:scene3d>
            <a:sp3d extrusionH="57150">
              <a:bevelT w="38100" h="38100"/>
            </a:sp3d>
          </a:bodyPr>
          <a:lstStyle/>
          <a:p>
            <a:pPr algn="ctr"/>
            <a:r>
              <a:rPr lang="en-US" sz="10000" b="1" dirty="0">
                <a:ln w="22225">
                  <a:solidFill>
                    <a:schemeClr val="accent2"/>
                  </a:solidFill>
                  <a:prstDash val="solid"/>
                </a:ln>
                <a:solidFill>
                  <a:schemeClr val="accent2">
                    <a:lumMod val="40000"/>
                    <a:lumOff val="60000"/>
                  </a:schemeClr>
                </a:solidFill>
              </a:rPr>
              <a:t>Thank</a:t>
            </a:r>
            <a:r>
              <a:rPr lang="en-US" sz="5400" b="1" dirty="0">
                <a:ln w="22225">
                  <a:solidFill>
                    <a:schemeClr val="accent2"/>
                  </a:solidFill>
                  <a:prstDash val="solid"/>
                </a:ln>
                <a:solidFill>
                  <a:schemeClr val="accent2">
                    <a:lumMod val="40000"/>
                    <a:lumOff val="60000"/>
                  </a:schemeClr>
                </a:solidFill>
              </a:rPr>
              <a:t> </a:t>
            </a:r>
            <a:r>
              <a:rPr lang="en-US" sz="10000" b="1" dirty="0">
                <a:ln w="22225">
                  <a:solidFill>
                    <a:schemeClr val="accent2"/>
                  </a:solidFill>
                  <a:prstDash val="solid"/>
                </a:ln>
                <a:solidFill>
                  <a:schemeClr val="accent2">
                    <a:lumMod val="40000"/>
                    <a:lumOff val="60000"/>
                  </a:schemeClr>
                </a:solidFill>
              </a:rPr>
              <a:t>you</a:t>
            </a:r>
          </a:p>
        </p:txBody>
      </p:sp>
      <p:sp>
        <p:nvSpPr>
          <p:cNvPr id="12" name="object 11">
            <a:extLst>
              <a:ext uri="{FF2B5EF4-FFF2-40B4-BE49-F238E27FC236}">
                <a16:creationId xmlns:a16="http://schemas.microsoft.com/office/drawing/2014/main" xmlns="" id="{879E9D64-CBDD-2083-24B1-090FDF075E06}"/>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02089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58FAEF-57FD-B143-25BE-4C3957567802}"/>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9A5B12D-59F6-F9DC-0D4A-AFD8A38E670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3CCE8A68-D9FA-5600-8000-FAAED44533B3}"/>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EA731D22-D20B-B8ED-C010-C8323321E94A}"/>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4A5878CD-2537-68F2-4303-B38AF419FDF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19E9AF1D-7D15-3B38-8FFE-EDE04F7DB69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D354394-2506-F94D-8D19-47B444F7A4A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2D605F16-3578-62AF-9D0F-7A95537DF39A}"/>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13" name="Picture 12">
            <a:extLst>
              <a:ext uri="{FF2B5EF4-FFF2-40B4-BE49-F238E27FC236}">
                <a16:creationId xmlns:a16="http://schemas.microsoft.com/office/drawing/2014/main" xmlns="" id="{F3005BE5-1783-CA98-5B98-3B877C7F1E23}"/>
              </a:ext>
            </a:extLst>
          </p:cNvPr>
          <p:cNvPicPr>
            <a:picLocks noChangeAspect="1"/>
          </p:cNvPicPr>
          <p:nvPr/>
        </p:nvPicPr>
        <p:blipFill>
          <a:blip r:embed="rId3"/>
          <a:stretch>
            <a:fillRect/>
          </a:stretch>
        </p:blipFill>
        <p:spPr>
          <a:xfrm>
            <a:off x="1208823" y="766295"/>
            <a:ext cx="12212754" cy="6697010"/>
          </a:xfrm>
          <a:prstGeom prst="rect">
            <a:avLst/>
          </a:prstGeom>
        </p:spPr>
      </p:pic>
      <p:sp>
        <p:nvSpPr>
          <p:cNvPr id="14" name="TextBox 13">
            <a:extLst>
              <a:ext uri="{FF2B5EF4-FFF2-40B4-BE49-F238E27FC236}">
                <a16:creationId xmlns:a16="http://schemas.microsoft.com/office/drawing/2014/main" xmlns="" id="{587EA97C-5F80-8572-CD1B-B9EA9B4D68BE}"/>
              </a:ext>
            </a:extLst>
          </p:cNvPr>
          <p:cNvSpPr txBox="1"/>
          <p:nvPr/>
        </p:nvSpPr>
        <p:spPr>
          <a:xfrm>
            <a:off x="5393843" y="189308"/>
            <a:ext cx="3429000" cy="523220"/>
          </a:xfrm>
          <a:prstGeom prst="rect">
            <a:avLst/>
          </a:prstGeom>
          <a:noFill/>
        </p:spPr>
        <p:txBody>
          <a:bodyPr wrap="square" rtlCol="0">
            <a:spAutoFit/>
          </a:bodyPr>
          <a:lstStyle/>
          <a:p>
            <a:r>
              <a:rPr lang="en-US" sz="2800" b="1" dirty="0">
                <a:solidFill>
                  <a:srgbClr val="FF0000"/>
                </a:solidFill>
              </a:rPr>
              <a:t>Story Telling</a:t>
            </a:r>
            <a:endParaRPr lang="en-IN" sz="2800" b="1" dirty="0">
              <a:solidFill>
                <a:srgbClr val="FF0000"/>
              </a:solidFill>
            </a:endParaRPr>
          </a:p>
        </p:txBody>
      </p:sp>
      <p:sp>
        <p:nvSpPr>
          <p:cNvPr id="15" name="object 11">
            <a:extLst>
              <a:ext uri="{FF2B5EF4-FFF2-40B4-BE49-F238E27FC236}">
                <a16:creationId xmlns:a16="http://schemas.microsoft.com/office/drawing/2014/main" xmlns="" id="{1EBC559A-3912-0E21-5196-9F1C8EDCE08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17862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D88628-C061-54DE-4BC4-F65F0E14D690}"/>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1F62A128-2E08-6A94-3B7F-9465AAC52382}"/>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F13BB443-361F-402C-8613-3667976306A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5A4D66A6-AA80-B714-97BF-095E258AA201}"/>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6A514362-668C-BD6D-7FEF-AE607F500ACF}"/>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BF1927D-DFB9-B6A7-A5E4-C018B186ACA0}"/>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3</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78ADECC3-A797-FA7E-4CF8-625F17B9645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9BBAB1D5-60CC-712A-5752-C87FB4B9A41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4F5E4B03-EE8B-0C9B-FA85-FEA3691459E6}"/>
              </a:ext>
            </a:extLst>
          </p:cNvPr>
          <p:cNvSpPr txBox="1"/>
          <p:nvPr/>
        </p:nvSpPr>
        <p:spPr>
          <a:xfrm>
            <a:off x="1295704" y="787590"/>
            <a:ext cx="11124896" cy="2585323"/>
          </a:xfrm>
          <a:prstGeom prst="rect">
            <a:avLst/>
          </a:prstGeom>
          <a:noFill/>
        </p:spPr>
        <p:txBody>
          <a:bodyPr wrap="square">
            <a:spAutoFit/>
          </a:bodyPr>
          <a:lstStyle/>
          <a:p>
            <a:r>
              <a:rPr lang="en-US" dirty="0"/>
              <a:t>Disadvantages of LPS </a:t>
            </a:r>
          </a:p>
          <a:p>
            <a:endParaRPr lang="en-US" dirty="0"/>
          </a:p>
          <a:p>
            <a:r>
              <a:rPr lang="en-US" dirty="0"/>
              <a:t>The transformers used are heavier and large. The heat dissipation is more. The efficiency of linear power supply is 40 to 50%Power is wasted in the form of heat in LPS circuits. </a:t>
            </a:r>
          </a:p>
          <a:p>
            <a:endParaRPr lang="en-US" dirty="0"/>
          </a:p>
          <a:p>
            <a:r>
              <a:rPr lang="en-US" dirty="0"/>
              <a:t>Single output voltage is obtained. The block diagram of a Linear Power Supply is as shown in the following figure 5.4.1. In spite of the above disadvantages, Linear Power Supplies are widely used in low-noise amplifiers, test equipment, control circuits. In addition, they are also used in data acquisition and signal processing.</a:t>
            </a:r>
            <a:endParaRPr lang="en-IN" dirty="0"/>
          </a:p>
        </p:txBody>
      </p:sp>
      <p:pic>
        <p:nvPicPr>
          <p:cNvPr id="10" name="Picture 9">
            <a:extLst>
              <a:ext uri="{FF2B5EF4-FFF2-40B4-BE49-F238E27FC236}">
                <a16:creationId xmlns:a16="http://schemas.microsoft.com/office/drawing/2014/main" xmlns="" id="{365D111A-1957-9443-E37D-C7FD743518AD}"/>
              </a:ext>
            </a:extLst>
          </p:cNvPr>
          <p:cNvPicPr>
            <a:picLocks noChangeAspect="1"/>
          </p:cNvPicPr>
          <p:nvPr/>
        </p:nvPicPr>
        <p:blipFill>
          <a:blip r:embed="rId3"/>
          <a:stretch>
            <a:fillRect/>
          </a:stretch>
        </p:blipFill>
        <p:spPr>
          <a:xfrm>
            <a:off x="155575" y="3811284"/>
            <a:ext cx="13619599" cy="1657411"/>
          </a:xfrm>
          <a:prstGeom prst="rect">
            <a:avLst/>
          </a:prstGeom>
        </p:spPr>
      </p:pic>
      <p:sp>
        <p:nvSpPr>
          <p:cNvPr id="12" name="TextBox 11">
            <a:extLst>
              <a:ext uri="{FF2B5EF4-FFF2-40B4-BE49-F238E27FC236}">
                <a16:creationId xmlns:a16="http://schemas.microsoft.com/office/drawing/2014/main" xmlns="" id="{BE6A0F9F-B57A-3DA1-F19B-81D67EFD819B}"/>
              </a:ext>
            </a:extLst>
          </p:cNvPr>
          <p:cNvSpPr txBox="1"/>
          <p:nvPr/>
        </p:nvSpPr>
        <p:spPr>
          <a:xfrm>
            <a:off x="3886200" y="5928433"/>
            <a:ext cx="7321060" cy="369332"/>
          </a:xfrm>
          <a:prstGeom prst="rect">
            <a:avLst/>
          </a:prstGeom>
          <a:noFill/>
        </p:spPr>
        <p:txBody>
          <a:bodyPr wrap="square">
            <a:spAutoFit/>
          </a:bodyPr>
          <a:lstStyle/>
          <a:p>
            <a:r>
              <a:rPr lang="en-US" dirty="0"/>
              <a:t>Figure 5.4.1 A Linear mode power Supply Components </a:t>
            </a:r>
            <a:endParaRPr lang="en-IN" dirty="0"/>
          </a:p>
        </p:txBody>
      </p:sp>
      <p:sp>
        <p:nvSpPr>
          <p:cNvPr id="5" name="object 11">
            <a:extLst>
              <a:ext uri="{FF2B5EF4-FFF2-40B4-BE49-F238E27FC236}">
                <a16:creationId xmlns:a16="http://schemas.microsoft.com/office/drawing/2014/main" xmlns="" id="{80A3BA2A-2129-BFD0-AB02-1C0AC14B333A}"/>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408709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299737-46C6-8C52-EF9D-7E70726D2EAB}"/>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A6BE2B97-E985-50FA-B017-2E458449925A}"/>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B6275272-5C05-87C0-784F-0C072A0F94F9}"/>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D9CBD284-7F72-09EF-3F27-9EC8D7EBBF33}"/>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B7A2525E-A872-7515-CB5B-99A7E711272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B29909DA-3D0E-A279-9930-3ADFEF56DE51}"/>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4</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2B5C1A71-19DF-3E61-C3EB-659B51AD1006}"/>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FA378FBF-99DD-A3BF-78FC-32DA35F7238C}"/>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5" name="object 4">
            <a:extLst>
              <a:ext uri="{FF2B5EF4-FFF2-40B4-BE49-F238E27FC236}">
                <a16:creationId xmlns:a16="http://schemas.microsoft.com/office/drawing/2014/main" xmlns="" id="{814572BE-5CD5-08F3-EADF-34ABEA589A03}"/>
              </a:ext>
            </a:extLst>
          </p:cNvPr>
          <p:cNvPicPr/>
          <p:nvPr/>
        </p:nvPicPr>
        <p:blipFill>
          <a:blip r:embed="rId3" cstate="print"/>
          <a:stretch>
            <a:fillRect/>
          </a:stretch>
        </p:blipFill>
        <p:spPr>
          <a:xfrm>
            <a:off x="2133600" y="1121089"/>
            <a:ext cx="9753600" cy="5203512"/>
          </a:xfrm>
          <a:prstGeom prst="rect">
            <a:avLst/>
          </a:prstGeom>
        </p:spPr>
      </p:pic>
      <p:sp>
        <p:nvSpPr>
          <p:cNvPr id="10" name="TextBox 9">
            <a:extLst>
              <a:ext uri="{FF2B5EF4-FFF2-40B4-BE49-F238E27FC236}">
                <a16:creationId xmlns:a16="http://schemas.microsoft.com/office/drawing/2014/main" xmlns="" id="{375218E8-1E7D-B3E2-3C69-27B7CFFB0FE5}"/>
              </a:ext>
            </a:extLst>
          </p:cNvPr>
          <p:cNvSpPr txBox="1"/>
          <p:nvPr/>
        </p:nvSpPr>
        <p:spPr>
          <a:xfrm>
            <a:off x="2971800" y="447566"/>
            <a:ext cx="7321060" cy="369332"/>
          </a:xfrm>
          <a:prstGeom prst="rect">
            <a:avLst/>
          </a:prstGeom>
          <a:noFill/>
        </p:spPr>
        <p:txBody>
          <a:bodyPr wrap="square">
            <a:spAutoFit/>
          </a:bodyPr>
          <a:lstStyle/>
          <a:p>
            <a:pPr marL="364490" algn="ctr">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Empathize</a:t>
            </a:r>
            <a:endParaRPr lang="en-IN" sz="1800" dirty="0">
              <a:latin typeface="Cambria"/>
              <a:cs typeface="Cambria"/>
            </a:endParaRPr>
          </a:p>
        </p:txBody>
      </p:sp>
      <p:sp>
        <p:nvSpPr>
          <p:cNvPr id="8" name="object 11">
            <a:extLst>
              <a:ext uri="{FF2B5EF4-FFF2-40B4-BE49-F238E27FC236}">
                <a16:creationId xmlns:a16="http://schemas.microsoft.com/office/drawing/2014/main" xmlns="" id="{9EC416B4-C839-E008-50CC-690CBCC26A1B}"/>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44079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877800" y="304800"/>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5</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5" name="object 9">
            <a:extLst>
              <a:ext uri="{FF2B5EF4-FFF2-40B4-BE49-F238E27FC236}">
                <a16:creationId xmlns:a16="http://schemas.microsoft.com/office/drawing/2014/main" xmlns="" id="{1AB22354-A06F-9BA2-57BB-D7D4A95721C9}"/>
              </a:ext>
            </a:extLst>
          </p:cNvPr>
          <p:cNvPicPr/>
          <p:nvPr/>
        </p:nvPicPr>
        <p:blipFill>
          <a:blip r:embed="rId3" cstate="print"/>
          <a:stretch>
            <a:fillRect/>
          </a:stretch>
        </p:blipFill>
        <p:spPr>
          <a:xfrm>
            <a:off x="2133600" y="1752600"/>
            <a:ext cx="9067800" cy="4513059"/>
          </a:xfrm>
          <a:prstGeom prst="rect">
            <a:avLst/>
          </a:prstGeom>
        </p:spPr>
      </p:pic>
      <p:sp>
        <p:nvSpPr>
          <p:cNvPr id="8" name="object 8">
            <a:extLst>
              <a:ext uri="{FF2B5EF4-FFF2-40B4-BE49-F238E27FC236}">
                <a16:creationId xmlns:a16="http://schemas.microsoft.com/office/drawing/2014/main" xmlns="" id="{73F8F6F1-9B8E-8F41-D3BA-C229E9212826}"/>
              </a:ext>
            </a:extLst>
          </p:cNvPr>
          <p:cNvSpPr txBox="1"/>
          <p:nvPr/>
        </p:nvSpPr>
        <p:spPr>
          <a:xfrm>
            <a:off x="6190615" y="637730"/>
            <a:ext cx="1124585" cy="299720"/>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DEFINE</a:t>
            </a:r>
            <a:endParaRPr sz="1800" dirty="0">
              <a:latin typeface="Cambria"/>
              <a:cs typeface="Cambria"/>
            </a:endParaRPr>
          </a:p>
        </p:txBody>
      </p:sp>
      <p:sp>
        <p:nvSpPr>
          <p:cNvPr id="9" name="object 11">
            <a:extLst>
              <a:ext uri="{FF2B5EF4-FFF2-40B4-BE49-F238E27FC236}">
                <a16:creationId xmlns:a16="http://schemas.microsoft.com/office/drawing/2014/main" xmlns="" id="{416F3319-A252-2D16-0742-8058D064658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951658-BFB3-631E-88EE-AA800249C495}"/>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7565111-669C-C64D-8280-E1C87917B89C}"/>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E00BF51-E1EB-FD90-E02E-5A9355970A13}"/>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35380BDA-435E-F6CE-7AD4-DC9790936053}"/>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516BE6E-765E-AF65-97EF-1F5E6277AA5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41ED122F-C79E-0146-B522-4EC53E49CB89}"/>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6</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5B90DFA8-0627-9F23-A14E-E6313D853B6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D6F9797C-B2EC-2EBE-7CEE-E280A24821DA}"/>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C5D5CD22-24C9-6BE3-2643-392B9491682E}"/>
              </a:ext>
            </a:extLst>
          </p:cNvPr>
          <p:cNvSpPr txBox="1"/>
          <p:nvPr/>
        </p:nvSpPr>
        <p:spPr>
          <a:xfrm>
            <a:off x="2362200" y="2304048"/>
            <a:ext cx="7321060" cy="3621504"/>
          </a:xfrm>
          <a:prstGeom prst="rect">
            <a:avLst/>
          </a:prstGeom>
          <a:noFill/>
        </p:spPr>
        <p:txBody>
          <a:bodyPr wrap="square">
            <a:spAutoFit/>
          </a:bodyPr>
          <a:lstStyle/>
          <a:p>
            <a:pPr algn="l" fontAlgn="base">
              <a:spcBef>
                <a:spcPts val="300"/>
              </a:spcBef>
              <a:spcAft>
                <a:spcPts val="300"/>
              </a:spcAft>
              <a:buNone/>
            </a:pPr>
            <a:r>
              <a:rPr lang="en-US" b="1" i="0" dirty="0">
                <a:solidFill>
                  <a:srgbClr val="273239"/>
                </a:solidFill>
                <a:effectLst/>
                <a:latin typeface="Nunito" pitchFamily="2" charset="0"/>
              </a:rPr>
              <a:t>Content</a:t>
            </a: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3"/>
              </a:rPr>
              <a:t>What is SMPS?</a:t>
            </a:r>
            <a:endParaRPr lang="en-US" b="0" i="0" dirty="0">
              <a:solidFill>
                <a:srgbClr val="273239"/>
              </a:solidFill>
              <a:effectLst/>
              <a:latin typeface="Nunito" pitchFamily="2" charset="0"/>
            </a:endParaRP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4"/>
              </a:rPr>
              <a:t>Working Principle of SMPS</a:t>
            </a:r>
            <a:endParaRPr lang="en-US" b="0" i="0" dirty="0">
              <a:solidFill>
                <a:srgbClr val="273239"/>
              </a:solidFill>
              <a:effectLst/>
              <a:latin typeface="Nunito" pitchFamily="2" charset="0"/>
            </a:endParaRP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5"/>
              </a:rPr>
              <a:t>Types of SMPS</a:t>
            </a:r>
            <a:endParaRPr lang="en-US" b="0" i="0" dirty="0">
              <a:solidFill>
                <a:srgbClr val="273239"/>
              </a:solidFill>
              <a:effectLst/>
              <a:latin typeface="Nunito" pitchFamily="2" charset="0"/>
            </a:endParaRP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6"/>
              </a:rPr>
              <a:t>Advantages and Disadvantages</a:t>
            </a:r>
            <a:endParaRPr lang="en-US" b="0" i="0" dirty="0">
              <a:solidFill>
                <a:srgbClr val="273239"/>
              </a:solidFill>
              <a:effectLst/>
              <a:latin typeface="Nunito" pitchFamily="2" charset="0"/>
            </a:endParaRP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7"/>
              </a:rPr>
              <a:t>Applications of SMPS</a:t>
            </a:r>
            <a:endParaRPr lang="en-US" b="0" i="0" dirty="0">
              <a:solidFill>
                <a:srgbClr val="273239"/>
              </a:solidFill>
              <a:effectLst/>
              <a:latin typeface="Nunito" pitchFamily="2" charset="0"/>
            </a:endParaRPr>
          </a:p>
          <a:p>
            <a:pPr algn="l" fontAlgn="base">
              <a:spcBef>
                <a:spcPts val="1125"/>
              </a:spcBef>
              <a:spcAft>
                <a:spcPts val="1125"/>
              </a:spcAft>
              <a:buFont typeface="Arial" panose="020B0604020202020204" pitchFamily="34" charset="0"/>
              <a:buChar char="•"/>
            </a:pPr>
            <a:r>
              <a:rPr lang="en-US" b="0" i="0" u="sng" dirty="0">
                <a:solidFill>
                  <a:srgbClr val="357960"/>
                </a:solidFill>
                <a:effectLst/>
                <a:latin typeface="Nunito" pitchFamily="2" charset="0"/>
                <a:hlinkClick r:id="rId8"/>
              </a:rPr>
              <a:t>FAQs on SMPS</a:t>
            </a:r>
            <a:endParaRPr lang="en-US" b="0" i="0" dirty="0">
              <a:solidFill>
                <a:srgbClr val="273239"/>
              </a:solidFill>
              <a:effectLst/>
              <a:latin typeface="Nunito" pitchFamily="2" charset="0"/>
            </a:endParaRPr>
          </a:p>
        </p:txBody>
      </p:sp>
      <p:pic>
        <p:nvPicPr>
          <p:cNvPr id="11" name="Picture 10">
            <a:extLst>
              <a:ext uri="{FF2B5EF4-FFF2-40B4-BE49-F238E27FC236}">
                <a16:creationId xmlns:a16="http://schemas.microsoft.com/office/drawing/2014/main" xmlns="" id="{AB020F5F-BD66-73AF-C5B7-AB36BA243DEE}"/>
              </a:ext>
            </a:extLst>
          </p:cNvPr>
          <p:cNvPicPr>
            <a:picLocks noChangeAspect="1"/>
          </p:cNvPicPr>
          <p:nvPr/>
        </p:nvPicPr>
        <p:blipFill>
          <a:blip r:embed="rId9"/>
          <a:stretch>
            <a:fillRect/>
          </a:stretch>
        </p:blipFill>
        <p:spPr>
          <a:xfrm>
            <a:off x="8760803" y="2401169"/>
            <a:ext cx="4401164" cy="3286584"/>
          </a:xfrm>
          <a:prstGeom prst="rect">
            <a:avLst/>
          </a:prstGeom>
        </p:spPr>
      </p:pic>
      <p:sp>
        <p:nvSpPr>
          <p:cNvPr id="5" name="object 11">
            <a:extLst>
              <a:ext uri="{FF2B5EF4-FFF2-40B4-BE49-F238E27FC236}">
                <a16:creationId xmlns:a16="http://schemas.microsoft.com/office/drawing/2014/main" xmlns="" id="{183EA961-BABF-BB62-B733-3FE88F5378E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83770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2FD3D4-6CE5-C53D-1946-31872FBC57A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9907CBF-C516-2595-B9DA-087FDEB00648}"/>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CE324921-63C1-A80A-B87A-B3083AAE5063}"/>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084C9664-5CF2-5B45-5BF8-541B6162630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6A849BBE-E86B-DCE8-3040-02C6EEE4B4CF}"/>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C3BB795B-FBE7-7874-8CB1-102C8ADB09A7}"/>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7</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B9A706E9-1244-895B-CCB5-1F8819BE32A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E6592F2E-D565-D9C8-F289-D82A8ED7768B}"/>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A32D6947-C4EB-58DB-3030-AE536E47BC77}"/>
              </a:ext>
            </a:extLst>
          </p:cNvPr>
          <p:cNvSpPr txBox="1"/>
          <p:nvPr/>
        </p:nvSpPr>
        <p:spPr>
          <a:xfrm>
            <a:off x="1143000" y="1015886"/>
            <a:ext cx="10729566" cy="1731243"/>
          </a:xfrm>
          <a:prstGeom prst="rect">
            <a:avLst/>
          </a:prstGeom>
          <a:noFill/>
        </p:spPr>
        <p:txBody>
          <a:bodyPr wrap="square">
            <a:spAutoFit/>
          </a:bodyPr>
          <a:lstStyle/>
          <a:p>
            <a:pPr algn="l" fontAlgn="base">
              <a:lnSpc>
                <a:spcPts val="2100"/>
              </a:lnSpc>
              <a:buNone/>
            </a:pPr>
            <a:r>
              <a:rPr lang="en-US" b="1" i="0" dirty="0">
                <a:solidFill>
                  <a:srgbClr val="273239"/>
                </a:solidFill>
                <a:effectLst/>
                <a:latin typeface="Nunito" pitchFamily="2" charset="0"/>
              </a:rPr>
              <a:t>What is Switch Mode Power Supply?</a:t>
            </a:r>
          </a:p>
          <a:p>
            <a:pPr algn="l" fontAlgn="base">
              <a:lnSpc>
                <a:spcPts val="2100"/>
              </a:lnSpc>
              <a:buNone/>
            </a:pPr>
            <a:endParaRPr lang="en-US" b="1" dirty="0">
              <a:solidFill>
                <a:srgbClr val="273239"/>
              </a:solidFill>
              <a:latin typeface="Nunito" pitchFamily="2" charset="0"/>
            </a:endParaRPr>
          </a:p>
          <a:p>
            <a:pPr algn="l" fontAlgn="base">
              <a:lnSpc>
                <a:spcPts val="2100"/>
              </a:lnSpc>
              <a:buNone/>
            </a:pPr>
            <a:endParaRPr lang="en-US" b="1" i="0" dirty="0">
              <a:solidFill>
                <a:srgbClr val="273239"/>
              </a:solidFill>
              <a:effectLst/>
              <a:latin typeface="Nunito" pitchFamily="2" charset="0"/>
            </a:endParaRPr>
          </a:p>
          <a:p>
            <a:pPr algn="just" rtl="0" fontAlgn="base">
              <a:spcAft>
                <a:spcPts val="750"/>
              </a:spcAft>
              <a:buNone/>
            </a:pPr>
            <a:r>
              <a:rPr lang="en-US" b="0" i="0" dirty="0">
                <a:solidFill>
                  <a:srgbClr val="273239"/>
                </a:solidFill>
                <a:effectLst/>
                <a:latin typeface="Nunito" pitchFamily="2" charset="0"/>
              </a:rPr>
              <a:t>A switching regulator is included in an electronic power supply called a switched-mode power supply (SMPS) to facilitate effective electrical power conversion. An SMPS converts voltage and current while transferring power to </a:t>
            </a:r>
            <a:r>
              <a:rPr lang="en-US" b="1" i="0" dirty="0">
                <a:solidFill>
                  <a:srgbClr val="273239"/>
                </a:solidFill>
                <a:effectLst/>
                <a:latin typeface="Nunito" pitchFamily="2" charset="0"/>
              </a:rPr>
              <a:t>DC loads </a:t>
            </a:r>
            <a:r>
              <a:rPr lang="en-US" b="0" i="0" dirty="0">
                <a:solidFill>
                  <a:srgbClr val="273239"/>
                </a:solidFill>
                <a:effectLst/>
                <a:latin typeface="Nunito" pitchFamily="2" charset="0"/>
              </a:rPr>
              <a:t>via a DC or AC source, just like other suppliers.</a:t>
            </a:r>
          </a:p>
        </p:txBody>
      </p:sp>
      <p:sp>
        <p:nvSpPr>
          <p:cNvPr id="12" name="TextBox 11">
            <a:extLst>
              <a:ext uri="{FF2B5EF4-FFF2-40B4-BE49-F238E27FC236}">
                <a16:creationId xmlns:a16="http://schemas.microsoft.com/office/drawing/2014/main" xmlns="" id="{8F4ED8C6-C1F9-99BC-0AA0-86CE37DBCB51}"/>
              </a:ext>
            </a:extLst>
          </p:cNvPr>
          <p:cNvSpPr txBox="1"/>
          <p:nvPr/>
        </p:nvSpPr>
        <p:spPr>
          <a:xfrm>
            <a:off x="1143000" y="3200400"/>
            <a:ext cx="11569445" cy="3526606"/>
          </a:xfrm>
          <a:prstGeom prst="rect">
            <a:avLst/>
          </a:prstGeom>
          <a:noFill/>
        </p:spPr>
        <p:txBody>
          <a:bodyPr wrap="square">
            <a:spAutoFit/>
          </a:bodyPr>
          <a:lstStyle/>
          <a:p>
            <a:pPr algn="l" fontAlgn="base">
              <a:lnSpc>
                <a:spcPts val="2100"/>
              </a:lnSpc>
              <a:buNone/>
            </a:pPr>
            <a:r>
              <a:rPr lang="en-US" b="1" i="0" dirty="0">
                <a:solidFill>
                  <a:srgbClr val="273239"/>
                </a:solidFill>
                <a:effectLst/>
                <a:latin typeface="Nunito" pitchFamily="2" charset="0"/>
              </a:rPr>
              <a:t>Working Principle of SMPS</a:t>
            </a:r>
          </a:p>
          <a:p>
            <a:pPr algn="l" fontAlgn="base">
              <a:lnSpc>
                <a:spcPts val="2100"/>
              </a:lnSpc>
              <a:buNone/>
            </a:pPr>
            <a:endParaRPr lang="en-US" b="1" dirty="0">
              <a:solidFill>
                <a:srgbClr val="273239"/>
              </a:solidFill>
              <a:latin typeface="Nunito" pitchFamily="2" charset="0"/>
            </a:endParaRPr>
          </a:p>
          <a:p>
            <a:pPr algn="l" fontAlgn="base">
              <a:lnSpc>
                <a:spcPts val="2100"/>
              </a:lnSpc>
              <a:buNone/>
            </a:pPr>
            <a:endParaRPr lang="en-US" b="1" i="0" dirty="0">
              <a:solidFill>
                <a:srgbClr val="273239"/>
              </a:solidFill>
              <a:effectLst/>
              <a:latin typeface="Nunito" pitchFamily="2" charset="0"/>
            </a:endParaRPr>
          </a:p>
          <a:p>
            <a:pPr algn="just" rtl="0" fontAlgn="base">
              <a:spcAft>
                <a:spcPts val="750"/>
              </a:spcAft>
              <a:buNone/>
            </a:pPr>
            <a:r>
              <a:rPr lang="en-US" b="0" i="0" dirty="0">
                <a:solidFill>
                  <a:srgbClr val="273239"/>
                </a:solidFill>
                <a:effectLst/>
                <a:latin typeface="Nunito" pitchFamily="2" charset="0"/>
              </a:rPr>
              <a:t>Switching regulators are employed in SMPS devices to maintain &amp; regulate the output voltage by turning on or off the load current. </a:t>
            </a:r>
          </a:p>
          <a:p>
            <a:pPr algn="just" rtl="0" fontAlgn="base">
              <a:spcAft>
                <a:spcPts val="750"/>
              </a:spcAft>
              <a:buNone/>
            </a:pPr>
            <a:endParaRPr lang="en-US" dirty="0">
              <a:solidFill>
                <a:srgbClr val="273239"/>
              </a:solidFill>
              <a:latin typeface="Nunito" pitchFamily="2" charset="0"/>
            </a:endParaRPr>
          </a:p>
          <a:p>
            <a:pPr algn="just" rtl="0" fontAlgn="base">
              <a:spcAft>
                <a:spcPts val="750"/>
              </a:spcAft>
              <a:buNone/>
            </a:pPr>
            <a:r>
              <a:rPr lang="en-US" b="0" i="0" dirty="0">
                <a:solidFill>
                  <a:srgbClr val="273239"/>
                </a:solidFill>
                <a:effectLst/>
                <a:latin typeface="Nunito" pitchFamily="2" charset="0"/>
              </a:rPr>
              <a:t>The mean value between on and off is the appropriate power output for a system. </a:t>
            </a:r>
          </a:p>
          <a:p>
            <a:pPr algn="just" rtl="0" fontAlgn="base">
              <a:spcAft>
                <a:spcPts val="750"/>
              </a:spcAft>
              <a:buNone/>
            </a:pPr>
            <a:endParaRPr lang="en-US" dirty="0">
              <a:solidFill>
                <a:srgbClr val="273239"/>
              </a:solidFill>
              <a:latin typeface="Nunito" pitchFamily="2" charset="0"/>
            </a:endParaRPr>
          </a:p>
          <a:p>
            <a:pPr algn="just" rtl="0" fontAlgn="base">
              <a:spcAft>
                <a:spcPts val="750"/>
              </a:spcAft>
              <a:buNone/>
            </a:pPr>
            <a:r>
              <a:rPr lang="en-US" b="0" i="0" dirty="0">
                <a:solidFill>
                  <a:srgbClr val="273239"/>
                </a:solidFill>
                <a:effectLst/>
                <a:latin typeface="Nunito" pitchFamily="2" charset="0"/>
              </a:rPr>
              <a:t>The SMPS reduces depletion strength because, in contrast to the linear power supply, it carries transistor switches between low dissipation, full-on as well as full-off phases and spends significantly fewer seconds in high dissipation cycles.</a:t>
            </a:r>
          </a:p>
        </p:txBody>
      </p:sp>
      <p:sp>
        <p:nvSpPr>
          <p:cNvPr id="5" name="object 11">
            <a:extLst>
              <a:ext uri="{FF2B5EF4-FFF2-40B4-BE49-F238E27FC236}">
                <a16:creationId xmlns:a16="http://schemas.microsoft.com/office/drawing/2014/main" xmlns="" id="{4B380394-D475-4B96-8A86-1C36529F20C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26365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1C5898-767A-7611-FFE5-7B98ED8F66B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231055A7-3814-255E-DF5B-F0BBECC40D55}"/>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EFECB12-0834-6C6E-E626-187543B1ABFD}"/>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1D30A68F-9C05-3F8D-B722-E496FE65A161}"/>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97CB5F4B-EEE3-9203-CB59-817A99B6A0B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B5DBFBA7-014A-210A-49C1-2597F4B5A58D}"/>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8</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B6156E49-CA21-1605-DAA8-2705B29C449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0CBD5FC7-9C29-E888-BCB7-453A58F29E0E}"/>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2050" name="Picture 2" descr="Isolated-Switched-Mode-AC-DC-Power-Supply">
            <a:extLst>
              <a:ext uri="{FF2B5EF4-FFF2-40B4-BE49-F238E27FC236}">
                <a16:creationId xmlns:a16="http://schemas.microsoft.com/office/drawing/2014/main" xmlns="" id="{110A0E30-BFAB-0546-2B1E-893FA5B7C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9067800" cy="4533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BCAE08B1-5775-7416-9CA7-497216D6CF26}"/>
              </a:ext>
            </a:extLst>
          </p:cNvPr>
          <p:cNvSpPr txBox="1"/>
          <p:nvPr/>
        </p:nvSpPr>
        <p:spPr>
          <a:xfrm>
            <a:off x="1066800" y="1270380"/>
            <a:ext cx="11048696" cy="2954655"/>
          </a:xfrm>
          <a:prstGeom prst="rect">
            <a:avLst/>
          </a:prstGeom>
          <a:noFill/>
        </p:spPr>
        <p:txBody>
          <a:bodyPr wrap="square">
            <a:spAutoFit/>
          </a:bodyPr>
          <a:lstStyle/>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In the initial stage, a rectifier and filter are used to process the AC power that comes in into DC.</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Because the SMPS operates at high frequencies, the DC signal is processed by a high-frequency switch to produce a medium-frequency pulsating DC signal.</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A power transformer reduces the high-voltage DC output to the proper level of DC signal.</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Reversing and filtering the stepped-down DC signal results in a constant steady DV output.</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To guarantee a constant output stream of the intended voltage, the control circuitry continuously monitors the generated voltage and modifies the high-frequency switch.</a:t>
            </a:r>
          </a:p>
        </p:txBody>
      </p:sp>
      <p:sp>
        <p:nvSpPr>
          <p:cNvPr id="5" name="object 3">
            <a:extLst>
              <a:ext uri="{FF2B5EF4-FFF2-40B4-BE49-F238E27FC236}">
                <a16:creationId xmlns:a16="http://schemas.microsoft.com/office/drawing/2014/main" xmlns="" id="{886A062D-20A4-8D07-1E9D-CC7BDADBA1C0}"/>
              </a:ext>
            </a:extLst>
          </p:cNvPr>
          <p:cNvSpPr txBox="1"/>
          <p:nvPr/>
        </p:nvSpPr>
        <p:spPr>
          <a:xfrm>
            <a:off x="9361169" y="68320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8" name="object 11">
            <a:extLst>
              <a:ext uri="{FF2B5EF4-FFF2-40B4-BE49-F238E27FC236}">
                <a16:creationId xmlns:a16="http://schemas.microsoft.com/office/drawing/2014/main" xmlns="" id="{26E6C2A4-8644-CE0C-8A0B-F5B1E7C7BC33}"/>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27613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1A8EA3-0C88-3590-3A6B-939DEEA963A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A718CCB-02AC-CBC0-35F7-1FE3AF3AB65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712C578-8F05-CC37-B859-DF89F9CB9F0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3E1899B6-FD43-49E8-F4D0-A29291154B43}"/>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D478D1A6-A160-ED32-08E7-A0F68B7869F0}"/>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CBF122B6-2073-6CF7-0EE3-74C8B26B58D9}"/>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9</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CA853E07-8AAC-BACE-F377-956F3D5CE63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50E7D180-96A8-5A9F-2EEA-8F9BFDE80DA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0" name="TextBox 9">
            <a:extLst>
              <a:ext uri="{FF2B5EF4-FFF2-40B4-BE49-F238E27FC236}">
                <a16:creationId xmlns:a16="http://schemas.microsoft.com/office/drawing/2014/main" xmlns="" id="{282BF540-89B7-6152-5EBF-6A8F3CAA6A6D}"/>
              </a:ext>
            </a:extLst>
          </p:cNvPr>
          <p:cNvSpPr txBox="1"/>
          <p:nvPr/>
        </p:nvSpPr>
        <p:spPr>
          <a:xfrm>
            <a:off x="1241106" y="1791663"/>
            <a:ext cx="10515600" cy="646331"/>
          </a:xfrm>
          <a:prstGeom prst="rect">
            <a:avLst/>
          </a:prstGeom>
          <a:noFill/>
        </p:spPr>
        <p:txBody>
          <a:bodyPr wrap="square">
            <a:spAutoFit/>
          </a:bodyPr>
          <a:lstStyle/>
          <a:p>
            <a:r>
              <a:rPr lang="en-US" dirty="0"/>
              <a:t>Working The working of SMPS Working The working of SMPS can be understood by the following figure</a:t>
            </a:r>
            <a:endParaRPr lang="en-IN" dirty="0"/>
          </a:p>
        </p:txBody>
      </p:sp>
      <p:pic>
        <p:nvPicPr>
          <p:cNvPr id="12" name="Picture 11">
            <a:extLst>
              <a:ext uri="{FF2B5EF4-FFF2-40B4-BE49-F238E27FC236}">
                <a16:creationId xmlns:a16="http://schemas.microsoft.com/office/drawing/2014/main" xmlns="" id="{F9133325-C3DF-2323-6708-53F1BF73D02B}"/>
              </a:ext>
            </a:extLst>
          </p:cNvPr>
          <p:cNvPicPr>
            <a:picLocks noChangeAspect="1"/>
          </p:cNvPicPr>
          <p:nvPr/>
        </p:nvPicPr>
        <p:blipFill>
          <a:blip r:embed="rId3"/>
          <a:stretch>
            <a:fillRect/>
          </a:stretch>
        </p:blipFill>
        <p:spPr>
          <a:xfrm>
            <a:off x="2850247" y="3352800"/>
            <a:ext cx="8929905" cy="3157723"/>
          </a:xfrm>
          <a:prstGeom prst="rect">
            <a:avLst/>
          </a:prstGeom>
        </p:spPr>
      </p:pic>
      <p:sp>
        <p:nvSpPr>
          <p:cNvPr id="5" name="object 3">
            <a:extLst>
              <a:ext uri="{FF2B5EF4-FFF2-40B4-BE49-F238E27FC236}">
                <a16:creationId xmlns:a16="http://schemas.microsoft.com/office/drawing/2014/main" xmlns="" id="{4B2617CE-B3E4-A819-52F0-E89F8C1D8ECD}"/>
              </a:ext>
            </a:extLst>
          </p:cNvPr>
          <p:cNvSpPr txBox="1"/>
          <p:nvPr/>
        </p:nvSpPr>
        <p:spPr>
          <a:xfrm>
            <a:off x="9361169" y="68320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8" name="object 11">
            <a:extLst>
              <a:ext uri="{FF2B5EF4-FFF2-40B4-BE49-F238E27FC236}">
                <a16:creationId xmlns:a16="http://schemas.microsoft.com/office/drawing/2014/main" xmlns="" id="{D118E71E-40E2-56BF-1F8F-71847469FB8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790664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TotalTime>
  <Words>1095</Words>
  <Application>Microsoft Office PowerPoint</Application>
  <PresentationFormat>Custom</PresentationFormat>
  <Paragraphs>143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Nunito</vt:lpstr>
      <vt:lpstr>Times New Roman</vt:lpstr>
      <vt:lpstr>Trebuchet MS</vt:lpstr>
      <vt:lpstr>Office Theme</vt:lpstr>
      <vt:lpstr>SNS COLLEGE OF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Haribabu</dc:creator>
  <cp:lastModifiedBy>ADMIN</cp:lastModifiedBy>
  <cp:revision>14</cp:revision>
  <dcterms:created xsi:type="dcterms:W3CDTF">2026-01-03T06:35:49Z</dcterms:created>
  <dcterms:modified xsi:type="dcterms:W3CDTF">2026-04-18T05:13:55Z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