
<file path=[Content_Types].xml><?xml version="1.0" encoding="utf-8"?>
<Types xmlns="http://schemas.openxmlformats.org/package/2006/content-types">
  <Default Extension="png" ContentType="image/png"/>
  <Default Extension="jpeg" ContentType="image/jpeg"/>
  <Default Extension="glb" ContentType="model/gltf.binary"/>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74" r:id="rId3"/>
    <p:sldId id="257" r:id="rId4"/>
    <p:sldId id="258" r:id="rId5"/>
    <p:sldId id="261" r:id="rId6"/>
    <p:sldId id="262" r:id="rId7"/>
    <p:sldId id="275" r:id="rId8"/>
    <p:sldId id="264" r:id="rId9"/>
    <p:sldId id="259" r:id="rId10"/>
    <p:sldId id="265" r:id="rId11"/>
    <p:sldId id="266" r:id="rId12"/>
    <p:sldId id="268" r:id="rId13"/>
    <p:sldId id="269" r:id="rId14"/>
    <p:sldId id="270" r:id="rId15"/>
    <p:sldId id="271" r:id="rId16"/>
    <p:sldId id="272" r:id="rId17"/>
    <p:sldId id="273" r:id="rId18"/>
    <p:sldId id="276" r:id="rId19"/>
    <p:sldId id="263" r:id="rId20"/>
  </p:sldIdLst>
  <p:sldSz cx="14630400" cy="8229600"/>
  <p:notesSz cx="14630400" cy="82296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672"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4136164F-B9C5-4443-A645-5DB0F1EFF372}" type="datetimeFigureOut">
              <a:rPr lang="en-US" smtClean="0"/>
              <a:t>2026-04-18</a:t>
            </a:fld>
            <a:endParaRPr lang="en-US"/>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B2B925A5-7820-4EC7-8FC7-1D21C1790F02}" type="slidenum">
              <a:rPr lang="en-US" smtClean="0"/>
              <a:t>‹#›</a:t>
            </a:fld>
            <a:endParaRPr lang="en-US"/>
          </a:p>
        </p:txBody>
      </p:sp>
    </p:spTree>
    <p:extLst>
      <p:ext uri="{BB962C8B-B14F-4D97-AF65-F5344CB8AC3E}">
        <p14:creationId xmlns:p14="http://schemas.microsoft.com/office/powerpoint/2010/main" val="3397374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925A5-7820-4EC7-8FC7-1D21C1790F02}" type="slidenum">
              <a:rPr lang="en-US" smtClean="0"/>
              <a:t>1</a:t>
            </a:fld>
            <a:endParaRPr lang="en-US"/>
          </a:p>
        </p:txBody>
      </p:sp>
    </p:spTree>
    <p:extLst>
      <p:ext uri="{BB962C8B-B14F-4D97-AF65-F5344CB8AC3E}">
        <p14:creationId xmlns:p14="http://schemas.microsoft.com/office/powerpoint/2010/main" val="895808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97280" y="2551176"/>
            <a:ext cx="12435840" cy="1728216"/>
          </a:xfrm>
          <a:prstGeom prst="rect">
            <a:avLst/>
          </a:prstGeom>
        </p:spPr>
        <p:txBody>
          <a:bodyPr wrap="square" lIns="0" tIns="0" rIns="0" bIns="0">
            <a:spAutoFit/>
          </a:bodyPr>
          <a:lstStyle>
            <a:lvl1pPr>
              <a:defRPr sz="3200" b="0" i="0">
                <a:solidFill>
                  <a:srgbClr val="6F2F9F"/>
                </a:solidFill>
                <a:latin typeface="Calibri"/>
                <a:cs typeface="Calibri"/>
              </a:defRPr>
            </a:lvl1pPr>
          </a:lstStyle>
          <a:p>
            <a:endParaRPr/>
          </a:p>
        </p:txBody>
      </p:sp>
      <p:sp>
        <p:nvSpPr>
          <p:cNvPr id="3" name="Holder 3"/>
          <p:cNvSpPr>
            <a:spLocks noGrp="1"/>
          </p:cNvSpPr>
          <p:nvPr>
            <p:ph type="subTitle" idx="4"/>
          </p:nvPr>
        </p:nvSpPr>
        <p:spPr>
          <a:xfrm>
            <a:off x="2194560" y="4608576"/>
            <a:ext cx="10241280" cy="2057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600" b="1" i="0">
                <a:solidFill>
                  <a:schemeClr val="tx1"/>
                </a:solidFill>
                <a:latin typeface="Times New Roman"/>
                <a:cs typeface="Times New Roman"/>
              </a:defRPr>
            </a:lvl1pPr>
          </a:lstStyle>
          <a:p>
            <a:pPr marL="12700">
              <a:lnSpc>
                <a:spcPts val="1839"/>
              </a:lnSpc>
            </a:pPr>
            <a:r>
              <a:rPr lang="en-US" smtClean="0">
                <a:solidFill>
                  <a:srgbClr val="212121"/>
                </a:solidFill>
              </a:rPr>
              <a:t>23EET103- ELECTRIC CIRCUITS  AND ELECTRON DEVICES /Ms.RANJANI K,/ SNSCT</a:t>
            </a:r>
            <a:endParaRPr spc="-10" dirty="0">
              <a:solidFill>
                <a:srgbClr val="766F6F"/>
              </a:solidFill>
            </a:endParaRPr>
          </a:p>
        </p:txBody>
      </p:sp>
      <p:sp>
        <p:nvSpPr>
          <p:cNvPr id="5" name="Holder 5"/>
          <p:cNvSpPr>
            <a:spLocks noGrp="1"/>
          </p:cNvSpPr>
          <p:nvPr>
            <p:ph type="dt" sz="half" idx="6"/>
          </p:nvPr>
        </p:nvSpPr>
        <p:spPr/>
        <p:txBody>
          <a:bodyPr lIns="0" tIns="0" rIns="0" bIns="0"/>
          <a:lstStyle>
            <a:lvl1pPr>
              <a:defRPr sz="1800" b="0" i="0">
                <a:solidFill>
                  <a:schemeClr val="tx1"/>
                </a:solidFill>
                <a:latin typeface="Calibri"/>
                <a:cs typeface="Calibri"/>
              </a:defRPr>
            </a:lvl1pPr>
          </a:lstStyle>
          <a:p>
            <a:pPr marL="12700">
              <a:lnSpc>
                <a:spcPts val="1810"/>
              </a:lnSpc>
            </a:pPr>
            <a:r>
              <a:rPr lang="en-US" spc="-10" smtClean="0"/>
              <a:t>23-01-2026</a:t>
            </a:r>
            <a:endParaRPr spc="-20" dirty="0"/>
          </a:p>
        </p:txBody>
      </p:sp>
      <p:sp>
        <p:nvSpPr>
          <p:cNvPr id="6" name="Holder 6"/>
          <p:cNvSpPr>
            <a:spLocks noGrp="1"/>
          </p:cNvSpPr>
          <p:nvPr>
            <p:ph type="sldNum" sz="quarter" idx="7"/>
          </p:nvPr>
        </p:nvSpPr>
        <p:spPr/>
        <p:txBody>
          <a:bodyPr lIns="0" tIns="0" rIns="0" bIns="0"/>
          <a:lstStyle>
            <a:lvl1pPr>
              <a:defRPr sz="1800" b="0" i="0">
                <a:solidFill>
                  <a:schemeClr val="tx1"/>
                </a:solidFill>
                <a:latin typeface="Calibri"/>
                <a:cs typeface="Calibri"/>
              </a:defRPr>
            </a:lvl1pPr>
          </a:lstStyle>
          <a:p>
            <a:pPr marL="38100">
              <a:lnSpc>
                <a:spcPts val="1810"/>
              </a:lnSpc>
            </a:pPr>
            <a:fld id="{81D60167-4931-47E6-BA6A-407CBD079E47}" type="slidenum">
              <a:rPr spc="-20" dirty="0"/>
              <a:pPr marL="38100">
                <a:lnSpc>
                  <a:spcPts val="1810"/>
                </a:lnSpc>
              </a:pPr>
              <a:t>‹#›</a:t>
            </a:fld>
            <a:r>
              <a:rPr spc="-20" dirty="0"/>
              <a:t>/13</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6F2F9F"/>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600" b="1" i="0">
                <a:solidFill>
                  <a:schemeClr val="tx1"/>
                </a:solidFill>
                <a:latin typeface="Times New Roman"/>
                <a:cs typeface="Times New Roman"/>
              </a:defRPr>
            </a:lvl1pPr>
          </a:lstStyle>
          <a:p>
            <a:pPr marL="12700">
              <a:lnSpc>
                <a:spcPts val="1839"/>
              </a:lnSpc>
            </a:pPr>
            <a:r>
              <a:rPr lang="en-US" smtClean="0">
                <a:solidFill>
                  <a:srgbClr val="212121"/>
                </a:solidFill>
              </a:rPr>
              <a:t>23EET103- ELECTRIC CIRCUITS  AND ELECTRON DEVICES /Ms.RANJANI K,/ SNSCT</a:t>
            </a:r>
            <a:endParaRPr spc="-10" dirty="0">
              <a:solidFill>
                <a:srgbClr val="766F6F"/>
              </a:solidFill>
            </a:endParaRPr>
          </a:p>
        </p:txBody>
      </p:sp>
      <p:sp>
        <p:nvSpPr>
          <p:cNvPr id="5" name="Holder 5"/>
          <p:cNvSpPr>
            <a:spLocks noGrp="1"/>
          </p:cNvSpPr>
          <p:nvPr>
            <p:ph type="dt" sz="half" idx="6"/>
          </p:nvPr>
        </p:nvSpPr>
        <p:spPr/>
        <p:txBody>
          <a:bodyPr lIns="0" tIns="0" rIns="0" bIns="0"/>
          <a:lstStyle>
            <a:lvl1pPr>
              <a:defRPr sz="1800" b="0" i="0">
                <a:solidFill>
                  <a:schemeClr val="tx1"/>
                </a:solidFill>
                <a:latin typeface="Calibri"/>
                <a:cs typeface="Calibri"/>
              </a:defRPr>
            </a:lvl1pPr>
          </a:lstStyle>
          <a:p>
            <a:pPr marL="12700">
              <a:lnSpc>
                <a:spcPts val="1810"/>
              </a:lnSpc>
            </a:pPr>
            <a:r>
              <a:rPr lang="en-US" spc="-10" smtClean="0"/>
              <a:t>23-01-2026</a:t>
            </a:r>
            <a:endParaRPr spc="-20" dirty="0"/>
          </a:p>
        </p:txBody>
      </p:sp>
      <p:sp>
        <p:nvSpPr>
          <p:cNvPr id="6" name="Holder 6"/>
          <p:cNvSpPr>
            <a:spLocks noGrp="1"/>
          </p:cNvSpPr>
          <p:nvPr>
            <p:ph type="sldNum" sz="quarter" idx="7"/>
          </p:nvPr>
        </p:nvSpPr>
        <p:spPr/>
        <p:txBody>
          <a:bodyPr lIns="0" tIns="0" rIns="0" bIns="0"/>
          <a:lstStyle>
            <a:lvl1pPr>
              <a:defRPr sz="1800" b="0" i="0">
                <a:solidFill>
                  <a:schemeClr val="tx1"/>
                </a:solidFill>
                <a:latin typeface="Calibri"/>
                <a:cs typeface="Calibri"/>
              </a:defRPr>
            </a:lvl1pPr>
          </a:lstStyle>
          <a:p>
            <a:pPr marL="38100">
              <a:lnSpc>
                <a:spcPts val="1810"/>
              </a:lnSpc>
            </a:pPr>
            <a:fld id="{81D60167-4931-47E6-BA6A-407CBD079E47}" type="slidenum">
              <a:rPr spc="-20" dirty="0"/>
              <a:pPr marL="38100">
                <a:lnSpc>
                  <a:spcPts val="1810"/>
                </a:lnSpc>
              </a:pPr>
              <a:t>‹#›</a:t>
            </a:fld>
            <a:r>
              <a:rPr spc="-20" dirty="0"/>
              <a:t>/13</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6F2F9F"/>
                </a:solidFill>
                <a:latin typeface="Calibri"/>
                <a:cs typeface="Calibri"/>
              </a:defRPr>
            </a:lvl1pPr>
          </a:lstStyle>
          <a:p>
            <a:endParaRPr/>
          </a:p>
        </p:txBody>
      </p:sp>
      <p:sp>
        <p:nvSpPr>
          <p:cNvPr id="3" name="Holder 3"/>
          <p:cNvSpPr>
            <a:spLocks noGrp="1"/>
          </p:cNvSpPr>
          <p:nvPr>
            <p:ph sz="half" idx="2"/>
          </p:nvPr>
        </p:nvSpPr>
        <p:spPr>
          <a:xfrm>
            <a:off x="731520" y="1892808"/>
            <a:ext cx="6364224" cy="543153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534656" y="1892808"/>
            <a:ext cx="6364224" cy="543153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600" b="1" i="0">
                <a:solidFill>
                  <a:schemeClr val="tx1"/>
                </a:solidFill>
                <a:latin typeface="Times New Roman"/>
                <a:cs typeface="Times New Roman"/>
              </a:defRPr>
            </a:lvl1pPr>
          </a:lstStyle>
          <a:p>
            <a:pPr marL="12700">
              <a:lnSpc>
                <a:spcPts val="1839"/>
              </a:lnSpc>
            </a:pPr>
            <a:r>
              <a:rPr lang="en-US" smtClean="0">
                <a:solidFill>
                  <a:srgbClr val="212121"/>
                </a:solidFill>
              </a:rPr>
              <a:t>23EET103- ELECTRIC CIRCUITS  AND ELECTRON DEVICES /Ms.RANJANI K,/ SNSCT</a:t>
            </a:r>
            <a:endParaRPr spc="-10" dirty="0">
              <a:solidFill>
                <a:srgbClr val="766F6F"/>
              </a:solidFill>
            </a:endParaRPr>
          </a:p>
        </p:txBody>
      </p:sp>
      <p:sp>
        <p:nvSpPr>
          <p:cNvPr id="6" name="Holder 6"/>
          <p:cNvSpPr>
            <a:spLocks noGrp="1"/>
          </p:cNvSpPr>
          <p:nvPr>
            <p:ph type="dt" sz="half" idx="6"/>
          </p:nvPr>
        </p:nvSpPr>
        <p:spPr/>
        <p:txBody>
          <a:bodyPr lIns="0" tIns="0" rIns="0" bIns="0"/>
          <a:lstStyle>
            <a:lvl1pPr>
              <a:defRPr sz="1800" b="0" i="0">
                <a:solidFill>
                  <a:schemeClr val="tx1"/>
                </a:solidFill>
                <a:latin typeface="Calibri"/>
                <a:cs typeface="Calibri"/>
              </a:defRPr>
            </a:lvl1pPr>
          </a:lstStyle>
          <a:p>
            <a:pPr marL="12700">
              <a:lnSpc>
                <a:spcPts val="1810"/>
              </a:lnSpc>
            </a:pPr>
            <a:r>
              <a:rPr lang="en-US" spc="-10" smtClean="0"/>
              <a:t>23-01-2026</a:t>
            </a:r>
            <a:endParaRPr spc="-20" dirty="0"/>
          </a:p>
        </p:txBody>
      </p:sp>
      <p:sp>
        <p:nvSpPr>
          <p:cNvPr id="7" name="Holder 7"/>
          <p:cNvSpPr>
            <a:spLocks noGrp="1"/>
          </p:cNvSpPr>
          <p:nvPr>
            <p:ph type="sldNum" sz="quarter" idx="7"/>
          </p:nvPr>
        </p:nvSpPr>
        <p:spPr/>
        <p:txBody>
          <a:bodyPr lIns="0" tIns="0" rIns="0" bIns="0"/>
          <a:lstStyle>
            <a:lvl1pPr>
              <a:defRPr sz="1800" b="0" i="0">
                <a:solidFill>
                  <a:schemeClr val="tx1"/>
                </a:solidFill>
                <a:latin typeface="Calibri"/>
                <a:cs typeface="Calibri"/>
              </a:defRPr>
            </a:lvl1pPr>
          </a:lstStyle>
          <a:p>
            <a:pPr marL="38100">
              <a:lnSpc>
                <a:spcPts val="1810"/>
              </a:lnSpc>
            </a:pPr>
            <a:fld id="{81D60167-4931-47E6-BA6A-407CBD079E47}" type="slidenum">
              <a:rPr spc="-20" dirty="0"/>
              <a:pPr marL="38100">
                <a:lnSpc>
                  <a:spcPts val="1810"/>
                </a:lnSpc>
              </a:pPr>
              <a:t>‹#›</a:t>
            </a:fld>
            <a:r>
              <a:rPr spc="-20" dirty="0"/>
              <a:t>/13</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2894169" y="7800395"/>
            <a:ext cx="1612673" cy="305141"/>
          </a:xfrm>
          <a:prstGeom prst="rect">
            <a:avLst/>
          </a:prstGeom>
        </p:spPr>
      </p:pic>
      <p:pic>
        <p:nvPicPr>
          <p:cNvPr id="17" name="bg object 17"/>
          <p:cNvPicPr/>
          <p:nvPr/>
        </p:nvPicPr>
        <p:blipFill>
          <a:blip r:embed="rId3" cstate="print"/>
          <a:stretch>
            <a:fillRect/>
          </a:stretch>
        </p:blipFill>
        <p:spPr>
          <a:xfrm>
            <a:off x="2213864" y="1614169"/>
            <a:ext cx="10202672" cy="4572580"/>
          </a:xfrm>
          <a:prstGeom prst="rect">
            <a:avLst/>
          </a:prstGeom>
        </p:spPr>
      </p:pic>
      <p:sp>
        <p:nvSpPr>
          <p:cNvPr id="18" name="bg object 18"/>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19" name="bg object 19"/>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pic>
        <p:nvPicPr>
          <p:cNvPr id="20" name="bg object 20"/>
          <p:cNvPicPr/>
          <p:nvPr/>
        </p:nvPicPr>
        <p:blipFill>
          <a:blip r:embed="rId4" cstate="print"/>
          <a:stretch>
            <a:fillRect/>
          </a:stretch>
        </p:blipFill>
        <p:spPr>
          <a:xfrm>
            <a:off x="12334875" y="487044"/>
            <a:ext cx="1336548" cy="965580"/>
          </a:xfrm>
          <a:prstGeom prst="rect">
            <a:avLst/>
          </a:prstGeom>
        </p:spPr>
      </p:pic>
      <p:sp>
        <p:nvSpPr>
          <p:cNvPr id="21" name="bg object 21"/>
          <p:cNvSpPr/>
          <p:nvPr/>
        </p:nvSpPr>
        <p:spPr>
          <a:xfrm>
            <a:off x="8906509" y="810641"/>
            <a:ext cx="1790700" cy="502920"/>
          </a:xfrm>
          <a:custGeom>
            <a:avLst/>
            <a:gdLst/>
            <a:ahLst/>
            <a:cxnLst/>
            <a:rect l="l" t="t" r="r" b="b"/>
            <a:pathLst>
              <a:path w="1790700" h="502919">
                <a:moveTo>
                  <a:pt x="0" y="502920"/>
                </a:moveTo>
                <a:lnTo>
                  <a:pt x="1790700" y="502920"/>
                </a:lnTo>
                <a:lnTo>
                  <a:pt x="1790700" y="0"/>
                </a:lnTo>
                <a:lnTo>
                  <a:pt x="0" y="0"/>
                </a:lnTo>
                <a:lnTo>
                  <a:pt x="0" y="502920"/>
                </a:lnTo>
                <a:close/>
              </a:path>
            </a:pathLst>
          </a:custGeom>
          <a:ln w="12699">
            <a:solidFill>
              <a:srgbClr val="6FAC46"/>
            </a:solidFill>
          </a:ln>
        </p:spPr>
        <p:txBody>
          <a:bodyPr wrap="square" lIns="0" tIns="0" rIns="0" bIns="0" rtlCol="0"/>
          <a:lstStyle/>
          <a:p>
            <a:endParaRPr/>
          </a:p>
        </p:txBody>
      </p:sp>
      <p:pic>
        <p:nvPicPr>
          <p:cNvPr id="22" name="bg object 22"/>
          <p:cNvPicPr/>
          <p:nvPr/>
        </p:nvPicPr>
        <p:blipFill>
          <a:blip r:embed="rId5" cstate="print"/>
          <a:stretch>
            <a:fillRect/>
          </a:stretch>
        </p:blipFill>
        <p:spPr>
          <a:xfrm>
            <a:off x="9019031" y="701040"/>
            <a:ext cx="1590294" cy="912113"/>
          </a:xfrm>
          <a:prstGeom prst="rect">
            <a:avLst/>
          </a:prstGeom>
        </p:spPr>
      </p:pic>
      <p:sp>
        <p:nvSpPr>
          <p:cNvPr id="2" name="Holder 2"/>
          <p:cNvSpPr>
            <a:spLocks noGrp="1"/>
          </p:cNvSpPr>
          <p:nvPr>
            <p:ph type="title"/>
          </p:nvPr>
        </p:nvSpPr>
        <p:spPr/>
        <p:txBody>
          <a:bodyPr lIns="0" tIns="0" rIns="0" bIns="0"/>
          <a:lstStyle>
            <a:lvl1pPr>
              <a:defRPr sz="3200" b="0" i="0">
                <a:solidFill>
                  <a:srgbClr val="6F2F9F"/>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600" b="1" i="0">
                <a:solidFill>
                  <a:schemeClr val="tx1"/>
                </a:solidFill>
                <a:latin typeface="Times New Roman"/>
                <a:cs typeface="Times New Roman"/>
              </a:defRPr>
            </a:lvl1pPr>
          </a:lstStyle>
          <a:p>
            <a:pPr marL="12700">
              <a:lnSpc>
                <a:spcPts val="1839"/>
              </a:lnSpc>
            </a:pPr>
            <a:r>
              <a:rPr lang="en-US" smtClean="0">
                <a:solidFill>
                  <a:srgbClr val="212121"/>
                </a:solidFill>
              </a:rPr>
              <a:t>23EET103- ELECTRIC CIRCUITS  AND ELECTRON DEVICES /Ms.RANJANI K,/ SNSCT</a:t>
            </a:r>
            <a:endParaRPr spc="-10" dirty="0">
              <a:solidFill>
                <a:srgbClr val="766F6F"/>
              </a:solidFill>
            </a:endParaRPr>
          </a:p>
        </p:txBody>
      </p:sp>
      <p:sp>
        <p:nvSpPr>
          <p:cNvPr id="4" name="Holder 4"/>
          <p:cNvSpPr>
            <a:spLocks noGrp="1"/>
          </p:cNvSpPr>
          <p:nvPr>
            <p:ph type="dt" sz="half" idx="6"/>
          </p:nvPr>
        </p:nvSpPr>
        <p:spPr/>
        <p:txBody>
          <a:bodyPr lIns="0" tIns="0" rIns="0" bIns="0"/>
          <a:lstStyle>
            <a:lvl1pPr>
              <a:defRPr sz="1800" b="0" i="0">
                <a:solidFill>
                  <a:schemeClr val="tx1"/>
                </a:solidFill>
                <a:latin typeface="Calibri"/>
                <a:cs typeface="Calibri"/>
              </a:defRPr>
            </a:lvl1pPr>
          </a:lstStyle>
          <a:p>
            <a:pPr marL="12700">
              <a:lnSpc>
                <a:spcPts val="1810"/>
              </a:lnSpc>
            </a:pPr>
            <a:r>
              <a:rPr lang="en-US" spc="-10" smtClean="0"/>
              <a:t>23-01-2026</a:t>
            </a:r>
            <a:endParaRPr spc="-20" dirty="0"/>
          </a:p>
        </p:txBody>
      </p:sp>
      <p:sp>
        <p:nvSpPr>
          <p:cNvPr id="5" name="Holder 5"/>
          <p:cNvSpPr>
            <a:spLocks noGrp="1"/>
          </p:cNvSpPr>
          <p:nvPr>
            <p:ph type="sldNum" sz="quarter" idx="7"/>
          </p:nvPr>
        </p:nvSpPr>
        <p:spPr/>
        <p:txBody>
          <a:bodyPr lIns="0" tIns="0" rIns="0" bIns="0"/>
          <a:lstStyle>
            <a:lvl1pPr>
              <a:defRPr sz="1800" b="0" i="0">
                <a:solidFill>
                  <a:schemeClr val="tx1"/>
                </a:solidFill>
                <a:latin typeface="Calibri"/>
                <a:cs typeface="Calibri"/>
              </a:defRPr>
            </a:lvl1pPr>
          </a:lstStyle>
          <a:p>
            <a:pPr marL="38100">
              <a:lnSpc>
                <a:spcPts val="1810"/>
              </a:lnSpc>
            </a:pPr>
            <a:fld id="{81D60167-4931-47E6-BA6A-407CBD079E47}" type="slidenum">
              <a:rPr spc="-20" dirty="0"/>
              <a:pPr marL="38100">
                <a:lnSpc>
                  <a:spcPts val="1810"/>
                </a:lnSpc>
              </a:pPr>
              <a:t>‹#›</a:t>
            </a:fld>
            <a:r>
              <a:rPr spc="-20" dirty="0"/>
              <a:t>/13</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600" b="1" i="0">
                <a:solidFill>
                  <a:schemeClr val="tx1"/>
                </a:solidFill>
                <a:latin typeface="Times New Roman"/>
                <a:cs typeface="Times New Roman"/>
              </a:defRPr>
            </a:lvl1pPr>
          </a:lstStyle>
          <a:p>
            <a:pPr marL="12700">
              <a:lnSpc>
                <a:spcPts val="1839"/>
              </a:lnSpc>
            </a:pPr>
            <a:r>
              <a:rPr lang="en-US" smtClean="0">
                <a:solidFill>
                  <a:srgbClr val="212121"/>
                </a:solidFill>
              </a:rPr>
              <a:t>23EET103- ELECTRIC CIRCUITS  AND ELECTRON DEVICES /Ms.RANJANI K,/ SNSCT</a:t>
            </a:r>
            <a:endParaRPr spc="-10" dirty="0">
              <a:solidFill>
                <a:srgbClr val="766F6F"/>
              </a:solidFill>
            </a:endParaRPr>
          </a:p>
        </p:txBody>
      </p:sp>
      <p:sp>
        <p:nvSpPr>
          <p:cNvPr id="3" name="Holder 3"/>
          <p:cNvSpPr>
            <a:spLocks noGrp="1"/>
          </p:cNvSpPr>
          <p:nvPr>
            <p:ph type="dt" sz="half" idx="6"/>
          </p:nvPr>
        </p:nvSpPr>
        <p:spPr/>
        <p:txBody>
          <a:bodyPr lIns="0" tIns="0" rIns="0" bIns="0"/>
          <a:lstStyle>
            <a:lvl1pPr>
              <a:defRPr sz="1800" b="0" i="0">
                <a:solidFill>
                  <a:schemeClr val="tx1"/>
                </a:solidFill>
                <a:latin typeface="Calibri"/>
                <a:cs typeface="Calibri"/>
              </a:defRPr>
            </a:lvl1pPr>
          </a:lstStyle>
          <a:p>
            <a:pPr marL="12700">
              <a:lnSpc>
                <a:spcPts val="1810"/>
              </a:lnSpc>
            </a:pPr>
            <a:r>
              <a:rPr lang="en-US" spc="-10" smtClean="0"/>
              <a:t>23-01-2026</a:t>
            </a:r>
            <a:endParaRPr spc="-20" dirty="0"/>
          </a:p>
        </p:txBody>
      </p:sp>
      <p:sp>
        <p:nvSpPr>
          <p:cNvPr id="4" name="Holder 4"/>
          <p:cNvSpPr>
            <a:spLocks noGrp="1"/>
          </p:cNvSpPr>
          <p:nvPr>
            <p:ph type="sldNum" sz="quarter" idx="7"/>
          </p:nvPr>
        </p:nvSpPr>
        <p:spPr/>
        <p:txBody>
          <a:bodyPr lIns="0" tIns="0" rIns="0" bIns="0"/>
          <a:lstStyle>
            <a:lvl1pPr>
              <a:defRPr sz="1800" b="0" i="0">
                <a:solidFill>
                  <a:schemeClr val="tx1"/>
                </a:solidFill>
                <a:latin typeface="Calibri"/>
                <a:cs typeface="Calibri"/>
              </a:defRPr>
            </a:lvl1pPr>
          </a:lstStyle>
          <a:p>
            <a:pPr marL="38100">
              <a:lnSpc>
                <a:spcPts val="1810"/>
              </a:lnSpc>
            </a:pPr>
            <a:fld id="{81D60167-4931-47E6-BA6A-407CBD079E47}" type="slidenum">
              <a:rPr spc="-20" dirty="0"/>
              <a:pPr marL="38100">
                <a:lnSpc>
                  <a:spcPts val="1810"/>
                </a:lnSpc>
              </a:pPr>
              <a:t>‹#›</a:t>
            </a:fld>
            <a:r>
              <a:rPr spc="-20" dirty="0"/>
              <a:t>/13</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2894169" y="7800395"/>
            <a:ext cx="1612673" cy="305141"/>
          </a:xfrm>
          <a:prstGeom prst="rect">
            <a:avLst/>
          </a:prstGeom>
        </p:spPr>
      </p:pic>
      <p:sp>
        <p:nvSpPr>
          <p:cNvPr id="2" name="Holder 2"/>
          <p:cNvSpPr>
            <a:spLocks noGrp="1"/>
          </p:cNvSpPr>
          <p:nvPr>
            <p:ph type="title"/>
          </p:nvPr>
        </p:nvSpPr>
        <p:spPr>
          <a:xfrm>
            <a:off x="10020045" y="301498"/>
            <a:ext cx="680084" cy="513715"/>
          </a:xfrm>
          <a:prstGeom prst="rect">
            <a:avLst/>
          </a:prstGeom>
        </p:spPr>
        <p:txBody>
          <a:bodyPr wrap="square" lIns="0" tIns="0" rIns="0" bIns="0">
            <a:spAutoFit/>
          </a:bodyPr>
          <a:lstStyle>
            <a:lvl1pPr>
              <a:defRPr sz="3200" b="0" i="0">
                <a:solidFill>
                  <a:srgbClr val="6F2F9F"/>
                </a:solidFill>
                <a:latin typeface="Calibri"/>
                <a:cs typeface="Calibri"/>
              </a:defRPr>
            </a:lvl1pPr>
          </a:lstStyle>
          <a:p>
            <a:endParaRPr/>
          </a:p>
        </p:txBody>
      </p:sp>
      <p:sp>
        <p:nvSpPr>
          <p:cNvPr id="3" name="Holder 3"/>
          <p:cNvSpPr>
            <a:spLocks noGrp="1"/>
          </p:cNvSpPr>
          <p:nvPr>
            <p:ph type="body" idx="1"/>
          </p:nvPr>
        </p:nvSpPr>
        <p:spPr>
          <a:xfrm>
            <a:off x="731520" y="1892808"/>
            <a:ext cx="13167360" cy="543153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058792" y="7838768"/>
            <a:ext cx="4963795" cy="250190"/>
          </a:xfrm>
          <a:prstGeom prst="rect">
            <a:avLst/>
          </a:prstGeom>
        </p:spPr>
        <p:txBody>
          <a:bodyPr wrap="square" lIns="0" tIns="0" rIns="0" bIns="0">
            <a:spAutoFit/>
          </a:bodyPr>
          <a:lstStyle>
            <a:lvl1pPr>
              <a:defRPr sz="1600" b="1" i="0">
                <a:solidFill>
                  <a:schemeClr val="tx1"/>
                </a:solidFill>
                <a:latin typeface="Times New Roman"/>
                <a:cs typeface="Times New Roman"/>
              </a:defRPr>
            </a:lvl1pPr>
          </a:lstStyle>
          <a:p>
            <a:pPr marL="12700">
              <a:lnSpc>
                <a:spcPts val="1839"/>
              </a:lnSpc>
            </a:pPr>
            <a:r>
              <a:rPr lang="en-US" smtClean="0">
                <a:solidFill>
                  <a:srgbClr val="212121"/>
                </a:solidFill>
              </a:rPr>
              <a:t>23EET103- ELECTRIC CIRCUITS  AND ELECTRON DEVICES /Ms.RANJANI K,/ SNSCT</a:t>
            </a:r>
            <a:endParaRPr spc="-10" dirty="0">
              <a:solidFill>
                <a:srgbClr val="766F6F"/>
              </a:solidFill>
            </a:endParaRPr>
          </a:p>
        </p:txBody>
      </p:sp>
      <p:sp>
        <p:nvSpPr>
          <p:cNvPr id="5" name="Holder 5"/>
          <p:cNvSpPr>
            <a:spLocks noGrp="1"/>
          </p:cNvSpPr>
          <p:nvPr>
            <p:ph type="dt" sz="half" idx="6"/>
          </p:nvPr>
        </p:nvSpPr>
        <p:spPr>
          <a:xfrm>
            <a:off x="749604" y="7704073"/>
            <a:ext cx="1092200" cy="254000"/>
          </a:xfrm>
          <a:prstGeom prst="rect">
            <a:avLst/>
          </a:prstGeom>
        </p:spPr>
        <p:txBody>
          <a:bodyPr wrap="square" lIns="0" tIns="0" rIns="0" bIns="0">
            <a:spAutoFit/>
          </a:bodyPr>
          <a:lstStyle>
            <a:lvl1pPr>
              <a:defRPr sz="1800" b="0" i="0">
                <a:solidFill>
                  <a:schemeClr val="tx1"/>
                </a:solidFill>
                <a:latin typeface="Calibri"/>
                <a:cs typeface="Calibri"/>
              </a:defRPr>
            </a:lvl1pPr>
          </a:lstStyle>
          <a:p>
            <a:pPr marL="12700">
              <a:lnSpc>
                <a:spcPts val="1810"/>
              </a:lnSpc>
            </a:pPr>
            <a:r>
              <a:rPr lang="en-US" spc="-10" smtClean="0"/>
              <a:t>23-01-2026</a:t>
            </a:r>
            <a:endParaRPr spc="-20" dirty="0"/>
          </a:p>
        </p:txBody>
      </p:sp>
      <p:sp>
        <p:nvSpPr>
          <p:cNvPr id="6" name="Holder 6"/>
          <p:cNvSpPr>
            <a:spLocks noGrp="1"/>
          </p:cNvSpPr>
          <p:nvPr>
            <p:ph type="sldNum" sz="quarter" idx="7"/>
          </p:nvPr>
        </p:nvSpPr>
        <p:spPr>
          <a:xfrm>
            <a:off x="13179552" y="7634275"/>
            <a:ext cx="603250" cy="254000"/>
          </a:xfrm>
          <a:prstGeom prst="rect">
            <a:avLst/>
          </a:prstGeom>
        </p:spPr>
        <p:txBody>
          <a:bodyPr wrap="square" lIns="0" tIns="0" rIns="0" bIns="0">
            <a:spAutoFit/>
          </a:bodyPr>
          <a:lstStyle>
            <a:lvl1pPr>
              <a:defRPr sz="1800" b="0" i="0">
                <a:solidFill>
                  <a:schemeClr val="tx1"/>
                </a:solidFill>
                <a:latin typeface="Calibri"/>
                <a:cs typeface="Calibri"/>
              </a:defRPr>
            </a:lvl1pPr>
          </a:lstStyle>
          <a:p>
            <a:pPr marL="38100">
              <a:lnSpc>
                <a:spcPts val="1810"/>
              </a:lnSpc>
            </a:pPr>
            <a:fld id="{81D60167-4931-47E6-BA6A-407CBD079E47}" type="slidenum">
              <a:rPr spc="-20" dirty="0"/>
              <a:pPr marL="38100">
                <a:lnSpc>
                  <a:spcPts val="1810"/>
                </a:lnSpc>
              </a:pPr>
              <a:t>‹#›</a:t>
            </a:fld>
            <a:r>
              <a:rPr spc="-20" dirty="0"/>
              <a:t>/13</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electrical4u.com/battery-working-principle-of-batteries/" TargetMode="External"/><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hyperlink" Target="https://www.electrical4u.com/what-is-capacito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electrical4u.com/what-is-transformer-definition-working-principle-of-transformer/" TargetMode="External"/><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hyperlink" Target="https://www.electrical4u.com/voltage-or-electric-potential-difference/" TargetMode="External"/><Relationship Id="rId4" Type="http://schemas.openxmlformats.org/officeDocument/2006/relationships/hyperlink" Target="https://www.electrical4u.com/voltage-regulation-of-transforme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electrical4u.com/voltage-or-electric-potential-difference/" TargetMode="External"/><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706095" y="7654543"/>
            <a:ext cx="1931035" cy="537210"/>
            <a:chOff x="12706095" y="7654543"/>
            <a:chExt cx="1931035" cy="537210"/>
          </a:xfrm>
        </p:grpSpPr>
        <p:sp>
          <p:nvSpPr>
            <p:cNvPr id="3" name="object 3"/>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sp>
        <p:nvSpPr>
          <p:cNvPr id="5" name="object 5"/>
          <p:cNvSpPr txBox="1"/>
          <p:nvPr/>
        </p:nvSpPr>
        <p:spPr>
          <a:xfrm>
            <a:off x="3124200" y="3124200"/>
            <a:ext cx="7821930" cy="2277547"/>
          </a:xfrm>
          <a:prstGeom prst="rect">
            <a:avLst/>
          </a:prstGeom>
        </p:spPr>
        <p:txBody>
          <a:bodyPr vert="horz" wrap="square" lIns="0" tIns="12700" rIns="0" bIns="0" rtlCol="0">
            <a:spAutoFit/>
          </a:bodyPr>
          <a:lstStyle/>
          <a:p>
            <a:pPr marL="12700" algn="ctr">
              <a:lnSpc>
                <a:spcPct val="100000"/>
              </a:lnSpc>
              <a:spcBef>
                <a:spcPts val="100"/>
              </a:spcBef>
            </a:pPr>
            <a:r>
              <a:rPr sz="2400" b="1" spc="-20" dirty="0">
                <a:latin typeface="Calibri"/>
                <a:cs typeface="Calibri"/>
              </a:rPr>
              <a:t>DEPARTMENT</a:t>
            </a:r>
            <a:r>
              <a:rPr sz="2400" b="1" spc="-60" dirty="0">
                <a:latin typeface="Calibri"/>
                <a:cs typeface="Calibri"/>
              </a:rPr>
              <a:t> </a:t>
            </a:r>
            <a:r>
              <a:rPr sz="2400" b="1" dirty="0">
                <a:latin typeface="Calibri"/>
                <a:cs typeface="Calibri"/>
              </a:rPr>
              <a:t>OF</a:t>
            </a:r>
            <a:r>
              <a:rPr sz="2400" b="1" spc="-40" dirty="0">
                <a:latin typeface="Calibri"/>
                <a:cs typeface="Calibri"/>
              </a:rPr>
              <a:t> </a:t>
            </a:r>
            <a:r>
              <a:rPr lang="en-US" sz="2400" b="1" dirty="0" smtClean="0">
                <a:latin typeface="Calibri"/>
                <a:cs typeface="Calibri"/>
              </a:rPr>
              <a:t>ARTIFICIAL INTELLIGENCE AND DATA SCIENCE</a:t>
            </a:r>
            <a:endParaRPr sz="2400" dirty="0">
              <a:latin typeface="Calibri"/>
              <a:cs typeface="Calibri"/>
            </a:endParaRPr>
          </a:p>
          <a:p>
            <a:pPr marL="100330" algn="ctr">
              <a:lnSpc>
                <a:spcPct val="100000"/>
              </a:lnSpc>
              <a:spcBef>
                <a:spcPts val="2170"/>
              </a:spcBef>
            </a:pPr>
            <a:r>
              <a:rPr sz="2000" b="1" dirty="0">
                <a:latin typeface="Calibri"/>
                <a:cs typeface="Calibri"/>
              </a:rPr>
              <a:t>COURSE</a:t>
            </a:r>
            <a:r>
              <a:rPr sz="2000" b="1" spc="-50" dirty="0">
                <a:latin typeface="Calibri"/>
                <a:cs typeface="Calibri"/>
              </a:rPr>
              <a:t> </a:t>
            </a:r>
            <a:r>
              <a:rPr sz="2000" b="1" dirty="0">
                <a:latin typeface="Calibri"/>
                <a:cs typeface="Calibri"/>
              </a:rPr>
              <a:t>NAME</a:t>
            </a:r>
            <a:r>
              <a:rPr sz="2000" b="1" spc="-50" dirty="0">
                <a:latin typeface="Calibri"/>
                <a:cs typeface="Calibri"/>
              </a:rPr>
              <a:t> </a:t>
            </a:r>
            <a:r>
              <a:rPr sz="2000" b="1" dirty="0">
                <a:latin typeface="Calibri"/>
                <a:cs typeface="Calibri"/>
              </a:rPr>
              <a:t>:</a:t>
            </a:r>
            <a:r>
              <a:rPr sz="2000" b="1" spc="-45" dirty="0">
                <a:latin typeface="Calibri"/>
                <a:cs typeface="Calibri"/>
              </a:rPr>
              <a:t> </a:t>
            </a:r>
            <a:r>
              <a:rPr lang="en-US" sz="2000" b="1" dirty="0"/>
              <a:t>23EET103</a:t>
            </a:r>
            <a:r>
              <a:rPr sz="2000" b="1" dirty="0">
                <a:solidFill>
                  <a:srgbClr val="212121"/>
                </a:solidFill>
                <a:latin typeface="Cambria"/>
                <a:cs typeface="Cambria"/>
              </a:rPr>
              <a:t>-</a:t>
            </a:r>
            <a:r>
              <a:rPr sz="2000" b="1" spc="-60" dirty="0">
                <a:solidFill>
                  <a:srgbClr val="212121"/>
                </a:solidFill>
                <a:latin typeface="Cambria"/>
                <a:cs typeface="Cambria"/>
              </a:rPr>
              <a:t> </a:t>
            </a:r>
            <a:r>
              <a:rPr lang="en-US" sz="2000" b="1" dirty="0"/>
              <a:t>ELECTRIC CIRCUITS  AND ELECTRON DEVICES </a:t>
            </a:r>
            <a:endParaRPr sz="2000" dirty="0">
              <a:latin typeface="Calibri"/>
              <a:cs typeface="Calibri"/>
            </a:endParaRPr>
          </a:p>
          <a:p>
            <a:pPr>
              <a:lnSpc>
                <a:spcPct val="100000"/>
              </a:lnSpc>
              <a:spcBef>
                <a:spcPts val="65"/>
              </a:spcBef>
            </a:pPr>
            <a:endParaRPr sz="2000" dirty="0">
              <a:latin typeface="Calibri"/>
              <a:cs typeface="Calibri"/>
            </a:endParaRPr>
          </a:p>
          <a:p>
            <a:pPr marL="44450" algn="ctr">
              <a:lnSpc>
                <a:spcPct val="100000"/>
              </a:lnSpc>
            </a:pPr>
            <a:r>
              <a:rPr sz="2000" dirty="0">
                <a:latin typeface="Cambria"/>
                <a:cs typeface="Cambria"/>
              </a:rPr>
              <a:t>I</a:t>
            </a:r>
            <a:r>
              <a:rPr sz="2000" spc="-20" dirty="0">
                <a:latin typeface="Cambria"/>
                <a:cs typeface="Cambria"/>
              </a:rPr>
              <a:t> </a:t>
            </a:r>
            <a:r>
              <a:rPr sz="2000" dirty="0">
                <a:latin typeface="Cambria"/>
                <a:cs typeface="Cambria"/>
              </a:rPr>
              <a:t>YEAR</a:t>
            </a:r>
            <a:r>
              <a:rPr sz="2000" spc="-40" dirty="0">
                <a:latin typeface="Cambria"/>
                <a:cs typeface="Cambria"/>
              </a:rPr>
              <a:t> </a:t>
            </a:r>
            <a:r>
              <a:rPr sz="2000" dirty="0">
                <a:latin typeface="Cambria"/>
                <a:cs typeface="Cambria"/>
              </a:rPr>
              <a:t>/II</a:t>
            </a:r>
            <a:r>
              <a:rPr sz="2000" spc="-30" dirty="0">
                <a:latin typeface="Cambria"/>
                <a:cs typeface="Cambria"/>
              </a:rPr>
              <a:t> </a:t>
            </a:r>
            <a:r>
              <a:rPr sz="2000" spc="-10" dirty="0">
                <a:latin typeface="Cambria"/>
                <a:cs typeface="Cambria"/>
              </a:rPr>
              <a:t>SEMESTER</a:t>
            </a:r>
            <a:endParaRPr sz="2000" dirty="0">
              <a:latin typeface="Cambria"/>
              <a:cs typeface="Cambria"/>
            </a:endParaRPr>
          </a:p>
        </p:txBody>
      </p:sp>
      <p:sp>
        <p:nvSpPr>
          <p:cNvPr id="6" name="object 6"/>
          <p:cNvSpPr txBox="1"/>
          <p:nvPr/>
        </p:nvSpPr>
        <p:spPr>
          <a:xfrm>
            <a:off x="4723638" y="5471540"/>
            <a:ext cx="5563362" cy="956672"/>
          </a:xfrm>
          <a:prstGeom prst="rect">
            <a:avLst/>
          </a:prstGeom>
        </p:spPr>
        <p:txBody>
          <a:bodyPr vert="horz" wrap="square" lIns="0" tIns="12700" rIns="0" bIns="0" rtlCol="0">
            <a:spAutoFit/>
          </a:bodyPr>
          <a:lstStyle/>
          <a:p>
            <a:pPr marL="12700">
              <a:lnSpc>
                <a:spcPct val="100000"/>
              </a:lnSpc>
              <a:spcBef>
                <a:spcPts val="100"/>
              </a:spcBef>
            </a:pPr>
            <a:r>
              <a:rPr sz="2000" b="1" spc="-10" dirty="0">
                <a:latin typeface="Cambria"/>
                <a:cs typeface="Cambria"/>
              </a:rPr>
              <a:t>Unit-</a:t>
            </a:r>
            <a:r>
              <a:rPr sz="2000" b="1" dirty="0">
                <a:latin typeface="Cambria"/>
                <a:cs typeface="Cambria"/>
              </a:rPr>
              <a:t>5</a:t>
            </a:r>
            <a:r>
              <a:rPr sz="2000" b="1" spc="-25" dirty="0">
                <a:latin typeface="Cambria"/>
                <a:cs typeface="Cambria"/>
              </a:rPr>
              <a:t> </a:t>
            </a:r>
            <a:r>
              <a:rPr sz="2000" b="1" dirty="0">
                <a:latin typeface="Cambria"/>
                <a:cs typeface="Cambria"/>
              </a:rPr>
              <a:t>-</a:t>
            </a:r>
            <a:r>
              <a:rPr sz="2000" b="1" spc="-15" dirty="0">
                <a:latin typeface="Cambria"/>
                <a:cs typeface="Cambria"/>
              </a:rPr>
              <a:t> </a:t>
            </a:r>
            <a:r>
              <a:rPr lang="en-US" b="1" dirty="0"/>
              <a:t>RECTIFIERS AND POWER SUPPLIES</a:t>
            </a:r>
            <a:endParaRPr sz="1800" dirty="0">
              <a:latin typeface="Calibri"/>
              <a:cs typeface="Calibri"/>
            </a:endParaRPr>
          </a:p>
          <a:p>
            <a:pPr>
              <a:lnSpc>
                <a:spcPct val="100000"/>
              </a:lnSpc>
              <a:spcBef>
                <a:spcPts val="415"/>
              </a:spcBef>
            </a:pPr>
            <a:endParaRPr sz="1800" dirty="0">
              <a:latin typeface="Calibri"/>
              <a:cs typeface="Calibri"/>
            </a:endParaRPr>
          </a:p>
          <a:p>
            <a:pPr marR="324485" algn="ctr">
              <a:lnSpc>
                <a:spcPct val="100000"/>
              </a:lnSpc>
            </a:pPr>
            <a:r>
              <a:rPr sz="2000" dirty="0">
                <a:latin typeface="Cambria"/>
                <a:cs typeface="Cambria"/>
              </a:rPr>
              <a:t>Topic</a:t>
            </a:r>
            <a:r>
              <a:rPr sz="2000" spc="-20" dirty="0">
                <a:latin typeface="Cambria"/>
                <a:cs typeface="Cambria"/>
              </a:rPr>
              <a:t> </a:t>
            </a:r>
            <a:r>
              <a:rPr sz="2000" dirty="0">
                <a:latin typeface="Cambria"/>
                <a:cs typeface="Cambria"/>
              </a:rPr>
              <a:t>:</a:t>
            </a:r>
            <a:r>
              <a:rPr sz="2000" spc="5" dirty="0">
                <a:latin typeface="Cambria"/>
                <a:cs typeface="Cambria"/>
              </a:rPr>
              <a:t> </a:t>
            </a:r>
            <a:r>
              <a:rPr lang="en-IN" sz="2000" dirty="0"/>
              <a:t>UPS &amp; Battery Charger</a:t>
            </a:r>
            <a:endParaRPr sz="2000" dirty="0">
              <a:latin typeface="Trebuchet MS"/>
              <a:cs typeface="Trebuchet MS"/>
            </a:endParaRPr>
          </a:p>
        </p:txBody>
      </p:sp>
      <p:sp>
        <p:nvSpPr>
          <p:cNvPr id="7" name="object 7"/>
          <p:cNvSpPr txBox="1">
            <a:spLocks noGrp="1"/>
          </p:cNvSpPr>
          <p:nvPr>
            <p:ph type="title"/>
          </p:nvPr>
        </p:nvSpPr>
        <p:spPr>
          <a:xfrm>
            <a:off x="3883533" y="652729"/>
            <a:ext cx="5751830" cy="514350"/>
          </a:xfrm>
          <a:prstGeom prst="rect">
            <a:avLst/>
          </a:prstGeom>
        </p:spPr>
        <p:txBody>
          <a:bodyPr vert="horz" wrap="square" lIns="0" tIns="13335" rIns="0" bIns="0" rtlCol="0">
            <a:spAutoFit/>
          </a:bodyPr>
          <a:lstStyle/>
          <a:p>
            <a:pPr marL="12700">
              <a:lnSpc>
                <a:spcPct val="100000"/>
              </a:lnSpc>
              <a:spcBef>
                <a:spcPts val="105"/>
              </a:spcBef>
            </a:pPr>
            <a:r>
              <a:rPr b="1" dirty="0">
                <a:solidFill>
                  <a:srgbClr val="000000"/>
                </a:solidFill>
                <a:latin typeface="Cambria"/>
                <a:cs typeface="Cambria"/>
              </a:rPr>
              <a:t>SNS</a:t>
            </a:r>
            <a:r>
              <a:rPr b="1" spc="-25" dirty="0">
                <a:solidFill>
                  <a:srgbClr val="000000"/>
                </a:solidFill>
                <a:latin typeface="Cambria"/>
                <a:cs typeface="Cambria"/>
              </a:rPr>
              <a:t> </a:t>
            </a:r>
            <a:r>
              <a:rPr b="1" dirty="0">
                <a:solidFill>
                  <a:srgbClr val="000000"/>
                </a:solidFill>
                <a:latin typeface="Cambria"/>
                <a:cs typeface="Cambria"/>
              </a:rPr>
              <a:t>COLLEGE</a:t>
            </a:r>
            <a:r>
              <a:rPr b="1" spc="-30" dirty="0">
                <a:solidFill>
                  <a:srgbClr val="000000"/>
                </a:solidFill>
                <a:latin typeface="Cambria"/>
                <a:cs typeface="Cambria"/>
              </a:rPr>
              <a:t> </a:t>
            </a:r>
            <a:r>
              <a:rPr b="1" dirty="0">
                <a:solidFill>
                  <a:srgbClr val="000000"/>
                </a:solidFill>
                <a:latin typeface="Cambria"/>
                <a:cs typeface="Cambria"/>
              </a:rPr>
              <a:t>OF</a:t>
            </a:r>
            <a:r>
              <a:rPr b="1" spc="-15" dirty="0">
                <a:solidFill>
                  <a:srgbClr val="000000"/>
                </a:solidFill>
                <a:latin typeface="Cambria"/>
                <a:cs typeface="Cambria"/>
              </a:rPr>
              <a:t> </a:t>
            </a:r>
            <a:r>
              <a:rPr b="1" spc="-20" dirty="0">
                <a:solidFill>
                  <a:srgbClr val="000000"/>
                </a:solidFill>
                <a:latin typeface="Cambria"/>
                <a:cs typeface="Cambria"/>
              </a:rPr>
              <a:t>TECHNOLOGY</a:t>
            </a:r>
          </a:p>
        </p:txBody>
      </p:sp>
      <p:sp>
        <p:nvSpPr>
          <p:cNvPr id="8" name="object 8"/>
          <p:cNvSpPr txBox="1"/>
          <p:nvPr/>
        </p:nvSpPr>
        <p:spPr>
          <a:xfrm>
            <a:off x="3456813" y="1137361"/>
            <a:ext cx="6800215" cy="1123315"/>
          </a:xfrm>
          <a:prstGeom prst="rect">
            <a:avLst/>
          </a:prstGeom>
        </p:spPr>
        <p:txBody>
          <a:bodyPr vert="horz" wrap="square" lIns="0" tIns="12700" rIns="0" bIns="0" rtlCol="0">
            <a:spAutoFit/>
          </a:bodyPr>
          <a:lstStyle/>
          <a:p>
            <a:pPr marL="160655" algn="ctr">
              <a:lnSpc>
                <a:spcPct val="100000"/>
              </a:lnSpc>
              <a:spcBef>
                <a:spcPts val="100"/>
              </a:spcBef>
            </a:pPr>
            <a:r>
              <a:rPr sz="1800" spc="-10" dirty="0">
                <a:latin typeface="Calibri"/>
                <a:cs typeface="Calibri"/>
              </a:rPr>
              <a:t>Kurumbapalayam</a:t>
            </a:r>
            <a:r>
              <a:rPr sz="1800" spc="-50" dirty="0">
                <a:latin typeface="Calibri"/>
                <a:cs typeface="Calibri"/>
              </a:rPr>
              <a:t> </a:t>
            </a:r>
            <a:r>
              <a:rPr sz="1800" dirty="0">
                <a:latin typeface="Calibri"/>
                <a:cs typeface="Calibri"/>
              </a:rPr>
              <a:t>(Po),</a:t>
            </a:r>
            <a:r>
              <a:rPr sz="1800" spc="-20" dirty="0">
                <a:latin typeface="Calibri"/>
                <a:cs typeface="Calibri"/>
              </a:rPr>
              <a:t> </a:t>
            </a:r>
            <a:r>
              <a:rPr sz="1800" dirty="0">
                <a:latin typeface="Calibri"/>
                <a:cs typeface="Calibri"/>
              </a:rPr>
              <a:t>Coimbatore</a:t>
            </a:r>
            <a:r>
              <a:rPr sz="1800" spc="-45" dirty="0">
                <a:latin typeface="Calibri"/>
                <a:cs typeface="Calibri"/>
              </a:rPr>
              <a:t> </a:t>
            </a:r>
            <a:r>
              <a:rPr sz="1800" dirty="0">
                <a:latin typeface="Calibri"/>
                <a:cs typeface="Calibri"/>
              </a:rPr>
              <a:t>–</a:t>
            </a:r>
            <a:r>
              <a:rPr sz="1800" spc="-35" dirty="0">
                <a:latin typeface="Calibri"/>
                <a:cs typeface="Calibri"/>
              </a:rPr>
              <a:t> </a:t>
            </a:r>
            <a:r>
              <a:rPr sz="1800" dirty="0">
                <a:latin typeface="Calibri"/>
                <a:cs typeface="Calibri"/>
              </a:rPr>
              <a:t>641</a:t>
            </a:r>
            <a:r>
              <a:rPr sz="1800" spc="-50" dirty="0">
                <a:latin typeface="Calibri"/>
                <a:cs typeface="Calibri"/>
              </a:rPr>
              <a:t> </a:t>
            </a:r>
            <a:r>
              <a:rPr sz="1800" spc="-25" dirty="0">
                <a:latin typeface="Calibri"/>
                <a:cs typeface="Calibri"/>
              </a:rPr>
              <a:t>107</a:t>
            </a:r>
            <a:endParaRPr sz="1800">
              <a:latin typeface="Calibri"/>
              <a:cs typeface="Calibri"/>
            </a:endParaRPr>
          </a:p>
          <a:p>
            <a:pPr algn="ctr">
              <a:lnSpc>
                <a:spcPct val="100000"/>
              </a:lnSpc>
              <a:spcBef>
                <a:spcPts val="5"/>
              </a:spcBef>
            </a:pPr>
            <a:r>
              <a:rPr sz="1800" b="1" dirty="0">
                <a:latin typeface="Calibri"/>
                <a:cs typeface="Calibri"/>
              </a:rPr>
              <a:t>An</a:t>
            </a:r>
            <a:r>
              <a:rPr sz="1800" b="1" spc="-25" dirty="0">
                <a:latin typeface="Calibri"/>
                <a:cs typeface="Calibri"/>
              </a:rPr>
              <a:t> </a:t>
            </a:r>
            <a:r>
              <a:rPr sz="1800" b="1" dirty="0">
                <a:latin typeface="Calibri"/>
                <a:cs typeface="Calibri"/>
              </a:rPr>
              <a:t>Autonomous</a:t>
            </a:r>
            <a:r>
              <a:rPr sz="1800" b="1" spc="-60" dirty="0">
                <a:latin typeface="Calibri"/>
                <a:cs typeface="Calibri"/>
              </a:rPr>
              <a:t> </a:t>
            </a:r>
            <a:r>
              <a:rPr sz="1800" b="1" spc="-10" dirty="0">
                <a:latin typeface="Calibri"/>
                <a:cs typeface="Calibri"/>
              </a:rPr>
              <a:t>Institution</a:t>
            </a:r>
            <a:endParaRPr sz="1800">
              <a:latin typeface="Calibri"/>
              <a:cs typeface="Calibri"/>
            </a:endParaRPr>
          </a:p>
          <a:p>
            <a:pPr algn="ctr">
              <a:lnSpc>
                <a:spcPct val="100000"/>
              </a:lnSpc>
            </a:pPr>
            <a:r>
              <a:rPr sz="1800" dirty="0">
                <a:latin typeface="Calibri"/>
                <a:cs typeface="Calibri"/>
              </a:rPr>
              <a:t>Accredited</a:t>
            </a:r>
            <a:r>
              <a:rPr sz="1800" spc="-15" dirty="0">
                <a:latin typeface="Calibri"/>
                <a:cs typeface="Calibri"/>
              </a:rPr>
              <a:t> </a:t>
            </a:r>
            <a:r>
              <a:rPr sz="1800" dirty="0">
                <a:latin typeface="Calibri"/>
                <a:cs typeface="Calibri"/>
              </a:rPr>
              <a:t>by</a:t>
            </a:r>
            <a:r>
              <a:rPr sz="1800" spc="-25" dirty="0">
                <a:latin typeface="Calibri"/>
                <a:cs typeface="Calibri"/>
              </a:rPr>
              <a:t> </a:t>
            </a:r>
            <a:r>
              <a:rPr sz="1800" dirty="0">
                <a:latin typeface="Calibri"/>
                <a:cs typeface="Calibri"/>
              </a:rPr>
              <a:t>NBA</a:t>
            </a:r>
            <a:r>
              <a:rPr sz="1800" spc="-45" dirty="0">
                <a:latin typeface="Calibri"/>
                <a:cs typeface="Calibri"/>
              </a:rPr>
              <a:t> </a:t>
            </a:r>
            <a:r>
              <a:rPr sz="1800" dirty="0">
                <a:latin typeface="Calibri"/>
                <a:cs typeface="Calibri"/>
              </a:rPr>
              <a:t>–</a:t>
            </a:r>
            <a:r>
              <a:rPr sz="1800" spc="-20" dirty="0">
                <a:latin typeface="Calibri"/>
                <a:cs typeface="Calibri"/>
              </a:rPr>
              <a:t> </a:t>
            </a:r>
            <a:r>
              <a:rPr sz="1800" dirty="0">
                <a:latin typeface="Calibri"/>
                <a:cs typeface="Calibri"/>
              </a:rPr>
              <a:t>AICTE</a:t>
            </a:r>
            <a:r>
              <a:rPr sz="1800" spc="-50" dirty="0">
                <a:latin typeface="Calibri"/>
                <a:cs typeface="Calibri"/>
              </a:rPr>
              <a:t> </a:t>
            </a:r>
            <a:r>
              <a:rPr sz="1800" dirty="0">
                <a:latin typeface="Calibri"/>
                <a:cs typeface="Calibri"/>
              </a:rPr>
              <a:t>and</a:t>
            </a:r>
            <a:r>
              <a:rPr sz="1800" spc="-35" dirty="0">
                <a:latin typeface="Calibri"/>
                <a:cs typeface="Calibri"/>
              </a:rPr>
              <a:t> </a:t>
            </a:r>
            <a:r>
              <a:rPr sz="1800" dirty="0">
                <a:latin typeface="Calibri"/>
                <a:cs typeface="Calibri"/>
              </a:rPr>
              <a:t>Accredited</a:t>
            </a:r>
            <a:r>
              <a:rPr sz="1800" spc="-15" dirty="0">
                <a:latin typeface="Calibri"/>
                <a:cs typeface="Calibri"/>
              </a:rPr>
              <a:t> </a:t>
            </a:r>
            <a:r>
              <a:rPr sz="1800" dirty="0">
                <a:latin typeface="Calibri"/>
                <a:cs typeface="Calibri"/>
              </a:rPr>
              <a:t>by</a:t>
            </a:r>
            <a:r>
              <a:rPr sz="1800" spc="-25" dirty="0">
                <a:latin typeface="Calibri"/>
                <a:cs typeface="Calibri"/>
              </a:rPr>
              <a:t> </a:t>
            </a:r>
            <a:r>
              <a:rPr sz="1800" dirty="0">
                <a:latin typeface="Calibri"/>
                <a:cs typeface="Calibri"/>
              </a:rPr>
              <a:t>NAAC</a:t>
            </a:r>
            <a:r>
              <a:rPr sz="1800" spc="-30" dirty="0">
                <a:latin typeface="Calibri"/>
                <a:cs typeface="Calibri"/>
              </a:rPr>
              <a:t> </a:t>
            </a:r>
            <a:r>
              <a:rPr sz="1800" dirty="0">
                <a:latin typeface="Calibri"/>
                <a:cs typeface="Calibri"/>
              </a:rPr>
              <a:t>–</a:t>
            </a:r>
            <a:r>
              <a:rPr sz="1800" spc="-20" dirty="0">
                <a:latin typeface="Calibri"/>
                <a:cs typeface="Calibri"/>
              </a:rPr>
              <a:t> </a:t>
            </a:r>
            <a:r>
              <a:rPr sz="1800" dirty="0">
                <a:latin typeface="Calibri"/>
                <a:cs typeface="Calibri"/>
              </a:rPr>
              <a:t>UGC</a:t>
            </a:r>
            <a:r>
              <a:rPr sz="1800" spc="-40" dirty="0">
                <a:latin typeface="Calibri"/>
                <a:cs typeface="Calibri"/>
              </a:rPr>
              <a:t> </a:t>
            </a:r>
            <a:r>
              <a:rPr sz="1800" dirty="0">
                <a:latin typeface="Calibri"/>
                <a:cs typeface="Calibri"/>
              </a:rPr>
              <a:t>with</a:t>
            </a:r>
            <a:r>
              <a:rPr sz="1800" spc="-25" dirty="0">
                <a:latin typeface="Calibri"/>
                <a:cs typeface="Calibri"/>
              </a:rPr>
              <a:t> </a:t>
            </a:r>
            <a:r>
              <a:rPr sz="1800" spc="-70" dirty="0">
                <a:latin typeface="Calibri"/>
                <a:cs typeface="Calibri"/>
              </a:rPr>
              <a:t>‘A’</a:t>
            </a:r>
            <a:r>
              <a:rPr sz="1800" spc="-30" dirty="0">
                <a:latin typeface="Calibri"/>
                <a:cs typeface="Calibri"/>
              </a:rPr>
              <a:t> </a:t>
            </a:r>
            <a:r>
              <a:rPr sz="1800" spc="-10" dirty="0">
                <a:latin typeface="Calibri"/>
                <a:cs typeface="Calibri"/>
              </a:rPr>
              <a:t>Grade</a:t>
            </a:r>
            <a:endParaRPr sz="1800">
              <a:latin typeface="Calibri"/>
              <a:cs typeface="Calibri"/>
            </a:endParaRPr>
          </a:p>
          <a:p>
            <a:pPr algn="ctr">
              <a:lnSpc>
                <a:spcPct val="100000"/>
              </a:lnSpc>
            </a:pPr>
            <a:r>
              <a:rPr sz="1800" spc="-10" dirty="0">
                <a:latin typeface="Calibri"/>
                <a:cs typeface="Calibri"/>
              </a:rPr>
              <a:t>Approved</a:t>
            </a:r>
            <a:r>
              <a:rPr sz="1800" spc="-25" dirty="0">
                <a:latin typeface="Calibri"/>
                <a:cs typeface="Calibri"/>
              </a:rPr>
              <a:t> </a:t>
            </a:r>
            <a:r>
              <a:rPr sz="1800" dirty="0">
                <a:latin typeface="Calibri"/>
                <a:cs typeface="Calibri"/>
              </a:rPr>
              <a:t>by</a:t>
            </a:r>
            <a:r>
              <a:rPr sz="1800" spc="-20" dirty="0">
                <a:latin typeface="Calibri"/>
                <a:cs typeface="Calibri"/>
              </a:rPr>
              <a:t> </a:t>
            </a:r>
            <a:r>
              <a:rPr sz="1800" dirty="0">
                <a:latin typeface="Calibri"/>
                <a:cs typeface="Calibri"/>
              </a:rPr>
              <a:t>AICTE,</a:t>
            </a:r>
            <a:r>
              <a:rPr sz="1800" spc="-30" dirty="0">
                <a:latin typeface="Calibri"/>
                <a:cs typeface="Calibri"/>
              </a:rPr>
              <a:t> </a:t>
            </a:r>
            <a:r>
              <a:rPr sz="1800" dirty="0">
                <a:latin typeface="Calibri"/>
                <a:cs typeface="Calibri"/>
              </a:rPr>
              <a:t>New</a:t>
            </a:r>
            <a:r>
              <a:rPr sz="1800" spc="-20" dirty="0">
                <a:latin typeface="Calibri"/>
                <a:cs typeface="Calibri"/>
              </a:rPr>
              <a:t> </a:t>
            </a:r>
            <a:r>
              <a:rPr sz="1800" dirty="0">
                <a:latin typeface="Calibri"/>
                <a:cs typeface="Calibri"/>
              </a:rPr>
              <a:t>Delhi &amp;</a:t>
            </a:r>
            <a:r>
              <a:rPr sz="1800" spc="-30" dirty="0">
                <a:latin typeface="Calibri"/>
                <a:cs typeface="Calibri"/>
              </a:rPr>
              <a:t> </a:t>
            </a:r>
            <a:r>
              <a:rPr sz="1800" spc="-10" dirty="0">
                <a:latin typeface="Calibri"/>
                <a:cs typeface="Calibri"/>
              </a:rPr>
              <a:t>Affiliated</a:t>
            </a:r>
            <a:r>
              <a:rPr sz="1800" spc="-20"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Anna</a:t>
            </a:r>
            <a:r>
              <a:rPr sz="1800" spc="-30" dirty="0">
                <a:latin typeface="Calibri"/>
                <a:cs typeface="Calibri"/>
              </a:rPr>
              <a:t> </a:t>
            </a:r>
            <a:r>
              <a:rPr sz="1800" spc="-20" dirty="0">
                <a:latin typeface="Calibri"/>
                <a:cs typeface="Calibri"/>
              </a:rPr>
              <a:t>University,</a:t>
            </a:r>
            <a:r>
              <a:rPr sz="1800" spc="-15" dirty="0">
                <a:latin typeface="Calibri"/>
                <a:cs typeface="Calibri"/>
              </a:rPr>
              <a:t> </a:t>
            </a:r>
            <a:r>
              <a:rPr sz="1800" spc="-10" dirty="0">
                <a:latin typeface="Calibri"/>
                <a:cs typeface="Calibri"/>
              </a:rPr>
              <a:t>Chennai</a:t>
            </a:r>
            <a:endParaRPr sz="1800">
              <a:latin typeface="Calibri"/>
              <a:cs typeface="Calibri"/>
            </a:endParaRPr>
          </a:p>
        </p:txBody>
      </p:sp>
      <p:pic>
        <p:nvPicPr>
          <p:cNvPr id="9" name="object 9"/>
          <p:cNvPicPr/>
          <p:nvPr/>
        </p:nvPicPr>
        <p:blipFill>
          <a:blip r:embed="rId3" cstate="print"/>
          <a:stretch>
            <a:fillRect/>
          </a:stretch>
        </p:blipFill>
        <p:spPr>
          <a:xfrm>
            <a:off x="12334875" y="487044"/>
            <a:ext cx="1336548" cy="965580"/>
          </a:xfrm>
          <a:prstGeom prst="rect">
            <a:avLst/>
          </a:prstGeom>
        </p:spPr>
      </p:pic>
      <p:sp>
        <p:nvSpPr>
          <p:cNvPr id="10" name="object 10"/>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a:t>
            </a:fld>
            <a:r>
              <a:rPr spc="-20" dirty="0"/>
              <a:t>/1</a:t>
            </a:r>
            <a:r>
              <a:rPr lang="en-US" spc="-20" dirty="0"/>
              <a:t>9</a:t>
            </a:r>
            <a:endParaRPr spc="-20" dirty="0"/>
          </a:p>
        </p:txBody>
      </p:sp>
      <p:sp>
        <p:nvSpPr>
          <p:cNvPr id="12" name="object 12"/>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13" name="object 11">
            <a:extLst>
              <a:ext uri="{FF2B5EF4-FFF2-40B4-BE49-F238E27FC236}">
                <a16:creationId xmlns:a16="http://schemas.microsoft.com/office/drawing/2014/main" xmlns="" id="{446C5EA2-F9CF-690A-380C-0119778F239A}"/>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8D8BC9F-63A2-ADE4-20B0-2CAB80B39B0A}"/>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C79B578E-1223-DC1A-12D6-6284ED026133}"/>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D602A156-1D7A-0E42-C06F-0BDA5359123A}"/>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E4C2101C-3961-478F-360D-FFD4DB8DB98E}"/>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443E6376-FA29-8B6E-33A7-EBC7CD78640F}"/>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AC981FDD-6953-B424-A2AA-05B8EE276D25}"/>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10</a:t>
            </a:fld>
            <a:r>
              <a:rPr spc="-20" dirty="0"/>
              <a:t>/1</a:t>
            </a:r>
            <a:r>
              <a:rPr lang="en-US" spc="-20" dirty="0"/>
              <a:t>9</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DB081E14-F110-6D9C-D909-79619FAAEFFE}"/>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a:extLst>
              <a:ext uri="{FF2B5EF4-FFF2-40B4-BE49-F238E27FC236}">
                <a16:creationId xmlns:a16="http://schemas.microsoft.com/office/drawing/2014/main" xmlns="" id="{628A606E-A8AE-D340-0190-513F850B6B76}"/>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8" name="TextBox 7">
            <a:extLst>
              <a:ext uri="{FF2B5EF4-FFF2-40B4-BE49-F238E27FC236}">
                <a16:creationId xmlns:a16="http://schemas.microsoft.com/office/drawing/2014/main" xmlns="" id="{7BC4BA52-B1E9-F389-93F1-3455C8DF0AE8}"/>
              </a:ext>
            </a:extLst>
          </p:cNvPr>
          <p:cNvSpPr txBox="1"/>
          <p:nvPr/>
        </p:nvSpPr>
        <p:spPr>
          <a:xfrm>
            <a:off x="3305909" y="1524000"/>
            <a:ext cx="9149860" cy="3898503"/>
          </a:xfrm>
          <a:prstGeom prst="rect">
            <a:avLst/>
          </a:prstGeom>
          <a:noFill/>
        </p:spPr>
        <p:txBody>
          <a:bodyPr wrap="square">
            <a:spAutoFit/>
          </a:bodyPr>
          <a:lstStyle/>
          <a:p>
            <a:pPr algn="l">
              <a:spcAft>
                <a:spcPts val="900"/>
              </a:spcAft>
              <a:buNone/>
            </a:pPr>
            <a:r>
              <a:rPr lang="en-US" sz="2800" b="1" i="0" dirty="0">
                <a:effectLst/>
                <a:latin typeface="palatino linotype" panose="02040502050505030304" pitchFamily="18" charset="0"/>
              </a:rPr>
              <a:t>UPS Applications</a:t>
            </a:r>
          </a:p>
          <a:p>
            <a:pPr algn="l">
              <a:spcAft>
                <a:spcPts val="1875"/>
              </a:spcAft>
              <a:buNone/>
            </a:pPr>
            <a:r>
              <a:rPr lang="en-US" sz="2800" b="0" i="0" dirty="0">
                <a:effectLst/>
                <a:latin typeface="palatino linotype" panose="02040502050505030304" pitchFamily="18" charset="0"/>
              </a:rPr>
              <a:t>Applications of a UPS include:</a:t>
            </a:r>
          </a:p>
          <a:p>
            <a:pPr algn="l">
              <a:buFont typeface="Arial" panose="020B0604020202020204" pitchFamily="34" charset="0"/>
              <a:buChar char="•"/>
            </a:pPr>
            <a:r>
              <a:rPr lang="en-US" sz="2800" b="0" i="0" dirty="0">
                <a:effectLst/>
                <a:latin typeface="palatino linotype" panose="02040502050505030304" pitchFamily="18" charset="0"/>
              </a:rPr>
              <a:t>Data Centers</a:t>
            </a:r>
          </a:p>
          <a:p>
            <a:pPr algn="l">
              <a:buFont typeface="Arial" panose="020B0604020202020204" pitchFamily="34" charset="0"/>
              <a:buChar char="•"/>
            </a:pPr>
            <a:r>
              <a:rPr lang="en-US" sz="2800" b="0" i="0" dirty="0">
                <a:effectLst/>
                <a:latin typeface="palatino linotype" panose="02040502050505030304" pitchFamily="18" charset="0"/>
              </a:rPr>
              <a:t>Industries</a:t>
            </a:r>
          </a:p>
          <a:p>
            <a:pPr algn="l">
              <a:buFont typeface="Arial" panose="020B0604020202020204" pitchFamily="34" charset="0"/>
              <a:buChar char="•"/>
            </a:pPr>
            <a:r>
              <a:rPr lang="en-US" sz="2800" b="0" i="0" dirty="0">
                <a:effectLst/>
                <a:latin typeface="palatino linotype" panose="02040502050505030304" pitchFamily="18" charset="0"/>
              </a:rPr>
              <a:t>Telecommunications</a:t>
            </a:r>
          </a:p>
          <a:p>
            <a:pPr algn="l">
              <a:buFont typeface="Arial" panose="020B0604020202020204" pitchFamily="34" charset="0"/>
              <a:buChar char="•"/>
            </a:pPr>
            <a:r>
              <a:rPr lang="en-US" sz="2800" b="0" i="0" dirty="0">
                <a:effectLst/>
                <a:latin typeface="palatino linotype" panose="02040502050505030304" pitchFamily="18" charset="0"/>
              </a:rPr>
              <a:t>Hospitals</a:t>
            </a:r>
          </a:p>
          <a:p>
            <a:pPr algn="l">
              <a:buFont typeface="Arial" panose="020B0604020202020204" pitchFamily="34" charset="0"/>
              <a:buChar char="•"/>
            </a:pPr>
            <a:r>
              <a:rPr lang="en-US" sz="2800" b="0" i="0" dirty="0">
                <a:effectLst/>
                <a:latin typeface="palatino linotype" panose="02040502050505030304" pitchFamily="18" charset="0"/>
              </a:rPr>
              <a:t>Banks and insurance</a:t>
            </a:r>
          </a:p>
          <a:p>
            <a:pPr algn="l">
              <a:buFont typeface="Arial" panose="020B0604020202020204" pitchFamily="34" charset="0"/>
              <a:buChar char="•"/>
            </a:pPr>
            <a:r>
              <a:rPr lang="en-US" sz="2800" b="0" i="0" dirty="0">
                <a:effectLst/>
                <a:latin typeface="palatino linotype" panose="02040502050505030304" pitchFamily="18" charset="0"/>
              </a:rPr>
              <a:t>Some special projects (events)</a:t>
            </a:r>
          </a:p>
        </p:txBody>
      </p:sp>
      <p:sp>
        <p:nvSpPr>
          <p:cNvPr id="5" name="object 11">
            <a:extLst>
              <a:ext uri="{FF2B5EF4-FFF2-40B4-BE49-F238E27FC236}">
                <a16:creationId xmlns:a16="http://schemas.microsoft.com/office/drawing/2014/main" xmlns="" id="{A2D7EA02-B897-3AF6-52A2-2AB2EEDC06F2}"/>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3270174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83DC023-9BAB-EF3D-300F-29C1F1A7FAB2}"/>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80FA0A1B-9B5D-135C-C800-7F8A8B56A315}"/>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554466C3-03CA-D142-0380-62D3FC77CE6D}"/>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902E0E54-CAA1-DF73-F662-40DC8558D33D}"/>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7C997E63-663B-9E41-395B-23A6848C2914}"/>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4DCC0151-CC32-9240-47F9-C696E3462133}"/>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11</a:t>
            </a:fld>
            <a:r>
              <a:rPr spc="-20" dirty="0"/>
              <a:t>/1</a:t>
            </a:r>
            <a:r>
              <a:rPr lang="en-US" spc="-20" dirty="0"/>
              <a:t>9</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54DEDC28-376A-874B-CADC-5070D8DC76B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a:extLst>
              <a:ext uri="{FF2B5EF4-FFF2-40B4-BE49-F238E27FC236}">
                <a16:creationId xmlns:a16="http://schemas.microsoft.com/office/drawing/2014/main" xmlns="" id="{384B4E1D-657B-76A8-BE02-B1DA224AA55E}"/>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8" name="TextBox 7">
            <a:extLst>
              <a:ext uri="{FF2B5EF4-FFF2-40B4-BE49-F238E27FC236}">
                <a16:creationId xmlns:a16="http://schemas.microsoft.com/office/drawing/2014/main" xmlns="" id="{4AE7B744-1C3D-33FB-B2DD-6FE5B5979A79}"/>
              </a:ext>
            </a:extLst>
          </p:cNvPr>
          <p:cNvSpPr txBox="1"/>
          <p:nvPr/>
        </p:nvSpPr>
        <p:spPr>
          <a:xfrm>
            <a:off x="670985" y="1422834"/>
            <a:ext cx="12041459" cy="1731243"/>
          </a:xfrm>
          <a:prstGeom prst="rect">
            <a:avLst/>
          </a:prstGeom>
          <a:noFill/>
        </p:spPr>
        <p:txBody>
          <a:bodyPr wrap="square">
            <a:spAutoFit/>
          </a:bodyPr>
          <a:lstStyle/>
          <a:p>
            <a:pPr algn="l" fontAlgn="base">
              <a:lnSpc>
                <a:spcPts val="2100"/>
              </a:lnSpc>
              <a:buNone/>
            </a:pPr>
            <a:r>
              <a:rPr lang="en-US" b="1" i="0" dirty="0">
                <a:solidFill>
                  <a:srgbClr val="273239"/>
                </a:solidFill>
                <a:effectLst/>
                <a:latin typeface="Nunito" pitchFamily="2" charset="0"/>
              </a:rPr>
              <a:t>Electric Battery</a:t>
            </a:r>
          </a:p>
          <a:p>
            <a:pPr algn="l" fontAlgn="base">
              <a:lnSpc>
                <a:spcPts val="2100"/>
              </a:lnSpc>
              <a:buNone/>
            </a:pPr>
            <a:endParaRPr lang="en-US" b="1" dirty="0">
              <a:solidFill>
                <a:srgbClr val="273239"/>
              </a:solidFill>
              <a:latin typeface="Nunito" pitchFamily="2" charset="0"/>
            </a:endParaRPr>
          </a:p>
          <a:p>
            <a:pPr algn="l" fontAlgn="base">
              <a:lnSpc>
                <a:spcPts val="2100"/>
              </a:lnSpc>
              <a:buNone/>
            </a:pPr>
            <a:endParaRPr lang="en-US" b="1" i="0" dirty="0">
              <a:solidFill>
                <a:srgbClr val="273239"/>
              </a:solidFill>
              <a:effectLst/>
              <a:latin typeface="Nunito" pitchFamily="2" charset="0"/>
            </a:endParaRPr>
          </a:p>
          <a:p>
            <a:pPr algn="l" rtl="0" fontAlgn="base">
              <a:spcAft>
                <a:spcPts val="750"/>
              </a:spcAft>
              <a:buNone/>
            </a:pPr>
            <a:r>
              <a:rPr lang="en-US" b="0" i="0" dirty="0">
                <a:solidFill>
                  <a:srgbClr val="273239"/>
                </a:solidFill>
                <a:effectLst/>
                <a:latin typeface="Nunito" pitchFamily="2" charset="0"/>
              </a:rPr>
              <a:t>An electric battery is a source that stores electrical power energy in chemical form and it releases electrical power when required. It consists of one or more electrochemical cells. An electric battery is used for supplying the power, then its positive terminal acts as a cathode, and its negative terminal acts as an anode.</a:t>
            </a:r>
          </a:p>
        </p:txBody>
      </p:sp>
      <p:pic>
        <p:nvPicPr>
          <p:cNvPr id="1026" name="Picture 2" descr="Electric battery">
            <a:extLst>
              <a:ext uri="{FF2B5EF4-FFF2-40B4-BE49-F238E27FC236}">
                <a16:creationId xmlns:a16="http://schemas.microsoft.com/office/drawing/2014/main" xmlns="" id="{2698EA9D-72B4-DE12-B284-E0365E99D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276600"/>
            <a:ext cx="5257800" cy="3329940"/>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11">
            <a:extLst>
              <a:ext uri="{FF2B5EF4-FFF2-40B4-BE49-F238E27FC236}">
                <a16:creationId xmlns:a16="http://schemas.microsoft.com/office/drawing/2014/main" xmlns="" id="{58265DAB-CF83-E81C-1A80-F09098F63EA3}"/>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3869646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229606E-8B0A-B185-162B-452907F6DE1D}"/>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57A46E58-AB2B-61DA-01A4-B0B063FD1358}"/>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2E5A7D9D-4E27-20C6-75CC-83A2E6480F14}"/>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9B6A5B3B-39D2-ECBF-71C4-C52AC549C322}"/>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0F40C01C-15ED-4024-FC62-AFC6F758F072}"/>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02CFEC4C-38B8-300F-0E00-0F7FDB896A36}"/>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12</a:t>
            </a:fld>
            <a:r>
              <a:rPr spc="-20" dirty="0"/>
              <a:t>/1</a:t>
            </a:r>
            <a:r>
              <a:rPr lang="en-US" spc="-20" dirty="0"/>
              <a:t>9</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1715E223-3861-8608-26C2-79FFDD6D4B57}"/>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a:extLst>
              <a:ext uri="{FF2B5EF4-FFF2-40B4-BE49-F238E27FC236}">
                <a16:creationId xmlns:a16="http://schemas.microsoft.com/office/drawing/2014/main" xmlns="" id="{5B9BE6D6-30E3-8D91-4C6D-489F920357D3}"/>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8" name="TextBox 7">
            <a:extLst>
              <a:ext uri="{FF2B5EF4-FFF2-40B4-BE49-F238E27FC236}">
                <a16:creationId xmlns:a16="http://schemas.microsoft.com/office/drawing/2014/main" xmlns="" id="{62006B09-9E6E-EBFD-B873-2A778C0811D7}"/>
              </a:ext>
            </a:extLst>
          </p:cNvPr>
          <p:cNvSpPr txBox="1"/>
          <p:nvPr/>
        </p:nvSpPr>
        <p:spPr>
          <a:xfrm>
            <a:off x="1066800" y="990600"/>
            <a:ext cx="5867400" cy="5214248"/>
          </a:xfrm>
          <a:prstGeom prst="rect">
            <a:avLst/>
          </a:prstGeom>
          <a:noFill/>
        </p:spPr>
        <p:txBody>
          <a:bodyPr wrap="square">
            <a:spAutoFit/>
          </a:bodyPr>
          <a:lstStyle/>
          <a:p>
            <a:pPr algn="l" fontAlgn="base">
              <a:lnSpc>
                <a:spcPts val="2100"/>
              </a:lnSpc>
              <a:buNone/>
            </a:pPr>
            <a:r>
              <a:rPr lang="en-US" b="1" i="0" dirty="0">
                <a:solidFill>
                  <a:srgbClr val="273239"/>
                </a:solidFill>
                <a:effectLst/>
                <a:latin typeface="Nunito" pitchFamily="2" charset="0"/>
              </a:rPr>
              <a:t>Working Principle of Electric Battery</a:t>
            </a:r>
          </a:p>
          <a:p>
            <a:pPr algn="l" rtl="0" fontAlgn="base">
              <a:spcAft>
                <a:spcPts val="750"/>
              </a:spcAft>
              <a:buNone/>
            </a:pPr>
            <a:endParaRPr lang="en-US" b="0" i="0" dirty="0">
              <a:solidFill>
                <a:srgbClr val="273239"/>
              </a:solidFill>
              <a:effectLst/>
              <a:latin typeface="Nunito" pitchFamily="2" charset="0"/>
            </a:endParaRPr>
          </a:p>
          <a:p>
            <a:pPr algn="l" rtl="0" fontAlgn="base">
              <a:spcAft>
                <a:spcPts val="750"/>
              </a:spcAft>
              <a:buNone/>
            </a:pPr>
            <a:r>
              <a:rPr lang="en-US" b="0" i="0" dirty="0">
                <a:solidFill>
                  <a:srgbClr val="273239"/>
                </a:solidFill>
                <a:effectLst/>
                <a:latin typeface="Nunito" pitchFamily="2" charset="0"/>
              </a:rPr>
              <a:t>Electric battery is a source that stores electrical power energy in chemical form and it releases electrical power when we required. </a:t>
            </a:r>
          </a:p>
          <a:p>
            <a:pPr algn="l" rtl="0" fontAlgn="base">
              <a:spcAft>
                <a:spcPts val="750"/>
              </a:spcAft>
              <a:buNone/>
            </a:pPr>
            <a:r>
              <a:rPr lang="en-US" b="0" i="0" dirty="0">
                <a:solidFill>
                  <a:srgbClr val="273239"/>
                </a:solidFill>
                <a:effectLst/>
                <a:latin typeface="Nunito" pitchFamily="2" charset="0"/>
              </a:rPr>
              <a:t>Electric battery consists of one or more electrochemical cells.</a:t>
            </a:r>
          </a:p>
          <a:p>
            <a:pPr algn="l" rtl="0" fontAlgn="base">
              <a:spcAft>
                <a:spcPts val="750"/>
              </a:spcAft>
              <a:buNone/>
            </a:pPr>
            <a:r>
              <a:rPr lang="en-US" b="0" i="0" dirty="0">
                <a:solidFill>
                  <a:srgbClr val="273239"/>
                </a:solidFill>
                <a:effectLst/>
                <a:latin typeface="Nunito" pitchFamily="2" charset="0"/>
              </a:rPr>
              <a:t> An electric battery is used for supplying the power, then its positive terminal acts as cathode and its negative terminal acts as an anode.</a:t>
            </a:r>
          </a:p>
          <a:p>
            <a:pPr algn="l" rtl="0" fontAlgn="base">
              <a:spcAft>
                <a:spcPts val="750"/>
              </a:spcAft>
              <a:buNone/>
            </a:pPr>
            <a:r>
              <a:rPr lang="en-US" b="0" i="0" dirty="0">
                <a:solidFill>
                  <a:srgbClr val="273239"/>
                </a:solidFill>
                <a:effectLst/>
                <a:latin typeface="Nunito" pitchFamily="2" charset="0"/>
              </a:rPr>
              <a:t>Each Electric battery consists of three essential components in it:</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An anode which acts an electrode.</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An Cathode which acts another electrode.</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An Electrolyte.</a:t>
            </a:r>
          </a:p>
        </p:txBody>
      </p:sp>
      <p:pic>
        <p:nvPicPr>
          <p:cNvPr id="10" name="Picture 9">
            <a:extLst>
              <a:ext uri="{FF2B5EF4-FFF2-40B4-BE49-F238E27FC236}">
                <a16:creationId xmlns:a16="http://schemas.microsoft.com/office/drawing/2014/main" xmlns="" id="{3A19C45E-CA7B-3BB6-5AE4-BFC1AF6F52EE}"/>
              </a:ext>
            </a:extLst>
          </p:cNvPr>
          <p:cNvPicPr>
            <a:picLocks noChangeAspect="1"/>
          </p:cNvPicPr>
          <p:nvPr/>
        </p:nvPicPr>
        <p:blipFill>
          <a:blip r:embed="rId3"/>
          <a:stretch>
            <a:fillRect/>
          </a:stretch>
        </p:blipFill>
        <p:spPr>
          <a:xfrm>
            <a:off x="7559018" y="1296998"/>
            <a:ext cx="5620534" cy="5744377"/>
          </a:xfrm>
          <a:prstGeom prst="rect">
            <a:avLst/>
          </a:prstGeom>
        </p:spPr>
      </p:pic>
      <p:sp>
        <p:nvSpPr>
          <p:cNvPr id="5" name="object 11">
            <a:extLst>
              <a:ext uri="{FF2B5EF4-FFF2-40B4-BE49-F238E27FC236}">
                <a16:creationId xmlns:a16="http://schemas.microsoft.com/office/drawing/2014/main" xmlns="" id="{1D95DF7A-7AF0-D4ED-F251-C6E023618A0D}"/>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1415212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FD5A714-49C9-4017-EA3A-3F0E021599BC}"/>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CAA266B0-5691-7D28-6290-92D30108CD9A}"/>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C5DE1BA8-3941-6F4F-2A43-CAB9D0CD5174}"/>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A2E64652-FB86-79CB-D08D-911591A61146}"/>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13940821-B5B5-B329-524D-FCFF79C32659}"/>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CC804C04-1717-8CFF-82C6-53C69ADCCF3F}"/>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13</a:t>
            </a:fld>
            <a:r>
              <a:rPr spc="-20" dirty="0"/>
              <a:t>/1</a:t>
            </a:r>
            <a:r>
              <a:rPr lang="en-US" spc="-20" dirty="0"/>
              <a:t>9</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F9201D65-AC6A-7AC5-8FD1-00A4BB1CB9B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a:extLst>
              <a:ext uri="{FF2B5EF4-FFF2-40B4-BE49-F238E27FC236}">
                <a16:creationId xmlns:a16="http://schemas.microsoft.com/office/drawing/2014/main" xmlns="" id="{A828AC92-7628-81C7-F5C5-C6E73045EEE2}"/>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8" name="TextBox 7">
            <a:extLst>
              <a:ext uri="{FF2B5EF4-FFF2-40B4-BE49-F238E27FC236}">
                <a16:creationId xmlns:a16="http://schemas.microsoft.com/office/drawing/2014/main" xmlns="" id="{164AB656-C9B5-4077-55E6-45733ECF4615}"/>
              </a:ext>
            </a:extLst>
          </p:cNvPr>
          <p:cNvSpPr txBox="1"/>
          <p:nvPr/>
        </p:nvSpPr>
        <p:spPr>
          <a:xfrm>
            <a:off x="609600" y="525526"/>
            <a:ext cx="7321060" cy="2541721"/>
          </a:xfrm>
          <a:prstGeom prst="rect">
            <a:avLst/>
          </a:prstGeom>
          <a:noFill/>
        </p:spPr>
        <p:txBody>
          <a:bodyPr wrap="square">
            <a:spAutoFit/>
          </a:bodyPr>
          <a:lstStyle/>
          <a:p>
            <a:pPr algn="l" fontAlgn="base">
              <a:lnSpc>
                <a:spcPts val="2100"/>
              </a:lnSpc>
              <a:buNone/>
            </a:pPr>
            <a:r>
              <a:rPr lang="en-US" b="1" i="0" dirty="0">
                <a:solidFill>
                  <a:srgbClr val="273239"/>
                </a:solidFill>
                <a:effectLst/>
                <a:latin typeface="Nunito" pitchFamily="2" charset="0"/>
              </a:rPr>
              <a:t>Types of Electric Battery</a:t>
            </a:r>
          </a:p>
          <a:p>
            <a:pPr algn="l" rtl="0" fontAlgn="base">
              <a:spcAft>
                <a:spcPts val="750"/>
              </a:spcAft>
              <a:buNone/>
            </a:pPr>
            <a:r>
              <a:rPr lang="en-US" b="0" i="0" dirty="0">
                <a:solidFill>
                  <a:srgbClr val="273239"/>
                </a:solidFill>
                <a:effectLst/>
                <a:latin typeface="Nunito" pitchFamily="2" charset="0"/>
              </a:rPr>
              <a:t>There are different types of electric battery:</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Lead-Acid Battery.</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Lithium-Ion Battery.</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Nickel-Cadmium Battery.</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Nickel-Metal Hydride Battery.</a:t>
            </a:r>
          </a:p>
        </p:txBody>
      </p:sp>
      <p:sp>
        <p:nvSpPr>
          <p:cNvPr id="10" name="TextBox 9">
            <a:extLst>
              <a:ext uri="{FF2B5EF4-FFF2-40B4-BE49-F238E27FC236}">
                <a16:creationId xmlns:a16="http://schemas.microsoft.com/office/drawing/2014/main" xmlns="" id="{451C381E-3226-C8D0-380F-2D801EEF830B}"/>
              </a:ext>
            </a:extLst>
          </p:cNvPr>
          <p:cNvSpPr txBox="1"/>
          <p:nvPr/>
        </p:nvSpPr>
        <p:spPr>
          <a:xfrm>
            <a:off x="7848600" y="1625983"/>
            <a:ext cx="7321060" cy="363561"/>
          </a:xfrm>
          <a:prstGeom prst="rect">
            <a:avLst/>
          </a:prstGeom>
          <a:noFill/>
        </p:spPr>
        <p:txBody>
          <a:bodyPr wrap="square">
            <a:spAutoFit/>
          </a:bodyPr>
          <a:lstStyle/>
          <a:p>
            <a:pPr algn="l" fontAlgn="base">
              <a:lnSpc>
                <a:spcPts val="2100"/>
              </a:lnSpc>
              <a:buNone/>
            </a:pPr>
            <a:r>
              <a:rPr lang="en-IN" b="1" i="0" dirty="0">
                <a:solidFill>
                  <a:srgbClr val="273239"/>
                </a:solidFill>
                <a:effectLst/>
                <a:latin typeface="Nunito" pitchFamily="2" charset="0"/>
              </a:rPr>
              <a:t>Lead-Acid Battery</a:t>
            </a:r>
          </a:p>
        </p:txBody>
      </p:sp>
      <p:pic>
        <p:nvPicPr>
          <p:cNvPr id="12" name="Picture 11">
            <a:extLst>
              <a:ext uri="{FF2B5EF4-FFF2-40B4-BE49-F238E27FC236}">
                <a16:creationId xmlns:a16="http://schemas.microsoft.com/office/drawing/2014/main" xmlns="" id="{77E9B237-F86B-4FE1-B88A-7AC66C262D2D}"/>
              </a:ext>
            </a:extLst>
          </p:cNvPr>
          <p:cNvPicPr>
            <a:picLocks noChangeAspect="1"/>
          </p:cNvPicPr>
          <p:nvPr/>
        </p:nvPicPr>
        <p:blipFill>
          <a:blip r:embed="rId3"/>
          <a:stretch>
            <a:fillRect/>
          </a:stretch>
        </p:blipFill>
        <p:spPr>
          <a:xfrm>
            <a:off x="6696005" y="2286672"/>
            <a:ext cx="5753903" cy="4544059"/>
          </a:xfrm>
          <a:prstGeom prst="rect">
            <a:avLst/>
          </a:prstGeom>
        </p:spPr>
      </p:pic>
      <p:sp>
        <p:nvSpPr>
          <p:cNvPr id="5" name="object 11">
            <a:extLst>
              <a:ext uri="{FF2B5EF4-FFF2-40B4-BE49-F238E27FC236}">
                <a16:creationId xmlns:a16="http://schemas.microsoft.com/office/drawing/2014/main" xmlns="" id="{08039FF0-6A42-B8CB-AD6D-73C713176509}"/>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3706799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C259E89-7AC4-EF04-64A8-FCDC019145A8}"/>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612D8581-FFD2-CDFB-14F7-CD893975CB04}"/>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DA43463C-870B-D7A6-427C-33A54AFC0FF1}"/>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3AADC5AF-4F84-230A-EBC7-9D173775E776}"/>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24920440-5F82-F449-6A80-B7CBE17BD66C}"/>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E513B8C3-1DEA-F185-A7D2-757F630BDCC0}"/>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14</a:t>
            </a:fld>
            <a:r>
              <a:rPr spc="-20" dirty="0"/>
              <a:t>/1</a:t>
            </a:r>
            <a:r>
              <a:rPr lang="en-US" spc="-20" dirty="0"/>
              <a:t>9</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C226B7EF-A858-0791-6A4A-57B89BD4BF4B}"/>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a:extLst>
              <a:ext uri="{FF2B5EF4-FFF2-40B4-BE49-F238E27FC236}">
                <a16:creationId xmlns:a16="http://schemas.microsoft.com/office/drawing/2014/main" xmlns="" id="{04AEE635-79E5-689D-5A0A-613FA48F3D94}"/>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8" name="TextBox 7">
            <a:extLst>
              <a:ext uri="{FF2B5EF4-FFF2-40B4-BE49-F238E27FC236}">
                <a16:creationId xmlns:a16="http://schemas.microsoft.com/office/drawing/2014/main" xmlns="" id="{EC26A702-4D57-5274-8094-39453F3185B0}"/>
              </a:ext>
            </a:extLst>
          </p:cNvPr>
          <p:cNvSpPr txBox="1"/>
          <p:nvPr/>
        </p:nvSpPr>
        <p:spPr>
          <a:xfrm>
            <a:off x="1295704" y="1299688"/>
            <a:ext cx="7321060" cy="363561"/>
          </a:xfrm>
          <a:prstGeom prst="rect">
            <a:avLst/>
          </a:prstGeom>
          <a:noFill/>
        </p:spPr>
        <p:txBody>
          <a:bodyPr wrap="square">
            <a:spAutoFit/>
          </a:bodyPr>
          <a:lstStyle/>
          <a:p>
            <a:pPr algn="l" fontAlgn="base">
              <a:lnSpc>
                <a:spcPts val="2100"/>
              </a:lnSpc>
              <a:buNone/>
            </a:pPr>
            <a:r>
              <a:rPr lang="en-IN" b="1" i="0" dirty="0">
                <a:solidFill>
                  <a:srgbClr val="273239"/>
                </a:solidFill>
                <a:effectLst/>
                <a:latin typeface="Nunito" pitchFamily="2" charset="0"/>
              </a:rPr>
              <a:t>Lithium-Ion Battery</a:t>
            </a:r>
          </a:p>
        </p:txBody>
      </p:sp>
      <p:pic>
        <p:nvPicPr>
          <p:cNvPr id="10" name="Picture 9">
            <a:extLst>
              <a:ext uri="{FF2B5EF4-FFF2-40B4-BE49-F238E27FC236}">
                <a16:creationId xmlns:a16="http://schemas.microsoft.com/office/drawing/2014/main" xmlns="" id="{26AA62D5-44FD-0547-7B5A-4E2A28654F3D}"/>
              </a:ext>
            </a:extLst>
          </p:cNvPr>
          <p:cNvPicPr>
            <a:picLocks noChangeAspect="1"/>
          </p:cNvPicPr>
          <p:nvPr/>
        </p:nvPicPr>
        <p:blipFill>
          <a:blip r:embed="rId3"/>
          <a:stretch>
            <a:fillRect/>
          </a:stretch>
        </p:blipFill>
        <p:spPr>
          <a:xfrm>
            <a:off x="3147355" y="2400060"/>
            <a:ext cx="7321060" cy="3981242"/>
          </a:xfrm>
          <a:prstGeom prst="rect">
            <a:avLst/>
          </a:prstGeom>
        </p:spPr>
      </p:pic>
      <p:sp>
        <p:nvSpPr>
          <p:cNvPr id="5" name="object 11">
            <a:extLst>
              <a:ext uri="{FF2B5EF4-FFF2-40B4-BE49-F238E27FC236}">
                <a16:creationId xmlns:a16="http://schemas.microsoft.com/office/drawing/2014/main" xmlns="" id="{199A63A2-B574-190C-BAEA-E57F03130129}"/>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985683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6969077-6215-88B5-B984-5071B7383822}"/>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45ECD1FA-0056-9535-713B-5F66FDB844BD}"/>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C0B12367-EC8C-051B-C983-3C60CD96E160}"/>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A766B50B-2F19-3083-61EF-4E26F594AB90}"/>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2D5ECCD4-15A5-9BDC-BABA-28D41808146D}"/>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84A5EB16-4C8B-C419-FFA8-7126074E5B3E}"/>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15</a:t>
            </a:fld>
            <a:r>
              <a:rPr spc="-20" dirty="0"/>
              <a:t>/1</a:t>
            </a:r>
            <a:r>
              <a:rPr lang="en-US" spc="-20" dirty="0"/>
              <a:t>9</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3756F1E1-50D9-EAE0-454B-06A9E1B28EE4}"/>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a:extLst>
              <a:ext uri="{FF2B5EF4-FFF2-40B4-BE49-F238E27FC236}">
                <a16:creationId xmlns:a16="http://schemas.microsoft.com/office/drawing/2014/main" xmlns="" id="{4781538E-4EC4-495C-9488-E3C71035E67F}"/>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9" name="TextBox 8">
            <a:extLst>
              <a:ext uri="{FF2B5EF4-FFF2-40B4-BE49-F238E27FC236}">
                <a16:creationId xmlns:a16="http://schemas.microsoft.com/office/drawing/2014/main" xmlns="" id="{EC21B5B9-80F2-2C59-141D-B9646FFB0BDB}"/>
              </a:ext>
            </a:extLst>
          </p:cNvPr>
          <p:cNvSpPr txBox="1"/>
          <p:nvPr/>
        </p:nvSpPr>
        <p:spPr>
          <a:xfrm>
            <a:off x="1219200" y="1088599"/>
            <a:ext cx="7321060" cy="363561"/>
          </a:xfrm>
          <a:prstGeom prst="rect">
            <a:avLst/>
          </a:prstGeom>
          <a:noFill/>
        </p:spPr>
        <p:txBody>
          <a:bodyPr wrap="square">
            <a:spAutoFit/>
          </a:bodyPr>
          <a:lstStyle/>
          <a:p>
            <a:pPr algn="l" fontAlgn="base">
              <a:lnSpc>
                <a:spcPts val="2100"/>
              </a:lnSpc>
              <a:buNone/>
            </a:pPr>
            <a:r>
              <a:rPr lang="en-IN" b="1" i="0" dirty="0">
                <a:solidFill>
                  <a:srgbClr val="273239"/>
                </a:solidFill>
                <a:effectLst/>
                <a:latin typeface="Nunito" pitchFamily="2" charset="0"/>
              </a:rPr>
              <a:t>Nickel Cadmium Battery(NiCad )</a:t>
            </a:r>
          </a:p>
        </p:txBody>
      </p:sp>
      <p:pic>
        <p:nvPicPr>
          <p:cNvPr id="12" name="Picture 11">
            <a:extLst>
              <a:ext uri="{FF2B5EF4-FFF2-40B4-BE49-F238E27FC236}">
                <a16:creationId xmlns:a16="http://schemas.microsoft.com/office/drawing/2014/main" xmlns="" id="{5BA82DF9-7DA5-BE4B-4A44-13B1D568BC25}"/>
              </a:ext>
            </a:extLst>
          </p:cNvPr>
          <p:cNvPicPr>
            <a:picLocks noChangeAspect="1"/>
          </p:cNvPicPr>
          <p:nvPr/>
        </p:nvPicPr>
        <p:blipFill>
          <a:blip r:embed="rId3"/>
          <a:stretch>
            <a:fillRect/>
          </a:stretch>
        </p:blipFill>
        <p:spPr>
          <a:xfrm>
            <a:off x="2438400" y="1752600"/>
            <a:ext cx="9067800" cy="4210638"/>
          </a:xfrm>
          <a:prstGeom prst="rect">
            <a:avLst/>
          </a:prstGeom>
        </p:spPr>
      </p:pic>
      <p:sp>
        <p:nvSpPr>
          <p:cNvPr id="5" name="object 11">
            <a:extLst>
              <a:ext uri="{FF2B5EF4-FFF2-40B4-BE49-F238E27FC236}">
                <a16:creationId xmlns:a16="http://schemas.microsoft.com/office/drawing/2014/main" xmlns="" id="{5815E6AC-BB21-F527-64E4-A8316F0ADEC9}"/>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1110023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D05F9B5-2128-F495-9768-0123561BDF1F}"/>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0018365A-B347-A9AE-8AE5-DA28B6B1FDE3}"/>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7BB0E72D-428C-61BD-754D-342FF52566BA}"/>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4E50BA2B-A842-6F05-1B47-8AC58883DA98}"/>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1E2A3423-CDA6-49CE-C49C-9708D18AA061}"/>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48FAA858-8473-F30D-8621-7BD660EEFFAF}"/>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16</a:t>
            </a:fld>
            <a:r>
              <a:rPr spc="-20" dirty="0"/>
              <a:t>/1</a:t>
            </a:r>
            <a:r>
              <a:rPr lang="en-US" spc="-20" dirty="0"/>
              <a:t>9</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54075A75-A5BB-6881-8532-D91C88C1BC36}"/>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a:extLst>
              <a:ext uri="{FF2B5EF4-FFF2-40B4-BE49-F238E27FC236}">
                <a16:creationId xmlns:a16="http://schemas.microsoft.com/office/drawing/2014/main" xmlns="" id="{101FA8FD-FDD0-BD4A-ECD6-524F2035857E}"/>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8" name="TextBox 7">
            <a:extLst>
              <a:ext uri="{FF2B5EF4-FFF2-40B4-BE49-F238E27FC236}">
                <a16:creationId xmlns:a16="http://schemas.microsoft.com/office/drawing/2014/main" xmlns="" id="{955A0C11-F0F3-46D2-25CB-D00E2D9D49AB}"/>
              </a:ext>
            </a:extLst>
          </p:cNvPr>
          <p:cNvSpPr txBox="1"/>
          <p:nvPr/>
        </p:nvSpPr>
        <p:spPr>
          <a:xfrm>
            <a:off x="1066800" y="906819"/>
            <a:ext cx="7321060" cy="363561"/>
          </a:xfrm>
          <a:prstGeom prst="rect">
            <a:avLst/>
          </a:prstGeom>
          <a:noFill/>
        </p:spPr>
        <p:txBody>
          <a:bodyPr wrap="square">
            <a:spAutoFit/>
          </a:bodyPr>
          <a:lstStyle/>
          <a:p>
            <a:pPr algn="l" fontAlgn="base">
              <a:lnSpc>
                <a:spcPts val="2100"/>
              </a:lnSpc>
              <a:buNone/>
            </a:pPr>
            <a:r>
              <a:rPr lang="en-IN" b="1" i="0" dirty="0">
                <a:solidFill>
                  <a:srgbClr val="273239"/>
                </a:solidFill>
                <a:effectLst/>
                <a:latin typeface="Nunito" pitchFamily="2" charset="0"/>
              </a:rPr>
              <a:t>Nickel-Metal Hydride Battery</a:t>
            </a:r>
          </a:p>
        </p:txBody>
      </p:sp>
      <p:pic>
        <p:nvPicPr>
          <p:cNvPr id="10" name="Picture 9">
            <a:extLst>
              <a:ext uri="{FF2B5EF4-FFF2-40B4-BE49-F238E27FC236}">
                <a16:creationId xmlns:a16="http://schemas.microsoft.com/office/drawing/2014/main" xmlns="" id="{FD4CAB9C-3322-1A6F-09B8-31608961527D}"/>
              </a:ext>
            </a:extLst>
          </p:cNvPr>
          <p:cNvPicPr>
            <a:picLocks noChangeAspect="1"/>
          </p:cNvPicPr>
          <p:nvPr/>
        </p:nvPicPr>
        <p:blipFill>
          <a:blip r:embed="rId3"/>
          <a:stretch>
            <a:fillRect/>
          </a:stretch>
        </p:blipFill>
        <p:spPr>
          <a:xfrm>
            <a:off x="2133600" y="2004718"/>
            <a:ext cx="8915400" cy="4853282"/>
          </a:xfrm>
          <a:prstGeom prst="rect">
            <a:avLst/>
          </a:prstGeom>
        </p:spPr>
      </p:pic>
      <p:sp>
        <p:nvSpPr>
          <p:cNvPr id="5" name="object 11">
            <a:extLst>
              <a:ext uri="{FF2B5EF4-FFF2-40B4-BE49-F238E27FC236}">
                <a16:creationId xmlns:a16="http://schemas.microsoft.com/office/drawing/2014/main" xmlns="" id="{F0C68172-B14D-4DD1-B431-CEE0D35992DC}"/>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2105079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29EFE08-1BF5-05F0-70ED-553B03B19E47}"/>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9B9CF9F5-CBE1-C9DC-24DD-383A4B2CA16C}"/>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F57E0D4F-6EE5-557B-3915-C5856668CAB9}"/>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9AF1AFD9-0E02-9E0D-9C50-2B04BE135541}"/>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F0A705E9-53A5-8D97-DE52-F646B5A40668}"/>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7F4A269D-A574-AA74-AEDA-445B257B74C9}"/>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17</a:t>
            </a:fld>
            <a:r>
              <a:rPr spc="-20" dirty="0"/>
              <a:t>/1</a:t>
            </a:r>
            <a:r>
              <a:rPr lang="en-US" spc="-20" dirty="0"/>
              <a:t>9</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A952946D-1C06-93C4-2340-DA307A552A2B}"/>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a:extLst>
              <a:ext uri="{FF2B5EF4-FFF2-40B4-BE49-F238E27FC236}">
                <a16:creationId xmlns:a16="http://schemas.microsoft.com/office/drawing/2014/main" xmlns="" id="{B7712920-5846-4205-806B-3554B2BFCBAE}"/>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8" name="TextBox 7">
            <a:extLst>
              <a:ext uri="{FF2B5EF4-FFF2-40B4-BE49-F238E27FC236}">
                <a16:creationId xmlns:a16="http://schemas.microsoft.com/office/drawing/2014/main" xmlns="" id="{9C804988-DF00-69F1-8096-1E0DA1260B63}"/>
              </a:ext>
            </a:extLst>
          </p:cNvPr>
          <p:cNvSpPr txBox="1"/>
          <p:nvPr/>
        </p:nvSpPr>
        <p:spPr>
          <a:xfrm>
            <a:off x="483821" y="1525731"/>
            <a:ext cx="6506981" cy="5378395"/>
          </a:xfrm>
          <a:prstGeom prst="rect">
            <a:avLst/>
          </a:prstGeom>
          <a:noFill/>
        </p:spPr>
        <p:txBody>
          <a:bodyPr wrap="square">
            <a:spAutoFit/>
          </a:bodyPr>
          <a:lstStyle/>
          <a:p>
            <a:pPr algn="just" fontAlgn="base">
              <a:lnSpc>
                <a:spcPts val="2100"/>
              </a:lnSpc>
              <a:buNone/>
            </a:pPr>
            <a:r>
              <a:rPr lang="en-US" b="1" i="0" dirty="0">
                <a:solidFill>
                  <a:srgbClr val="273239"/>
                </a:solidFill>
                <a:effectLst/>
                <a:latin typeface="Nunito" pitchFamily="2" charset="0"/>
              </a:rPr>
              <a:t>Applications of Electric Battery</a:t>
            </a:r>
          </a:p>
          <a:p>
            <a:pPr algn="just" fontAlgn="base">
              <a:spcAft>
                <a:spcPts val="1800"/>
              </a:spcAft>
              <a:buFont typeface="Arial" panose="020B0604020202020204" pitchFamily="34" charset="0"/>
              <a:buChar char="•"/>
            </a:pPr>
            <a:r>
              <a:rPr lang="en-US" b="0" i="0" dirty="0">
                <a:solidFill>
                  <a:srgbClr val="273239"/>
                </a:solidFill>
                <a:effectLst/>
                <a:latin typeface="Nunito" pitchFamily="2" charset="0"/>
              </a:rPr>
              <a:t>Electric Battery like lithium-ion battery used in smartphones.</a:t>
            </a:r>
          </a:p>
          <a:p>
            <a:pPr algn="just" fontAlgn="base">
              <a:spcAft>
                <a:spcPts val="1800"/>
              </a:spcAft>
              <a:buFont typeface="Arial" panose="020B0604020202020204" pitchFamily="34" charset="0"/>
              <a:buChar char="•"/>
            </a:pPr>
            <a:r>
              <a:rPr lang="en-US" b="0" i="0" dirty="0">
                <a:solidFill>
                  <a:srgbClr val="273239"/>
                </a:solidFill>
                <a:effectLst/>
                <a:latin typeface="Nunito" pitchFamily="2" charset="0"/>
              </a:rPr>
              <a:t>Electric Battery like lead-acid batteries in automobiles like car engine and power accessories.</a:t>
            </a:r>
          </a:p>
          <a:p>
            <a:pPr algn="just" fontAlgn="base">
              <a:lnSpc>
                <a:spcPts val="2100"/>
              </a:lnSpc>
              <a:buNone/>
            </a:pPr>
            <a:r>
              <a:rPr lang="en-US" b="1" i="0" dirty="0">
                <a:solidFill>
                  <a:srgbClr val="273239"/>
                </a:solidFill>
                <a:effectLst/>
                <a:latin typeface="Nunito" pitchFamily="2" charset="0"/>
              </a:rPr>
              <a:t>Advantages of Electric Battery</a:t>
            </a:r>
          </a:p>
          <a:p>
            <a:pPr algn="just" fontAlgn="base">
              <a:spcAft>
                <a:spcPts val="1800"/>
              </a:spcAft>
              <a:buFont typeface="Arial" panose="020B0604020202020204" pitchFamily="34" charset="0"/>
              <a:buChar char="•"/>
            </a:pPr>
            <a:r>
              <a:rPr lang="en-US" b="0" i="0" dirty="0">
                <a:solidFill>
                  <a:srgbClr val="273239"/>
                </a:solidFill>
                <a:effectLst/>
                <a:latin typeface="Nunito" pitchFamily="2" charset="0"/>
              </a:rPr>
              <a:t>Electric Batteries are portable and these can easily supply power to devices without any supply of external power source.</a:t>
            </a:r>
          </a:p>
          <a:p>
            <a:pPr algn="just" fontAlgn="base">
              <a:spcAft>
                <a:spcPts val="1800"/>
              </a:spcAft>
              <a:buFont typeface="Arial" panose="020B0604020202020204" pitchFamily="34" charset="0"/>
              <a:buChar char="•"/>
            </a:pPr>
            <a:r>
              <a:rPr lang="en-US" b="0" i="0" dirty="0">
                <a:solidFill>
                  <a:srgbClr val="273239"/>
                </a:solidFill>
                <a:effectLst/>
                <a:latin typeface="Nunito" pitchFamily="2" charset="0"/>
              </a:rPr>
              <a:t>Electric Batteries have generally longer lifespan and these can store energy for extended periods.</a:t>
            </a:r>
          </a:p>
          <a:p>
            <a:pPr algn="just" fontAlgn="base">
              <a:lnSpc>
                <a:spcPts val="2100"/>
              </a:lnSpc>
              <a:buNone/>
            </a:pPr>
            <a:r>
              <a:rPr lang="en-US" b="1" i="0" dirty="0">
                <a:solidFill>
                  <a:srgbClr val="273239"/>
                </a:solidFill>
                <a:effectLst/>
                <a:latin typeface="Nunito" pitchFamily="2" charset="0"/>
              </a:rPr>
              <a:t>Disadvantages of Electric Battery</a:t>
            </a:r>
          </a:p>
          <a:p>
            <a:pPr algn="just" fontAlgn="base">
              <a:spcAft>
                <a:spcPts val="1800"/>
              </a:spcAft>
              <a:buFont typeface="Arial" panose="020B0604020202020204" pitchFamily="34" charset="0"/>
              <a:buChar char="•"/>
            </a:pPr>
            <a:r>
              <a:rPr lang="en-US" b="0" i="0" dirty="0">
                <a:solidFill>
                  <a:srgbClr val="273239"/>
                </a:solidFill>
                <a:effectLst/>
                <a:latin typeface="Nunito" pitchFamily="2" charset="0"/>
              </a:rPr>
              <a:t>Electric Battery has very limited energy storage capacity as compared to other power storage sources.</a:t>
            </a:r>
          </a:p>
          <a:p>
            <a:pPr algn="just" fontAlgn="base">
              <a:spcAft>
                <a:spcPts val="1800"/>
              </a:spcAft>
              <a:buFont typeface="Arial" panose="020B0604020202020204" pitchFamily="34" charset="0"/>
              <a:buChar char="•"/>
            </a:pPr>
            <a:r>
              <a:rPr lang="en-US" b="0" i="0" dirty="0">
                <a:solidFill>
                  <a:srgbClr val="273239"/>
                </a:solidFill>
                <a:effectLst/>
                <a:latin typeface="Nunito" pitchFamily="2" charset="0"/>
              </a:rPr>
              <a:t>Some Electric Batteries have toxic materials, and if we do not dispose them properly it can harm environment.</a:t>
            </a:r>
          </a:p>
        </p:txBody>
      </p:sp>
      <p:pic>
        <p:nvPicPr>
          <p:cNvPr id="5122" name="Picture 2">
            <a:extLst>
              <a:ext uri="{FF2B5EF4-FFF2-40B4-BE49-F238E27FC236}">
                <a16:creationId xmlns:a16="http://schemas.microsoft.com/office/drawing/2014/main" xmlns="" id="{C611A1AF-5E20-5220-EE36-FF1DBD9EAD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5300" y="2333891"/>
            <a:ext cx="4762500" cy="3800475"/>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3">
            <a:extLst>
              <a:ext uri="{FF2B5EF4-FFF2-40B4-BE49-F238E27FC236}">
                <a16:creationId xmlns:a16="http://schemas.microsoft.com/office/drawing/2014/main" xmlns="" id="{2838407E-8048-7984-7E40-C44EB1ADC61C}"/>
              </a:ext>
            </a:extLst>
          </p:cNvPr>
          <p:cNvSpPr txBox="1"/>
          <p:nvPr/>
        </p:nvSpPr>
        <p:spPr>
          <a:xfrm>
            <a:off x="9906000" y="1621448"/>
            <a:ext cx="2025269" cy="289823"/>
          </a:xfrm>
          <a:prstGeom prst="rect">
            <a:avLst/>
          </a:prstGeom>
        </p:spPr>
        <p:txBody>
          <a:bodyPr vert="horz" wrap="square" lIns="0" tIns="12700" rIns="0" bIns="0" rtlCol="0">
            <a:spAutoFit/>
          </a:bodyPr>
          <a:lstStyle/>
          <a:p>
            <a:pPr marL="12700">
              <a:lnSpc>
                <a:spcPct val="100000"/>
              </a:lnSpc>
              <a:spcBef>
                <a:spcPts val="100"/>
              </a:spcBef>
            </a:pPr>
            <a:r>
              <a:rPr sz="1800" b="1" i="1" spc="-80" dirty="0">
                <a:solidFill>
                  <a:srgbClr val="FF0000"/>
                </a:solidFill>
                <a:latin typeface="Cambria"/>
                <a:cs typeface="Cambria"/>
              </a:rPr>
              <a:t>DT-</a:t>
            </a:r>
            <a:r>
              <a:rPr lang="en-US" b="1" i="1" spc="-10" dirty="0">
                <a:solidFill>
                  <a:srgbClr val="FF0000"/>
                </a:solidFill>
                <a:latin typeface="Cambria"/>
                <a:cs typeface="Cambria"/>
              </a:rPr>
              <a:t> Prototype</a:t>
            </a:r>
            <a:endParaRPr sz="1800" dirty="0">
              <a:latin typeface="Cambria"/>
              <a:cs typeface="Cambria"/>
            </a:endParaRPr>
          </a:p>
        </p:txBody>
      </p:sp>
      <p:sp>
        <p:nvSpPr>
          <p:cNvPr id="9" name="object 11">
            <a:extLst>
              <a:ext uri="{FF2B5EF4-FFF2-40B4-BE49-F238E27FC236}">
                <a16:creationId xmlns:a16="http://schemas.microsoft.com/office/drawing/2014/main" xmlns="" id="{817EFD95-8F75-8A22-B7B1-C8B4B4A3EDF5}"/>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1091635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C357B03-A662-58ED-E6D1-F8B35618F097}"/>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9DC2E863-6312-ACE1-4A0D-C407BB2DBDB7}"/>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227477E1-490C-2786-5C0C-2BC52020A3F8}"/>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873AE4D8-31F8-BF0B-25A3-884AAA188941}"/>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0DF69F1C-36C8-D1AA-FC7D-C8D436957376}"/>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B9D07BFB-C41D-B36A-CB70-936EB3A3BA24}"/>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18</a:t>
            </a:fld>
            <a:r>
              <a:rPr spc="-20" dirty="0"/>
              <a:t>/1</a:t>
            </a:r>
            <a:r>
              <a:rPr lang="en-US" spc="-20" dirty="0"/>
              <a:t>9</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C1BD477F-78B9-5227-9F69-259126416C39}"/>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a:extLst>
              <a:ext uri="{FF2B5EF4-FFF2-40B4-BE49-F238E27FC236}">
                <a16:creationId xmlns:a16="http://schemas.microsoft.com/office/drawing/2014/main" xmlns="" id="{71DF5D69-4553-4869-3C4D-A09C0A7AB356}"/>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pic>
        <p:nvPicPr>
          <p:cNvPr id="9" name="Picture 8">
            <a:extLst>
              <a:ext uri="{FF2B5EF4-FFF2-40B4-BE49-F238E27FC236}">
                <a16:creationId xmlns:a16="http://schemas.microsoft.com/office/drawing/2014/main" xmlns="" id="{82940B50-7276-73E1-B176-C7045040D46E}"/>
              </a:ext>
            </a:extLst>
          </p:cNvPr>
          <p:cNvPicPr>
            <a:picLocks noChangeAspect="1"/>
          </p:cNvPicPr>
          <p:nvPr/>
        </p:nvPicPr>
        <p:blipFill>
          <a:blip r:embed="rId3"/>
          <a:stretch>
            <a:fillRect/>
          </a:stretch>
        </p:blipFill>
        <p:spPr>
          <a:xfrm>
            <a:off x="1447800" y="457200"/>
            <a:ext cx="10668000" cy="6751778"/>
          </a:xfrm>
          <a:prstGeom prst="rect">
            <a:avLst/>
          </a:prstGeom>
        </p:spPr>
      </p:pic>
      <p:sp>
        <p:nvSpPr>
          <p:cNvPr id="10" name="object 2">
            <a:extLst>
              <a:ext uri="{FF2B5EF4-FFF2-40B4-BE49-F238E27FC236}">
                <a16:creationId xmlns:a16="http://schemas.microsoft.com/office/drawing/2014/main" xmlns="" id="{AF00CEF4-72DF-CE28-B81C-8E6BEFBCD85C}"/>
              </a:ext>
            </a:extLst>
          </p:cNvPr>
          <p:cNvSpPr txBox="1">
            <a:spLocks/>
          </p:cNvSpPr>
          <p:nvPr/>
        </p:nvSpPr>
        <p:spPr>
          <a:xfrm>
            <a:off x="864920" y="383540"/>
            <a:ext cx="2526030" cy="756920"/>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IN" sz="4800" spc="-10" dirty="0"/>
              <a:t>Summary</a:t>
            </a:r>
            <a:endParaRPr lang="en-IN" sz="4800" dirty="0"/>
          </a:p>
        </p:txBody>
      </p:sp>
      <p:sp>
        <p:nvSpPr>
          <p:cNvPr id="11" name="object 11">
            <a:extLst>
              <a:ext uri="{FF2B5EF4-FFF2-40B4-BE49-F238E27FC236}">
                <a16:creationId xmlns:a16="http://schemas.microsoft.com/office/drawing/2014/main" xmlns="" id="{D4DCF31C-2E89-21FB-3DFE-CA4EBC8ABFF1}"/>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3377952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E5501D3-80B8-3E74-E30E-33D9AA108194}"/>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F6BBD1AE-E95B-25ED-646D-767D184ED083}"/>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C29FD5D1-DA34-DE91-F416-AC4E60EBE862}"/>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EEFF487B-D3BF-2532-EB78-66F089A78E94}"/>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5A1EA00E-EEE4-31BE-FA4F-252CF3A63F7A}"/>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3BB3FE71-0994-FFF7-ACCB-A8949F193610}"/>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19</a:t>
            </a:fld>
            <a:r>
              <a:rPr spc="-20" dirty="0"/>
              <a:t>/1</a:t>
            </a:r>
            <a:r>
              <a:rPr lang="en-US" spc="-20" dirty="0"/>
              <a:t>9</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BD8311FC-39D9-8E92-72C2-D625A7997631}"/>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 name="object 11">
            <a:extLst>
              <a:ext uri="{FF2B5EF4-FFF2-40B4-BE49-F238E27FC236}">
                <a16:creationId xmlns:a16="http://schemas.microsoft.com/office/drawing/2014/main" xmlns="" id="{CE709BF9-AB72-C9EF-17BA-601798B66A97}"/>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
        <p:nvSpPr>
          <p:cNvPr id="20" name="object 12">
            <a:extLst>
              <a:ext uri="{FF2B5EF4-FFF2-40B4-BE49-F238E27FC236}">
                <a16:creationId xmlns:a16="http://schemas.microsoft.com/office/drawing/2014/main" xmlns="" id="{0AE09B4F-FF78-4BE1-E6D1-DD34BF324C78}"/>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5" name="object 2">
            <a:extLst>
              <a:ext uri="{FF2B5EF4-FFF2-40B4-BE49-F238E27FC236}">
                <a16:creationId xmlns:a16="http://schemas.microsoft.com/office/drawing/2014/main" xmlns="" id="{B7BD4404-F138-956A-E741-E36A5C14918C}"/>
              </a:ext>
            </a:extLst>
          </p:cNvPr>
          <p:cNvSpPr txBox="1">
            <a:spLocks/>
          </p:cNvSpPr>
          <p:nvPr/>
        </p:nvSpPr>
        <p:spPr>
          <a:xfrm>
            <a:off x="4661408" y="401828"/>
            <a:ext cx="2884805" cy="756920"/>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IN" sz="4800" spc="-10" dirty="0"/>
              <a:t>References</a:t>
            </a:r>
            <a:endParaRPr lang="en-IN" sz="4800" dirty="0"/>
          </a:p>
        </p:txBody>
      </p:sp>
      <p:graphicFrame>
        <p:nvGraphicFramePr>
          <p:cNvPr id="9" name="Table 8">
            <a:extLst>
              <a:ext uri="{FF2B5EF4-FFF2-40B4-BE49-F238E27FC236}">
                <a16:creationId xmlns:a16="http://schemas.microsoft.com/office/drawing/2014/main" xmlns="" id="{279DB0AF-7C8F-77C3-08C4-93A5EB1EEA4C}"/>
              </a:ext>
            </a:extLst>
          </p:cNvPr>
          <p:cNvGraphicFramePr>
            <a:graphicFrameLocks noGrp="1"/>
          </p:cNvGraphicFramePr>
          <p:nvPr>
            <p:extLst>
              <p:ext uri="{D42A27DB-BD31-4B8C-83A1-F6EECF244321}">
                <p14:modId xmlns:p14="http://schemas.microsoft.com/office/powerpoint/2010/main" val="1521847993"/>
              </p:ext>
            </p:extLst>
          </p:nvPr>
        </p:nvGraphicFramePr>
        <p:xfrm>
          <a:off x="731838" y="1892300"/>
          <a:ext cx="12447714" cy="2679700"/>
        </p:xfrm>
        <a:graphic>
          <a:graphicData uri="http://schemas.openxmlformats.org/drawingml/2006/table">
            <a:tbl>
              <a:tblPr firstRow="1" bandRow="1">
                <a:tableStyleId>{2D5ABB26-0587-4C30-8999-92F81FD0307C}</a:tableStyleId>
              </a:tblPr>
              <a:tblGrid>
                <a:gridCol w="12447714">
                  <a:extLst>
                    <a:ext uri="{9D8B030D-6E8A-4147-A177-3AD203B41FA5}">
                      <a16:colId xmlns:a16="http://schemas.microsoft.com/office/drawing/2014/main" xmlns="" val="2895506094"/>
                    </a:ext>
                  </a:extLst>
                </a:gridCol>
              </a:tblGrid>
              <a:tr h="1416050">
                <a:tc>
                  <a:txBody>
                    <a:bodyPr/>
                    <a:lstStyle/>
                    <a:p>
                      <a:pPr marL="68580">
                        <a:lnSpc>
                          <a:spcPct val="100000"/>
                        </a:lnSpc>
                        <a:spcBef>
                          <a:spcPts val="60"/>
                        </a:spcBef>
                        <a:tabLst>
                          <a:tab pos="2275205" algn="l"/>
                          <a:tab pos="2783205" algn="l"/>
                          <a:tab pos="4249420" algn="l"/>
                          <a:tab pos="4737100" algn="l"/>
                          <a:tab pos="5643880" algn="l"/>
                          <a:tab pos="6820534" algn="l"/>
                          <a:tab pos="7511415" algn="l"/>
                          <a:tab pos="8855075" algn="l"/>
                        </a:tabLst>
                      </a:pPr>
                      <a:r>
                        <a:rPr sz="1800" b="1" spc="-10" dirty="0">
                          <a:solidFill>
                            <a:srgbClr val="FFFFFF"/>
                          </a:solidFill>
                          <a:latin typeface="Calibri"/>
                          <a:cs typeface="Calibri"/>
                        </a:rPr>
                        <a:t>Muthusubramanian</a:t>
                      </a:r>
                      <a:r>
                        <a:rPr sz="1800" b="1" dirty="0">
                          <a:solidFill>
                            <a:srgbClr val="FFFFFF"/>
                          </a:solidFill>
                          <a:latin typeface="Calibri"/>
                          <a:cs typeface="Calibri"/>
                        </a:rPr>
                        <a:t>	</a:t>
                      </a:r>
                      <a:r>
                        <a:rPr sz="1800" b="1" spc="-25" dirty="0">
                          <a:solidFill>
                            <a:srgbClr val="FFFFFF"/>
                          </a:solidFill>
                          <a:latin typeface="Calibri"/>
                          <a:cs typeface="Calibri"/>
                        </a:rPr>
                        <a:t>R,</a:t>
                      </a:r>
                      <a:r>
                        <a:rPr sz="1800" b="1" dirty="0">
                          <a:solidFill>
                            <a:srgbClr val="FFFFFF"/>
                          </a:solidFill>
                          <a:latin typeface="Calibri"/>
                          <a:cs typeface="Calibri"/>
                        </a:rPr>
                        <a:t>	</a:t>
                      </a:r>
                      <a:r>
                        <a:rPr sz="1800" b="1" spc="-10" dirty="0">
                          <a:solidFill>
                            <a:srgbClr val="FFFFFF"/>
                          </a:solidFill>
                          <a:latin typeface="Calibri"/>
                          <a:cs typeface="Calibri"/>
                        </a:rPr>
                        <a:t>Salivahanan</a:t>
                      </a:r>
                      <a:r>
                        <a:rPr sz="1800" b="1" dirty="0">
                          <a:solidFill>
                            <a:srgbClr val="FFFFFF"/>
                          </a:solidFill>
                          <a:latin typeface="Calibri"/>
                          <a:cs typeface="Calibri"/>
                        </a:rPr>
                        <a:t>	</a:t>
                      </a:r>
                      <a:r>
                        <a:rPr sz="1800" b="1" spc="-25" dirty="0">
                          <a:solidFill>
                            <a:srgbClr val="FFFFFF"/>
                          </a:solidFill>
                          <a:latin typeface="Calibri"/>
                          <a:cs typeface="Calibri"/>
                        </a:rPr>
                        <a:t>S,</a:t>
                      </a:r>
                      <a:r>
                        <a:rPr sz="1800" b="1" dirty="0">
                          <a:solidFill>
                            <a:srgbClr val="FFFFFF"/>
                          </a:solidFill>
                          <a:latin typeface="Calibri"/>
                          <a:cs typeface="Calibri"/>
                        </a:rPr>
                        <a:t>	</a:t>
                      </a:r>
                      <a:r>
                        <a:rPr sz="1800" b="1" spc="-10" dirty="0">
                          <a:solidFill>
                            <a:srgbClr val="FFFFFF"/>
                          </a:solidFill>
                          <a:latin typeface="Calibri"/>
                          <a:cs typeface="Calibri"/>
                        </a:rPr>
                        <a:t>“Basic</a:t>
                      </a:r>
                      <a:r>
                        <a:rPr sz="1800" b="1" dirty="0">
                          <a:solidFill>
                            <a:srgbClr val="FFFFFF"/>
                          </a:solidFill>
                          <a:latin typeface="Calibri"/>
                          <a:cs typeface="Calibri"/>
                        </a:rPr>
                        <a:t>	</a:t>
                      </a:r>
                      <a:r>
                        <a:rPr sz="1800" b="1" spc="-10" dirty="0">
                          <a:solidFill>
                            <a:srgbClr val="FFFFFF"/>
                          </a:solidFill>
                          <a:latin typeface="Calibri"/>
                          <a:cs typeface="Calibri"/>
                        </a:rPr>
                        <a:t>Electrical</a:t>
                      </a:r>
                      <a:r>
                        <a:rPr sz="1800" b="1" dirty="0">
                          <a:solidFill>
                            <a:srgbClr val="FFFFFF"/>
                          </a:solidFill>
                          <a:latin typeface="Calibri"/>
                          <a:cs typeface="Calibri"/>
                        </a:rPr>
                        <a:t>	</a:t>
                      </a:r>
                      <a:r>
                        <a:rPr sz="1800" b="1" spc="-25" dirty="0">
                          <a:solidFill>
                            <a:srgbClr val="FFFFFF"/>
                          </a:solidFill>
                          <a:latin typeface="Calibri"/>
                          <a:cs typeface="Calibri"/>
                        </a:rPr>
                        <a:t>and</a:t>
                      </a:r>
                      <a:r>
                        <a:rPr sz="1800" b="1" dirty="0">
                          <a:solidFill>
                            <a:srgbClr val="FFFFFF"/>
                          </a:solidFill>
                          <a:latin typeface="Calibri"/>
                          <a:cs typeface="Calibri"/>
                        </a:rPr>
                        <a:t>	</a:t>
                      </a:r>
                      <a:r>
                        <a:rPr sz="1800" b="1" spc="-10" dirty="0">
                          <a:solidFill>
                            <a:srgbClr val="FFFFFF"/>
                          </a:solidFill>
                          <a:latin typeface="Calibri"/>
                          <a:cs typeface="Calibri"/>
                        </a:rPr>
                        <a:t>Electronics</a:t>
                      </a:r>
                      <a:r>
                        <a:rPr sz="1800" b="1" dirty="0">
                          <a:solidFill>
                            <a:srgbClr val="FFFFFF"/>
                          </a:solidFill>
                          <a:latin typeface="Calibri"/>
                          <a:cs typeface="Calibri"/>
                        </a:rPr>
                        <a:t>	</a:t>
                      </a:r>
                      <a:r>
                        <a:rPr sz="1800" b="1" spc="-10" dirty="0">
                          <a:solidFill>
                            <a:srgbClr val="FFFFFF"/>
                          </a:solidFill>
                          <a:latin typeface="Calibri"/>
                          <a:cs typeface="Calibri"/>
                        </a:rPr>
                        <a:t>Engineering”,</a:t>
                      </a:r>
                      <a:endParaRPr sz="1800" dirty="0">
                        <a:latin typeface="Calibri"/>
                        <a:cs typeface="Calibri"/>
                      </a:endParaRPr>
                    </a:p>
                    <a:p>
                      <a:pPr marL="68580">
                        <a:lnSpc>
                          <a:spcPct val="100000"/>
                        </a:lnSpc>
                        <a:spcBef>
                          <a:spcPts val="325"/>
                        </a:spcBef>
                      </a:pPr>
                      <a:r>
                        <a:rPr sz="1800" b="1" spc="-10" dirty="0">
                          <a:solidFill>
                            <a:srgbClr val="FFFFFF"/>
                          </a:solidFill>
                          <a:latin typeface="Calibri"/>
                          <a:cs typeface="Calibri"/>
                        </a:rPr>
                        <a:t>TataMcGrawHillPublishers,2014.</a:t>
                      </a:r>
                      <a:endParaRPr sz="1800" dirty="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xmlns="" val="2288759364"/>
                  </a:ext>
                </a:extLst>
              </a:tr>
              <a:tr h="1263650">
                <a:tc>
                  <a:txBody>
                    <a:bodyPr/>
                    <a:lstStyle/>
                    <a:p>
                      <a:pPr marL="68580">
                        <a:lnSpc>
                          <a:spcPct val="100000"/>
                        </a:lnSpc>
                        <a:spcBef>
                          <a:spcPts val="60"/>
                        </a:spcBef>
                      </a:pPr>
                      <a:r>
                        <a:rPr sz="1800" dirty="0">
                          <a:latin typeface="Calibri"/>
                          <a:cs typeface="Calibri"/>
                        </a:rPr>
                        <a:t>Kothari</a:t>
                      </a:r>
                      <a:r>
                        <a:rPr sz="1800" spc="295" dirty="0">
                          <a:latin typeface="Calibri"/>
                          <a:cs typeface="Calibri"/>
                        </a:rPr>
                        <a:t> </a:t>
                      </a:r>
                      <a:r>
                        <a:rPr sz="1800" dirty="0">
                          <a:latin typeface="Calibri"/>
                          <a:cs typeface="Calibri"/>
                        </a:rPr>
                        <a:t>DP</a:t>
                      </a:r>
                      <a:r>
                        <a:rPr sz="1800" spc="290" dirty="0">
                          <a:latin typeface="Calibri"/>
                          <a:cs typeface="Calibri"/>
                        </a:rPr>
                        <a:t> </a:t>
                      </a:r>
                      <a:r>
                        <a:rPr sz="1800" dirty="0">
                          <a:latin typeface="Calibri"/>
                          <a:cs typeface="Calibri"/>
                        </a:rPr>
                        <a:t>and</a:t>
                      </a:r>
                      <a:r>
                        <a:rPr sz="1800" spc="320" dirty="0">
                          <a:latin typeface="Calibri"/>
                          <a:cs typeface="Calibri"/>
                        </a:rPr>
                        <a:t> </a:t>
                      </a:r>
                      <a:r>
                        <a:rPr sz="1800" dirty="0">
                          <a:latin typeface="Calibri"/>
                          <a:cs typeface="Calibri"/>
                        </a:rPr>
                        <a:t>I.J</a:t>
                      </a:r>
                      <a:r>
                        <a:rPr sz="1800" spc="305" dirty="0">
                          <a:latin typeface="Calibri"/>
                          <a:cs typeface="Calibri"/>
                        </a:rPr>
                        <a:t> </a:t>
                      </a:r>
                      <a:r>
                        <a:rPr sz="1800" dirty="0">
                          <a:latin typeface="Calibri"/>
                          <a:cs typeface="Calibri"/>
                        </a:rPr>
                        <a:t>Nagrath,</a:t>
                      </a:r>
                      <a:r>
                        <a:rPr sz="1800" spc="295" dirty="0">
                          <a:latin typeface="Calibri"/>
                          <a:cs typeface="Calibri"/>
                        </a:rPr>
                        <a:t> </a:t>
                      </a:r>
                      <a:r>
                        <a:rPr sz="1800" dirty="0">
                          <a:latin typeface="Calibri"/>
                          <a:cs typeface="Calibri"/>
                        </a:rPr>
                        <a:t>“Basic</a:t>
                      </a:r>
                      <a:r>
                        <a:rPr sz="1800" spc="300" dirty="0">
                          <a:latin typeface="Calibri"/>
                          <a:cs typeface="Calibri"/>
                        </a:rPr>
                        <a:t> </a:t>
                      </a:r>
                      <a:r>
                        <a:rPr sz="1800" dirty="0">
                          <a:latin typeface="Calibri"/>
                          <a:cs typeface="Calibri"/>
                        </a:rPr>
                        <a:t>Electrical</a:t>
                      </a:r>
                      <a:r>
                        <a:rPr sz="1800" spc="335" dirty="0">
                          <a:latin typeface="Calibri"/>
                          <a:cs typeface="Calibri"/>
                        </a:rPr>
                        <a:t> </a:t>
                      </a:r>
                      <a:r>
                        <a:rPr sz="1800" dirty="0">
                          <a:latin typeface="Calibri"/>
                          <a:cs typeface="Calibri"/>
                        </a:rPr>
                        <a:t>and</a:t>
                      </a:r>
                      <a:r>
                        <a:rPr sz="1800" spc="310" dirty="0">
                          <a:latin typeface="Calibri"/>
                          <a:cs typeface="Calibri"/>
                        </a:rPr>
                        <a:t> </a:t>
                      </a:r>
                      <a:r>
                        <a:rPr sz="1800" dirty="0">
                          <a:latin typeface="Calibri"/>
                          <a:cs typeface="Calibri"/>
                        </a:rPr>
                        <a:t>Electronics</a:t>
                      </a:r>
                      <a:r>
                        <a:rPr sz="1800" spc="335" dirty="0">
                          <a:latin typeface="Calibri"/>
                          <a:cs typeface="Calibri"/>
                        </a:rPr>
                        <a:t> </a:t>
                      </a:r>
                      <a:r>
                        <a:rPr sz="1800" dirty="0">
                          <a:latin typeface="Calibri"/>
                          <a:cs typeface="Calibri"/>
                        </a:rPr>
                        <a:t>Engineering”,</a:t>
                      </a:r>
                      <a:r>
                        <a:rPr sz="1800" spc="325" dirty="0">
                          <a:latin typeface="Calibri"/>
                          <a:cs typeface="Calibri"/>
                        </a:rPr>
                        <a:t> </a:t>
                      </a:r>
                      <a:r>
                        <a:rPr sz="1800" dirty="0">
                          <a:latin typeface="Calibri"/>
                          <a:cs typeface="Calibri"/>
                        </a:rPr>
                        <a:t>Second</a:t>
                      </a:r>
                      <a:r>
                        <a:rPr sz="1800" spc="315" dirty="0">
                          <a:latin typeface="Calibri"/>
                          <a:cs typeface="Calibri"/>
                        </a:rPr>
                        <a:t> </a:t>
                      </a:r>
                      <a:r>
                        <a:rPr sz="1800" dirty="0">
                          <a:latin typeface="Calibri"/>
                          <a:cs typeface="Calibri"/>
                        </a:rPr>
                        <a:t>Edition,</a:t>
                      </a:r>
                      <a:r>
                        <a:rPr sz="1800" spc="330" dirty="0">
                          <a:latin typeface="Calibri"/>
                          <a:cs typeface="Calibri"/>
                        </a:rPr>
                        <a:t> </a:t>
                      </a:r>
                      <a:r>
                        <a:rPr sz="1800" dirty="0">
                          <a:latin typeface="Calibri"/>
                          <a:cs typeface="Calibri"/>
                        </a:rPr>
                        <a:t>McGraw</a:t>
                      </a:r>
                      <a:r>
                        <a:rPr sz="1800" spc="315" dirty="0">
                          <a:latin typeface="Calibri"/>
                          <a:cs typeface="Calibri"/>
                        </a:rPr>
                        <a:t> </a:t>
                      </a:r>
                      <a:r>
                        <a:rPr sz="1800" spc="-20" dirty="0">
                          <a:latin typeface="Calibri"/>
                          <a:cs typeface="Calibri"/>
                        </a:rPr>
                        <a:t>Hill</a:t>
                      </a:r>
                      <a:endParaRPr sz="1800" dirty="0">
                        <a:latin typeface="Calibri"/>
                        <a:cs typeface="Calibri"/>
                      </a:endParaRPr>
                    </a:p>
                    <a:p>
                      <a:pPr marL="68580">
                        <a:lnSpc>
                          <a:spcPct val="100000"/>
                        </a:lnSpc>
                        <a:spcBef>
                          <a:spcPts val="330"/>
                        </a:spcBef>
                      </a:pPr>
                      <a:r>
                        <a:rPr sz="1800" dirty="0">
                          <a:latin typeface="Calibri"/>
                          <a:cs typeface="Calibri"/>
                        </a:rPr>
                        <a:t>Education,</a:t>
                      </a:r>
                      <a:r>
                        <a:rPr sz="1800" spc="305" dirty="0">
                          <a:latin typeface="Calibri"/>
                          <a:cs typeface="Calibri"/>
                        </a:rPr>
                        <a:t> </a:t>
                      </a:r>
                      <a:r>
                        <a:rPr sz="1800" spc="-20" dirty="0">
                          <a:latin typeface="Calibri"/>
                          <a:cs typeface="Calibri"/>
                        </a:rPr>
                        <a:t>2020.</a:t>
                      </a:r>
                      <a:endParaRPr sz="1800" dirty="0">
                        <a:latin typeface="Calibri"/>
                        <a:cs typeface="Calibri"/>
                      </a:endParaRPr>
                    </a:p>
                  </a:txBody>
                  <a:tcPr marL="0" marR="0" marT="762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xmlns="" val="1726972531"/>
                  </a:ext>
                </a:extLst>
              </a:tr>
            </a:tbl>
          </a:graphicData>
        </a:graphic>
      </p:graphicFrame>
      <mc:AlternateContent xmlns:mc="http://schemas.openxmlformats.org/markup-compatibility/2006">
        <mc:Choice xmlns:am3d="http://schemas.microsoft.com/office/drawing/2017/model3d" xmlns="" Requires="am3d">
          <p:graphicFrame>
            <p:nvGraphicFramePr>
              <p:cNvPr id="10" name="3D Model 9" descr="Thumbs Up Emoji">
                <a:extLst>
                  <a:ext uri="{FF2B5EF4-FFF2-40B4-BE49-F238E27FC236}">
                    <a16:creationId xmlns:a16="http://schemas.microsoft.com/office/drawing/2014/main" id="{013B0DB2-64B0-B0C0-84D1-E0E52EF6DB8E}"/>
                  </a:ext>
                </a:extLst>
              </p:cNvPr>
              <p:cNvGraphicFramePr>
                <a:graphicFrameLocks noChangeAspect="1"/>
              </p:cNvGraphicFramePr>
              <p:nvPr>
                <p:extLst>
                  <p:ext uri="{D42A27DB-BD31-4B8C-83A1-F6EECF244321}">
                    <p14:modId xmlns:p14="http://schemas.microsoft.com/office/powerpoint/2010/main" val="880215314"/>
                  </p:ext>
                </p:extLst>
              </p:nvPr>
            </p:nvGraphicFramePr>
            <p:xfrm>
              <a:off x="8716070" y="4887902"/>
              <a:ext cx="1359706" cy="1437675"/>
            </p:xfrm>
            <a:graphic>
              <a:graphicData uri="http://schemas.microsoft.com/office/drawing/2017/model3d">
                <am3d:model3d r:embed="rId3">
                  <am3d:spPr>
                    <a:xfrm>
                      <a:off x="0" y="0"/>
                      <a:ext cx="1359706" cy="1437675"/>
                    </a:xfrm>
                    <a:prstGeom prst="rect">
                      <a:avLst/>
                    </a:prstGeom>
                  </am3d:spPr>
                  <am3d:camera>
                    <am3d:pos x="0" y="0" z="66308073"/>
                    <am3d:up dx="0" dy="36000000" dz="0"/>
                    <am3d:lookAt x="0" y="0" z="0"/>
                    <am3d:perspective fov="2700000"/>
                  </am3d:camera>
                  <am3d:trans>
                    <am3d:meterPerModelUnit n="101511" d="1000000"/>
                    <am3d:preTrans dx="-824025" dy="-17929067" dz="-2192431"/>
                    <am3d:scale>
                      <am3d:sx n="1000000" d="1000000"/>
                      <am3d:sy n="1000000" d="1000000"/>
                      <am3d:sz n="1000000" d="1000000"/>
                    </am3d:scale>
                    <am3d:rot ax="-679327" ay="292042" az="-58397"/>
                    <am3d:postTrans dx="0" dy="0" dz="0"/>
                  </am3d:trans>
                  <am3d:raster rName="Office3DRenderer" rVer="16.0.8326">
                    <am3d:blip r:embed="rId4"/>
                  </am3d:raster>
                  <am3d:objViewport viewportSz="195957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Thumbs Up Emoji">
                <a:extLst>
                  <a:ext uri="{FF2B5EF4-FFF2-40B4-BE49-F238E27FC236}">
                    <a16:creationId xmlns:a16="http://schemas.microsoft.com/office/drawing/2014/main" xmlns="" id="{013B0DB2-64B0-B0C0-84D1-E0E52EF6DB8E}"/>
                  </a:ext>
                </a:extLst>
              </p:cNvPr>
              <p:cNvPicPr>
                <a:picLocks noGrp="1" noRot="1" noChangeAspect="1" noMove="1" noResize="1" noEditPoints="1" noAdjustHandles="1" noChangeArrowheads="1" noChangeShapeType="1" noCrop="1"/>
              </p:cNvPicPr>
              <p:nvPr/>
            </p:nvPicPr>
            <p:blipFill>
              <a:blip r:embed="rId5"/>
              <a:stretch>
                <a:fillRect/>
              </a:stretch>
            </p:blipFill>
            <p:spPr>
              <a:xfrm>
                <a:off x="8716070" y="4887902"/>
                <a:ext cx="1359706" cy="1437675"/>
              </a:xfrm>
              <a:prstGeom prst="rect">
                <a:avLst/>
              </a:prstGeom>
            </p:spPr>
          </p:pic>
        </mc:Fallback>
      </mc:AlternateContent>
      <p:sp>
        <p:nvSpPr>
          <p:cNvPr id="11" name="Rectangle 10">
            <a:extLst>
              <a:ext uri="{FF2B5EF4-FFF2-40B4-BE49-F238E27FC236}">
                <a16:creationId xmlns:a16="http://schemas.microsoft.com/office/drawing/2014/main" xmlns="" id="{839B055E-E69A-EC54-F05F-D58F941CFF70}"/>
              </a:ext>
            </a:extLst>
          </p:cNvPr>
          <p:cNvSpPr/>
          <p:nvPr/>
        </p:nvSpPr>
        <p:spPr>
          <a:xfrm>
            <a:off x="3006761" y="5367835"/>
            <a:ext cx="7086600" cy="1631216"/>
          </a:xfrm>
          <a:prstGeom prst="rect">
            <a:avLst/>
          </a:prstGeom>
          <a:noFill/>
        </p:spPr>
        <p:txBody>
          <a:bodyPr wrap="square" lIns="91440" tIns="45720" rIns="91440" bIns="45720">
            <a:spAutoFit/>
            <a:scene3d>
              <a:camera prst="perspectiveContrastingRightFacing"/>
              <a:lightRig rig="threePt" dir="t"/>
            </a:scene3d>
            <a:sp3d extrusionH="57150">
              <a:bevelT w="38100" h="38100"/>
            </a:sp3d>
          </a:bodyPr>
          <a:lstStyle/>
          <a:p>
            <a:pPr algn="ctr"/>
            <a:r>
              <a:rPr lang="en-US" sz="10000" b="1" dirty="0">
                <a:ln w="22225">
                  <a:solidFill>
                    <a:schemeClr val="accent2"/>
                  </a:solidFill>
                  <a:prstDash val="solid"/>
                </a:ln>
                <a:solidFill>
                  <a:schemeClr val="accent2">
                    <a:lumMod val="40000"/>
                    <a:lumOff val="60000"/>
                  </a:schemeClr>
                </a:solidFill>
              </a:rPr>
              <a:t>Thank</a:t>
            </a:r>
            <a:r>
              <a:rPr lang="en-US" sz="5400" b="1" dirty="0">
                <a:ln w="22225">
                  <a:solidFill>
                    <a:schemeClr val="accent2"/>
                  </a:solidFill>
                  <a:prstDash val="solid"/>
                </a:ln>
                <a:solidFill>
                  <a:schemeClr val="accent2">
                    <a:lumMod val="40000"/>
                    <a:lumOff val="60000"/>
                  </a:schemeClr>
                </a:solidFill>
              </a:rPr>
              <a:t> </a:t>
            </a:r>
            <a:r>
              <a:rPr lang="en-US" sz="10000" b="1" dirty="0">
                <a:ln w="22225">
                  <a:solidFill>
                    <a:schemeClr val="accent2"/>
                  </a:solidFill>
                  <a:prstDash val="solid"/>
                </a:ln>
                <a:solidFill>
                  <a:schemeClr val="accent2">
                    <a:lumMod val="40000"/>
                    <a:lumOff val="60000"/>
                  </a:schemeClr>
                </a:solidFill>
              </a:rPr>
              <a:t>you</a:t>
            </a:r>
          </a:p>
        </p:txBody>
      </p:sp>
    </p:spTree>
    <p:extLst>
      <p:ext uri="{BB962C8B-B14F-4D97-AF65-F5344CB8AC3E}">
        <p14:creationId xmlns:p14="http://schemas.microsoft.com/office/powerpoint/2010/main" val="3948656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2A3FFD8-6C17-C9F1-6FAA-2B77CB2CDD5C}"/>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23E5B8FE-B532-A1C7-CBF6-A082F6267B2C}"/>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6CC5B751-3977-D174-BC75-C206FACE3486}"/>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D9D34A8F-186E-C387-C79E-D6B313A26D54}"/>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69261AA0-BFD2-F5BE-C6E5-59FAE36AC086}"/>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B8E8E6CD-4EB9-9FD1-4CB6-7F8871985AFF}"/>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2</a:t>
            </a:fld>
            <a:r>
              <a:rPr spc="-20" dirty="0"/>
              <a:t>/1</a:t>
            </a:r>
            <a:r>
              <a:rPr lang="en-US" spc="-20" dirty="0"/>
              <a:t>9</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E4F9ED2F-596E-2771-FFE2-D078941517AF}"/>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a:extLst>
              <a:ext uri="{FF2B5EF4-FFF2-40B4-BE49-F238E27FC236}">
                <a16:creationId xmlns:a16="http://schemas.microsoft.com/office/drawing/2014/main" xmlns="" id="{4C1C3BDC-0705-3651-F561-0B9C757F89D8}"/>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8" name="TextBox 7">
            <a:extLst>
              <a:ext uri="{FF2B5EF4-FFF2-40B4-BE49-F238E27FC236}">
                <a16:creationId xmlns:a16="http://schemas.microsoft.com/office/drawing/2014/main" xmlns="" id="{111858A2-8938-17C5-0467-BBECF0D2E53F}"/>
              </a:ext>
            </a:extLst>
          </p:cNvPr>
          <p:cNvSpPr txBox="1"/>
          <p:nvPr/>
        </p:nvSpPr>
        <p:spPr>
          <a:xfrm>
            <a:off x="918636" y="901048"/>
            <a:ext cx="7321060" cy="369332"/>
          </a:xfrm>
          <a:prstGeom prst="rect">
            <a:avLst/>
          </a:prstGeom>
          <a:noFill/>
        </p:spPr>
        <p:txBody>
          <a:bodyPr wrap="square">
            <a:spAutoFit/>
          </a:bodyPr>
          <a:lstStyle/>
          <a:p>
            <a:pPr algn="l">
              <a:buNone/>
            </a:pPr>
            <a:r>
              <a:rPr lang="en-IN" b="1" i="0" dirty="0">
                <a:effectLst/>
                <a:latin typeface="palatino linotype" panose="02040502050505030304" pitchFamily="18" charset="0"/>
              </a:rPr>
              <a:t>Uninterruptible Power Supply</a:t>
            </a:r>
          </a:p>
        </p:txBody>
      </p:sp>
      <p:sp>
        <p:nvSpPr>
          <p:cNvPr id="10" name="TextBox 9">
            <a:extLst>
              <a:ext uri="{FF2B5EF4-FFF2-40B4-BE49-F238E27FC236}">
                <a16:creationId xmlns:a16="http://schemas.microsoft.com/office/drawing/2014/main" xmlns="" id="{49252D59-E37D-AD0D-9913-58D04552F085}"/>
              </a:ext>
            </a:extLst>
          </p:cNvPr>
          <p:cNvSpPr txBox="1"/>
          <p:nvPr/>
        </p:nvSpPr>
        <p:spPr>
          <a:xfrm>
            <a:off x="1371600" y="1960364"/>
            <a:ext cx="11506200" cy="4062651"/>
          </a:xfrm>
          <a:prstGeom prst="rect">
            <a:avLst/>
          </a:prstGeom>
          <a:noFill/>
        </p:spPr>
        <p:txBody>
          <a:bodyPr wrap="square">
            <a:spAutoFit/>
          </a:bodyPr>
          <a:lstStyle/>
          <a:p>
            <a:pPr algn="just">
              <a:spcBef>
                <a:spcPts val="600"/>
              </a:spcBef>
              <a:spcAft>
                <a:spcPts val="600"/>
              </a:spcAft>
            </a:pPr>
            <a:r>
              <a:rPr lang="en-US" b="1" i="0" dirty="0">
                <a:effectLst/>
                <a:latin typeface="palatino linotype" panose="02040502050505030304" pitchFamily="18" charset="0"/>
              </a:rPr>
              <a:t>Key learnings: </a:t>
            </a:r>
          </a:p>
          <a:p>
            <a:pPr algn="just">
              <a:spcBef>
                <a:spcPts val="600"/>
              </a:spcBef>
              <a:spcAft>
                <a:spcPts val="600"/>
              </a:spcAft>
              <a:buFont typeface="Arial" panose="020B0604020202020204" pitchFamily="34" charset="0"/>
              <a:buChar char="•"/>
            </a:pPr>
            <a:endParaRPr lang="en-US" b="1" dirty="0">
              <a:latin typeface="palatino linotype" panose="02040502050505030304" pitchFamily="18" charset="0"/>
            </a:endParaRPr>
          </a:p>
          <a:p>
            <a:pPr algn="just">
              <a:spcBef>
                <a:spcPts val="600"/>
              </a:spcBef>
              <a:spcAft>
                <a:spcPts val="600"/>
              </a:spcAft>
              <a:buFont typeface="Arial" panose="020B0604020202020204" pitchFamily="34" charset="0"/>
              <a:buChar char="•"/>
            </a:pPr>
            <a:r>
              <a:rPr lang="en-US" b="1" i="0" dirty="0">
                <a:effectLst/>
                <a:latin typeface="palatino linotype" panose="02040502050505030304" pitchFamily="18" charset="0"/>
              </a:rPr>
              <a:t>UPS Definition</a:t>
            </a:r>
            <a:r>
              <a:rPr lang="en-US" b="0" i="0" dirty="0">
                <a:effectLst/>
                <a:latin typeface="palatino linotype" panose="02040502050505030304" pitchFamily="18" charset="0"/>
              </a:rPr>
              <a:t>: A UPS (Uninterruptible Power Supply) is defined as a device that provides immediate power during a main power failure.</a:t>
            </a:r>
          </a:p>
          <a:p>
            <a:pPr algn="just">
              <a:spcBef>
                <a:spcPts val="600"/>
              </a:spcBef>
              <a:spcAft>
                <a:spcPts val="600"/>
              </a:spcAft>
              <a:buFont typeface="Arial" panose="020B0604020202020204" pitchFamily="34" charset="0"/>
              <a:buChar char="•"/>
            </a:pPr>
            <a:r>
              <a:rPr lang="en-US" b="1" i="0" dirty="0">
                <a:effectLst/>
                <a:latin typeface="palatino linotype" panose="02040502050505030304" pitchFamily="18" charset="0"/>
              </a:rPr>
              <a:t>Energy Storage</a:t>
            </a:r>
            <a:r>
              <a:rPr lang="en-US" b="0" i="0" dirty="0">
                <a:effectLst/>
                <a:latin typeface="palatino linotype" panose="02040502050505030304" pitchFamily="18" charset="0"/>
              </a:rPr>
              <a:t>: UPS systems use batteries, flywheels, or supercapacitors to store energy for use during power interruptions.</a:t>
            </a:r>
          </a:p>
          <a:p>
            <a:pPr algn="just">
              <a:spcBef>
                <a:spcPts val="600"/>
              </a:spcBef>
              <a:spcAft>
                <a:spcPts val="600"/>
              </a:spcAft>
              <a:buFont typeface="Arial" panose="020B0604020202020204" pitchFamily="34" charset="0"/>
              <a:buChar char="•"/>
            </a:pPr>
            <a:r>
              <a:rPr lang="en-US" b="1" i="0" dirty="0">
                <a:effectLst/>
                <a:latin typeface="palatino linotype" panose="02040502050505030304" pitchFamily="18" charset="0"/>
              </a:rPr>
              <a:t>Types of UPS</a:t>
            </a:r>
            <a:r>
              <a:rPr lang="en-US" b="0" i="0" dirty="0">
                <a:effectLst/>
                <a:latin typeface="palatino linotype" panose="02040502050505030304" pitchFamily="18" charset="0"/>
              </a:rPr>
              <a:t>: There are three main types of UPS: Off-line UPS, On-line UPS, and Line-interactive UPS.</a:t>
            </a:r>
          </a:p>
          <a:p>
            <a:pPr algn="just">
              <a:spcBef>
                <a:spcPts val="600"/>
              </a:spcBef>
              <a:spcAft>
                <a:spcPts val="600"/>
              </a:spcAft>
              <a:buFont typeface="Arial" panose="020B0604020202020204" pitchFamily="34" charset="0"/>
              <a:buChar char="•"/>
            </a:pPr>
            <a:r>
              <a:rPr lang="en-US" b="1" i="0" dirty="0">
                <a:effectLst/>
                <a:latin typeface="palatino linotype" panose="02040502050505030304" pitchFamily="18" charset="0"/>
              </a:rPr>
              <a:t>Off-line UPS Explanation</a:t>
            </a:r>
            <a:r>
              <a:rPr lang="en-US" b="0" i="0" dirty="0">
                <a:effectLst/>
                <a:latin typeface="palatino linotype" panose="02040502050505030304" pitchFamily="18" charset="0"/>
              </a:rPr>
              <a:t>: This UPS type switches to battery power when a power failure is detected, providing basic features and surge protection.</a:t>
            </a:r>
          </a:p>
          <a:p>
            <a:pPr algn="just">
              <a:spcBef>
                <a:spcPts val="600"/>
              </a:spcBef>
              <a:buFont typeface="Arial" panose="020B0604020202020204" pitchFamily="34" charset="0"/>
              <a:buChar char="•"/>
            </a:pPr>
            <a:r>
              <a:rPr lang="en-US" b="1" i="0" dirty="0">
                <a:effectLst/>
                <a:latin typeface="palatino linotype" panose="02040502050505030304" pitchFamily="18" charset="0"/>
              </a:rPr>
              <a:t>On-line UPS Block Diagram</a:t>
            </a:r>
            <a:r>
              <a:rPr lang="en-US" b="0" i="0" dirty="0">
                <a:effectLst/>
                <a:latin typeface="palatino linotype" panose="02040502050505030304" pitchFamily="18" charset="0"/>
              </a:rPr>
              <a:t>: The on-line UPS uses a double conversion method to continuously provide power without transfer time, ensuring constant power supply.</a:t>
            </a:r>
          </a:p>
        </p:txBody>
      </p:sp>
      <p:sp>
        <p:nvSpPr>
          <p:cNvPr id="5" name="object 11">
            <a:extLst>
              <a:ext uri="{FF2B5EF4-FFF2-40B4-BE49-F238E27FC236}">
                <a16:creationId xmlns:a16="http://schemas.microsoft.com/office/drawing/2014/main" xmlns="" id="{B515EAE0-A74A-3989-B078-31BB804F523C}"/>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2974003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706095" y="7654543"/>
            <a:ext cx="1931035" cy="537210"/>
            <a:chOff x="12706095" y="7654543"/>
            <a:chExt cx="1931035" cy="537210"/>
          </a:xfrm>
        </p:grpSpPr>
        <p:sp>
          <p:nvSpPr>
            <p:cNvPr id="3" name="object 3"/>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p:cNvPicPr/>
          <p:nvPr/>
        </p:nvPicPr>
        <p:blipFill>
          <a:blip r:embed="rId2" cstate="print"/>
          <a:stretch>
            <a:fillRect/>
          </a:stretch>
        </p:blipFill>
        <p:spPr>
          <a:xfrm>
            <a:off x="12877800" y="304800"/>
            <a:ext cx="1336548" cy="965580"/>
          </a:xfrm>
          <a:prstGeom prst="rect">
            <a:avLst/>
          </a:prstGeom>
        </p:spPr>
      </p:pic>
      <p:sp>
        <p:nvSpPr>
          <p:cNvPr id="7" name="object 7"/>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3</a:t>
            </a:fld>
            <a:r>
              <a:rPr spc="-20" dirty="0"/>
              <a:t>/1</a:t>
            </a:r>
            <a:r>
              <a:rPr lang="en-US" spc="-20" dirty="0"/>
              <a:t>9</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pic>
        <p:nvPicPr>
          <p:cNvPr id="1026" name="Picture 2">
            <a:extLst>
              <a:ext uri="{FF2B5EF4-FFF2-40B4-BE49-F238E27FC236}">
                <a16:creationId xmlns:a16="http://schemas.microsoft.com/office/drawing/2014/main" xmlns="" id="{02B4C28B-DD6A-17D3-35F2-133B3652B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254440"/>
            <a:ext cx="7906530" cy="37207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C046583F-1BB6-A433-B31C-E8D2B96E3DDB}"/>
              </a:ext>
            </a:extLst>
          </p:cNvPr>
          <p:cNvSpPr txBox="1"/>
          <p:nvPr/>
        </p:nvSpPr>
        <p:spPr>
          <a:xfrm>
            <a:off x="5715000" y="1296998"/>
            <a:ext cx="7321060" cy="369332"/>
          </a:xfrm>
          <a:prstGeom prst="rect">
            <a:avLst/>
          </a:prstGeom>
          <a:noFill/>
        </p:spPr>
        <p:txBody>
          <a:bodyPr wrap="square">
            <a:spAutoFit/>
          </a:bodyPr>
          <a:lstStyle/>
          <a:p>
            <a:r>
              <a:rPr lang="en-IN" sz="1800" b="1" i="1" u="none" strike="noStrike" dirty="0">
                <a:solidFill>
                  <a:srgbClr val="FF0000"/>
                </a:solidFill>
                <a:effectLst/>
                <a:latin typeface="Cambria" panose="02040503050406030204" pitchFamily="18" charset="0"/>
              </a:rPr>
              <a:t>DT-Empathize</a:t>
            </a:r>
            <a:endParaRPr lang="en-IN" dirty="0"/>
          </a:p>
        </p:txBody>
      </p:sp>
      <p:sp>
        <p:nvSpPr>
          <p:cNvPr id="11" name="object 11">
            <a:extLst>
              <a:ext uri="{FF2B5EF4-FFF2-40B4-BE49-F238E27FC236}">
                <a16:creationId xmlns:a16="http://schemas.microsoft.com/office/drawing/2014/main" xmlns="" id="{8200AAB4-D526-0938-2363-37D8F7A5EB58}"/>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B28B743-86B4-0EA2-3360-C0F758B624EF}"/>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71E76081-A3B0-D34D-44F2-120F26E2D654}"/>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BE77360C-0D76-21B9-B9C5-3DAB6A5DA795}"/>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ACFBCB8B-6A3C-EBC8-7E93-BC6F9DF020BB}"/>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EFEE9072-19C6-779E-9ECC-95DE0C1238EE}"/>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6D80F918-64E0-9D1A-7B55-484E4B6558DA}"/>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4</a:t>
            </a:fld>
            <a:r>
              <a:rPr spc="-20" dirty="0"/>
              <a:t>/1</a:t>
            </a:r>
            <a:r>
              <a:rPr lang="en-US" spc="-20" dirty="0"/>
              <a:t>9</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3C4C0043-F28B-5919-0A0D-A64875547B25}"/>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a:extLst>
              <a:ext uri="{FF2B5EF4-FFF2-40B4-BE49-F238E27FC236}">
                <a16:creationId xmlns:a16="http://schemas.microsoft.com/office/drawing/2014/main" xmlns="" id="{F99BE944-F02B-8743-DBA5-5A2FA73082DD}"/>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8" name="TextBox 7">
            <a:extLst>
              <a:ext uri="{FF2B5EF4-FFF2-40B4-BE49-F238E27FC236}">
                <a16:creationId xmlns:a16="http://schemas.microsoft.com/office/drawing/2014/main" xmlns="" id="{325ACE3B-1949-7C0B-1539-6C1C16DFC767}"/>
              </a:ext>
            </a:extLst>
          </p:cNvPr>
          <p:cNvSpPr txBox="1"/>
          <p:nvPr/>
        </p:nvSpPr>
        <p:spPr>
          <a:xfrm>
            <a:off x="991638" y="2038394"/>
            <a:ext cx="7321060" cy="3954929"/>
          </a:xfrm>
          <a:prstGeom prst="rect">
            <a:avLst/>
          </a:prstGeom>
          <a:noFill/>
        </p:spPr>
        <p:txBody>
          <a:bodyPr wrap="square">
            <a:spAutoFit/>
          </a:bodyPr>
          <a:lstStyle/>
          <a:p>
            <a:pPr algn="l">
              <a:spcAft>
                <a:spcPts val="900"/>
              </a:spcAft>
              <a:buNone/>
            </a:pPr>
            <a:r>
              <a:rPr lang="en-US" b="1" i="0" dirty="0">
                <a:effectLst/>
                <a:latin typeface="palatino linotype" panose="02040502050505030304" pitchFamily="18" charset="0"/>
              </a:rPr>
              <a:t>What is a UPS (Uninterruptible Power Supply)?</a:t>
            </a:r>
          </a:p>
          <a:p>
            <a:pPr algn="l">
              <a:spcAft>
                <a:spcPts val="1350"/>
              </a:spcAft>
              <a:buNone/>
            </a:pPr>
            <a:r>
              <a:rPr lang="en-US" b="0" i="0" dirty="0">
                <a:effectLst/>
                <a:latin typeface="palatino linotype" panose="02040502050505030304" pitchFamily="18" charset="0"/>
              </a:rPr>
              <a:t>An </a:t>
            </a:r>
            <a:r>
              <a:rPr lang="en-US" b="1" i="0" dirty="0">
                <a:effectLst/>
                <a:latin typeface="palatino linotype" panose="02040502050505030304" pitchFamily="18" charset="0"/>
              </a:rPr>
              <a:t>Uninterruptible Power Supply</a:t>
            </a:r>
            <a:r>
              <a:rPr lang="en-US" b="0" i="0" dirty="0">
                <a:effectLst/>
                <a:latin typeface="palatino linotype" panose="02040502050505030304" pitchFamily="18" charset="0"/>
              </a:rPr>
              <a:t> (UPS) is defined as a piece of electrical equipment which can be used as an immediate power source to the connected load when there is a failure in the main input power source.</a:t>
            </a:r>
          </a:p>
          <a:p>
            <a:pPr algn="l">
              <a:spcAft>
                <a:spcPts val="1875"/>
              </a:spcAft>
              <a:buNone/>
            </a:pPr>
            <a:r>
              <a:rPr lang="en-US" b="0" i="0" dirty="0">
                <a:effectLst/>
                <a:latin typeface="palatino linotype" panose="02040502050505030304" pitchFamily="18" charset="0"/>
              </a:rPr>
              <a:t>In a UPS, the energy is generally stored in flywheels, </a:t>
            </a:r>
            <a:r>
              <a:rPr lang="en-US" b="0" i="0" u="none" strike="noStrike" dirty="0">
                <a:solidFill>
                  <a:srgbClr val="BE9E5F"/>
                </a:solidFill>
                <a:effectLst/>
                <a:latin typeface="palatino linotype" panose="02040502050505030304" pitchFamily="18" charset="0"/>
                <a:hlinkClick r:id="rId3" tooltip="Battery"/>
              </a:rPr>
              <a:t>batteries</a:t>
            </a:r>
            <a:r>
              <a:rPr lang="en-US" b="0" i="0" dirty="0">
                <a:effectLst/>
                <a:latin typeface="palatino linotype" panose="02040502050505030304" pitchFamily="18" charset="0"/>
              </a:rPr>
              <a:t>, or super </a:t>
            </a:r>
            <a:r>
              <a:rPr lang="en-US" b="0" i="0" u="none" strike="noStrike" dirty="0">
                <a:solidFill>
                  <a:srgbClr val="BE9E5F"/>
                </a:solidFill>
                <a:effectLst/>
                <a:latin typeface="palatino linotype" panose="02040502050505030304" pitchFamily="18" charset="0"/>
                <a:hlinkClick r:id="rId4"/>
              </a:rPr>
              <a:t>capacitors</a:t>
            </a:r>
            <a:r>
              <a:rPr lang="en-US" b="0" i="0" dirty="0">
                <a:effectLst/>
                <a:latin typeface="palatino linotype" panose="02040502050505030304" pitchFamily="18" charset="0"/>
              </a:rPr>
              <a:t>. When compared to other immediate power supply system, UPS have the advantage of immediate protection against the input power interruptions.</a:t>
            </a:r>
          </a:p>
          <a:p>
            <a:r>
              <a:rPr lang="en-US" dirty="0"/>
              <a:t>UPS can be used as a protective device for some hardware which can cause serious damage or loss with a sudden power disruption.</a:t>
            </a:r>
          </a:p>
          <a:p>
            <a:endParaRPr lang="en-US" dirty="0"/>
          </a:p>
        </p:txBody>
      </p:sp>
      <p:pic>
        <p:nvPicPr>
          <p:cNvPr id="2050" name="Picture 2">
            <a:extLst>
              <a:ext uri="{FF2B5EF4-FFF2-40B4-BE49-F238E27FC236}">
                <a16:creationId xmlns:a16="http://schemas.microsoft.com/office/drawing/2014/main" xmlns="" id="{9F9AEAF9-EEEE-1630-239B-58967543F5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8233" y="1371600"/>
            <a:ext cx="3362325" cy="528851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6A7BE660-91EA-2722-5417-D88C29F59340}"/>
              </a:ext>
            </a:extLst>
          </p:cNvPr>
          <p:cNvSpPr txBox="1"/>
          <p:nvPr/>
        </p:nvSpPr>
        <p:spPr>
          <a:xfrm>
            <a:off x="6054970" y="525740"/>
            <a:ext cx="2520460" cy="923330"/>
          </a:xfrm>
          <a:prstGeom prst="rect">
            <a:avLst/>
          </a:prstGeom>
          <a:noFill/>
        </p:spPr>
        <p:txBody>
          <a:bodyPr wrap="square">
            <a:spAutoFit/>
          </a:bodyPr>
          <a:lstStyle/>
          <a:p>
            <a:pPr marL="629920" rtl="0">
              <a:buNone/>
            </a:pPr>
            <a:r>
              <a:rPr lang="en-IN" sz="1800" b="1" i="1" u="none" strike="noStrike" dirty="0">
                <a:solidFill>
                  <a:srgbClr val="FF0000"/>
                </a:solidFill>
                <a:effectLst/>
                <a:latin typeface="Cambria" panose="02040503050406030204" pitchFamily="18" charset="0"/>
              </a:rPr>
              <a:t>DT-DEFINE</a:t>
            </a:r>
            <a:endParaRPr lang="en-IN" b="0" dirty="0">
              <a:effectLst/>
            </a:endParaRPr>
          </a:p>
          <a:p>
            <a:pPr>
              <a:buNone/>
            </a:pPr>
            <a:r>
              <a:rPr lang="en-IN" dirty="0"/>
              <a:t/>
            </a:r>
            <a:br>
              <a:rPr lang="en-IN" dirty="0"/>
            </a:br>
            <a:endParaRPr lang="en-IN" dirty="0"/>
          </a:p>
        </p:txBody>
      </p:sp>
      <p:sp>
        <p:nvSpPr>
          <p:cNvPr id="10" name="object 11">
            <a:extLst>
              <a:ext uri="{FF2B5EF4-FFF2-40B4-BE49-F238E27FC236}">
                <a16:creationId xmlns:a16="http://schemas.microsoft.com/office/drawing/2014/main" xmlns="" id="{9484F9C5-D41F-DDF9-5A2D-40A157879B43}"/>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2652354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D33840A-10EB-7B7C-9A2D-DFB922F88515}"/>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1A6EB08F-B45C-C65D-B558-1B2014F03C06}"/>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8A0CD35D-CDFA-4633-221B-0DF6310F3279}"/>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93A807CD-7693-67F5-4BFE-5AF07CF69F55}"/>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E2B1AAAE-5F04-B57C-8696-4970E4C7E91A}"/>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6203778E-E894-9641-CC66-12617ABFA4F4}"/>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5</a:t>
            </a:fld>
            <a:r>
              <a:rPr spc="-20" dirty="0"/>
              <a:t>/1</a:t>
            </a:r>
            <a:r>
              <a:rPr lang="en-US" spc="-20" dirty="0"/>
              <a:t>9</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13FDF09A-255C-24E3-9931-AFC7A9D57AF2}"/>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a:extLst>
              <a:ext uri="{FF2B5EF4-FFF2-40B4-BE49-F238E27FC236}">
                <a16:creationId xmlns:a16="http://schemas.microsoft.com/office/drawing/2014/main" xmlns="" id="{D8300648-6D27-F39C-E6C5-46B9F9054211}"/>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pic>
        <p:nvPicPr>
          <p:cNvPr id="8" name="Picture 7">
            <a:extLst>
              <a:ext uri="{FF2B5EF4-FFF2-40B4-BE49-F238E27FC236}">
                <a16:creationId xmlns:a16="http://schemas.microsoft.com/office/drawing/2014/main" xmlns="" id="{9A6F1BDB-F9F7-0A4D-5BD8-3E29B6B434F8}"/>
              </a:ext>
            </a:extLst>
          </p:cNvPr>
          <p:cNvPicPr>
            <a:picLocks noChangeAspect="1"/>
          </p:cNvPicPr>
          <p:nvPr/>
        </p:nvPicPr>
        <p:blipFill>
          <a:blip r:embed="rId3"/>
          <a:stretch>
            <a:fillRect/>
          </a:stretch>
        </p:blipFill>
        <p:spPr>
          <a:xfrm>
            <a:off x="3429000" y="2735758"/>
            <a:ext cx="8306959" cy="4172532"/>
          </a:xfrm>
          <a:prstGeom prst="rect">
            <a:avLst/>
          </a:prstGeom>
        </p:spPr>
      </p:pic>
      <p:sp>
        <p:nvSpPr>
          <p:cNvPr id="9" name="TextBox 8">
            <a:extLst>
              <a:ext uri="{FF2B5EF4-FFF2-40B4-BE49-F238E27FC236}">
                <a16:creationId xmlns:a16="http://schemas.microsoft.com/office/drawing/2014/main" xmlns="" id="{19A608C9-44F9-FBED-4593-6EB9DC5B9D08}"/>
              </a:ext>
            </a:extLst>
          </p:cNvPr>
          <p:cNvSpPr txBox="1"/>
          <p:nvPr/>
        </p:nvSpPr>
        <p:spPr>
          <a:xfrm>
            <a:off x="685800" y="612507"/>
            <a:ext cx="10668000" cy="1038746"/>
          </a:xfrm>
          <a:prstGeom prst="rect">
            <a:avLst/>
          </a:prstGeom>
          <a:noFill/>
        </p:spPr>
        <p:txBody>
          <a:bodyPr wrap="square">
            <a:spAutoFit/>
          </a:bodyPr>
          <a:lstStyle/>
          <a:p>
            <a:pPr algn="l">
              <a:spcAft>
                <a:spcPts val="900"/>
              </a:spcAft>
              <a:buNone/>
            </a:pPr>
            <a:r>
              <a:rPr lang="en-US" b="1" i="0" dirty="0">
                <a:effectLst/>
                <a:latin typeface="palatino linotype" panose="02040502050505030304" pitchFamily="18" charset="0"/>
              </a:rPr>
              <a:t>Types of UPS</a:t>
            </a:r>
          </a:p>
          <a:p>
            <a:pPr algn="l">
              <a:spcAft>
                <a:spcPts val="1875"/>
              </a:spcAft>
              <a:buNone/>
            </a:pPr>
            <a:r>
              <a:rPr lang="en-US" b="0" i="0" dirty="0">
                <a:effectLst/>
                <a:latin typeface="palatino linotype" panose="02040502050505030304" pitchFamily="18" charset="0"/>
              </a:rPr>
              <a:t>Generally, the UPS system is categorized into On-line UPS, Off- line UPS and Line interactive UPS. Other designs include Standby on-line hybrid, Standby-Ferro, Delta conversion On-Line.</a:t>
            </a:r>
          </a:p>
        </p:txBody>
      </p:sp>
      <p:sp>
        <p:nvSpPr>
          <p:cNvPr id="10" name="TextBox 9">
            <a:extLst>
              <a:ext uri="{FF2B5EF4-FFF2-40B4-BE49-F238E27FC236}">
                <a16:creationId xmlns:a16="http://schemas.microsoft.com/office/drawing/2014/main" xmlns="" id="{E649E745-3D30-B007-4429-8C3DE996C38A}"/>
              </a:ext>
            </a:extLst>
          </p:cNvPr>
          <p:cNvSpPr txBox="1"/>
          <p:nvPr/>
        </p:nvSpPr>
        <p:spPr>
          <a:xfrm>
            <a:off x="6019800" y="2069298"/>
            <a:ext cx="7321060" cy="369332"/>
          </a:xfrm>
          <a:prstGeom prst="rect">
            <a:avLst/>
          </a:prstGeom>
          <a:noFill/>
        </p:spPr>
        <p:txBody>
          <a:bodyPr wrap="square">
            <a:spAutoFit/>
          </a:bodyPr>
          <a:lstStyle/>
          <a:p>
            <a:pPr algn="l">
              <a:spcAft>
                <a:spcPts val="900"/>
              </a:spcAft>
              <a:buNone/>
            </a:pPr>
            <a:r>
              <a:rPr lang="en-US" b="1" i="0" dirty="0">
                <a:effectLst/>
                <a:latin typeface="palatino linotype" panose="02040502050505030304" pitchFamily="18" charset="0"/>
              </a:rPr>
              <a:t>Off-line UPS</a:t>
            </a:r>
          </a:p>
        </p:txBody>
      </p:sp>
      <p:sp>
        <p:nvSpPr>
          <p:cNvPr id="11" name="object 11">
            <a:extLst>
              <a:ext uri="{FF2B5EF4-FFF2-40B4-BE49-F238E27FC236}">
                <a16:creationId xmlns:a16="http://schemas.microsoft.com/office/drawing/2014/main" xmlns="" id="{F5D4A73F-D6DE-F322-5373-222380BF35B5}"/>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1475113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37B3C71-E107-6648-EBFC-5CED6834108F}"/>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EBB4E683-E9B8-439E-CC79-C4C188884D4A}"/>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55EC8F1A-B81E-72B2-1BC2-2751BF4BD35A}"/>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FB5C4D01-B5FC-50B9-78CC-1ED57EBD8DB8}"/>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21056259-5194-77BE-7B5D-1C7BCE17DE86}"/>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7E98B0FB-7B0B-8153-875B-0B3134E5A21D}"/>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6</a:t>
            </a:fld>
            <a:r>
              <a:rPr spc="-20" dirty="0"/>
              <a:t>/1</a:t>
            </a:r>
            <a:r>
              <a:rPr lang="en-US" spc="-20" dirty="0"/>
              <a:t>9</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3C596DF7-2ED1-9D21-64F0-616AD078956F}"/>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a:extLst>
              <a:ext uri="{FF2B5EF4-FFF2-40B4-BE49-F238E27FC236}">
                <a16:creationId xmlns:a16="http://schemas.microsoft.com/office/drawing/2014/main" xmlns="" id="{0648C335-E07D-7494-1562-390C3FBBAFF6}"/>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8" name="TextBox 7">
            <a:extLst>
              <a:ext uri="{FF2B5EF4-FFF2-40B4-BE49-F238E27FC236}">
                <a16:creationId xmlns:a16="http://schemas.microsoft.com/office/drawing/2014/main" xmlns="" id="{64E48E19-B60E-FCF9-1192-88C68CE4E2B1}"/>
              </a:ext>
            </a:extLst>
          </p:cNvPr>
          <p:cNvSpPr txBox="1"/>
          <p:nvPr/>
        </p:nvSpPr>
        <p:spPr>
          <a:xfrm>
            <a:off x="1143000" y="914400"/>
            <a:ext cx="5257800" cy="369332"/>
          </a:xfrm>
          <a:prstGeom prst="rect">
            <a:avLst/>
          </a:prstGeom>
          <a:noFill/>
        </p:spPr>
        <p:txBody>
          <a:bodyPr wrap="square">
            <a:spAutoFit/>
          </a:bodyPr>
          <a:lstStyle/>
          <a:p>
            <a:pPr algn="l">
              <a:spcAft>
                <a:spcPts val="900"/>
              </a:spcAft>
              <a:buNone/>
            </a:pPr>
            <a:r>
              <a:rPr lang="en-US" b="1" i="0" dirty="0">
                <a:effectLst/>
                <a:latin typeface="palatino linotype" panose="02040502050505030304" pitchFamily="18" charset="0"/>
              </a:rPr>
              <a:t>On-line UPS</a:t>
            </a:r>
          </a:p>
        </p:txBody>
      </p:sp>
      <p:pic>
        <p:nvPicPr>
          <p:cNvPr id="5" name="Picture 4">
            <a:extLst>
              <a:ext uri="{FF2B5EF4-FFF2-40B4-BE49-F238E27FC236}">
                <a16:creationId xmlns:a16="http://schemas.microsoft.com/office/drawing/2014/main" xmlns="" id="{523E54A1-9769-CFD1-F2EF-5380543E36E0}"/>
              </a:ext>
            </a:extLst>
          </p:cNvPr>
          <p:cNvPicPr>
            <a:picLocks noChangeAspect="1"/>
          </p:cNvPicPr>
          <p:nvPr/>
        </p:nvPicPr>
        <p:blipFill>
          <a:blip r:embed="rId3"/>
          <a:stretch>
            <a:fillRect/>
          </a:stretch>
        </p:blipFill>
        <p:spPr>
          <a:xfrm>
            <a:off x="2514600" y="2161902"/>
            <a:ext cx="7935432" cy="3905795"/>
          </a:xfrm>
          <a:prstGeom prst="rect">
            <a:avLst/>
          </a:prstGeom>
        </p:spPr>
      </p:pic>
      <p:sp>
        <p:nvSpPr>
          <p:cNvPr id="9" name="object 11">
            <a:extLst>
              <a:ext uri="{FF2B5EF4-FFF2-40B4-BE49-F238E27FC236}">
                <a16:creationId xmlns:a16="http://schemas.microsoft.com/office/drawing/2014/main" xmlns="" id="{777051D8-68CB-6FDE-ED02-AD4727453D1C}"/>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2583292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FDAB80B-4506-2FAA-2363-22E71537D40C}"/>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A1ACEC98-919E-5A99-1899-33C430AFCD5F}"/>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2A40D79D-E9D2-3123-DE04-1A895189C30C}"/>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6A55ED54-A6BE-EB9F-CB3D-8A79866C9E40}"/>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86E0F437-CDAB-7CCF-3309-D7BAC6589AE6}"/>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ED8E6585-2D6D-1EB7-EA81-391B30AD6AC1}"/>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7</a:t>
            </a:fld>
            <a:r>
              <a:rPr spc="-20" dirty="0"/>
              <a:t>/1</a:t>
            </a:r>
            <a:r>
              <a:rPr lang="en-US" spc="-20" dirty="0"/>
              <a:t>9</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EAA39A07-C7C4-787A-FD56-701C0E15321A}"/>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a:extLst>
              <a:ext uri="{FF2B5EF4-FFF2-40B4-BE49-F238E27FC236}">
                <a16:creationId xmlns:a16="http://schemas.microsoft.com/office/drawing/2014/main" xmlns="" id="{F508937F-D243-BDEB-EB78-81D72DD243A6}"/>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graphicFrame>
        <p:nvGraphicFramePr>
          <p:cNvPr id="9" name="Table 8">
            <a:extLst>
              <a:ext uri="{FF2B5EF4-FFF2-40B4-BE49-F238E27FC236}">
                <a16:creationId xmlns:a16="http://schemas.microsoft.com/office/drawing/2014/main" xmlns="" id="{316DFBE7-388D-96E9-04DA-1C333DA26F62}"/>
              </a:ext>
            </a:extLst>
          </p:cNvPr>
          <p:cNvGraphicFramePr>
            <a:graphicFrameLocks noGrp="1"/>
          </p:cNvGraphicFramePr>
          <p:nvPr>
            <p:extLst>
              <p:ext uri="{D42A27DB-BD31-4B8C-83A1-F6EECF244321}">
                <p14:modId xmlns:p14="http://schemas.microsoft.com/office/powerpoint/2010/main" val="3603133343"/>
              </p:ext>
            </p:extLst>
          </p:nvPr>
        </p:nvGraphicFramePr>
        <p:xfrm>
          <a:off x="2057401" y="1858706"/>
          <a:ext cx="9906000" cy="5438685"/>
        </p:xfrm>
        <a:graphic>
          <a:graphicData uri="http://schemas.openxmlformats.org/drawingml/2006/table">
            <a:tbl>
              <a:tblPr/>
              <a:tblGrid>
                <a:gridCol w="3302000">
                  <a:extLst>
                    <a:ext uri="{9D8B030D-6E8A-4147-A177-3AD203B41FA5}">
                      <a16:colId xmlns:a16="http://schemas.microsoft.com/office/drawing/2014/main" xmlns="" val="451007391"/>
                    </a:ext>
                  </a:extLst>
                </a:gridCol>
                <a:gridCol w="3302000">
                  <a:extLst>
                    <a:ext uri="{9D8B030D-6E8A-4147-A177-3AD203B41FA5}">
                      <a16:colId xmlns:a16="http://schemas.microsoft.com/office/drawing/2014/main" xmlns="" val="3868744660"/>
                    </a:ext>
                  </a:extLst>
                </a:gridCol>
                <a:gridCol w="3302000">
                  <a:extLst>
                    <a:ext uri="{9D8B030D-6E8A-4147-A177-3AD203B41FA5}">
                      <a16:colId xmlns:a16="http://schemas.microsoft.com/office/drawing/2014/main" xmlns="" val="703568757"/>
                    </a:ext>
                  </a:extLst>
                </a:gridCol>
              </a:tblGrid>
              <a:tr h="281838">
                <a:tc>
                  <a:txBody>
                    <a:bodyPr/>
                    <a:lstStyle/>
                    <a:p>
                      <a:pPr marL="45085" rtl="0" fontAlgn="t">
                        <a:buNone/>
                      </a:pPr>
                      <a:r>
                        <a:rPr lang="en-IN" sz="1500" b="1" i="0" u="none" strike="noStrike">
                          <a:solidFill>
                            <a:srgbClr val="000000"/>
                          </a:solidFill>
                          <a:effectLst/>
                          <a:latin typeface="Cambria" panose="02040503050406030204" pitchFamily="18" charset="0"/>
                        </a:rPr>
                        <a:t>Feature</a:t>
                      </a:r>
                      <a:endParaRPr lang="en-IN" sz="1700">
                        <a:effectLst/>
                      </a:endParaRPr>
                    </a:p>
                  </a:txBody>
                  <a:tcPr marL="84551" marR="84551" marT="14092" marB="42276">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marL="45720" rtl="0" fontAlgn="t">
                        <a:buNone/>
                      </a:pPr>
                      <a:r>
                        <a:rPr lang="en-IN" sz="1500" b="1" i="0" u="none" strike="noStrike">
                          <a:solidFill>
                            <a:srgbClr val="000000"/>
                          </a:solidFill>
                          <a:effectLst/>
                          <a:latin typeface="Cambria" panose="02040503050406030204" pitchFamily="18" charset="0"/>
                        </a:rPr>
                        <a:t>Online UPS</a:t>
                      </a:r>
                      <a:endParaRPr lang="en-IN" sz="1700">
                        <a:effectLst/>
                      </a:endParaRPr>
                    </a:p>
                  </a:txBody>
                  <a:tcPr marL="84551" marR="84551" marT="14092" marB="42276">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marL="46990" rtl="0" fontAlgn="t">
                        <a:buNone/>
                      </a:pPr>
                      <a:r>
                        <a:rPr lang="en-IN" sz="1500" b="1" i="0" u="none" strike="noStrike">
                          <a:solidFill>
                            <a:srgbClr val="000000"/>
                          </a:solidFill>
                          <a:effectLst/>
                          <a:latin typeface="Cambria" panose="02040503050406030204" pitchFamily="18" charset="0"/>
                        </a:rPr>
                        <a:t>Offline UPS</a:t>
                      </a:r>
                      <a:endParaRPr lang="en-IN" sz="1700">
                        <a:effectLst/>
                      </a:endParaRPr>
                    </a:p>
                  </a:txBody>
                  <a:tcPr marL="84551" marR="84551" marT="14092" marB="42276">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680766741"/>
                  </a:ext>
                </a:extLst>
              </a:tr>
              <a:tr h="584814">
                <a:tc>
                  <a:txBody>
                    <a:bodyPr/>
                    <a:lstStyle/>
                    <a:p>
                      <a:pPr marL="45085" rtl="0" fontAlgn="t">
                        <a:buNone/>
                      </a:pPr>
                      <a:r>
                        <a:rPr lang="en-IN" sz="1500" b="1" i="0" u="none" strike="noStrike">
                          <a:solidFill>
                            <a:srgbClr val="000000"/>
                          </a:solidFill>
                          <a:effectLst/>
                          <a:latin typeface="Cambria" panose="02040503050406030204" pitchFamily="18" charset="0"/>
                        </a:rPr>
                        <a:t>Power Flow</a:t>
                      </a:r>
                      <a:endParaRPr lang="en-IN" sz="1700">
                        <a:effectLst/>
                      </a:endParaRPr>
                    </a:p>
                  </a:txBody>
                  <a:tcPr marL="84551" marR="84551" marT="91597" marB="42276">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marL="45720" rtl="0" fontAlgn="t">
                        <a:buNone/>
                      </a:pPr>
                      <a:r>
                        <a:rPr lang="en-US" sz="1500" b="0" i="0" u="none" strike="noStrike">
                          <a:solidFill>
                            <a:srgbClr val="000000"/>
                          </a:solidFill>
                          <a:effectLst/>
                          <a:latin typeface="Cambria" panose="02040503050406030204" pitchFamily="18" charset="0"/>
                        </a:rPr>
                        <a:t>Always powers load through inverter</a:t>
                      </a:r>
                      <a:endParaRPr lang="en-US" sz="1700">
                        <a:effectLst/>
                      </a:endParaRPr>
                    </a:p>
                  </a:txBody>
                  <a:tcPr marL="84551" marR="84551" marT="91597" marB="42276">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marL="46990" rtl="0" fontAlgn="t">
                        <a:buNone/>
                      </a:pPr>
                      <a:r>
                        <a:rPr lang="en-US" sz="1500" b="0" i="0" u="none" strike="noStrike">
                          <a:solidFill>
                            <a:srgbClr val="000000"/>
                          </a:solidFill>
                          <a:effectLst/>
                          <a:latin typeface="Cambria" panose="02040503050406030204" pitchFamily="18" charset="0"/>
                        </a:rPr>
                        <a:t>Load normally powered by mains</a:t>
                      </a:r>
                      <a:endParaRPr lang="en-US" sz="1700">
                        <a:effectLst/>
                      </a:endParaRPr>
                    </a:p>
                  </a:txBody>
                  <a:tcPr marL="84551" marR="84551" marT="91597" marB="42276">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262658612"/>
                  </a:ext>
                </a:extLst>
              </a:tr>
              <a:tr h="507308">
                <a:tc>
                  <a:txBody>
                    <a:bodyPr/>
                    <a:lstStyle/>
                    <a:p>
                      <a:pPr marL="45085" rtl="0" fontAlgn="t">
                        <a:buNone/>
                      </a:pPr>
                      <a:r>
                        <a:rPr lang="en-IN" sz="1500" b="1" i="0" u="none" strike="noStrike">
                          <a:solidFill>
                            <a:srgbClr val="000000"/>
                          </a:solidFill>
                          <a:effectLst/>
                          <a:latin typeface="Cambria" panose="02040503050406030204" pitchFamily="18" charset="0"/>
                        </a:rPr>
                        <a:t>Transfer Time</a:t>
                      </a:r>
                      <a:endParaRPr lang="en-IN" sz="1700">
                        <a:effectLst/>
                      </a:endParaRPr>
                    </a:p>
                  </a:txBody>
                  <a:tcPr marL="84551" marR="84551" marT="14092" marB="42276">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marL="45720" rtl="0" fontAlgn="t">
                        <a:buNone/>
                      </a:pPr>
                      <a:r>
                        <a:rPr lang="en-IN" sz="1500" b="1" i="0" u="none" strike="noStrike">
                          <a:solidFill>
                            <a:srgbClr val="000000"/>
                          </a:solidFill>
                          <a:effectLst/>
                          <a:latin typeface="Cambria" panose="02040503050406030204" pitchFamily="18" charset="0"/>
                        </a:rPr>
                        <a:t>Zero ms </a:t>
                      </a:r>
                      <a:r>
                        <a:rPr lang="en-IN" sz="1500" b="0" i="0" u="none" strike="noStrike">
                          <a:solidFill>
                            <a:srgbClr val="000000"/>
                          </a:solidFill>
                          <a:effectLst/>
                          <a:latin typeface="Cambria" panose="02040503050406030204" pitchFamily="18" charset="0"/>
                        </a:rPr>
                        <a:t>(no interruption)</a:t>
                      </a:r>
                      <a:endParaRPr lang="en-IN" sz="1700">
                        <a:effectLst/>
                      </a:endParaRPr>
                    </a:p>
                  </a:txBody>
                  <a:tcPr marL="84551" marR="84551" marT="14092" marB="42276">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marL="46990" rtl="0" fontAlgn="t">
                        <a:buNone/>
                      </a:pPr>
                      <a:r>
                        <a:rPr lang="en-US" sz="1500" b="1" i="0" u="none" strike="noStrike">
                          <a:solidFill>
                            <a:srgbClr val="000000"/>
                          </a:solidFill>
                          <a:effectLst/>
                          <a:latin typeface="Cambria" panose="02040503050406030204" pitchFamily="18" charset="0"/>
                        </a:rPr>
                        <a:t>4–10 ms </a:t>
                      </a:r>
                      <a:r>
                        <a:rPr lang="en-US" sz="1500" b="0" i="0" u="none" strike="noStrike">
                          <a:solidFill>
                            <a:srgbClr val="000000"/>
                          </a:solidFill>
                          <a:effectLst/>
                          <a:latin typeface="Cambria" panose="02040503050406030204" pitchFamily="18" charset="0"/>
                        </a:rPr>
                        <a:t>delay during switching</a:t>
                      </a:r>
                      <a:endParaRPr lang="en-US" sz="1700">
                        <a:effectLst/>
                      </a:endParaRPr>
                    </a:p>
                  </a:txBody>
                  <a:tcPr marL="84551" marR="84551" marT="14092" marB="42276">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925055256"/>
                  </a:ext>
                </a:extLst>
              </a:tr>
              <a:tr h="584814">
                <a:tc>
                  <a:txBody>
                    <a:bodyPr/>
                    <a:lstStyle/>
                    <a:p>
                      <a:pPr marL="45085" rtl="0" fontAlgn="t">
                        <a:buNone/>
                      </a:pPr>
                      <a:r>
                        <a:rPr lang="en-IN" sz="1500" b="1" i="0" u="none" strike="noStrike">
                          <a:solidFill>
                            <a:srgbClr val="000000"/>
                          </a:solidFill>
                          <a:effectLst/>
                          <a:latin typeface="Cambria" panose="02040503050406030204" pitchFamily="18" charset="0"/>
                        </a:rPr>
                        <a:t>Power Quality</a:t>
                      </a:r>
                      <a:endParaRPr lang="en-IN" sz="1700">
                        <a:effectLst/>
                      </a:endParaRPr>
                    </a:p>
                  </a:txBody>
                  <a:tcPr marL="84551" marR="84551" marT="91597" marB="42276">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marL="45720" rtl="0" fontAlgn="t">
                        <a:buNone/>
                      </a:pPr>
                      <a:r>
                        <a:rPr lang="en-IN" sz="1500" b="0" i="0" u="none" strike="noStrike">
                          <a:solidFill>
                            <a:srgbClr val="000000"/>
                          </a:solidFill>
                          <a:effectLst/>
                          <a:latin typeface="Cambria" panose="02040503050406030204" pitchFamily="18" charset="0"/>
                        </a:rPr>
                        <a:t>Excellent — no noise or fluctuation</a:t>
                      </a:r>
                      <a:endParaRPr lang="en-IN" sz="1700">
                        <a:effectLst/>
                      </a:endParaRPr>
                    </a:p>
                  </a:txBody>
                  <a:tcPr marL="84551" marR="84551" marT="91597" marB="42276">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marL="46990" rtl="0" fontAlgn="t">
                        <a:buNone/>
                      </a:pPr>
                      <a:r>
                        <a:rPr lang="en-IN" sz="1500" b="0" i="0" u="none" strike="noStrike">
                          <a:solidFill>
                            <a:srgbClr val="000000"/>
                          </a:solidFill>
                          <a:effectLst/>
                          <a:latin typeface="Cambria" panose="02040503050406030204" pitchFamily="18" charset="0"/>
                        </a:rPr>
                        <a:t>Depends on mains supply quality</a:t>
                      </a:r>
                      <a:endParaRPr lang="en-IN" sz="1700">
                        <a:effectLst/>
                      </a:endParaRPr>
                    </a:p>
                  </a:txBody>
                  <a:tcPr marL="84551" marR="84551" marT="91597" marB="42276">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613572256"/>
                  </a:ext>
                </a:extLst>
              </a:tr>
              <a:tr h="584814">
                <a:tc>
                  <a:txBody>
                    <a:bodyPr/>
                    <a:lstStyle/>
                    <a:p>
                      <a:pPr marL="45085" rtl="0" fontAlgn="t">
                        <a:buNone/>
                      </a:pPr>
                      <a:r>
                        <a:rPr lang="en-IN" sz="1500" b="1" i="0" u="none" strike="noStrike">
                          <a:solidFill>
                            <a:srgbClr val="000000"/>
                          </a:solidFill>
                          <a:effectLst/>
                          <a:latin typeface="Cambria" panose="02040503050406030204" pitchFamily="18" charset="0"/>
                        </a:rPr>
                        <a:t>Protection Level</a:t>
                      </a:r>
                      <a:endParaRPr lang="en-IN" sz="1700">
                        <a:effectLst/>
                      </a:endParaRPr>
                    </a:p>
                  </a:txBody>
                  <a:tcPr marL="84551" marR="84551" marT="91597" marB="42276">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marL="45720" rtl="0" fontAlgn="t">
                        <a:buNone/>
                      </a:pPr>
                      <a:r>
                        <a:rPr lang="en-US" sz="1500" b="0" i="0" u="none" strike="noStrike">
                          <a:solidFill>
                            <a:srgbClr val="000000"/>
                          </a:solidFill>
                          <a:effectLst/>
                          <a:latin typeface="Cambria" panose="02040503050406030204" pitchFamily="18" charset="0"/>
                        </a:rPr>
                        <a:t>High (ideal for sensitive equipment)</a:t>
                      </a:r>
                      <a:endParaRPr lang="en-US" sz="1700">
                        <a:effectLst/>
                      </a:endParaRPr>
                    </a:p>
                  </a:txBody>
                  <a:tcPr marL="84551" marR="84551" marT="91597" marB="42276">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marL="46990" rtl="0" fontAlgn="t">
                        <a:buNone/>
                      </a:pPr>
                      <a:r>
                        <a:rPr lang="en-IN" sz="1500" b="0" i="0" u="none" strike="noStrike">
                          <a:solidFill>
                            <a:srgbClr val="000000"/>
                          </a:solidFill>
                          <a:effectLst/>
                          <a:latin typeface="Cambria" panose="02040503050406030204" pitchFamily="18" charset="0"/>
                        </a:rPr>
                        <a:t>Moderate (basic protection)</a:t>
                      </a:r>
                      <a:endParaRPr lang="en-IN" sz="1700">
                        <a:effectLst/>
                      </a:endParaRPr>
                    </a:p>
                  </a:txBody>
                  <a:tcPr marL="84551" marR="84551" marT="91597" marB="42276">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18514365"/>
                  </a:ext>
                </a:extLst>
              </a:tr>
              <a:tr h="281838">
                <a:tc>
                  <a:txBody>
                    <a:bodyPr/>
                    <a:lstStyle/>
                    <a:p>
                      <a:pPr marL="45085" rtl="0" fontAlgn="t">
                        <a:buNone/>
                      </a:pPr>
                      <a:r>
                        <a:rPr lang="en-IN" sz="1500" b="1" i="0" u="none" strike="noStrike">
                          <a:solidFill>
                            <a:srgbClr val="000000"/>
                          </a:solidFill>
                          <a:effectLst/>
                          <a:latin typeface="Cambria" panose="02040503050406030204" pitchFamily="18" charset="0"/>
                        </a:rPr>
                        <a:t>Cost</a:t>
                      </a:r>
                      <a:endParaRPr lang="en-IN" sz="1700">
                        <a:effectLst/>
                      </a:endParaRPr>
                    </a:p>
                  </a:txBody>
                  <a:tcPr marL="84551" marR="84551" marT="14092" marB="42276">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marL="45720" rtl="0" fontAlgn="t">
                        <a:buNone/>
                      </a:pPr>
                      <a:r>
                        <a:rPr lang="en-IN" sz="1500" b="0" i="0" u="none" strike="noStrike">
                          <a:solidFill>
                            <a:srgbClr val="000000"/>
                          </a:solidFill>
                          <a:effectLst/>
                          <a:latin typeface="Cambria" panose="02040503050406030204" pitchFamily="18" charset="0"/>
                        </a:rPr>
                        <a:t>Higher</a:t>
                      </a:r>
                      <a:endParaRPr lang="en-IN" sz="1700">
                        <a:effectLst/>
                      </a:endParaRPr>
                    </a:p>
                  </a:txBody>
                  <a:tcPr marL="84551" marR="84551" marT="14092" marB="42276">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marL="46990" rtl="0" fontAlgn="t">
                        <a:buNone/>
                      </a:pPr>
                      <a:r>
                        <a:rPr lang="en-IN" sz="1500" b="0" i="0" u="none" strike="noStrike">
                          <a:solidFill>
                            <a:srgbClr val="000000"/>
                          </a:solidFill>
                          <a:effectLst/>
                          <a:latin typeface="Cambria" panose="02040503050406030204" pitchFamily="18" charset="0"/>
                        </a:rPr>
                        <a:t>Lower</a:t>
                      </a:r>
                      <a:endParaRPr lang="en-IN" sz="1700">
                        <a:effectLst/>
                      </a:endParaRPr>
                    </a:p>
                  </a:txBody>
                  <a:tcPr marL="84551" marR="84551" marT="14092" marB="42276">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618303302"/>
                  </a:ext>
                </a:extLst>
              </a:tr>
              <a:tr h="1141443">
                <a:tc>
                  <a:txBody>
                    <a:bodyPr/>
                    <a:lstStyle/>
                    <a:p>
                      <a:pPr fontAlgn="t">
                        <a:buNone/>
                      </a:pPr>
                      <a:r>
                        <a:rPr lang="en-IN" sz="1700">
                          <a:effectLst/>
                        </a:rPr>
                        <a:t/>
                      </a:r>
                      <a:br>
                        <a:rPr lang="en-IN" sz="1700">
                          <a:effectLst/>
                        </a:rPr>
                      </a:br>
                      <a:endParaRPr lang="en-IN" sz="1700">
                        <a:effectLst/>
                      </a:endParaRPr>
                    </a:p>
                    <a:p>
                      <a:pPr marL="45085" rtl="0" fontAlgn="t">
                        <a:spcBef>
                          <a:spcPts val="5"/>
                        </a:spcBef>
                        <a:buNone/>
                      </a:pPr>
                      <a:r>
                        <a:rPr lang="en-IN" sz="1500" b="1" i="0" u="none" strike="noStrike">
                          <a:solidFill>
                            <a:srgbClr val="000000"/>
                          </a:solidFill>
                          <a:effectLst/>
                          <a:latin typeface="Cambria" panose="02040503050406030204" pitchFamily="18" charset="0"/>
                        </a:rPr>
                        <a:t>Efficiency</a:t>
                      </a:r>
                      <a:endParaRPr lang="en-IN" sz="1700">
                        <a:effectLst/>
                      </a:endParaRPr>
                    </a:p>
                  </a:txBody>
                  <a:tcPr marL="84551" marR="84551" marT="140919" marB="42276">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fontAlgn="t">
                        <a:buNone/>
                      </a:pPr>
                      <a:r>
                        <a:rPr lang="en-IN" sz="1700" dirty="0">
                          <a:effectLst/>
                        </a:rPr>
                        <a:t/>
                      </a:r>
                      <a:br>
                        <a:rPr lang="en-IN" sz="1700" dirty="0">
                          <a:effectLst/>
                        </a:rPr>
                      </a:br>
                      <a:endParaRPr lang="en-IN" sz="1700" dirty="0">
                        <a:effectLst/>
                      </a:endParaRPr>
                    </a:p>
                    <a:p>
                      <a:pPr marL="45720" rtl="0" fontAlgn="t">
                        <a:spcBef>
                          <a:spcPts val="5"/>
                        </a:spcBef>
                        <a:buNone/>
                      </a:pPr>
                      <a:r>
                        <a:rPr lang="en-IN" sz="1500" b="0" i="0" u="none" strike="noStrike" dirty="0">
                          <a:solidFill>
                            <a:srgbClr val="000000"/>
                          </a:solidFill>
                          <a:effectLst/>
                          <a:latin typeface="Cambria" panose="02040503050406030204" pitchFamily="18" charset="0"/>
                        </a:rPr>
                        <a:t>Slightly lower (double conversion)</a:t>
                      </a:r>
                      <a:endParaRPr lang="en-IN" sz="1700" dirty="0">
                        <a:effectLst/>
                      </a:endParaRPr>
                    </a:p>
                  </a:txBody>
                  <a:tcPr marL="84551" marR="84551" marT="140919" marB="42276">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fontAlgn="t">
                        <a:buNone/>
                      </a:pPr>
                      <a:r>
                        <a:rPr lang="en-IN" sz="1700">
                          <a:effectLst/>
                        </a:rPr>
                        <a:t/>
                      </a:r>
                      <a:br>
                        <a:rPr lang="en-IN" sz="1700">
                          <a:effectLst/>
                        </a:rPr>
                      </a:br>
                      <a:endParaRPr lang="en-IN" sz="1700">
                        <a:effectLst/>
                      </a:endParaRPr>
                    </a:p>
                    <a:p>
                      <a:pPr marL="46990" rtl="0" fontAlgn="t">
                        <a:spcBef>
                          <a:spcPts val="5"/>
                        </a:spcBef>
                        <a:buNone/>
                      </a:pPr>
                      <a:r>
                        <a:rPr lang="en-IN" sz="1500" b="0" i="0" u="none" strike="noStrike">
                          <a:solidFill>
                            <a:srgbClr val="000000"/>
                          </a:solidFill>
                          <a:effectLst/>
                          <a:latin typeface="Cambria" panose="02040503050406030204" pitchFamily="18" charset="0"/>
                        </a:rPr>
                        <a:t>Higher (direct mains supply)</a:t>
                      </a:r>
                      <a:endParaRPr lang="en-IN" sz="1700">
                        <a:effectLst/>
                      </a:endParaRPr>
                    </a:p>
                  </a:txBody>
                  <a:tcPr marL="84551" marR="84551" marT="140919" marB="42276">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765099057"/>
                  </a:ext>
                </a:extLst>
              </a:tr>
              <a:tr h="732778">
                <a:tc>
                  <a:txBody>
                    <a:bodyPr/>
                    <a:lstStyle/>
                    <a:p>
                      <a:pPr marL="45085" rtl="0" fontAlgn="t">
                        <a:buNone/>
                      </a:pPr>
                      <a:r>
                        <a:rPr lang="en-IN" sz="1500" b="1" i="0" u="none" strike="noStrike">
                          <a:solidFill>
                            <a:srgbClr val="000000"/>
                          </a:solidFill>
                          <a:effectLst/>
                          <a:latin typeface="Cambria" panose="02040503050406030204" pitchFamily="18" charset="0"/>
                        </a:rPr>
                        <a:t>Heat Generation</a:t>
                      </a:r>
                      <a:endParaRPr lang="en-IN" sz="1700">
                        <a:effectLst/>
                      </a:endParaRPr>
                    </a:p>
                  </a:txBody>
                  <a:tcPr marL="84551" marR="84551" marT="105689" marB="42276">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marL="45720" rtl="0" fontAlgn="t">
                        <a:buNone/>
                      </a:pPr>
                      <a:r>
                        <a:rPr lang="en-US" sz="1500" b="0" i="0" u="none" strike="noStrike">
                          <a:solidFill>
                            <a:srgbClr val="000000"/>
                          </a:solidFill>
                          <a:effectLst/>
                          <a:latin typeface="Cambria" panose="02040503050406030204" pitchFamily="18" charset="0"/>
                        </a:rPr>
                        <a:t>More heat due to continuous</a:t>
                      </a:r>
                      <a:endParaRPr lang="en-US" sz="1700">
                        <a:effectLst/>
                      </a:endParaRPr>
                    </a:p>
                    <a:p>
                      <a:pPr marL="45720" rtl="0" fontAlgn="t">
                        <a:buNone/>
                      </a:pPr>
                      <a:r>
                        <a:rPr lang="en-US" sz="1500" b="0" i="0" u="none" strike="noStrike">
                          <a:solidFill>
                            <a:srgbClr val="000000"/>
                          </a:solidFill>
                          <a:effectLst/>
                          <a:latin typeface="Cambria" panose="02040503050406030204" pitchFamily="18" charset="0"/>
                        </a:rPr>
                        <a:t>conversion</a:t>
                      </a:r>
                      <a:endParaRPr lang="en-US" sz="1700">
                        <a:effectLst/>
                      </a:endParaRPr>
                    </a:p>
                  </a:txBody>
                  <a:tcPr marL="84551" marR="84551" marT="14092" marB="42276">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marL="46990" rtl="0" fontAlgn="t">
                        <a:buNone/>
                      </a:pPr>
                      <a:r>
                        <a:rPr lang="en-IN" sz="1500" b="0" i="0" u="none" strike="noStrike">
                          <a:solidFill>
                            <a:srgbClr val="000000"/>
                          </a:solidFill>
                          <a:effectLst/>
                          <a:latin typeface="Cambria" panose="02040503050406030204" pitchFamily="18" charset="0"/>
                        </a:rPr>
                        <a:t>Less heat</a:t>
                      </a:r>
                      <a:endParaRPr lang="en-IN" sz="1700">
                        <a:effectLst/>
                      </a:endParaRPr>
                    </a:p>
                  </a:txBody>
                  <a:tcPr marL="84551" marR="84551" marT="105689" marB="42276">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280032336"/>
                  </a:ext>
                </a:extLst>
              </a:tr>
              <a:tr h="732778">
                <a:tc>
                  <a:txBody>
                    <a:bodyPr/>
                    <a:lstStyle/>
                    <a:p>
                      <a:pPr marL="45085" rtl="0" fontAlgn="t">
                        <a:buNone/>
                      </a:pPr>
                      <a:r>
                        <a:rPr lang="en-IN" sz="1500" b="1" i="0" u="none" strike="noStrike">
                          <a:solidFill>
                            <a:srgbClr val="000000"/>
                          </a:solidFill>
                          <a:effectLst/>
                          <a:latin typeface="Cambria" panose="02040503050406030204" pitchFamily="18" charset="0"/>
                        </a:rPr>
                        <a:t>Best Use Cases</a:t>
                      </a:r>
                      <a:endParaRPr lang="en-IN" sz="1700">
                        <a:effectLst/>
                      </a:endParaRPr>
                    </a:p>
                  </a:txBody>
                  <a:tcPr marL="84551" marR="84551" marT="105689" marB="42276">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marL="45720" rtl="0" fontAlgn="t">
                        <a:buNone/>
                      </a:pPr>
                      <a:r>
                        <a:rPr lang="en-IN" sz="1500" b="0" i="0" u="none" strike="noStrike">
                          <a:solidFill>
                            <a:srgbClr val="000000"/>
                          </a:solidFill>
                          <a:effectLst/>
                          <a:latin typeface="Cambria" panose="02040503050406030204" pitchFamily="18" charset="0"/>
                        </a:rPr>
                        <a:t>Data centers, medical devices,</a:t>
                      </a:r>
                      <a:endParaRPr lang="en-IN" sz="1700">
                        <a:effectLst/>
                      </a:endParaRPr>
                    </a:p>
                    <a:p>
                      <a:pPr marL="45720" rtl="0" fontAlgn="t">
                        <a:spcBef>
                          <a:spcPts val="5"/>
                        </a:spcBef>
                        <a:buNone/>
                      </a:pPr>
                      <a:r>
                        <a:rPr lang="en-IN" sz="1500" b="0" i="0" u="none" strike="noStrike">
                          <a:solidFill>
                            <a:srgbClr val="000000"/>
                          </a:solidFill>
                          <a:effectLst/>
                          <a:latin typeface="Cambria" panose="02040503050406030204" pitchFamily="18" charset="0"/>
                        </a:rPr>
                        <a:t>servers</a:t>
                      </a:r>
                      <a:endParaRPr lang="en-IN" sz="1700">
                        <a:effectLst/>
                      </a:endParaRPr>
                    </a:p>
                  </a:txBody>
                  <a:tcPr marL="84551" marR="84551" marT="14092" marB="42276">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marL="46990" rtl="0" fontAlgn="t">
                        <a:buNone/>
                      </a:pPr>
                      <a:r>
                        <a:rPr lang="en-IN" sz="1500" b="0" i="0" u="none" strike="noStrike" dirty="0">
                          <a:solidFill>
                            <a:srgbClr val="000000"/>
                          </a:solidFill>
                          <a:effectLst/>
                          <a:latin typeface="Cambria" panose="02040503050406030204" pitchFamily="18" charset="0"/>
                        </a:rPr>
                        <a:t>Home PCs, small offices</a:t>
                      </a:r>
                      <a:endParaRPr lang="en-IN" sz="1700" dirty="0">
                        <a:effectLst/>
                      </a:endParaRPr>
                    </a:p>
                  </a:txBody>
                  <a:tcPr marL="84551" marR="84551" marT="105689" marB="42276">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759347492"/>
                  </a:ext>
                </a:extLst>
              </a:tr>
            </a:tbl>
          </a:graphicData>
        </a:graphic>
      </p:graphicFrame>
      <p:sp>
        <p:nvSpPr>
          <p:cNvPr id="10" name="Rectangle 1">
            <a:extLst>
              <a:ext uri="{FF2B5EF4-FFF2-40B4-BE49-F238E27FC236}">
                <a16:creationId xmlns:a16="http://schemas.microsoft.com/office/drawing/2014/main" xmlns="" id="{18F60CF2-259F-CC11-6AD2-D62519B3FDF4}"/>
              </a:ext>
            </a:extLst>
          </p:cNvPr>
          <p:cNvSpPr>
            <a:spLocks noChangeArrowheads="1"/>
          </p:cNvSpPr>
          <p:nvPr/>
        </p:nvSpPr>
        <p:spPr bwMode="auto">
          <a:xfrm>
            <a:off x="3595688" y="1858963"/>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2" name="TextBox 11">
            <a:extLst>
              <a:ext uri="{FF2B5EF4-FFF2-40B4-BE49-F238E27FC236}">
                <a16:creationId xmlns:a16="http://schemas.microsoft.com/office/drawing/2014/main" xmlns="" id="{C0937C68-7696-8012-023A-141CDAF15E3F}"/>
              </a:ext>
            </a:extLst>
          </p:cNvPr>
          <p:cNvSpPr txBox="1"/>
          <p:nvPr/>
        </p:nvSpPr>
        <p:spPr>
          <a:xfrm>
            <a:off x="4539335" y="617739"/>
            <a:ext cx="9114692" cy="923330"/>
          </a:xfrm>
          <a:prstGeom prst="rect">
            <a:avLst/>
          </a:prstGeom>
          <a:noFill/>
        </p:spPr>
        <p:txBody>
          <a:bodyPr wrap="square">
            <a:spAutoFit/>
          </a:bodyPr>
          <a:lstStyle/>
          <a:p>
            <a:pPr marL="12700" rtl="0">
              <a:buNone/>
            </a:pPr>
            <a:r>
              <a:rPr lang="en-IN" sz="1800" b="0" i="0" u="none" strike="noStrike">
                <a:solidFill>
                  <a:srgbClr val="000000"/>
                </a:solidFill>
                <a:effectLst/>
                <a:latin typeface="Cambria" panose="02040503050406030204" pitchFamily="18" charset="0"/>
              </a:rPr>
              <a:t>Ideate: Online versus Offline UPS</a:t>
            </a:r>
            <a:endParaRPr lang="en-IN" b="0">
              <a:effectLst/>
            </a:endParaRPr>
          </a:p>
          <a:p>
            <a:pPr>
              <a:buNone/>
            </a:pPr>
            <a:r>
              <a:rPr lang="en-IN"/>
              <a:t/>
            </a:r>
            <a:br>
              <a:rPr lang="en-IN"/>
            </a:br>
            <a:endParaRPr lang="en-IN" dirty="0"/>
          </a:p>
        </p:txBody>
      </p:sp>
      <p:sp>
        <p:nvSpPr>
          <p:cNvPr id="14" name="TextBox 13">
            <a:extLst>
              <a:ext uri="{FF2B5EF4-FFF2-40B4-BE49-F238E27FC236}">
                <a16:creationId xmlns:a16="http://schemas.microsoft.com/office/drawing/2014/main" xmlns="" id="{BC5C3A80-F4C3-CB86-ACF0-FEE6523F1524}"/>
              </a:ext>
            </a:extLst>
          </p:cNvPr>
          <p:cNvSpPr txBox="1"/>
          <p:nvPr/>
        </p:nvSpPr>
        <p:spPr>
          <a:xfrm>
            <a:off x="10439400" y="855664"/>
            <a:ext cx="1676400" cy="923330"/>
          </a:xfrm>
          <a:prstGeom prst="rect">
            <a:avLst/>
          </a:prstGeom>
          <a:noFill/>
        </p:spPr>
        <p:txBody>
          <a:bodyPr wrap="square">
            <a:spAutoFit/>
          </a:bodyPr>
          <a:lstStyle/>
          <a:p>
            <a:pPr marL="12700" rtl="0">
              <a:buNone/>
            </a:pPr>
            <a:r>
              <a:rPr lang="en-IN" sz="1800" b="1" i="1" u="none" strike="noStrike" dirty="0">
                <a:solidFill>
                  <a:srgbClr val="FF0000"/>
                </a:solidFill>
                <a:effectLst/>
                <a:latin typeface="Cambria" panose="02040503050406030204" pitchFamily="18" charset="0"/>
              </a:rPr>
              <a:t>DT-IDEATE</a:t>
            </a:r>
            <a:endParaRPr lang="en-IN" b="0" dirty="0">
              <a:effectLst/>
            </a:endParaRPr>
          </a:p>
          <a:p>
            <a:pPr>
              <a:buNone/>
            </a:pPr>
            <a:r>
              <a:rPr lang="en-IN" dirty="0"/>
              <a:t/>
            </a:r>
            <a:br>
              <a:rPr lang="en-IN" dirty="0"/>
            </a:br>
            <a:endParaRPr lang="en-IN" dirty="0"/>
          </a:p>
        </p:txBody>
      </p:sp>
      <p:sp>
        <p:nvSpPr>
          <p:cNvPr id="15" name="object 11">
            <a:extLst>
              <a:ext uri="{FF2B5EF4-FFF2-40B4-BE49-F238E27FC236}">
                <a16:creationId xmlns:a16="http://schemas.microsoft.com/office/drawing/2014/main" xmlns="" id="{73124C5B-F9B9-9E68-A50D-1958A2F0117C}"/>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44878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422E83A-6F08-F0AE-37B7-EE31904E99BD}"/>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EDD02A74-E2C5-0020-14E9-99A1BC150004}"/>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D9504F72-C4EC-FF34-2FD5-52054197F996}"/>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CB00582A-ED57-9459-4287-BE3D6976364E}"/>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D2884F84-C251-CF31-C6D9-5B7945D59015}"/>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EA5EDB5F-816A-22D2-A395-491885B1C302}"/>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8</a:t>
            </a:fld>
            <a:r>
              <a:rPr spc="-20" dirty="0"/>
              <a:t>/1</a:t>
            </a:r>
            <a:r>
              <a:rPr lang="en-US" spc="-20" dirty="0"/>
              <a:t>9</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6C649B38-2F4F-AE6F-DCDF-E72489ABF961}"/>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a:extLst>
              <a:ext uri="{FF2B5EF4-FFF2-40B4-BE49-F238E27FC236}">
                <a16:creationId xmlns:a16="http://schemas.microsoft.com/office/drawing/2014/main" xmlns="" id="{5ABA121B-B9BC-88F7-6EF8-E0E9D069E2B6}"/>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8" name="TextBox 7">
            <a:extLst>
              <a:ext uri="{FF2B5EF4-FFF2-40B4-BE49-F238E27FC236}">
                <a16:creationId xmlns:a16="http://schemas.microsoft.com/office/drawing/2014/main" xmlns="" id="{12A86741-24F1-14FE-C5EF-D21AC044BBDD}"/>
              </a:ext>
            </a:extLst>
          </p:cNvPr>
          <p:cNvSpPr txBox="1"/>
          <p:nvPr/>
        </p:nvSpPr>
        <p:spPr>
          <a:xfrm>
            <a:off x="862628" y="990600"/>
            <a:ext cx="7321060" cy="369332"/>
          </a:xfrm>
          <a:prstGeom prst="rect">
            <a:avLst/>
          </a:prstGeom>
          <a:noFill/>
        </p:spPr>
        <p:txBody>
          <a:bodyPr wrap="square">
            <a:spAutoFit/>
          </a:bodyPr>
          <a:lstStyle/>
          <a:p>
            <a:pPr algn="l">
              <a:spcAft>
                <a:spcPts val="900"/>
              </a:spcAft>
              <a:buNone/>
            </a:pPr>
            <a:r>
              <a:rPr lang="en-IN" b="1" i="0" dirty="0">
                <a:effectLst/>
                <a:latin typeface="palatino linotype" panose="02040502050505030304" pitchFamily="18" charset="0"/>
              </a:rPr>
              <a:t>Line Interactive UPS</a:t>
            </a:r>
          </a:p>
        </p:txBody>
      </p:sp>
      <p:sp>
        <p:nvSpPr>
          <p:cNvPr id="10" name="TextBox 9">
            <a:extLst>
              <a:ext uri="{FF2B5EF4-FFF2-40B4-BE49-F238E27FC236}">
                <a16:creationId xmlns:a16="http://schemas.microsoft.com/office/drawing/2014/main" xmlns="" id="{E970A11C-58DC-1C3F-4AB4-9F4A2A5C08C2}"/>
              </a:ext>
            </a:extLst>
          </p:cNvPr>
          <p:cNvSpPr txBox="1"/>
          <p:nvPr/>
        </p:nvSpPr>
        <p:spPr>
          <a:xfrm>
            <a:off x="862628" y="1752600"/>
            <a:ext cx="12091372" cy="1720984"/>
          </a:xfrm>
          <a:prstGeom prst="rect">
            <a:avLst/>
          </a:prstGeom>
          <a:noFill/>
        </p:spPr>
        <p:txBody>
          <a:bodyPr wrap="square">
            <a:spAutoFit/>
          </a:bodyPr>
          <a:lstStyle/>
          <a:p>
            <a:pPr algn="l">
              <a:spcAft>
                <a:spcPts val="1875"/>
              </a:spcAft>
              <a:buNone/>
            </a:pPr>
            <a:r>
              <a:rPr lang="en-US" b="0" i="0" dirty="0">
                <a:effectLst/>
                <a:latin typeface="palatino linotype" panose="02040502050505030304" pitchFamily="18" charset="0"/>
              </a:rPr>
              <a:t>Line-interactive UPS is used for small businesses and departmental servers. It is similar to Off-line UPS but includes a tap-changing transformer for voltage regulation.</a:t>
            </a:r>
          </a:p>
          <a:p>
            <a:pPr algn="l">
              <a:spcAft>
                <a:spcPts val="1875"/>
              </a:spcAft>
              <a:buNone/>
            </a:pPr>
            <a:r>
              <a:rPr lang="en-US" b="0" i="0" dirty="0">
                <a:effectLst/>
                <a:latin typeface="palatino linotype" panose="02040502050505030304" pitchFamily="18" charset="0"/>
              </a:rPr>
              <a:t>The difference is the addition of tap changing </a:t>
            </a:r>
            <a:r>
              <a:rPr lang="en-US" b="0" i="0" u="none" strike="noStrike" dirty="0">
                <a:solidFill>
                  <a:srgbClr val="BE9E5F"/>
                </a:solidFill>
                <a:effectLst/>
                <a:latin typeface="palatino linotype" panose="02040502050505030304" pitchFamily="18" charset="0"/>
                <a:hlinkClick r:id="rId3"/>
              </a:rPr>
              <a:t>transformer</a:t>
            </a:r>
            <a:r>
              <a:rPr lang="en-US" b="0" i="0" dirty="0">
                <a:effectLst/>
                <a:latin typeface="palatino linotype" panose="02040502050505030304" pitchFamily="18" charset="0"/>
              </a:rPr>
              <a:t>. </a:t>
            </a:r>
            <a:r>
              <a:rPr lang="en-US" b="0" i="0" u="none" strike="noStrike" dirty="0">
                <a:solidFill>
                  <a:srgbClr val="BE9E5F"/>
                </a:solidFill>
                <a:effectLst/>
                <a:latin typeface="palatino linotype" panose="02040502050505030304" pitchFamily="18" charset="0"/>
                <a:hlinkClick r:id="rId4"/>
              </a:rPr>
              <a:t>Voltage regulation</a:t>
            </a:r>
            <a:r>
              <a:rPr lang="en-US" b="0" i="0" dirty="0">
                <a:effectLst/>
                <a:latin typeface="palatino linotype" panose="02040502050505030304" pitchFamily="18" charset="0"/>
              </a:rPr>
              <a:t> is done by this tap-changing transformer by changing the tap depending on input </a:t>
            </a:r>
            <a:r>
              <a:rPr lang="en-US" b="0" i="0" u="none" strike="noStrike" dirty="0">
                <a:solidFill>
                  <a:srgbClr val="BE9E5F"/>
                </a:solidFill>
                <a:effectLst/>
                <a:latin typeface="palatino linotype" panose="02040502050505030304" pitchFamily="18" charset="0"/>
                <a:hlinkClick r:id="rId5"/>
              </a:rPr>
              <a:t>voltage</a:t>
            </a:r>
            <a:r>
              <a:rPr lang="en-US" b="0" i="0" dirty="0">
                <a:effectLst/>
                <a:latin typeface="palatino linotype" panose="02040502050505030304" pitchFamily="18" charset="0"/>
              </a:rPr>
              <a:t>. Additional filtering is provided in this UPS result in lower transient loss. The block diagram is shown below.</a:t>
            </a:r>
          </a:p>
        </p:txBody>
      </p:sp>
      <p:pic>
        <p:nvPicPr>
          <p:cNvPr id="12" name="Picture 11">
            <a:extLst>
              <a:ext uri="{FF2B5EF4-FFF2-40B4-BE49-F238E27FC236}">
                <a16:creationId xmlns:a16="http://schemas.microsoft.com/office/drawing/2014/main" xmlns="" id="{90505668-9B80-4611-A9EA-1FCFB5CB6268}"/>
              </a:ext>
            </a:extLst>
          </p:cNvPr>
          <p:cNvPicPr>
            <a:picLocks noChangeAspect="1"/>
          </p:cNvPicPr>
          <p:nvPr/>
        </p:nvPicPr>
        <p:blipFill>
          <a:blip r:embed="rId6"/>
          <a:stretch>
            <a:fillRect/>
          </a:stretch>
        </p:blipFill>
        <p:spPr>
          <a:xfrm>
            <a:off x="3933353" y="3473584"/>
            <a:ext cx="6763694" cy="3762900"/>
          </a:xfrm>
          <a:prstGeom prst="rect">
            <a:avLst/>
          </a:prstGeom>
        </p:spPr>
      </p:pic>
      <p:sp>
        <p:nvSpPr>
          <p:cNvPr id="5" name="object 11">
            <a:extLst>
              <a:ext uri="{FF2B5EF4-FFF2-40B4-BE49-F238E27FC236}">
                <a16:creationId xmlns:a16="http://schemas.microsoft.com/office/drawing/2014/main" xmlns="" id="{7DBA290E-752E-606B-9CB8-A47022290377}"/>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1458112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271380D-3CE8-FA11-A845-A021F954464D}"/>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78CE9FA1-8B2B-B7FC-33DA-CF37BD070911}"/>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F1992287-24A4-2EC2-0ACB-48F5156B1914}"/>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B2BAE41E-E5C9-AFE4-5366-0FE2880B19D0}"/>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F058677D-3C0F-E6CA-D87B-0CF2AB5892F7}"/>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2F3F3C69-B33A-F34B-09F3-7C1E53E24DC2}"/>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9</a:t>
            </a:fld>
            <a:r>
              <a:rPr spc="-20" dirty="0"/>
              <a:t>/1</a:t>
            </a:r>
            <a:r>
              <a:rPr lang="en-US" spc="-20" dirty="0"/>
              <a:t>9</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76E019C2-E2D6-DDFC-FA55-D8796F228B3D}"/>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a:extLst>
              <a:ext uri="{FF2B5EF4-FFF2-40B4-BE49-F238E27FC236}">
                <a16:creationId xmlns:a16="http://schemas.microsoft.com/office/drawing/2014/main" xmlns="" id="{FF649147-5F2E-4100-BF6D-275E3A0ED714}"/>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8" name="TextBox 7">
            <a:extLst>
              <a:ext uri="{FF2B5EF4-FFF2-40B4-BE49-F238E27FC236}">
                <a16:creationId xmlns:a16="http://schemas.microsoft.com/office/drawing/2014/main" xmlns="" id="{DDC58642-29BD-919C-BD7E-B971ABEEEBA4}"/>
              </a:ext>
            </a:extLst>
          </p:cNvPr>
          <p:cNvSpPr txBox="1"/>
          <p:nvPr/>
        </p:nvSpPr>
        <p:spPr>
          <a:xfrm>
            <a:off x="990600" y="4255477"/>
            <a:ext cx="8361808" cy="1315745"/>
          </a:xfrm>
          <a:prstGeom prst="rect">
            <a:avLst/>
          </a:prstGeom>
          <a:noFill/>
        </p:spPr>
        <p:txBody>
          <a:bodyPr wrap="square">
            <a:spAutoFit/>
          </a:bodyPr>
          <a:lstStyle/>
          <a:p>
            <a:pPr algn="l">
              <a:spcAft>
                <a:spcPts val="900"/>
              </a:spcAft>
              <a:buNone/>
            </a:pPr>
            <a:r>
              <a:rPr lang="en-US" b="1" i="0" dirty="0">
                <a:effectLst/>
                <a:latin typeface="palatino linotype" panose="02040502050505030304" pitchFamily="18" charset="0"/>
              </a:rPr>
              <a:t>Major Roles of a UPS</a:t>
            </a:r>
          </a:p>
          <a:p>
            <a:pPr algn="l">
              <a:spcAft>
                <a:spcPts val="1875"/>
              </a:spcAft>
              <a:buNone/>
            </a:pPr>
            <a:r>
              <a:rPr lang="en-US" b="0" i="0" dirty="0">
                <a:effectLst/>
                <a:latin typeface="palatino linotype" panose="02040502050505030304" pitchFamily="18" charset="0"/>
              </a:rPr>
              <a:t>When the main power fails, the UPS supplies power for a short time. This is its primary role. Additionally, UPS can correct power problems like voltage spikes, noise, and frequency instability.</a:t>
            </a:r>
          </a:p>
        </p:txBody>
      </p:sp>
      <p:sp>
        <p:nvSpPr>
          <p:cNvPr id="10" name="TextBox 9">
            <a:extLst>
              <a:ext uri="{FF2B5EF4-FFF2-40B4-BE49-F238E27FC236}">
                <a16:creationId xmlns:a16="http://schemas.microsoft.com/office/drawing/2014/main" xmlns="" id="{7AFE53E6-CC98-B769-82B4-D2D2C508F641}"/>
              </a:ext>
            </a:extLst>
          </p:cNvPr>
          <p:cNvSpPr txBox="1"/>
          <p:nvPr/>
        </p:nvSpPr>
        <p:spPr>
          <a:xfrm>
            <a:off x="4978074" y="5900941"/>
            <a:ext cx="7321060" cy="923330"/>
          </a:xfrm>
          <a:prstGeom prst="rect">
            <a:avLst/>
          </a:prstGeom>
          <a:noFill/>
        </p:spPr>
        <p:txBody>
          <a:bodyPr wrap="square">
            <a:spAutoFit/>
          </a:bodyPr>
          <a:lstStyle/>
          <a:p>
            <a:r>
              <a:rPr lang="en-US" b="0" i="0" dirty="0">
                <a:effectLst/>
                <a:latin typeface="palatino linotype" panose="02040502050505030304" pitchFamily="18" charset="0"/>
              </a:rPr>
              <a:t>The problems that can be corrected are </a:t>
            </a:r>
            <a:r>
              <a:rPr lang="en-US" b="0" i="0" u="none" strike="noStrike" dirty="0">
                <a:solidFill>
                  <a:srgbClr val="BE9E5F"/>
                </a:solidFill>
                <a:effectLst/>
                <a:latin typeface="palatino linotype" panose="02040502050505030304" pitchFamily="18" charset="0"/>
                <a:hlinkClick r:id="rId3"/>
              </a:rPr>
              <a:t>voltage</a:t>
            </a:r>
            <a:r>
              <a:rPr lang="en-US" b="0" i="0" dirty="0">
                <a:effectLst/>
                <a:latin typeface="palatino linotype" panose="02040502050505030304" pitchFamily="18" charset="0"/>
              </a:rPr>
              <a:t> spike (sustained over voltage), Noise, Quick reduction in input voltage, Harmonic distortion and the instability of frequency in mains.</a:t>
            </a:r>
            <a:endParaRPr lang="en-IN" dirty="0"/>
          </a:p>
        </p:txBody>
      </p:sp>
      <p:pic>
        <p:nvPicPr>
          <p:cNvPr id="3074" name="Picture 2">
            <a:extLst>
              <a:ext uri="{FF2B5EF4-FFF2-40B4-BE49-F238E27FC236}">
                <a16:creationId xmlns:a16="http://schemas.microsoft.com/office/drawing/2014/main" xmlns="" id="{8096DABC-2A31-B9CC-EE24-20663F2F57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4837" y="517714"/>
            <a:ext cx="7495604" cy="33728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979E572D-6F20-9167-4F9A-919DF9675301}"/>
              </a:ext>
            </a:extLst>
          </p:cNvPr>
          <p:cNvSpPr txBox="1"/>
          <p:nvPr/>
        </p:nvSpPr>
        <p:spPr>
          <a:xfrm>
            <a:off x="10668000" y="317742"/>
            <a:ext cx="1914153" cy="923330"/>
          </a:xfrm>
          <a:prstGeom prst="rect">
            <a:avLst/>
          </a:prstGeom>
          <a:noFill/>
        </p:spPr>
        <p:txBody>
          <a:bodyPr wrap="square">
            <a:spAutoFit/>
          </a:bodyPr>
          <a:lstStyle/>
          <a:p>
            <a:pPr marL="12700" rtl="0">
              <a:buNone/>
            </a:pPr>
            <a:r>
              <a:rPr lang="en-IN" sz="1800" b="1" i="1" u="none" strike="noStrike" dirty="0">
                <a:solidFill>
                  <a:srgbClr val="FF0000"/>
                </a:solidFill>
                <a:effectLst/>
                <a:latin typeface="Cambria" panose="02040503050406030204" pitchFamily="18" charset="0"/>
              </a:rPr>
              <a:t>DT-IDEATE</a:t>
            </a:r>
            <a:endParaRPr lang="en-IN" b="0" dirty="0">
              <a:effectLst/>
            </a:endParaRPr>
          </a:p>
          <a:p>
            <a:pPr>
              <a:buNone/>
            </a:pPr>
            <a:r>
              <a:rPr lang="en-IN" dirty="0"/>
              <a:t/>
            </a:r>
            <a:br>
              <a:rPr lang="en-IN" dirty="0"/>
            </a:br>
            <a:endParaRPr lang="en-IN" dirty="0"/>
          </a:p>
        </p:txBody>
      </p:sp>
      <p:sp>
        <p:nvSpPr>
          <p:cNvPr id="11" name="object 11">
            <a:extLst>
              <a:ext uri="{FF2B5EF4-FFF2-40B4-BE49-F238E27FC236}">
                <a16:creationId xmlns:a16="http://schemas.microsoft.com/office/drawing/2014/main" xmlns="" id="{5513495C-3FAD-82EC-4FBF-DF57350B5E67}"/>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1128172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TotalTime>
  <Words>951</Words>
  <Application>Microsoft Office PowerPoint</Application>
  <PresentationFormat>Custom</PresentationFormat>
  <Paragraphs>181</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Cambria</vt:lpstr>
      <vt:lpstr>Nunito</vt:lpstr>
      <vt:lpstr>palatino linotype</vt:lpstr>
      <vt:lpstr>Times New Roman</vt:lpstr>
      <vt:lpstr>Trebuchet MS</vt:lpstr>
      <vt:lpstr>Office Theme</vt:lpstr>
      <vt:lpstr>SNS COLLEGE OF 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SNS COLLEGE OF TECHNOLOGY</dc:title>
  <dc:creator>Haribabu</dc:creator>
  <cp:lastModifiedBy>ADMIN</cp:lastModifiedBy>
  <cp:revision>14</cp:revision>
  <dcterms:created xsi:type="dcterms:W3CDTF">2026-01-03T06:35:49Z</dcterms:created>
  <dcterms:modified xsi:type="dcterms:W3CDTF">2026-04-18T05:23:33Z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2025-10-29T00:00:00Z</vt:filetime>
  </property>
  <property fmtid="{D5CDD505-2E9C-101B-9397-08002B2CF9AE}" pid="3" name="Creator">
    <vt:lpwstr>Microsoft® PowerPoint® 2021</vt:lpwstr>
  </property>
  <property fmtid="{D5CDD505-2E9C-101B-9397-08002B2CF9AE}" pid="4" name="LastSaved">
    <vt:filetime>2026-01-03T00:00:00Z</vt:filetime>
  </property>
  <property fmtid="{D5CDD505-2E9C-101B-9397-08002B2CF9AE}" pid="5" name="Producer">
    <vt:lpwstr>Microsoft® PowerPoint® 2021</vt:lpwstr>
  </property>
</Properties>
</file>