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5" r:id="rId20"/>
    <p:sldId id="278" r:id="rId21"/>
    <p:sldId id="279" r:id="rId22"/>
    <p:sldId id="277" r:id="rId23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07:20:46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24575,'12'-1'0,"1"2"0,-1-1 0,0 1 0,0 1 0,0 1 0,0-1 0,-1 2 0,1-1 0,-1 2 0,0-1 0,15 10 0,-6-3 0,21 12 0,1-1 0,1-2 0,80 25 0,-98-37 0,34 14 0,-42-14 0,1-1 0,1 0 0,-1-2 0,26 5 0,-15-4 0,0 0 0,0 2 0,48 21 0,-53-19 0,1-1 0,0-1 0,0 0 0,1-2 0,39 4 0,-37-7 0,0 1 0,-1 2 0,52 16 0,20 6 0,-36-12 0,102 41 0,-141-50 0,0-1 0,0-1 0,0-1 0,1-1 0,44-1 0,-45-2 0,-1 1 0,1 0 0,-1 2 0,0 1 0,0 1 0,33 11 0,-38-9 0,0 0 0,0-2 0,1 0 0,0-1 0,-1 0 0,39 1 0,-17-3 0,51 11 0,-51-6 0,50 2 0,423-8 0,-244-3 0,-250 1 0,0-2 0,-1 0 0,1-1 0,-1 0 0,34-14 0,-31 10 0,2 1 0,-1 1 0,29-4 0,-18 5 0,1-2 0,-2 0 0,1-3 0,-1 0 0,49-25 0,-64 29 0,1 0 0,0 1 0,0 1 0,1 0 0,-1 1 0,1 2 0,26-1 0,-25 2 0,0-1 0,1 0 0,-1-2 0,0-1 0,-1 0 0,22-8 0,33-20 0,84-31 0,-113 47 0,67-34 0,-60 25 0,-29 15 0,1-2 0,-2 0 0,0-1 0,38-30 0,-42 28-195,0 0 0,0 2 0,2 0 0,0 1 0,0 1 0,40-16 0,-39 21-6631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07:20:53.8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07:20:55.7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50946-0BF4-4E9A-BD52-24C657D96E84}" type="datetimeFigureOut">
              <a:rPr lang="en-US" smtClean="0"/>
              <a:t>2026-04-18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B9B3B-905D-4D54-AC4E-EE3CEC9C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9B3B-905D-4D54-AC4E-EE3CEC9C51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5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lang="en-US" smtClean="0">
                <a:solidFill>
                  <a:srgbClr val="212121"/>
                </a:solidFill>
              </a:rPr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0" dirty="0"/>
              <a:pPr marL="38100">
                <a:lnSpc>
                  <a:spcPts val="1810"/>
                </a:lnSpc>
              </a:pPr>
              <a:t>‹#›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lang="en-US" smtClean="0">
                <a:solidFill>
                  <a:srgbClr val="212121"/>
                </a:solidFill>
              </a:rPr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0" dirty="0"/>
              <a:pPr marL="38100">
                <a:lnSpc>
                  <a:spcPts val="1810"/>
                </a:lnSpc>
              </a:pPr>
              <a:t>‹#›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lang="en-US" smtClean="0">
                <a:solidFill>
                  <a:srgbClr val="212121"/>
                </a:solidFill>
              </a:rPr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0" dirty="0"/>
              <a:pPr marL="38100">
                <a:lnSpc>
                  <a:spcPts val="1810"/>
                </a:lnSpc>
              </a:pPr>
              <a:t>‹#›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4169" y="7800395"/>
            <a:ext cx="1612673" cy="30514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3864" y="1614169"/>
            <a:ext cx="10202672" cy="457258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712445" y="7660893"/>
            <a:ext cx="1918335" cy="524510"/>
          </a:xfrm>
          <a:custGeom>
            <a:avLst/>
            <a:gdLst/>
            <a:ahLst/>
            <a:cxnLst/>
            <a:rect l="l" t="t" r="r" b="b"/>
            <a:pathLst>
              <a:path w="1918334" h="524509">
                <a:moveTo>
                  <a:pt x="958976" y="0"/>
                </a:moveTo>
                <a:lnTo>
                  <a:pt x="887396" y="718"/>
                </a:lnTo>
                <a:lnTo>
                  <a:pt x="817246" y="2841"/>
                </a:lnTo>
                <a:lnTo>
                  <a:pt x="748712" y="6316"/>
                </a:lnTo>
                <a:lnTo>
                  <a:pt x="681979" y="11094"/>
                </a:lnTo>
                <a:lnTo>
                  <a:pt x="617232" y="17124"/>
                </a:lnTo>
                <a:lnTo>
                  <a:pt x="554658" y="24355"/>
                </a:lnTo>
                <a:lnTo>
                  <a:pt x="494440" y="32736"/>
                </a:lnTo>
                <a:lnTo>
                  <a:pt x="436764" y="42217"/>
                </a:lnTo>
                <a:lnTo>
                  <a:pt x="381816" y="52747"/>
                </a:lnTo>
                <a:lnTo>
                  <a:pt x="329781" y="64276"/>
                </a:lnTo>
                <a:lnTo>
                  <a:pt x="280844" y="76752"/>
                </a:lnTo>
                <a:lnTo>
                  <a:pt x="235190" y="90125"/>
                </a:lnTo>
                <a:lnTo>
                  <a:pt x="193005" y="104345"/>
                </a:lnTo>
                <a:lnTo>
                  <a:pt x="154474" y="119360"/>
                </a:lnTo>
                <a:lnTo>
                  <a:pt x="119782" y="135121"/>
                </a:lnTo>
                <a:lnTo>
                  <a:pt x="62657" y="168675"/>
                </a:lnTo>
                <a:lnTo>
                  <a:pt x="23112" y="204601"/>
                </a:lnTo>
                <a:lnTo>
                  <a:pt x="2629" y="242494"/>
                </a:lnTo>
                <a:lnTo>
                  <a:pt x="0" y="262051"/>
                </a:lnTo>
                <a:lnTo>
                  <a:pt x="2629" y="281609"/>
                </a:lnTo>
                <a:lnTo>
                  <a:pt x="23112" y="319502"/>
                </a:lnTo>
                <a:lnTo>
                  <a:pt x="62657" y="355428"/>
                </a:lnTo>
                <a:lnTo>
                  <a:pt x="119782" y="388981"/>
                </a:lnTo>
                <a:lnTo>
                  <a:pt x="154474" y="404741"/>
                </a:lnTo>
                <a:lnTo>
                  <a:pt x="193005" y="419757"/>
                </a:lnTo>
                <a:lnTo>
                  <a:pt x="235190" y="433976"/>
                </a:lnTo>
                <a:lnTo>
                  <a:pt x="280844" y="447349"/>
                </a:lnTo>
                <a:lnTo>
                  <a:pt x="329781" y="459825"/>
                </a:lnTo>
                <a:lnTo>
                  <a:pt x="381816" y="471354"/>
                </a:lnTo>
                <a:lnTo>
                  <a:pt x="436764" y="481884"/>
                </a:lnTo>
                <a:lnTo>
                  <a:pt x="494440" y="491364"/>
                </a:lnTo>
                <a:lnTo>
                  <a:pt x="554658" y="499746"/>
                </a:lnTo>
                <a:lnTo>
                  <a:pt x="617232" y="506976"/>
                </a:lnTo>
                <a:lnTo>
                  <a:pt x="681979" y="513006"/>
                </a:lnTo>
                <a:lnTo>
                  <a:pt x="748712" y="517784"/>
                </a:lnTo>
                <a:lnTo>
                  <a:pt x="817246" y="521259"/>
                </a:lnTo>
                <a:lnTo>
                  <a:pt x="887396" y="523382"/>
                </a:lnTo>
                <a:lnTo>
                  <a:pt x="958976" y="524101"/>
                </a:lnTo>
                <a:lnTo>
                  <a:pt x="1030541" y="523382"/>
                </a:lnTo>
                <a:lnTo>
                  <a:pt x="1100678" y="521259"/>
                </a:lnTo>
                <a:lnTo>
                  <a:pt x="1169202" y="517784"/>
                </a:lnTo>
                <a:lnTo>
                  <a:pt x="1235928" y="513006"/>
                </a:lnTo>
                <a:lnTo>
                  <a:pt x="1300669" y="506976"/>
                </a:lnTo>
                <a:lnTo>
                  <a:pt x="1363240" y="499746"/>
                </a:lnTo>
                <a:lnTo>
                  <a:pt x="1423457" y="491364"/>
                </a:lnTo>
                <a:lnTo>
                  <a:pt x="1481133" y="481884"/>
                </a:lnTo>
                <a:lnTo>
                  <a:pt x="1536082" y="471354"/>
                </a:lnTo>
                <a:lnTo>
                  <a:pt x="1588120" y="459825"/>
                </a:lnTo>
                <a:lnTo>
                  <a:pt x="1637061" y="447349"/>
                </a:lnTo>
                <a:lnTo>
                  <a:pt x="1682720" y="433976"/>
                </a:lnTo>
                <a:lnTo>
                  <a:pt x="1724910" y="419757"/>
                </a:lnTo>
                <a:lnTo>
                  <a:pt x="1763447" y="404741"/>
                </a:lnTo>
                <a:lnTo>
                  <a:pt x="1798144" y="388981"/>
                </a:lnTo>
                <a:lnTo>
                  <a:pt x="1855281" y="355428"/>
                </a:lnTo>
                <a:lnTo>
                  <a:pt x="1894835" y="319502"/>
                </a:lnTo>
                <a:lnTo>
                  <a:pt x="1915323" y="281609"/>
                </a:lnTo>
                <a:lnTo>
                  <a:pt x="1917953" y="262051"/>
                </a:lnTo>
                <a:lnTo>
                  <a:pt x="1915323" y="242494"/>
                </a:lnTo>
                <a:lnTo>
                  <a:pt x="1894835" y="204601"/>
                </a:lnTo>
                <a:lnTo>
                  <a:pt x="1855281" y="168675"/>
                </a:lnTo>
                <a:lnTo>
                  <a:pt x="1798144" y="135121"/>
                </a:lnTo>
                <a:lnTo>
                  <a:pt x="1763447" y="119360"/>
                </a:lnTo>
                <a:lnTo>
                  <a:pt x="1724910" y="104345"/>
                </a:lnTo>
                <a:lnTo>
                  <a:pt x="1682720" y="90125"/>
                </a:lnTo>
                <a:lnTo>
                  <a:pt x="1637061" y="76752"/>
                </a:lnTo>
                <a:lnTo>
                  <a:pt x="1588120" y="64276"/>
                </a:lnTo>
                <a:lnTo>
                  <a:pt x="1536082" y="52747"/>
                </a:lnTo>
                <a:lnTo>
                  <a:pt x="1481133" y="42217"/>
                </a:lnTo>
                <a:lnTo>
                  <a:pt x="1423457" y="32736"/>
                </a:lnTo>
                <a:lnTo>
                  <a:pt x="1363240" y="24355"/>
                </a:lnTo>
                <a:lnTo>
                  <a:pt x="1300669" y="17124"/>
                </a:lnTo>
                <a:lnTo>
                  <a:pt x="1235928" y="11094"/>
                </a:lnTo>
                <a:lnTo>
                  <a:pt x="1169202" y="6316"/>
                </a:lnTo>
                <a:lnTo>
                  <a:pt x="1100678" y="2841"/>
                </a:lnTo>
                <a:lnTo>
                  <a:pt x="1030541" y="718"/>
                </a:lnTo>
                <a:lnTo>
                  <a:pt x="958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712445" y="7660893"/>
            <a:ext cx="1918335" cy="524510"/>
          </a:xfrm>
          <a:custGeom>
            <a:avLst/>
            <a:gdLst/>
            <a:ahLst/>
            <a:cxnLst/>
            <a:rect l="l" t="t" r="r" b="b"/>
            <a:pathLst>
              <a:path w="1918334" h="524509">
                <a:moveTo>
                  <a:pt x="0" y="262051"/>
                </a:moveTo>
                <a:lnTo>
                  <a:pt x="10395" y="223327"/>
                </a:lnTo>
                <a:lnTo>
                  <a:pt x="40594" y="186367"/>
                </a:lnTo>
                <a:lnTo>
                  <a:pt x="89115" y="151576"/>
                </a:lnTo>
                <a:lnTo>
                  <a:pt x="154474" y="119360"/>
                </a:lnTo>
                <a:lnTo>
                  <a:pt x="193005" y="104345"/>
                </a:lnTo>
                <a:lnTo>
                  <a:pt x="235190" y="90125"/>
                </a:lnTo>
                <a:lnTo>
                  <a:pt x="280844" y="76752"/>
                </a:lnTo>
                <a:lnTo>
                  <a:pt x="329781" y="64276"/>
                </a:lnTo>
                <a:lnTo>
                  <a:pt x="381816" y="52747"/>
                </a:lnTo>
                <a:lnTo>
                  <a:pt x="436764" y="42217"/>
                </a:lnTo>
                <a:lnTo>
                  <a:pt x="494440" y="32736"/>
                </a:lnTo>
                <a:lnTo>
                  <a:pt x="554658" y="24355"/>
                </a:lnTo>
                <a:lnTo>
                  <a:pt x="617232" y="17124"/>
                </a:lnTo>
                <a:lnTo>
                  <a:pt x="681979" y="11094"/>
                </a:lnTo>
                <a:lnTo>
                  <a:pt x="748712" y="6316"/>
                </a:lnTo>
                <a:lnTo>
                  <a:pt x="817246" y="2841"/>
                </a:lnTo>
                <a:lnTo>
                  <a:pt x="887396" y="718"/>
                </a:lnTo>
                <a:lnTo>
                  <a:pt x="958976" y="0"/>
                </a:lnTo>
                <a:lnTo>
                  <a:pt x="1030541" y="718"/>
                </a:lnTo>
                <a:lnTo>
                  <a:pt x="1100678" y="2841"/>
                </a:lnTo>
                <a:lnTo>
                  <a:pt x="1169202" y="6316"/>
                </a:lnTo>
                <a:lnTo>
                  <a:pt x="1235928" y="11094"/>
                </a:lnTo>
                <a:lnTo>
                  <a:pt x="1300669" y="17124"/>
                </a:lnTo>
                <a:lnTo>
                  <a:pt x="1363240" y="24355"/>
                </a:lnTo>
                <a:lnTo>
                  <a:pt x="1423457" y="32736"/>
                </a:lnTo>
                <a:lnTo>
                  <a:pt x="1481133" y="42217"/>
                </a:lnTo>
                <a:lnTo>
                  <a:pt x="1536082" y="52747"/>
                </a:lnTo>
                <a:lnTo>
                  <a:pt x="1588120" y="64276"/>
                </a:lnTo>
                <a:lnTo>
                  <a:pt x="1637061" y="76752"/>
                </a:lnTo>
                <a:lnTo>
                  <a:pt x="1682720" y="90125"/>
                </a:lnTo>
                <a:lnTo>
                  <a:pt x="1724910" y="104345"/>
                </a:lnTo>
                <a:lnTo>
                  <a:pt x="1763447" y="119360"/>
                </a:lnTo>
                <a:lnTo>
                  <a:pt x="1798144" y="135121"/>
                </a:lnTo>
                <a:lnTo>
                  <a:pt x="1855281" y="168675"/>
                </a:lnTo>
                <a:lnTo>
                  <a:pt x="1894835" y="204601"/>
                </a:lnTo>
                <a:lnTo>
                  <a:pt x="1915323" y="242494"/>
                </a:lnTo>
                <a:lnTo>
                  <a:pt x="1917953" y="262051"/>
                </a:lnTo>
                <a:lnTo>
                  <a:pt x="1915323" y="281609"/>
                </a:lnTo>
                <a:lnTo>
                  <a:pt x="1894835" y="319502"/>
                </a:lnTo>
                <a:lnTo>
                  <a:pt x="1855281" y="355428"/>
                </a:lnTo>
                <a:lnTo>
                  <a:pt x="1798144" y="388981"/>
                </a:lnTo>
                <a:lnTo>
                  <a:pt x="1763447" y="404741"/>
                </a:lnTo>
                <a:lnTo>
                  <a:pt x="1724910" y="419757"/>
                </a:lnTo>
                <a:lnTo>
                  <a:pt x="1682720" y="433976"/>
                </a:lnTo>
                <a:lnTo>
                  <a:pt x="1637061" y="447349"/>
                </a:lnTo>
                <a:lnTo>
                  <a:pt x="1588120" y="459825"/>
                </a:lnTo>
                <a:lnTo>
                  <a:pt x="1536082" y="471354"/>
                </a:lnTo>
                <a:lnTo>
                  <a:pt x="1481133" y="481884"/>
                </a:lnTo>
                <a:lnTo>
                  <a:pt x="1423457" y="491364"/>
                </a:lnTo>
                <a:lnTo>
                  <a:pt x="1363240" y="499746"/>
                </a:lnTo>
                <a:lnTo>
                  <a:pt x="1300669" y="506976"/>
                </a:lnTo>
                <a:lnTo>
                  <a:pt x="1235928" y="513006"/>
                </a:lnTo>
                <a:lnTo>
                  <a:pt x="1169202" y="517784"/>
                </a:lnTo>
                <a:lnTo>
                  <a:pt x="1100678" y="521259"/>
                </a:lnTo>
                <a:lnTo>
                  <a:pt x="1030541" y="523382"/>
                </a:lnTo>
                <a:lnTo>
                  <a:pt x="958976" y="524101"/>
                </a:lnTo>
                <a:lnTo>
                  <a:pt x="887396" y="523382"/>
                </a:lnTo>
                <a:lnTo>
                  <a:pt x="817246" y="521259"/>
                </a:lnTo>
                <a:lnTo>
                  <a:pt x="748712" y="517784"/>
                </a:lnTo>
                <a:lnTo>
                  <a:pt x="681979" y="513006"/>
                </a:lnTo>
                <a:lnTo>
                  <a:pt x="617232" y="506976"/>
                </a:lnTo>
                <a:lnTo>
                  <a:pt x="554658" y="499746"/>
                </a:lnTo>
                <a:lnTo>
                  <a:pt x="494440" y="491364"/>
                </a:lnTo>
                <a:lnTo>
                  <a:pt x="436764" y="481884"/>
                </a:lnTo>
                <a:lnTo>
                  <a:pt x="381816" y="471354"/>
                </a:lnTo>
                <a:lnTo>
                  <a:pt x="329781" y="459825"/>
                </a:lnTo>
                <a:lnTo>
                  <a:pt x="280844" y="447349"/>
                </a:lnTo>
                <a:lnTo>
                  <a:pt x="235190" y="433976"/>
                </a:lnTo>
                <a:lnTo>
                  <a:pt x="193005" y="419757"/>
                </a:lnTo>
                <a:lnTo>
                  <a:pt x="154474" y="404741"/>
                </a:lnTo>
                <a:lnTo>
                  <a:pt x="119782" y="388981"/>
                </a:lnTo>
                <a:lnTo>
                  <a:pt x="62657" y="355428"/>
                </a:lnTo>
                <a:lnTo>
                  <a:pt x="23112" y="319502"/>
                </a:lnTo>
                <a:lnTo>
                  <a:pt x="2629" y="281609"/>
                </a:lnTo>
                <a:lnTo>
                  <a:pt x="0" y="2620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34875" y="487044"/>
            <a:ext cx="1336548" cy="96558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906509" y="810641"/>
            <a:ext cx="1790700" cy="502920"/>
          </a:xfrm>
          <a:custGeom>
            <a:avLst/>
            <a:gdLst/>
            <a:ahLst/>
            <a:cxnLst/>
            <a:rect l="l" t="t" r="r" b="b"/>
            <a:pathLst>
              <a:path w="1790700" h="502919">
                <a:moveTo>
                  <a:pt x="0" y="502920"/>
                </a:moveTo>
                <a:lnTo>
                  <a:pt x="1790700" y="502920"/>
                </a:lnTo>
                <a:lnTo>
                  <a:pt x="17907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126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19031" y="701040"/>
            <a:ext cx="1590294" cy="9121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lang="en-US" smtClean="0">
                <a:solidFill>
                  <a:srgbClr val="212121"/>
                </a:solidFill>
              </a:rPr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0" dirty="0"/>
              <a:pPr marL="38100">
                <a:lnSpc>
                  <a:spcPts val="1810"/>
                </a:lnSpc>
              </a:pPr>
              <a:t>‹#›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lang="en-US" smtClean="0">
                <a:solidFill>
                  <a:srgbClr val="212121"/>
                </a:solidFill>
              </a:rPr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0" dirty="0"/>
              <a:pPr marL="38100">
                <a:lnSpc>
                  <a:spcPts val="1810"/>
                </a:lnSpc>
              </a:pPr>
              <a:t>‹#›</a:t>
            </a:fld>
            <a:r>
              <a:rPr spc="-20" dirty="0"/>
              <a:t>/13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94169" y="7800395"/>
            <a:ext cx="1612673" cy="3051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lang="en-US" smtClean="0">
                <a:solidFill>
                  <a:srgbClr val="212121"/>
                </a:solidFill>
              </a:rPr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0" dirty="0"/>
              <a:pPr marL="38100">
                <a:lnSpc>
                  <a:spcPts val="1810"/>
                </a:lnSpc>
              </a:pPr>
              <a:t>‹#›</a:t>
            </a:fld>
            <a:r>
              <a:rPr spc="-20" dirty="0"/>
              <a:t>/13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4.png"/><Relationship Id="rId7" Type="http://schemas.openxmlformats.org/officeDocument/2006/relationships/image" Target="../media/image1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17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24200" y="3124200"/>
            <a:ext cx="7821930" cy="2277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DEPARTMENT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lang="en-US" sz="2400" b="1" dirty="0" smtClean="0">
                <a:latin typeface="Calibri"/>
                <a:cs typeface="Calibri"/>
              </a:rPr>
              <a:t>ARTIFICIAL INTELLIGENCE AND DATA SCIENCE</a:t>
            </a:r>
            <a:endParaRPr sz="2400" dirty="0">
              <a:latin typeface="Calibri"/>
              <a:cs typeface="Calibri"/>
            </a:endParaRPr>
          </a:p>
          <a:p>
            <a:pPr marL="100330" algn="ctr">
              <a:lnSpc>
                <a:spcPct val="100000"/>
              </a:lnSpc>
              <a:spcBef>
                <a:spcPts val="2170"/>
              </a:spcBef>
            </a:pPr>
            <a:r>
              <a:rPr sz="2000" b="1" dirty="0">
                <a:latin typeface="Calibri"/>
                <a:cs typeface="Calibri"/>
              </a:rPr>
              <a:t>COURSE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NAME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lang="en-US" sz="2000" b="1" dirty="0"/>
              <a:t>23EET103</a:t>
            </a:r>
            <a:r>
              <a:rPr sz="2000" b="1" dirty="0">
                <a:solidFill>
                  <a:srgbClr val="212121"/>
                </a:solidFill>
                <a:latin typeface="Cambria"/>
                <a:cs typeface="Cambria"/>
              </a:rPr>
              <a:t>-</a:t>
            </a:r>
            <a:r>
              <a:rPr sz="2000" b="1" spc="-60" dirty="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lang="en-US" sz="2000" b="1" dirty="0"/>
              <a:t>ELECTRIC CIRCUITS  AND ELECTRON DEVICES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 dirty="0">
              <a:latin typeface="Calibri"/>
              <a:cs typeface="Calibri"/>
            </a:endParaRPr>
          </a:p>
          <a:p>
            <a:pPr marL="44450" algn="ctr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I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YEAR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/II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SEMESTER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3638" y="5471540"/>
            <a:ext cx="5563362" cy="95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mbria"/>
                <a:cs typeface="Cambria"/>
              </a:rPr>
              <a:t>Unit-</a:t>
            </a:r>
            <a:r>
              <a:rPr sz="2000" b="1" dirty="0">
                <a:latin typeface="Cambria"/>
                <a:cs typeface="Cambria"/>
              </a:rPr>
              <a:t>5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-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lang="en-US" b="1" dirty="0"/>
              <a:t>RECTIFIERS AND POWER SUPPLIES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 dirty="0">
              <a:latin typeface="Calibri"/>
              <a:cs typeface="Calibri"/>
            </a:endParaRPr>
          </a:p>
          <a:p>
            <a:pPr marR="324485" algn="ctr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Topic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: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lang="en-IN" sz="2000" dirty="0"/>
              <a:t>Thermal Management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3533" y="652729"/>
            <a:ext cx="5751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SNS</a:t>
            </a:r>
            <a:r>
              <a:rPr b="1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COLLEGE</a:t>
            </a:r>
            <a:r>
              <a:rPr b="1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b="1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spc="-20" dirty="0">
                <a:solidFill>
                  <a:srgbClr val="000000"/>
                </a:solidFill>
                <a:latin typeface="Cambria"/>
                <a:cs typeface="Cambria"/>
              </a:rPr>
              <a:t>TECHNOLOGY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6813" y="1137361"/>
            <a:ext cx="6800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Kurumbapalayam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(Po),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Coimbatore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641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107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Autonomous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Institution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Accredited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NBA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AICTE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Accredited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NAAC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UGC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‘A’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Approved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AICTE,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Delhi &amp;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Affiliated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University,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Chennai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4875" y="487044"/>
            <a:ext cx="1336548" cy="9655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CDF929DB-8883-06A8-D98C-ECDE40592AD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B3560A-1204-96D4-832C-4DC497793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1068CAED-8801-370A-3A8A-3CDEFA2DCA76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0FA92DD7-4928-ED73-907A-5A42B89BCCF5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A2465AC9-33FA-5314-3CEB-450ED5EF3AE3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754EF376-4477-57EB-5D79-370E3A1DF1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5DB5CFC3-7244-653A-1A04-C6C9849A66E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10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5D7DF5CD-FAB3-D58C-3443-7CAC4A6EC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BB600F9C-2D9E-3846-D7E4-2F6B7779AFA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77EA9B-5AB1-399D-CA8A-106E625FC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32900"/>
            <a:ext cx="9530359" cy="716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80DED7-82AF-9D72-BA71-06EF7A6BE6C8}"/>
              </a:ext>
            </a:extLst>
          </p:cNvPr>
          <p:cNvSpPr txBox="1"/>
          <p:nvPr/>
        </p:nvSpPr>
        <p:spPr>
          <a:xfrm>
            <a:off x="10439400" y="855664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D9A8EF3E-1BAB-C88F-DC58-43FBE451F39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00273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65A438-74B4-3975-B3F2-731783E0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E4DE2D23-75A6-A77D-4B09-151554360575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5FF486C2-CAE2-7840-8C86-F1B2B3304171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1A9A5734-13ED-5AA1-F0A4-44056173E9F7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F9629C9B-8B54-F6FF-4A61-9FF62171FE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E70B39E6-4622-5620-1E37-3CABE520ED9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11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0C456130-3C2A-435B-7419-BC8950F4C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018020B1-8219-D3D8-D439-709C42B056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3986C3-936F-6D95-14CE-075CBE52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35" y="597062"/>
            <a:ext cx="10045396" cy="6615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2245C6-0F6A-CE97-350B-FBCC13059407}"/>
              </a:ext>
            </a:extLst>
          </p:cNvPr>
          <p:cNvSpPr txBox="1"/>
          <p:nvPr/>
        </p:nvSpPr>
        <p:spPr>
          <a:xfrm>
            <a:off x="11036045" y="412396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D424CFF9-DDD9-E069-9BD9-6CD71545B8C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48229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3D6E99-E086-502D-47F5-B81E0C1B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E4EC5663-F726-B5A2-E388-52397B1553B8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5B7B2913-629D-9DF3-CCD2-327DDA2DC313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D4164D9C-387C-E41B-2FD9-4E75D452B369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9E45664E-603D-BE14-D092-66C07BAA49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7588702-FA40-837E-AF86-8368B66061A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12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668AD943-F859-BDDA-52E0-C58390F58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1261D9C2-99EC-1E30-F388-C5B077F6317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24736D-9300-5960-7ECA-50B16434C193}"/>
              </a:ext>
            </a:extLst>
          </p:cNvPr>
          <p:cNvSpPr txBox="1"/>
          <p:nvPr/>
        </p:nvSpPr>
        <p:spPr>
          <a:xfrm>
            <a:off x="533400" y="342113"/>
            <a:ext cx="7321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Thermal Management Fundamentals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043581-DC3C-C0A6-0266-5A4F3B91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094954"/>
            <a:ext cx="8650674" cy="6038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71E547-DA00-283B-AF41-04D4A5953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670211"/>
            <a:ext cx="2276761" cy="3356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C23EA2-B8B7-0D2C-EE87-915EA9E49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4009524"/>
            <a:ext cx="2590800" cy="3347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7375BD-13F5-34BA-7C60-98C9839DB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1782" y="4114800"/>
            <a:ext cx="2881747" cy="30189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8C42B3-634D-8B24-30D7-F78B74C57824}"/>
              </a:ext>
            </a:extLst>
          </p:cNvPr>
          <p:cNvSpPr txBox="1"/>
          <p:nvPr/>
        </p:nvSpPr>
        <p:spPr>
          <a:xfrm>
            <a:off x="10129980" y="27762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xmlns="" id="{0802E680-2D9B-92CE-6E7E-5C93E50AE55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51000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4E2AD6-5DEF-747A-7715-16B6D4BFD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D63BB713-7895-6E31-56F6-3799D6F215A2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74347A16-20D4-9416-025D-9F6AD783AFD7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4E64EB0E-759E-9D70-E5FE-EC4CE49DF5F3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DBA944FD-9654-09AC-AF68-ACD9AB3CDC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2F81C026-FCD3-9FFE-B756-781642EBBF1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13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4D1731B4-4D63-24E9-7060-6FE3D4EA3B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587C6044-3107-5E6A-D7AA-F864BFB5F27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D2132F-EC05-AECC-8FB9-B0A39C3296B9}"/>
              </a:ext>
            </a:extLst>
          </p:cNvPr>
          <p:cNvSpPr txBox="1"/>
          <p:nvPr/>
        </p:nvSpPr>
        <p:spPr>
          <a:xfrm>
            <a:off x="918636" y="602924"/>
            <a:ext cx="732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One-Dimensional Conduction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8D732F-05F3-8301-D810-E7DADECDB68D}"/>
              </a:ext>
            </a:extLst>
          </p:cNvPr>
          <p:cNvSpPr txBox="1"/>
          <p:nvPr/>
        </p:nvSpPr>
        <p:spPr>
          <a:xfrm>
            <a:off x="918636" y="1371600"/>
            <a:ext cx="11959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Conduction heat transfer - The flow of heat from a region of higher temperature to a region of lower temperature within a solid, stationary liquid, or static gaseous medium. </a:t>
            </a:r>
          </a:p>
          <a:p>
            <a:endParaRPr lang="en-US" dirty="0"/>
          </a:p>
          <a:p>
            <a:r>
              <a:rPr lang="en-US" dirty="0"/>
              <a:t>It occurs as a result of direct energy exchange among molecule. Conduction is governed by the Fourier equation, which is one-dimensional form.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3BE40A-D32D-80F1-094C-52FAB9001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15" y="2854725"/>
            <a:ext cx="5611008" cy="1971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555904-0D60-3113-CA8C-A8E5A06EB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60" y="2735646"/>
            <a:ext cx="5315692" cy="4182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53F88A-6377-74C8-FAB5-89986E4E4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25" y="4773840"/>
            <a:ext cx="5277587" cy="28483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F48B30-9094-041F-FAED-DE88377DC0C6}"/>
              </a:ext>
            </a:extLst>
          </p:cNvPr>
          <p:cNvSpPr txBox="1"/>
          <p:nvPr/>
        </p:nvSpPr>
        <p:spPr>
          <a:xfrm>
            <a:off x="7559060" y="451701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40B260-C131-EC6A-0E14-2661C7114939}"/>
              </a:ext>
            </a:extLst>
          </p:cNvPr>
          <p:cNvSpPr txBox="1"/>
          <p:nvPr/>
        </p:nvSpPr>
        <p:spPr>
          <a:xfrm>
            <a:off x="10129980" y="27762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8EF9E7F6-D134-1339-2260-DAFAB59C46F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4278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842358-ABD8-893D-C4CF-312EC9C7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94628FDC-3719-FC30-0FB9-C0E87332AFA2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C2B37C3C-D48E-7EAF-2CDA-7C4F846E7795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92BF3DFA-A39A-68CA-B930-A8304C29296B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570FA4A3-DF0D-743C-BCD6-AF9AA340C8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CBC66320-2E54-D5D9-FB64-9856190EF9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14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690A2ABE-80AB-C970-04A3-006C1DD63F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D7F5951-A3F7-83EF-359D-36E6E74A955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CCE9AE-889D-FC35-6CB6-D31E08332AD5}"/>
              </a:ext>
            </a:extLst>
          </p:cNvPr>
          <p:cNvSpPr txBox="1"/>
          <p:nvPr/>
        </p:nvSpPr>
        <p:spPr>
          <a:xfrm>
            <a:off x="4191000" y="441704"/>
            <a:ext cx="7321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One Dimension Conduction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EC2D84-7890-1250-FDFC-4FB6B628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90600"/>
            <a:ext cx="9992385" cy="5508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A13CA2-74BD-EC22-4C16-0D0AD5D546A9}"/>
              </a:ext>
            </a:extLst>
          </p:cNvPr>
          <p:cNvSpPr txBox="1"/>
          <p:nvPr/>
        </p:nvSpPr>
        <p:spPr>
          <a:xfrm>
            <a:off x="10129980" y="27762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ED32D47D-6893-880F-A714-068AC523CEF4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30085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192801-286A-E9ED-D6FC-F835ED78D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0B75B9AC-B802-BB48-D1B2-AA08E2C521C1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A352F9FE-84C1-938C-5433-B053243ECDEF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6B290B8D-C530-5FC0-CC1A-5FA8BA015267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C5B23AE9-B466-BF10-84C1-ED8A5A4B07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2CE0DD11-8BDC-CF01-496E-D359CD69A3B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15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E9428102-4636-2CB9-1ED6-69EFF16EC6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A7E2F9D1-8369-7039-0DDD-A07FE9B1A67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EC760D-CBC6-80F5-B8EB-1D8D4901DA85}"/>
              </a:ext>
            </a:extLst>
          </p:cNvPr>
          <p:cNvSpPr txBox="1"/>
          <p:nvPr/>
        </p:nvSpPr>
        <p:spPr>
          <a:xfrm>
            <a:off x="4058792" y="901048"/>
            <a:ext cx="7321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Thermal Convection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C988E8-A1AC-1131-8764-24F17A980B32}"/>
              </a:ext>
            </a:extLst>
          </p:cNvPr>
          <p:cNvSpPr txBox="1"/>
          <p:nvPr/>
        </p:nvSpPr>
        <p:spPr>
          <a:xfrm>
            <a:off x="1524000" y="1828800"/>
            <a:ext cx="1150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heat transfer coefficients h, reflect the rapidly, slowly circulation fluid and variations in the convective transport properties. </a:t>
            </a:r>
          </a:p>
          <a:p>
            <a:r>
              <a:rPr lang="en-US" dirty="0"/>
              <a:t>The range of about 10</a:t>
            </a:r>
            <a:r>
              <a:rPr lang="en-US" sz="1400" dirty="0"/>
              <a:t>4</a:t>
            </a:r>
            <a:r>
              <a:rPr lang="en-US" dirty="0"/>
              <a:t> as we move from natural convection of gases to boiling liquids 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A224D5-F91E-31A9-AFD2-B2599AA5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303" y="3310550"/>
            <a:ext cx="9983593" cy="2876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C7AE96-424D-8208-9869-0AAF0F6E1B08}"/>
              </a:ext>
            </a:extLst>
          </p:cNvPr>
          <p:cNvSpPr txBox="1"/>
          <p:nvPr/>
        </p:nvSpPr>
        <p:spPr>
          <a:xfrm>
            <a:off x="10129980" y="27762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E572787C-B65F-AA37-9D3D-D31F4B1D32C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25567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2C65AE-168B-9C82-9C9B-B1949C991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1222BED9-BA47-409C-C685-A15ECBB02262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13A13268-BE13-03EB-605A-BA3C8C804A3E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E5E49B7A-C9D8-D1E3-71A2-216A09BD3B54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9BB25DE6-60DC-8FBA-2614-99991E3C95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950DACB2-877F-14DE-3907-5851603C80D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16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7C05007A-8EE9-D188-91E2-E4197D876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1ECC703A-8CCC-EB8F-EFD0-8DDE2887E39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2BF171-81B0-A0FA-096B-24D7CEDC430B}"/>
              </a:ext>
            </a:extLst>
          </p:cNvPr>
          <p:cNvSpPr txBox="1"/>
          <p:nvPr/>
        </p:nvSpPr>
        <p:spPr>
          <a:xfrm>
            <a:off x="609600" y="328246"/>
            <a:ext cx="11049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Thermal Radiation </a:t>
            </a:r>
          </a:p>
          <a:p>
            <a:endParaRPr lang="en-US" dirty="0"/>
          </a:p>
          <a:p>
            <a:r>
              <a:rPr lang="en-US" dirty="0"/>
              <a:t>Radiation occurs as a results of the emission and absorption of energy contained in electromagnetic radiation waves or photons. </a:t>
            </a:r>
          </a:p>
          <a:p>
            <a:endParaRPr lang="en-US" dirty="0"/>
          </a:p>
          <a:p>
            <a:r>
              <a:rPr lang="en-US" dirty="0"/>
              <a:t>Thermal radiation can occur across a vacuum, or any medium that is transparent to infrared wavelengths (typically larger that 1 µm) </a:t>
            </a:r>
          </a:p>
          <a:p>
            <a:endParaRPr lang="en-US" dirty="0"/>
          </a:p>
          <a:p>
            <a:r>
              <a:rPr lang="en-US" dirty="0"/>
              <a:t>Unlike conduction and convection, the heat transfer is not </a:t>
            </a:r>
            <a:r>
              <a:rPr lang="en-US" dirty="0" err="1"/>
              <a:t>dependant</a:t>
            </a:r>
            <a:r>
              <a:rPr lang="en-US" dirty="0"/>
              <a:t> on the temperature differences. 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28C42A-E00E-8BE3-80DB-E307E2D40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11" y="3264472"/>
            <a:ext cx="9859751" cy="2305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BAA1E3-812A-BE14-C35A-D691697A2462}"/>
              </a:ext>
            </a:extLst>
          </p:cNvPr>
          <p:cNvSpPr txBox="1"/>
          <p:nvPr/>
        </p:nvSpPr>
        <p:spPr>
          <a:xfrm>
            <a:off x="1295704" y="5855486"/>
            <a:ext cx="11734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the surfaces are highly emitting/absorbing and close together, F12 is nearly unity </a:t>
            </a:r>
          </a:p>
          <a:p>
            <a:endParaRPr lang="en-US" dirty="0"/>
          </a:p>
          <a:p>
            <a:r>
              <a:rPr lang="en-US" dirty="0"/>
              <a:t>F12 also approaches unity for heat flow from small, highly emitting surface to a large, highly absorbing surface which surrounds it on all sides.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8A5457-58B5-8950-6DD5-A4A06385378B}"/>
              </a:ext>
            </a:extLst>
          </p:cNvPr>
          <p:cNvSpPr txBox="1"/>
          <p:nvPr/>
        </p:nvSpPr>
        <p:spPr>
          <a:xfrm>
            <a:off x="10129980" y="27762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614E5297-9624-B088-12C8-ECF45A91585A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1153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7FBE96-74A2-F7F3-134D-2226A308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C163082F-0E43-AE4E-9413-B29FB799E51C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9B3D0BF6-B08E-6723-8A00-3A2FAB4075C0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DE2951C1-80AB-F078-D1A8-274F5A425AB6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89E08572-27AC-A10C-2B7B-4D0B605260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37F24816-05FD-1489-E850-9494419E566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17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1844FCCD-B31A-775B-23A0-680DE8885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E4A89DE8-DA5E-B736-ED37-CFF61F81549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9374C1-832D-E26E-61CF-9E5D75AE6F5B}"/>
              </a:ext>
            </a:extLst>
          </p:cNvPr>
          <p:cNvSpPr txBox="1"/>
          <p:nvPr/>
        </p:nvSpPr>
        <p:spPr>
          <a:xfrm>
            <a:off x="990600" y="609600"/>
            <a:ext cx="1158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Thermal Resistance </a:t>
            </a:r>
          </a:p>
          <a:p>
            <a:endParaRPr lang="en-US" dirty="0"/>
          </a:p>
          <a:p>
            <a:r>
              <a:rPr lang="en-US" dirty="0"/>
              <a:t>Fourier's Law suggests analogy between heat transfer and the flow of an electric current through conductor as expressed in Ohm's Law (AV = RI)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DA07E4-BFC2-D64B-DD35-9F7631D6B2DE}"/>
              </a:ext>
            </a:extLst>
          </p:cNvPr>
          <p:cNvSpPr txBox="1"/>
          <p:nvPr/>
        </p:nvSpPr>
        <p:spPr>
          <a:xfrm>
            <a:off x="990600" y="4692194"/>
            <a:ext cx="124988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Analogy strictly applies only to thermal conduction, but possible to generalize this definition to cover all form of thermal transport. </a:t>
            </a:r>
          </a:p>
          <a:p>
            <a:endParaRPr lang="en-US" dirty="0"/>
          </a:p>
          <a:p>
            <a:r>
              <a:rPr lang="en-US" dirty="0"/>
              <a:t>RTH can be determined: </a:t>
            </a:r>
          </a:p>
          <a:p>
            <a:pPr marL="342900" indent="-342900">
              <a:buAutoNum type="arabicPeriod"/>
            </a:pPr>
            <a:r>
              <a:rPr lang="en-US" dirty="0"/>
              <a:t>Experimentally - based on measure value of heat flow and temperature differences. </a:t>
            </a:r>
          </a:p>
          <a:p>
            <a:pPr marL="342900" indent="-342900">
              <a:buAutoNum type="arabicPeriod"/>
            </a:pPr>
            <a:r>
              <a:rPr lang="en-US" dirty="0"/>
              <a:t>2. Analytically - based on </a:t>
            </a:r>
            <a:r>
              <a:rPr lang="en-US" dirty="0" err="1"/>
              <a:t>theoritical</a:t>
            </a:r>
            <a:r>
              <a:rPr lang="en-US" dirty="0"/>
              <a:t> expressions or on correlation.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309FBF-8D64-BF26-6873-4187FB27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71588"/>
            <a:ext cx="9535856" cy="1343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772949FA-727C-46BF-851A-ED85FEA793E4}"/>
                  </a:ext>
                </a:extLst>
              </p14:cNvPr>
              <p14:cNvContentPartPr/>
              <p14:nvPr/>
            </p14:nvContentPartPr>
            <p14:xfrm>
              <a:off x="6799108" y="4114698"/>
              <a:ext cx="1689120" cy="212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2949FA-727C-46BF-851A-ED85FEA793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2988" y="4108578"/>
                <a:ext cx="17013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E7553C03-60D3-AB93-3AC6-AC3CB63244F4}"/>
                  </a:ext>
                </a:extLst>
              </p14:cNvPr>
              <p14:cNvContentPartPr/>
              <p14:nvPr/>
            </p14:nvContentPartPr>
            <p14:xfrm>
              <a:off x="6283228" y="681073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553C03-60D3-AB93-3AC6-AC3CB63244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7108" y="680461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472E4910-28B1-60B3-EACD-D1BD2C40F40E}"/>
                  </a:ext>
                </a:extLst>
              </p14:cNvPr>
              <p14:cNvContentPartPr/>
              <p14:nvPr/>
            </p14:nvContentPartPr>
            <p14:xfrm>
              <a:off x="5720548" y="546289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E4910-28B1-60B3-EACD-D1BD2C40F4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4428" y="545677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696C6BB4-CD04-B997-952D-1A1A0C396404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86885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D317A2-5385-2145-15E1-59ED5A02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556BF6D2-674D-51D3-A1AD-2C10015DB1E5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A0B276AB-FA91-085E-36F6-9E89D5010B9E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79939683-1F7B-1F41-F235-12398B7908B7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1DEDBA1B-49C7-3133-E81D-6FC767AE50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8F41ECC6-DC55-26E8-2C8C-1827B7A234B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18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C62596DF-51A7-A267-B4B6-5E2DF5623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9BD9F208-3E4B-8944-F185-FC1F3893560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ED4F77-04F4-CFCE-1CB9-F2BED916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2" y="339969"/>
            <a:ext cx="11002911" cy="7020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BA6BD0-E22E-7148-581B-A1DDF185661C}"/>
              </a:ext>
            </a:extLst>
          </p:cNvPr>
          <p:cNvSpPr txBox="1"/>
          <p:nvPr/>
        </p:nvSpPr>
        <p:spPr>
          <a:xfrm>
            <a:off x="11353800" y="339969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72BF07BC-D307-DCA2-2B35-07E1F5A214D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73440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FEA870-1EAF-8ED4-0DB4-9DC55D987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ACA86605-3CD1-648E-9717-5A8D9AAB5AF7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5BE0AFFA-2469-1DC2-FC14-DB00D0CF6DA0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26136E8A-5D28-878C-9565-E31FA3914FE6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8AC5EF84-DCFB-8846-9459-A533EAD8D6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AA45BBBC-72FB-D52F-1B8C-38C038571BA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19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C177DF33-7C9A-10BC-1687-50EDFC80A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9CD5FAA6-0BA4-2ED7-9A60-9A380CCF64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406CDD-1128-17CD-18A8-9072CA1F4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04" y="1270380"/>
            <a:ext cx="9782732" cy="6047083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xmlns="" id="{28845F1F-48D2-4958-25A0-41C220CBC8B6}"/>
              </a:ext>
            </a:extLst>
          </p:cNvPr>
          <p:cNvSpPr txBox="1"/>
          <p:nvPr/>
        </p:nvSpPr>
        <p:spPr>
          <a:xfrm>
            <a:off x="5638800" y="758282"/>
            <a:ext cx="20252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80" dirty="0">
                <a:solidFill>
                  <a:srgbClr val="FF0000"/>
                </a:solidFill>
                <a:latin typeface="Cambria"/>
                <a:cs typeface="Cambria"/>
              </a:rPr>
              <a:t>DT-</a:t>
            </a:r>
            <a:r>
              <a:rPr lang="en-US" b="1" i="1" spc="-10" dirty="0">
                <a:solidFill>
                  <a:srgbClr val="FF0000"/>
                </a:solidFill>
                <a:latin typeface="Cambria"/>
                <a:cs typeface="Cambria"/>
              </a:rPr>
              <a:t> Prototype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D21C915E-AD3B-7059-274B-DE63A4956D9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31691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2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6E9463-B98C-F65C-202F-EC0A594ED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34" y="1124494"/>
            <a:ext cx="10773566" cy="6310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6A6D6D-1069-A330-E239-978C3A4E5546}"/>
              </a:ext>
            </a:extLst>
          </p:cNvPr>
          <p:cNvSpPr txBox="1"/>
          <p:nvPr/>
        </p:nvSpPr>
        <p:spPr>
          <a:xfrm>
            <a:off x="3654670" y="454850"/>
            <a:ext cx="732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en-IN" b="1" i="1" dirty="0">
                <a:solidFill>
                  <a:srgbClr val="FF0000"/>
                </a:solidFill>
                <a:latin typeface="Cambria" panose="02040503050406030204" pitchFamily="18" charset="0"/>
              </a:rPr>
              <a:t>tory Telling</a:t>
            </a:r>
            <a:endParaRPr lang="en-IN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9CD380B2-2424-ACA9-7605-0C9146F8376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437136-DA6B-9AD0-160A-47F2520E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B82AC2F6-B678-E6DA-BE9C-D4B54339713F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BD3E54D9-2C56-1267-9591-D2120AEE2449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88F1EB40-3DC4-E137-807A-5D2D3AF89130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52AF94E2-22AD-90DA-3F0A-764EB174F7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F98A8423-78A9-61C1-0725-CE895902D88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20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B2F0FDE6-96EA-975A-32F4-44D5F2F00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8D3A041A-6A40-B39C-B44E-CEBDA39656F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5C7872-757C-33FD-CE37-E1A54F55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04" y="630903"/>
            <a:ext cx="11747196" cy="7024128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E9FDC0E3-68EE-1311-78BB-5B57807000A8}"/>
              </a:ext>
            </a:extLst>
          </p:cNvPr>
          <p:cNvSpPr txBox="1">
            <a:spLocks/>
          </p:cNvSpPr>
          <p:nvPr/>
        </p:nvSpPr>
        <p:spPr>
          <a:xfrm>
            <a:off x="864920" y="383540"/>
            <a:ext cx="2526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4800" spc="-10" dirty="0"/>
              <a:t>Summary</a:t>
            </a:r>
            <a:endParaRPr lang="en-IN" sz="4800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FF462283-80D3-8615-650B-F33AEDE6709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74544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8E279E-71C0-5E76-7E55-DFFC2348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9004C0E1-0B08-47F0-5146-DFEDE70FEADD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FBB32DC8-CD5C-9EB4-C8B8-70B8064941FA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DB836C33-9069-3386-E61A-9FA4CD37B9B9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4EE1DA9C-8237-0C8C-F257-F0C9ADAE8B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0EE6FD83-9FC4-32BF-3CA4-9D8E4A49CE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21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193E4E47-4290-6BBE-C747-8BE8AFCB0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0A348F43-85F3-F12C-BA9A-B74367798F7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1A01CD2-722F-211A-B14F-AC3B4E92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804" y="766973"/>
            <a:ext cx="9448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Quiz: The main purpose of a heat sink is: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Store heat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Dissipate heat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Convert heat to electricity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D) Block airflow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(Correct: 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Scenario: Your LMPS regulator is getting very hot. Suggest two methods to manage the heat without reducing efficiency.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Real-time: A 5W linear regulator dissipates heat. Suggest a suitable heat sink with approximate thermal resistance to maintain junction temperature below 125°C if ambient is 35°C.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250D5641-E2DB-361A-7648-9092D8CEC45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9599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2B43F1-DA3E-EAF7-571B-B7A47121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C03F8AAE-A287-6DDD-05ED-4839358536B6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6553E588-BA39-2AA3-B1F9-1EB8130A2205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621C648C-238B-25B5-0FBC-2BCE4C1F96A4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06D650C1-26D5-2245-DA5A-0DEB8E516CC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0F971A96-9A09-57F7-7710-C9A9455EBDD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22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EDF3F0FB-22C3-B6DB-FB7E-716FCCF73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A61C7395-3EE6-8396-3CA5-9952B8CA070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C2287B7B-7823-7433-D358-57AF7E7E246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024DE1FC-6351-0C1E-F637-A0C60EBD2AEC}"/>
              </a:ext>
            </a:extLst>
          </p:cNvPr>
          <p:cNvSpPr txBox="1">
            <a:spLocks/>
          </p:cNvSpPr>
          <p:nvPr/>
        </p:nvSpPr>
        <p:spPr>
          <a:xfrm>
            <a:off x="4661408" y="401828"/>
            <a:ext cx="2884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4800" spc="-10" dirty="0"/>
              <a:t>References</a:t>
            </a:r>
            <a:endParaRPr lang="en-IN" sz="4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E80A30C-79B4-B43B-3E06-8F83C30ED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47998"/>
              </p:ext>
            </p:extLst>
          </p:nvPr>
        </p:nvGraphicFramePr>
        <p:xfrm>
          <a:off x="731838" y="1892300"/>
          <a:ext cx="12447714" cy="267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7714">
                  <a:extLst>
                    <a:ext uri="{9D8B030D-6E8A-4147-A177-3AD203B41FA5}">
                      <a16:colId xmlns:a16="http://schemas.microsoft.com/office/drawing/2014/main" xmlns="" val="2895506094"/>
                    </a:ext>
                  </a:extLst>
                </a:gridCol>
              </a:tblGrid>
              <a:tr h="14160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2275205" algn="l"/>
                          <a:tab pos="2783205" algn="l"/>
                          <a:tab pos="4249420" algn="l"/>
                          <a:tab pos="4737100" algn="l"/>
                          <a:tab pos="5643880" algn="l"/>
                          <a:tab pos="6820534" algn="l"/>
                          <a:tab pos="7511415" algn="l"/>
                          <a:tab pos="8855075" algn="l"/>
                        </a:tabLst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Muthusubramanian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R,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Salivahanan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S,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“Basic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Electrical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Electronics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Engineering”,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TataMcGrawHillPublishers,2014.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759364"/>
                  </a:ext>
                </a:extLst>
              </a:tr>
              <a:tr h="12636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Kothari</a:t>
                      </a:r>
                      <a:r>
                        <a:rPr sz="18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DP</a:t>
                      </a:r>
                      <a:r>
                        <a:rPr sz="1800" spc="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I.J</a:t>
                      </a:r>
                      <a:r>
                        <a:rPr sz="18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Nagrath,</a:t>
                      </a:r>
                      <a:r>
                        <a:rPr sz="18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“Basic</a:t>
                      </a:r>
                      <a:r>
                        <a:rPr sz="18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Electrical</a:t>
                      </a:r>
                      <a:r>
                        <a:rPr sz="18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Electronics</a:t>
                      </a:r>
                      <a:r>
                        <a:rPr sz="18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Engineering”,</a:t>
                      </a:r>
                      <a:r>
                        <a:rPr sz="18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Second</a:t>
                      </a:r>
                      <a:r>
                        <a:rPr sz="18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Edition,</a:t>
                      </a:r>
                      <a:r>
                        <a:rPr sz="18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McGraw</a:t>
                      </a:r>
                      <a:r>
                        <a:rPr sz="18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Hill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Education,</a:t>
                      </a:r>
                      <a:r>
                        <a:rPr sz="18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2020.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69725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0" name="3D Model 9" descr="Thumbs Up Emoji">
                <a:extLst>
                  <a:ext uri="{FF2B5EF4-FFF2-40B4-BE49-F238E27FC236}">
                    <a16:creationId xmlns:a16="http://schemas.microsoft.com/office/drawing/2014/main" id="{80387BCD-7BEE-2504-C0FB-CC33A95794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1488377"/>
                  </p:ext>
                </p:extLst>
              </p:nvPr>
            </p:nvGraphicFramePr>
            <p:xfrm>
              <a:off x="8716070" y="4887902"/>
              <a:ext cx="1359706" cy="14376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59706" cy="143767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-679327" ay="292042" az="-5839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9595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Thumbs Up Emoji">
                <a:extLst>
                  <a:ext uri="{FF2B5EF4-FFF2-40B4-BE49-F238E27FC236}">
                    <a16:creationId xmlns:a16="http://schemas.microsoft.com/office/drawing/2014/main" xmlns="" id="{80387BCD-7BEE-2504-C0FB-CC33A95794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6070" y="4887902"/>
                <a:ext cx="1359706" cy="143767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93F0F2-3B04-C1C1-5CC2-D27D388AD5EF}"/>
              </a:ext>
            </a:extLst>
          </p:cNvPr>
          <p:cNvSpPr/>
          <p:nvPr/>
        </p:nvSpPr>
        <p:spPr>
          <a:xfrm>
            <a:off x="3006761" y="5367835"/>
            <a:ext cx="7086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9579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276B4C-9F54-A504-B8C0-7769C8EB3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C88F875B-F9CA-C1C1-D84E-188063CC3B1A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41FE2425-9780-6CC6-768E-804E3B8F3B3B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779833E2-7681-16AA-2366-320E4F313C42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26662BC2-FDC2-3BA9-A66E-3AE68B5AE1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665DAC4B-458A-7A9D-1DA5-1E42DD6DF1D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3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D37DE134-65E1-EBAA-05C1-E826CF0C9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8ED40986-BF38-2F6B-9B4D-7C84C7FAB98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AF4BC8-8489-0D20-CCFC-8E5E2D2B1681}"/>
              </a:ext>
            </a:extLst>
          </p:cNvPr>
          <p:cNvSpPr txBox="1"/>
          <p:nvPr/>
        </p:nvSpPr>
        <p:spPr>
          <a:xfrm>
            <a:off x="3276600" y="2133600"/>
            <a:ext cx="73210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Content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Need for Thermal Management</a:t>
            </a:r>
          </a:p>
          <a:p>
            <a:endParaRPr lang="en-US" dirty="0"/>
          </a:p>
          <a:p>
            <a:r>
              <a:rPr lang="en-US" dirty="0"/>
              <a:t>What is Thermal Management. </a:t>
            </a:r>
          </a:p>
          <a:p>
            <a:endParaRPr lang="en-US" dirty="0"/>
          </a:p>
          <a:p>
            <a:r>
              <a:rPr lang="en-US" dirty="0"/>
              <a:t>Why Thermal Management. </a:t>
            </a:r>
          </a:p>
          <a:p>
            <a:endParaRPr lang="en-US" dirty="0"/>
          </a:p>
          <a:p>
            <a:r>
              <a:rPr lang="en-US" dirty="0"/>
              <a:t>Thermal Management Fundamentals. </a:t>
            </a:r>
          </a:p>
          <a:p>
            <a:endParaRPr lang="en-US" dirty="0"/>
          </a:p>
          <a:p>
            <a:r>
              <a:rPr lang="en-US" dirty="0"/>
              <a:t>Thermal Management of IC and PWB Packages</a:t>
            </a:r>
            <a:endParaRPr lang="en-IN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312C18CC-46B9-E232-CEBB-C2E03058454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17061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91491-D035-161E-3B63-0F9085322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1B4565A9-5E3B-33AA-4187-45762B624A90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8672088A-C5DF-F6CE-3229-9FDD55DBEA2F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4665C433-81C9-3E9B-F415-3D6D474CE148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AEBA283C-BE47-B21A-B5D7-708860FA04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EA15E015-ADA1-B28B-6FB6-DAA8DEC2B0A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4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8C3CC848-89CE-EC32-E020-0C8FC05B1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F43A96E7-8EEC-0F43-6DE0-326895CB13E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CCEC61-06A2-A1C3-EE79-FF2B0CB396E2}"/>
              </a:ext>
            </a:extLst>
          </p:cNvPr>
          <p:cNvSpPr txBox="1"/>
          <p:nvPr/>
        </p:nvSpPr>
        <p:spPr>
          <a:xfrm>
            <a:off x="749604" y="564030"/>
            <a:ext cx="732106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Need for Thermal Management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dirty="0"/>
              <a:t>Ensure Long Term Reliability </a:t>
            </a:r>
          </a:p>
          <a:p>
            <a:pPr marL="342900" indent="-342900">
              <a:buAutoNum type="arabicPeriod"/>
            </a:pPr>
            <a:r>
              <a:rPr lang="en-US" dirty="0"/>
              <a:t>Guarantee Performance and Functionality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657BD1-A7A6-D1FD-5F93-3225EB72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90800"/>
            <a:ext cx="7773485" cy="421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1B1DC9-A0B0-AC33-2B36-2F8670143C4D}"/>
              </a:ext>
            </a:extLst>
          </p:cNvPr>
          <p:cNvSpPr txBox="1"/>
          <p:nvPr/>
        </p:nvSpPr>
        <p:spPr>
          <a:xfrm>
            <a:off x="5715000" y="1296998"/>
            <a:ext cx="732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DT-Empathize</a:t>
            </a:r>
            <a:endParaRPr lang="en-IN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5249DA33-006E-4A70-C3F9-DEB11B8AD7B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17438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AFE499-C802-E70D-0165-1EA7D8C0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14A54FB6-926F-6DFB-83AB-4A5A39FEA383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43C96EDF-8503-C39F-DD1D-D39FCC45FFD2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EE9BE924-9961-F50F-5DE1-C502AA01E986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AB08C032-5B5B-DDC5-C75A-B633A57815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A28EF2A2-F136-4D59-122F-3B2CEBC1C38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5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16BB1E98-47AB-EDB6-8D98-B04B562E12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BEEE1D63-4AFD-42E6-65B8-4701E3FD88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AAFD30-D5B1-5374-582C-F537F98C0928}"/>
              </a:ext>
            </a:extLst>
          </p:cNvPr>
          <p:cNvSpPr txBox="1"/>
          <p:nvPr/>
        </p:nvSpPr>
        <p:spPr>
          <a:xfrm>
            <a:off x="749604" y="525980"/>
            <a:ext cx="7321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What is Thermal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AB9ECF-BDB3-D463-7AF8-5BF473FF6A76}"/>
              </a:ext>
            </a:extLst>
          </p:cNvPr>
          <p:cNvSpPr txBox="1"/>
          <p:nvPr/>
        </p:nvSpPr>
        <p:spPr>
          <a:xfrm>
            <a:off x="749604" y="1456355"/>
            <a:ext cx="623710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Heat is generated by the electrical resistance of leads, poly-silicon and transistors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absence of cooling will result in constant rate increase in temperature until the component ceases (</a:t>
            </a:r>
            <a:r>
              <a:rPr lang="en-US" sz="2000" dirty="0" err="1"/>
              <a:t>terhenti</a:t>
            </a:r>
            <a:r>
              <a:rPr lang="en-US" sz="2000" dirty="0"/>
              <a:t>) to operate or until it fails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Placing the device in contact with components at lower temperatures (solid fluid), facilitates the removal of heat flow away from the components.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Presence of cooling, the temperature rise is moderated as it approaches an acceptable steady state value.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steady state, all heat generated by the component is transferred to the surrounding structure and/or fluid. 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CEA39D-D240-55EC-B95D-3A899759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998" y="871114"/>
            <a:ext cx="5939801" cy="6746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F698E9-406B-C5FF-945F-53D8C2E76EBD}"/>
              </a:ext>
            </a:extLst>
          </p:cNvPr>
          <p:cNvSpPr txBox="1"/>
          <p:nvPr/>
        </p:nvSpPr>
        <p:spPr>
          <a:xfrm>
            <a:off x="8763000" y="341314"/>
            <a:ext cx="2520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DT-DEFINE</a:t>
            </a:r>
            <a:endParaRPr lang="en-IN" b="0" dirty="0">
              <a:effectLst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1655866E-C9AE-12A3-CCF7-9AE6B550758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53969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3232C8-F0F9-66D1-45E9-A5767F37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4457D6D7-366F-B512-3919-E2A977D9CB94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01CA0C0C-1878-3889-06C8-C2F83F121259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B8AD128B-1A68-F010-A3B9-AFE62C89C967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5F88121A-7BFA-8BE9-91FB-6B5FA445AB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5123B30B-BD6E-80FD-FE1A-3D7E1CF9CCA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6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70F8C653-9AAB-C515-B361-E8D984FAE2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F3D5F55-516E-DAD4-EDCE-A55983BC27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16045A-5F1F-3624-D6B4-9831BD25EE94}"/>
              </a:ext>
            </a:extLst>
          </p:cNvPr>
          <p:cNvSpPr txBox="1"/>
          <p:nvPr/>
        </p:nvSpPr>
        <p:spPr>
          <a:xfrm>
            <a:off x="477960" y="602924"/>
            <a:ext cx="7321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Why Thermal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113475-0C34-EEC5-33AD-336C720E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26144"/>
            <a:ext cx="11721845" cy="6361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C45D93-824E-C005-1CE3-A22533542391}"/>
              </a:ext>
            </a:extLst>
          </p:cNvPr>
          <p:cNvSpPr txBox="1"/>
          <p:nvPr/>
        </p:nvSpPr>
        <p:spPr>
          <a:xfrm>
            <a:off x="8763000" y="341314"/>
            <a:ext cx="2520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DT-DEFINE</a:t>
            </a:r>
            <a:endParaRPr lang="en-IN" b="0" dirty="0">
              <a:effectLst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BEF84192-08C7-9E8B-2A56-CEB0FED2F7F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1209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EA1378-15C5-B98D-F72E-1D6ED726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DDBD29EC-E6F2-3E6B-8928-06E114B90B1F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489594DD-C973-4111-E748-438251BFBFE7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43E0491D-B17F-F051-D373-F7BF884A2928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59C12633-36AE-2F4A-E886-C5EB72B9F9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C7A3B6E2-42BD-B0CB-DAB7-C1B8A234240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7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A7FB62D8-7BFC-50F8-E8D5-F1AEFE472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F30858D2-BF51-CEF8-0D59-FBED19A2CB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7D71F6-300F-6BA2-7F21-E60F3A9DB676}"/>
              </a:ext>
            </a:extLst>
          </p:cNvPr>
          <p:cNvSpPr txBox="1"/>
          <p:nvPr/>
        </p:nvSpPr>
        <p:spPr>
          <a:xfrm>
            <a:off x="4404443" y="514086"/>
            <a:ext cx="7321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Effect of Temperature on Failure Rate </a:t>
            </a:r>
            <a:endParaRPr lang="en-IN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F5FCBE-14FB-AA72-C86C-27E94A74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1147348"/>
            <a:ext cx="8211004" cy="5934903"/>
          </a:xfrm>
          <a:prstGeom prst="rect">
            <a:avLst/>
          </a:prstGeom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61413F56-CAB6-B7EB-8BB3-1D833A5E2D3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35132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9061C8-4F6A-4F29-F26A-A773460F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AE48AAE1-8A34-692D-10B8-7E5DA5058A3F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96198720-C1E0-6DF2-F817-E503E6785994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F58ACB1A-95DE-CADD-E98B-684DBA20A8D3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0D817B6B-4F2A-41BF-B668-DAC0146804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212E6EFD-21A4-B888-3AC9-DF6F86BA3D6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8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E6508A6A-F66F-ED59-05E5-E69CFC334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064946E4-482A-E813-4CD0-2FFEEEF6FF5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24D604-A570-9E7D-EBB3-866B82269E29}"/>
              </a:ext>
            </a:extLst>
          </p:cNvPr>
          <p:cNvSpPr txBox="1"/>
          <p:nvPr/>
        </p:nvSpPr>
        <p:spPr>
          <a:xfrm>
            <a:off x="398262" y="354901"/>
            <a:ext cx="7321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Failure Rate Increase with Temperature</a:t>
            </a:r>
            <a:endParaRPr lang="en-IN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2B8D38-47A1-CA89-B2A0-50AAD517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27" y="980631"/>
            <a:ext cx="11189373" cy="6697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80FA29-E41B-9AFB-34E8-63B35C2A565D}"/>
              </a:ext>
            </a:extLst>
          </p:cNvPr>
          <p:cNvSpPr txBox="1"/>
          <p:nvPr/>
        </p:nvSpPr>
        <p:spPr>
          <a:xfrm>
            <a:off x="8763000" y="341314"/>
            <a:ext cx="2520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DT-DEFINE</a:t>
            </a:r>
            <a:endParaRPr lang="en-IN" b="0" dirty="0">
              <a:effectLst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E4A7C799-0ABC-3DCC-B952-4A564B7F96B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84814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4D95D3-5D51-0820-D22E-15770B52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631CA586-35D9-290A-BAA8-10B83FCF7B15}"/>
              </a:ext>
            </a:extLst>
          </p:cNvPr>
          <p:cNvGrpSpPr/>
          <p:nvPr/>
        </p:nvGrpSpPr>
        <p:grpSpPr>
          <a:xfrm>
            <a:off x="12706095" y="7654543"/>
            <a:ext cx="1931035" cy="537210"/>
            <a:chOff x="12706095" y="7654543"/>
            <a:chExt cx="1931035" cy="5372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xmlns="" id="{4960F1CD-2554-5B0E-C2BA-CB5FCF0E44B0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539E8388-A82B-A2BE-AB67-47AB18615B7B}"/>
                </a:ext>
              </a:extLst>
            </p:cNvPr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93A5C5FF-4F3F-7C34-6CD8-CDBB66F466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77800" y="304800"/>
            <a:ext cx="1336548" cy="96558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E31A4332-75D1-F9E0-D2E3-28B176E5C86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20" smtClean="0"/>
              <a:pPr marL="38100">
                <a:lnSpc>
                  <a:spcPts val="1810"/>
                </a:lnSpc>
              </a:pPr>
              <a:t>9</a:t>
            </a:fld>
            <a:r>
              <a:rPr spc="-20" dirty="0"/>
              <a:t>/</a:t>
            </a:r>
            <a:r>
              <a:rPr lang="en-US" spc="-20" dirty="0"/>
              <a:t>22</a:t>
            </a:r>
            <a:endParaRPr spc="-20" dirty="0"/>
          </a:p>
        </p:txBody>
      </p:sp>
      <p:sp>
        <p:nvSpPr>
          <p:cNvPr id="1029" name="AutoShape 5" descr="https://lh3.googleusercontent.com/gg-dl/ABS2GSnq6StuMhbshnSerAlBatbM_Xmctb_8ekDS5xWhppmeIU8Sl8DZOPGKvsDmr-1qO5F1T0MNXlFUslQbuJetF69ANhfYly5a8F0iKg2otZUVDkZQPzbqer2dtU4q9foFpRp13zVqdbQnQ1deyJLH9C_DBDxKnsALVpvJkzuVu58JEyMnXg=s1024-rj">
            <a:extLst>
              <a:ext uri="{FF2B5EF4-FFF2-40B4-BE49-F238E27FC236}">
                <a16:creationId xmlns:a16="http://schemas.microsoft.com/office/drawing/2014/main" xmlns="" id="{9BEAF466-27DC-7059-C256-216623B73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196A17BD-C048-676E-E9D2-616DDD2303D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839"/>
              </a:lnSpc>
            </a:pPr>
            <a:r>
              <a:rPr lang="en-US" smtClean="0"/>
              <a:t>23EET103- ELECTRIC CIRCUITS  AND ELECTRON DEVICES /Ms.RANJANI K/ SNSCT</a:t>
            </a:r>
            <a:endParaRPr spc="-10" dirty="0">
              <a:solidFill>
                <a:srgbClr val="766F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14CB4-8FC5-639E-9B33-31E48316DA82}"/>
              </a:ext>
            </a:extLst>
          </p:cNvPr>
          <p:cNvSpPr txBox="1"/>
          <p:nvPr/>
        </p:nvSpPr>
        <p:spPr>
          <a:xfrm>
            <a:off x="3733800" y="325925"/>
            <a:ext cx="7321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Packaging Levels and Heat Removal</a:t>
            </a:r>
            <a:endParaRPr lang="en-IN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6F7CCD-8C4C-41E3-BE20-49EDE6F97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37769"/>
            <a:ext cx="10830617" cy="6354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5619DD-B601-7C7C-D577-B178ED1711E5}"/>
              </a:ext>
            </a:extLst>
          </p:cNvPr>
          <p:cNvSpPr txBox="1"/>
          <p:nvPr/>
        </p:nvSpPr>
        <p:spPr>
          <a:xfrm>
            <a:off x="10439400" y="855664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rtl="0">
              <a:buNone/>
            </a:pPr>
            <a:r>
              <a:rPr lang="en-IN" sz="1800" b="1" i="1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DT-IDEATE</a:t>
            </a:r>
            <a:endParaRPr lang="en-IN" b="0" dirty="0">
              <a:effectLst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A71460E4-8A27-9432-F6B0-CFEC67BAE85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lang="en-US" spc="-10" smtClean="0"/>
              <a:t>23-01-2026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19571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681</Words>
  <Application>Microsoft Office PowerPoint</Application>
  <PresentationFormat>Custom</PresentationFormat>
  <Paragraphs>163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Trebuchet MS</vt:lpstr>
      <vt:lpstr>Office Theme</vt:lpstr>
      <vt:lpstr>SNS COLLEGE OF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Haribabu</dc:creator>
  <cp:lastModifiedBy>ADMIN</cp:lastModifiedBy>
  <cp:revision>17</cp:revision>
  <dcterms:created xsi:type="dcterms:W3CDTF">2026-01-03T06:35:49Z</dcterms:created>
  <dcterms:modified xsi:type="dcterms:W3CDTF">2026-04-18T05:25:46Z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2026-01-03T00:00:00Z</vt:filetime>
  </property>
  <property fmtid="{D5CDD505-2E9C-101B-9397-08002B2CF9AE}" pid="5" name="Producer">
    <vt:lpwstr>Microsoft® PowerPoint® 2021</vt:lpwstr>
  </property>
</Properties>
</file>