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8" r:id="rId1"/>
  </p:sldMasterIdLst>
  <p:notesMasterIdLst>
    <p:notesMasterId r:id="rId14"/>
  </p:notesMasterIdLst>
  <p:sldIdLst>
    <p:sldId id="256" r:id="rId2"/>
    <p:sldId id="258" r:id="rId3"/>
    <p:sldId id="259" r:id="rId4"/>
    <p:sldId id="267" r:id="rId5"/>
    <p:sldId id="262" r:id="rId6"/>
    <p:sldId id="272" r:id="rId7"/>
    <p:sldId id="263" r:id="rId8"/>
    <p:sldId id="264" r:id="rId9"/>
    <p:sldId id="265" r:id="rId10"/>
    <p:sldId id="266" r:id="rId11"/>
    <p:sldId id="268" r:id="rId12"/>
    <p:sldId id="271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FB1FD-6EF6-4987-A666-7CBAB413859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028E0-51B2-477C-B169-2FED8B983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28E0-51B2-477C-B169-2FED8B9838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Dr.SNS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838200"/>
            <a:ext cx="76714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>
                <a:latin typeface="Times New Roman"/>
                <a:cs typeface="Times New Roman"/>
              </a:rPr>
              <a:t>D</a:t>
            </a:r>
            <a:r>
              <a:rPr lang="en-US" sz="3600" b="1" dirty="0"/>
              <a:t>r</a:t>
            </a:r>
            <a:r>
              <a:rPr sz="3600" b="1">
                <a:latin typeface="Times New Roman"/>
                <a:cs typeface="Times New Roman"/>
              </a:rPr>
              <a:t>.SNS</a:t>
            </a:r>
            <a:r>
              <a:rPr sz="3600" b="1" spc="-1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COLLEGE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EDUCATION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596" y="1714488"/>
            <a:ext cx="8324880" cy="1771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  <a:tabLst>
                <a:tab pos="1436370" algn="l"/>
              </a:tabLst>
            </a:pPr>
            <a:r>
              <a:rPr lang="ta-IN" sz="2400" b="1" dirty="0"/>
              <a:t>BD</a:t>
            </a:r>
            <a:r>
              <a:rPr lang="en-US" sz="2400" b="1" dirty="0"/>
              <a:t>4GS </a:t>
            </a:r>
            <a:r>
              <a:rPr lang="ta-IN" sz="2400" b="1" dirty="0"/>
              <a:t>:</a:t>
            </a:r>
            <a:r>
              <a:rPr lang="en-IN" sz="2400" b="1" dirty="0"/>
              <a:t> CREATING AN INCLUSIVE SCHOOL</a:t>
            </a:r>
            <a:endParaRPr lang="en-US" sz="2400" b="1" dirty="0"/>
          </a:p>
          <a:p>
            <a:pPr marL="12700" marR="5080">
              <a:lnSpc>
                <a:spcPct val="120100"/>
              </a:lnSpc>
              <a:spcBef>
                <a:spcPts val="95"/>
              </a:spcBef>
              <a:tabLst>
                <a:tab pos="1436370" algn="l"/>
              </a:tabLst>
            </a:pPr>
            <a:endParaRPr lang="en-US" sz="2400" b="1" dirty="0"/>
          </a:p>
          <a:p>
            <a:pPr marL="12700" marR="5080">
              <a:lnSpc>
                <a:spcPct val="120100"/>
              </a:lnSpc>
              <a:spcBef>
                <a:spcPts val="95"/>
              </a:spcBef>
              <a:tabLst>
                <a:tab pos="1436370" algn="l"/>
              </a:tabLst>
            </a:pPr>
            <a:r>
              <a:rPr lang="en-US" sz="2400" b="1" dirty="0"/>
              <a:t>TOPIC </a:t>
            </a:r>
            <a:r>
              <a:rPr lang="ta-IN" sz="2400" b="1" dirty="0"/>
              <a:t>:</a:t>
            </a:r>
            <a:r>
              <a:rPr lang="en-US" sz="2300" b="1" dirty="0"/>
              <a:t>VARIOUS EDUCATION PROGRAMMES FOR CWSN: INTEGRATED EDUCATION</a:t>
            </a:r>
            <a:endParaRPr sz="2300" b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5410200"/>
            <a:ext cx="5669484" cy="13324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latin typeface="Times New Roman"/>
                <a:cs typeface="Times New Roman"/>
              </a:rPr>
              <a:t>R.AMUTHA</a:t>
            </a:r>
            <a:endParaRPr lang="en-US" sz="2800" b="1" spc="-3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latin typeface="Times New Roman"/>
                <a:cs typeface="Times New Roman"/>
              </a:rPr>
              <a:t>ASSISTANT PROFESSOR</a:t>
            </a:r>
            <a:r>
              <a:rPr lang="en-US" sz="2800" b="1" spc="-30" dirty="0">
                <a:latin typeface="Times New Roman"/>
                <a:cs typeface="Times New Roman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spc="-10" dirty="0" err="1">
                <a:latin typeface="Times New Roman"/>
                <a:cs typeface="Times New Roman"/>
              </a:rPr>
              <a:t>Dr.SNSCE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51054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AutoShape 2" descr="What is Micro Teaching and Why It'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AutoShape 2" descr="15 Challenge, SDI, and Enrich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15 Challenge, SDI, and Enrich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நவீன கல்விக்கான 10 புதுமையான கற்பித்தல் உத்திகள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Teacher with disability in classroom.">
            <a:extLst>
              <a:ext uri="{FF2B5EF4-FFF2-40B4-BE49-F238E27FC236}">
                <a16:creationId xmlns:a16="http://schemas.microsoft.com/office/drawing/2014/main" id="{C2127EAC-AF1B-6621-7A98-17EE02874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8" y="4064891"/>
            <a:ext cx="3491880" cy="247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2488" y="410388"/>
            <a:ext cx="8071510" cy="546816"/>
          </a:xfrm>
          <a:prstGeom prst="rect">
            <a:avLst/>
          </a:prstGeom>
        </p:spPr>
        <p:txBody>
          <a:bodyPr vert="horz" wrap="square" lIns="0" tIns="53848" rIns="0" bIns="0" rtlCol="0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3200" b="1" dirty="0"/>
              <a:t>PUZZLE</a:t>
            </a:r>
            <a:endParaRPr lang="en-US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2286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35807" y="6190489"/>
            <a:ext cx="5786478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49144"/>
            <a:ext cx="21336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lang="en-IN" spc="-25" dirty="0"/>
              <a:t>10/12</a:t>
            </a:r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1F7903-0A1F-03B0-D4E4-5AC609E61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63644"/>
              </p:ext>
            </p:extLst>
          </p:nvPr>
        </p:nvGraphicFramePr>
        <p:xfrm>
          <a:off x="609600" y="3924812"/>
          <a:ext cx="8229600" cy="146304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145859622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182443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07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127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964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179782"/>
                  </a:ext>
                </a:extLst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68595" y="1123065"/>
            <a:ext cx="7935854" cy="41122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Puzzle: “Integration Recall Challenge”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Words:</a:t>
            </a:r>
            <a:br>
              <a:rPr lang="en-US" sz="2000" dirty="0"/>
            </a:br>
            <a:r>
              <a:rPr lang="en-US" sz="2000" dirty="0"/>
              <a:t>  Classroom, Inclusion, Peer, Support, Equality, Access, Teacher, Learning,    </a:t>
            </a:r>
          </a:p>
          <a:p>
            <a:pPr marL="0" indent="0">
              <a:buNone/>
            </a:pPr>
            <a:r>
              <a:rPr lang="en-US" sz="2000" dirty="0"/>
              <a:t>  Participation, Confidence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Task:</a:t>
            </a:r>
            <a:br>
              <a:rPr lang="en-US" sz="2000" dirty="0"/>
            </a:br>
            <a:r>
              <a:rPr lang="en-US" sz="2000" dirty="0"/>
              <a:t>Recall as many words as possible after 20 seconds.</a:t>
            </a:r>
            <a:br>
              <a:rPr lang="en-US" sz="2000" dirty="0"/>
            </a:br>
            <a:r>
              <a:rPr lang="en-US" sz="2000" dirty="0"/>
              <a:t>👉 Which words were easy and why? Suggest one memory strategy.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ASSIGNMENT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6707" y="6203284"/>
            <a:ext cx="6385342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11</a:t>
            </a:fld>
            <a:r>
              <a:rPr lang="en-US" spc="-50" dirty="0">
                <a:latin typeface="Calibri"/>
                <a:cs typeface="Calibri"/>
              </a:rPr>
              <a:t>/12</a:t>
            </a:r>
          </a:p>
        </p:txBody>
      </p:sp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2050" name="AutoShape 2" descr="உணர்ச்சி நல்வாழ்வு &amp; மன ஆரோக்கியம்: நேர்மறை உணர்ச்சிகளின் நன்மைகள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55D13E6-A9C3-6133-1571-1FD75B572D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284751"/>
            <a:ext cx="296267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List any three strategies used in integrated classrooms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Describe importance of integrated education </a:t>
            </a:r>
          </a:p>
        </p:txBody>
      </p:sp>
      <p:pic>
        <p:nvPicPr>
          <p:cNvPr id="5123" name="Picture 3" descr="Group work of school children, students discuss a collective project at school">
            <a:extLst>
              <a:ext uri="{FF2B5EF4-FFF2-40B4-BE49-F238E27FC236}">
                <a16:creationId xmlns:a16="http://schemas.microsoft.com/office/drawing/2014/main" id="{EC73DFF7-67F0-EC5F-B5C4-D1BEB660D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68246"/>
            <a:ext cx="4538163" cy="37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230882"/>
            <a:ext cx="6048672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12</a:t>
            </a:fld>
            <a:r>
              <a:rPr lang="en-US" spc="-50" dirty="0">
                <a:latin typeface="Calibri"/>
                <a:cs typeface="Calibri"/>
              </a:rPr>
              <a:t>/12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download (7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01055" cy="5214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26423"/>
            <a:ext cx="8686800" cy="582544"/>
          </a:xfrm>
          <a:prstGeom prst="rect">
            <a:avLst/>
          </a:prstGeom>
        </p:spPr>
        <p:txBody>
          <a:bodyPr vert="horz" wrap="square" lIns="0" tIns="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/>
              <a:t>EMPATHY</a:t>
            </a:r>
            <a:endParaRPr sz="3200" b="1" spc="-25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47664" y="6143644"/>
            <a:ext cx="6453360" cy="524669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2</a:t>
            </a:fld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158" y="1571612"/>
            <a:ext cx="4070826" cy="224484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/>
              <a:t>Think &amp; Feel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endParaRPr lang="en-US" sz="2000" b="1" spc="-25" dirty="0">
              <a:latin typeface="Times New Roman"/>
              <a:cs typeface="Times New Roman"/>
            </a:endParaRPr>
          </a:p>
          <a:p>
            <a:r>
              <a:rPr lang="ta-IN" sz="2000" b="1" i="1" dirty="0"/>
              <a:t> </a:t>
            </a:r>
            <a:br>
              <a:rPr lang="ta-IN" sz="2000" b="1" dirty="0"/>
            </a:br>
            <a:r>
              <a:rPr lang="en-US" sz="2000" b="1" dirty="0"/>
              <a:t> </a:t>
            </a:r>
            <a:r>
              <a:rPr lang="en-US" sz="2000" dirty="0"/>
              <a:t>How can we understand the challenges faced by CWSN when they learn alongside regular students in an integrated classroom?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593" y="6568237"/>
            <a:ext cx="720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10/24/2025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4571" y="6470823"/>
            <a:ext cx="8870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dirty="0">
                <a:latin typeface="Calibri"/>
                <a:cs typeface="Calibri"/>
              </a:rPr>
              <a:t>2/12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10242" name="AutoShape 2" descr="Different Types of Knowledge Manage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ifferent Types of Knowledge Manage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AutoShape 2" descr="Teacher Comforting Her Crying Student Stock Vector - Illustration of  daughter, girl: 81452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Teacher Comforting Her Crying Student Stock Vector - Illustration of  daughter, girl: 81452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The State of Disability in India - SocioT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The State of Disability in India - SocioT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Inclusive Education Project – accsnp">
            <a:extLst>
              <a:ext uri="{FF2B5EF4-FFF2-40B4-BE49-F238E27FC236}">
                <a16:creationId xmlns:a16="http://schemas.microsoft.com/office/drawing/2014/main" id="{4622A9B1-AF30-CA7E-9CB9-D322D296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1470166"/>
            <a:ext cx="4139952" cy="38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50222"/>
            <a:ext cx="66082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/>
              <a:t>DEFINE</a:t>
            </a:r>
            <a:endParaRPr sz="3200" b="1"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6096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10" dirty="0">
              <a:latin typeface="Calibri"/>
              <a:cs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410860" y="6111875"/>
            <a:ext cx="6322280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60878"/>
            <a:ext cx="213360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3</a:t>
            </a:fld>
            <a:r>
              <a:rPr lang="en-IN" spc="-50" dirty="0">
                <a:latin typeface="Calibri"/>
                <a:cs typeface="Calibri"/>
              </a:rPr>
              <a:t>/12</a:t>
            </a:r>
            <a:endParaRPr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75" y="1772816"/>
            <a:ext cx="2383433" cy="317715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en-US" sz="2000" i="1" dirty="0"/>
              <a:t>CWSN in integrated classrooms face difficulty in participation, learning pace, and social interaction due to lack of adapted teaching methods and support systems.</a:t>
            </a:r>
            <a:endParaRPr lang="en-US" sz="20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10242" name="AutoShape 2" descr="351 ஆயிரம் Emojis emotions உரிமைத்தொகை-இல்லாத படங்கள், ஸ்டாக் ஃபோட்டோக்கள்  மற்றும் படங்கள்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Teacher and children doing sensory exercises in the kindergarten">
            <a:extLst>
              <a:ext uri="{FF2B5EF4-FFF2-40B4-BE49-F238E27FC236}">
                <a16:creationId xmlns:a16="http://schemas.microsoft.com/office/drawing/2014/main" id="{F37E412C-E21D-DABD-04B7-9513D4BFE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40" y="1476558"/>
            <a:ext cx="4680520" cy="37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013D-E000-5A3D-337E-7C906A5A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IDEATE</a:t>
            </a:r>
            <a:endParaRPr lang="en-IN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53225-0D13-8E72-1DE3-0716BB326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2143116"/>
            <a:ext cx="4357750" cy="3214711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b="1" dirty="0"/>
          </a:p>
          <a:p>
            <a:pPr>
              <a:buNone/>
            </a:pPr>
            <a:endParaRPr lang="ta-IN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886F2-3737-A0D3-321F-27FEAFA6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95B85-D848-3C68-1F5A-4FC62225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5656" y="6237312"/>
            <a:ext cx="6525368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B5563-10C8-53B9-BA41-5FCBD325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4</a:t>
            </a:fld>
            <a:r>
              <a:rPr lang="en-US" spc="-50" dirty="0">
                <a:latin typeface="Calibri"/>
                <a:cs typeface="Calibri"/>
              </a:rPr>
              <a:t>/12</a:t>
            </a:r>
          </a:p>
        </p:txBody>
      </p:sp>
      <p:pic>
        <p:nvPicPr>
          <p:cNvPr id="7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9218" name="AutoShape 2" descr="How To Master Team Brainstorming At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How To Master Team Brainstorming At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7 Ways to Teach Students with Disabilities">
            <a:extLst>
              <a:ext uri="{FF2B5EF4-FFF2-40B4-BE49-F238E27FC236}">
                <a16:creationId xmlns:a16="http://schemas.microsoft.com/office/drawing/2014/main" id="{00EE1053-3060-132F-40CF-B5F7D1A42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96" y="1592717"/>
            <a:ext cx="3350053" cy="392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6CF19687-8A72-81E2-2875-B2AD17B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2" y="1531938"/>
            <a:ext cx="408332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differentiated instruction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assistive devices and learning materials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Encourage peer tutoring and group learning </a:t>
            </a:r>
          </a:p>
        </p:txBody>
      </p:sp>
    </p:spTree>
    <p:extLst>
      <p:ext uri="{BB962C8B-B14F-4D97-AF65-F5344CB8AC3E}">
        <p14:creationId xmlns:p14="http://schemas.microsoft.com/office/powerpoint/2010/main" val="108661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480" y="540702"/>
            <a:ext cx="50063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/>
              <a:t>PROTOTYPE</a:t>
            </a:r>
            <a:endParaRPr sz="3200" b="1"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8382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500298" y="6324600"/>
            <a:ext cx="5857916" cy="365125"/>
          </a:xfrm>
        </p:spPr>
        <p:txBody>
          <a:bodyPr/>
          <a:lstStyle/>
          <a:p>
            <a:r>
              <a:rPr lang="en-US"/>
              <a:t>Dr.SNS COE/SEM-IV/CREATING AN INCLUSIVE SCHOOL  /UNIT -1 /VARIOUS EDUCATION PROGRAMMES FOR CWSN: SPECIAL EDUCATION/ R.AMUTHA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60878"/>
            <a:ext cx="213360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5</a:t>
            </a:fld>
            <a:r>
              <a:rPr lang="en-IN" spc="-50" dirty="0">
                <a:latin typeface="Calibri"/>
                <a:cs typeface="Calibri"/>
              </a:rPr>
              <a:t>/12</a:t>
            </a:r>
            <a:endParaRPr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524000"/>
            <a:ext cx="3981448" cy="313932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r>
              <a:rPr lang="en-US" sz="2000" dirty="0"/>
              <a:t>Teacher implements small interventions:</a:t>
            </a:r>
          </a:p>
          <a:p>
            <a:endParaRPr lang="en-US" sz="2000" dirty="0"/>
          </a:p>
          <a:p>
            <a:r>
              <a:rPr lang="en-US" sz="2000" dirty="0"/>
              <a:t>Conduct group-based inclusive activities </a:t>
            </a:r>
          </a:p>
          <a:p>
            <a:endParaRPr lang="en-US" sz="2000" dirty="0"/>
          </a:p>
          <a:p>
            <a:r>
              <a:rPr lang="en-US" sz="2000" dirty="0"/>
              <a:t>Use simplified worksheets and visual aids </a:t>
            </a:r>
          </a:p>
          <a:p>
            <a:endParaRPr lang="en-US" sz="2000" dirty="0"/>
          </a:p>
          <a:p>
            <a:r>
              <a:rPr lang="en-US" sz="2000" dirty="0"/>
              <a:t>Provide extra time for tasks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7171" name="AutoShape 3" descr="கிளாசிக்கல் கண்டிஷனிங்: இது எப்படி வேலை செய்கிறது மற்றும் அதை எவ்வாறு  பயன்படுத்தலாம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AutoShape 5" descr="கிளாசிக்கல் கண்டிஷனிங்: இது எப்படி வேலை செய்கிறது மற்றும் அதை எவ்வாறு  பயன்படுத்தலாம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AutoShape 7" descr="Classical Conditioning Pavlovian Respondent Conditioning Learningஸ்டாக்  வெக்டர் (உரிமைத்தொகை இல்லாதது) 1944127039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AutoShape 2" descr="1,800+ School Play Stock Photos, Pictures &amp; Royalty-Free Images - iStock |  Kids school play, High school play, School play aud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1,800+ School Play Stock Photos, Pictures &amp; Royalty-Free Images - iStock |  Kids school play, High school play, School play aud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Strategies for Teaching Students with Disabilities - Graduate Programs for Educators">
            <a:extLst>
              <a:ext uri="{FF2B5EF4-FFF2-40B4-BE49-F238E27FC236}">
                <a16:creationId xmlns:a16="http://schemas.microsoft.com/office/drawing/2014/main" id="{781A69D1-D119-3759-578D-952B83E80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2169"/>
            <a:ext cx="3691136" cy="50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480" y="326388"/>
            <a:ext cx="510255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/>
              <a:t>REAL TIME SITUTATION</a:t>
            </a:r>
            <a:endParaRPr sz="3200" b="1"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838200" y="63246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10" dirty="0">
              <a:latin typeface="Calibri"/>
              <a:cs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02074" y="6106971"/>
            <a:ext cx="6072230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60878"/>
            <a:ext cx="213360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6</a:t>
            </a:fld>
            <a:r>
              <a:rPr lang="en-IN" spc="-50" dirty="0">
                <a:latin typeface="Calibri"/>
                <a:cs typeface="Calibri"/>
              </a:rPr>
              <a:t>/12</a:t>
            </a:r>
            <a:endParaRPr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286" y="2406284"/>
            <a:ext cx="3206730" cy="102271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en-US" sz="2000" dirty="0"/>
              <a:t>A teacher identifies that a child with a learning disability struggles to read.</a:t>
            </a:r>
            <a:endParaRPr lang="ta-IN" sz="2000" b="1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7170" name="AutoShape 2" descr="காட்சி கற்பவர்கள்: வெற்றிகரமான கல்விப் பயணத்தை அடைவதற்கான பண்புகள் மற்றும்  உத்திகள் - அஹாஸ்லைடுகள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காட்சி கற்பவர்கள்: வெற்றிகரமான கல்விப் பயணத்தை அடைவதற்கான பண்புகள் மற்றும்  உத்திகள் - அஹாஸ்லைடுகள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One on one teaching help">
            <a:extLst>
              <a:ext uri="{FF2B5EF4-FFF2-40B4-BE49-F238E27FC236}">
                <a16:creationId xmlns:a16="http://schemas.microsoft.com/office/drawing/2014/main" id="{AE4C4B37-E475-1F43-B3B9-D76015455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03" y="1300131"/>
            <a:ext cx="4371065" cy="39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488" y="397826"/>
            <a:ext cx="34660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/>
              <a:t>TEST</a:t>
            </a:r>
            <a:endParaRPr sz="3200" b="1"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4572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91680" y="6248400"/>
            <a:ext cx="6143668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60878"/>
            <a:ext cx="213360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7</a:t>
            </a:fld>
            <a:r>
              <a:rPr lang="en-IN" spc="-50" dirty="0">
                <a:latin typeface="Calibri"/>
                <a:cs typeface="Calibri"/>
              </a:rPr>
              <a:t>/12</a:t>
            </a:r>
            <a:endParaRPr spc="-5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pic>
        <p:nvPicPr>
          <p:cNvPr id="10244" name="Picture 4" descr="Guía para la autoevaluación de la práctica inclusiva en la escuela - Educrea">
            <a:extLst>
              <a:ext uri="{FF2B5EF4-FFF2-40B4-BE49-F238E27FC236}">
                <a16:creationId xmlns:a16="http://schemas.microsoft.com/office/drawing/2014/main" id="{3D950723-0D35-52FE-B5DF-45DB0ADCA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34243"/>
            <a:ext cx="467486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7521A9F-D33F-6194-2F1B-CED95834A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647142"/>
            <a:ext cx="4150495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Observe improvement in participation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Compare academic performance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Gather feedback from students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542" y="522570"/>
            <a:ext cx="80715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IN" sz="3200" b="1" dirty="0"/>
              <a:t>MINDMAP</a:t>
            </a:r>
            <a:endParaRPr lang="en-US" sz="3200" b="1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3810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475656" y="5991225"/>
            <a:ext cx="6315044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49144"/>
            <a:ext cx="21336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spc="-25" smtClean="0"/>
              <a:pPr marL="12700">
                <a:lnSpc>
                  <a:spcPts val="1410"/>
                </a:lnSpc>
              </a:pPr>
              <a:t>8</a:t>
            </a:fld>
            <a:r>
              <a:rPr lang="en-IN" spc="-25" dirty="0"/>
              <a:t>/12</a:t>
            </a:r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0AD4E-30E9-1A53-A964-A62692428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12"/>
            <a:ext cx="8460432" cy="46269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67773"/>
            <a:ext cx="80715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200" b="1" dirty="0"/>
              <a:t>CASE STUDY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228600" y="63246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654291" y="6313775"/>
            <a:ext cx="5978301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COE/SEM-IV/CREATING AN INCLUSIVE SCHOOL  /UNIT -1 /VARIOUS EDUCATION PROGRAMMES FOR CWSN: SPECIAL EDUCATION/ R.AMUTHA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49144"/>
            <a:ext cx="21336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spc="-25" smtClean="0"/>
              <a:pPr marL="12700">
                <a:lnSpc>
                  <a:spcPts val="1410"/>
                </a:lnSpc>
              </a:pPr>
              <a:t>9</a:t>
            </a:fld>
            <a:r>
              <a:rPr lang="en-IN" spc="-25" dirty="0"/>
              <a:t>/12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flipH="1">
            <a:off x="597709" y="1172778"/>
            <a:ext cx="3929094" cy="4171014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r>
              <a:rPr lang="en-US" sz="2000" b="1" dirty="0"/>
              <a:t>Case Study:</a:t>
            </a:r>
            <a:endParaRPr lang="en-US" sz="2000" dirty="0"/>
          </a:p>
          <a:p>
            <a:r>
              <a:rPr lang="en-US" sz="2000" dirty="0"/>
              <a:t>A child with hearing impairment in a regular classroom struggles to follow instructions and avoids participation.</a:t>
            </a:r>
          </a:p>
          <a:p>
            <a:endParaRPr lang="en-US" sz="2000" dirty="0"/>
          </a:p>
          <a:p>
            <a:r>
              <a:rPr lang="en-US" sz="2000" b="1" dirty="0"/>
              <a:t>Task:</a:t>
            </a:r>
            <a:endParaRPr lang="en-US" sz="2000" dirty="0"/>
          </a:p>
          <a:p>
            <a:r>
              <a:rPr lang="en-US" sz="2000" dirty="0"/>
              <a:t>How will you </a:t>
            </a:r>
            <a:r>
              <a:rPr lang="en-US" sz="2000" b="1" dirty="0"/>
              <a:t>identify the problem</a:t>
            </a:r>
            <a:r>
              <a:rPr lang="en-US" sz="2000" dirty="0"/>
              <a:t>? </a:t>
            </a:r>
          </a:p>
          <a:p>
            <a:r>
              <a:rPr lang="en-US" sz="2000" dirty="0"/>
              <a:t>What </a:t>
            </a:r>
            <a:r>
              <a:rPr lang="en-US" sz="2000" b="1" dirty="0"/>
              <a:t>strategies</a:t>
            </a:r>
            <a:r>
              <a:rPr lang="en-US" sz="2000" dirty="0"/>
              <a:t> will you apply? </a:t>
            </a:r>
          </a:p>
          <a:p>
            <a:r>
              <a:rPr lang="en-US" sz="2000" dirty="0"/>
              <a:t>How will you </a:t>
            </a:r>
            <a:r>
              <a:rPr lang="en-US" sz="2000" b="1" dirty="0"/>
              <a:t>improve inclusion and communication</a:t>
            </a:r>
            <a:r>
              <a:rPr lang="en-US" sz="2000" dirty="0"/>
              <a:t>?</a:t>
            </a:r>
          </a:p>
          <a:p>
            <a:endParaRPr lang="en-US"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pic>
        <p:nvPicPr>
          <p:cNvPr id="6146" name="Picture 2" descr="Disability kid on wheelchair in special classroom with AUtism children and teacher">
            <a:extLst>
              <a:ext uri="{FF2B5EF4-FFF2-40B4-BE49-F238E27FC236}">
                <a16:creationId xmlns:a16="http://schemas.microsoft.com/office/drawing/2014/main" id="{18267F88-56B1-6373-5BEA-F28C8969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13" y="1138127"/>
            <a:ext cx="3791575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600</Words>
  <Application>Microsoft Office PowerPoint</Application>
  <PresentationFormat>On-screen Show (4:3)</PresentationFormat>
  <Paragraphs>102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Dr.SNS COLLEGE OF EDUCATION</vt:lpstr>
      <vt:lpstr>EMPATHY</vt:lpstr>
      <vt:lpstr>DEFINE</vt:lpstr>
      <vt:lpstr>IDEATE</vt:lpstr>
      <vt:lpstr>PROTOTYPE</vt:lpstr>
      <vt:lpstr>REAL TIME SITUTATION</vt:lpstr>
      <vt:lpstr>TEST</vt:lpstr>
      <vt:lpstr>MINDMAP</vt:lpstr>
      <vt:lpstr>CASE STUDY</vt:lpstr>
      <vt:lpstr>PUZZLE</vt:lpstr>
      <vt:lpstr>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DR.SNS COLLEGE OF EDUCATION</dc:title>
  <dc:creator>Sri gokul R</dc:creator>
  <cp:lastModifiedBy>Sri gokul R</cp:lastModifiedBy>
  <cp:revision>112</cp:revision>
  <dcterms:created xsi:type="dcterms:W3CDTF">2025-10-29T07:27:21Z</dcterms:created>
  <dcterms:modified xsi:type="dcterms:W3CDTF">2026-04-13T13:12:42Z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2025-10-29T00:00:00Z</vt:filetime>
  </property>
  <property fmtid="{D5CDD505-2E9C-101B-9397-08002B2CF9AE}" pid="5" name="Producer">
    <vt:lpwstr>www.ilovepdf.com</vt:lpwstr>
  </property>
</Properties>
</file>