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62" r:id="rId6"/>
    <p:sldId id="272" r:id="rId7"/>
    <p:sldId id="263" r:id="rId8"/>
    <p:sldId id="264" r:id="rId9"/>
    <p:sldId id="265" r:id="rId10"/>
    <p:sldId id="266" r:id="rId11"/>
    <p:sldId id="268" r:id="rId12"/>
    <p:sldId id="27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B1FD-6EF6-4987-A666-7CBAB413859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28E0-51B2-477C-B169-2FED8B983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7671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latin typeface="Times New Roman"/>
                <a:cs typeface="Times New Roman"/>
              </a:rPr>
              <a:t>D</a:t>
            </a:r>
            <a:r>
              <a:rPr lang="en-US" sz="3600" b="1" dirty="0"/>
              <a:t>r</a:t>
            </a:r>
            <a:r>
              <a:rPr sz="3600" b="1">
                <a:latin typeface="Times New Roman"/>
                <a:cs typeface="Times New Roman"/>
              </a:rPr>
              <a:t>.SNS</a:t>
            </a:r>
            <a:r>
              <a:rPr sz="3600" b="1" spc="-1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COLLEGE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EDUCATION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714488"/>
            <a:ext cx="8324880" cy="17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BD</a:t>
            </a:r>
            <a:r>
              <a:rPr lang="en-US" sz="2400" b="1" dirty="0"/>
              <a:t>4GS </a:t>
            </a:r>
            <a:r>
              <a:rPr lang="ta-IN" sz="2400" b="1" dirty="0"/>
              <a:t>:</a:t>
            </a:r>
            <a:r>
              <a:rPr lang="en-IN" sz="2400" b="1" dirty="0"/>
              <a:t> CREATING AN INCLUSIVE SCHOOL</a:t>
            </a: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en-US" sz="2400" b="1" dirty="0"/>
              <a:t>TOPIC </a:t>
            </a:r>
            <a:r>
              <a:rPr lang="ta-IN" sz="2400" b="1" dirty="0"/>
              <a:t>:</a:t>
            </a:r>
            <a:r>
              <a:rPr lang="en-US" sz="2300" b="1" dirty="0"/>
              <a:t>VARIOUS EDUCATION PROGRAMMES FOR CWSN: SPECIAL EDUCATION</a:t>
            </a:r>
            <a:endParaRPr sz="23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410200"/>
            <a:ext cx="5669484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R.AMUTHA</a:t>
            </a:r>
            <a:endParaRPr lang="en-US" sz="2800" b="1" spc="-3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ASSISTANT PROFESSOR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-10" dirty="0" err="1">
                <a:latin typeface="Times New Roman"/>
                <a:cs typeface="Times New Roman"/>
              </a:rPr>
              <a:t>Dr.SNSCE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10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AutoShape 2" descr="What is Micro Teaching and Why It'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15 Challenge, SDI, and Enrich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15 Challenge, SDI, and Enrich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நவீன கல்விக்கான 10 புதுமையான கற்பித்தல் உத்தி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eacher with disability in classroom.">
            <a:extLst>
              <a:ext uri="{FF2B5EF4-FFF2-40B4-BE49-F238E27FC236}">
                <a16:creationId xmlns:a16="http://schemas.microsoft.com/office/drawing/2014/main" id="{C2127EAC-AF1B-6621-7A98-17EE0287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4286127"/>
            <a:ext cx="3491880" cy="24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488" y="410388"/>
            <a:ext cx="8071510" cy="546816"/>
          </a:xfrm>
          <a:prstGeom prst="rect">
            <a:avLst/>
          </a:prstGeom>
        </p:spPr>
        <p:txBody>
          <a:bodyPr vert="horz" wrap="square" lIns="0" tIns="53848" rIns="0" bIns="0" rtlCol="0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3200" b="1" dirty="0"/>
              <a:t>PUZZLE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228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5807" y="6190489"/>
            <a:ext cx="578647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smtClean="0"/>
              <a:pPr marL="12700">
                <a:lnSpc>
                  <a:spcPts val="1410"/>
                </a:lnSpc>
              </a:pPr>
              <a:t>10</a:t>
            </a:fld>
            <a:r>
              <a:rPr lang="en-IN" spc="-25" dirty="0"/>
              <a:t>/12</a:t>
            </a:r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1F7903-0A1F-03B0-D4E4-5AC609E61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63644"/>
              </p:ext>
            </p:extLst>
          </p:nvPr>
        </p:nvGraphicFramePr>
        <p:xfrm>
          <a:off x="609600" y="3924812"/>
          <a:ext cx="8229600" cy="14630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45859622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8244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0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12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6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179782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32543" y="1094957"/>
            <a:ext cx="7715304" cy="3786213"/>
          </a:xfrm>
        </p:spPr>
        <p:txBody>
          <a:bodyPr>
            <a:noAutofit/>
          </a:bodyPr>
          <a:lstStyle/>
          <a:p>
            <a:r>
              <a:rPr lang="en-IN" sz="2000" b="1" dirty="0"/>
              <a:t>Puzzle: “Inclusive Learning Challenge”</a:t>
            </a:r>
            <a:endParaRPr lang="en-IN" sz="2000" dirty="0"/>
          </a:p>
          <a:p>
            <a:r>
              <a:rPr lang="en-IN" sz="2000" dirty="0"/>
              <a:t>List 10 support strategies:</a:t>
            </a:r>
          </a:p>
          <a:p>
            <a:r>
              <a:rPr lang="en-IN" sz="2000" dirty="0"/>
              <a:t>Braille</a:t>
            </a:r>
          </a:p>
          <a:p>
            <a:r>
              <a:rPr lang="en-IN" sz="2000" dirty="0"/>
              <a:t>Audio books </a:t>
            </a:r>
          </a:p>
          <a:p>
            <a:r>
              <a:rPr lang="en-IN" sz="2000" dirty="0"/>
              <a:t>Wheelchair access </a:t>
            </a:r>
          </a:p>
          <a:p>
            <a:r>
              <a:rPr lang="en-IN" sz="2000" dirty="0"/>
              <a:t>Peer tutoring</a:t>
            </a:r>
          </a:p>
          <a:p>
            <a:r>
              <a:rPr lang="en-IN" sz="2000" dirty="0"/>
              <a:t>IEP </a:t>
            </a:r>
          </a:p>
          <a:p>
            <a:r>
              <a:rPr lang="en-IN" sz="2000" dirty="0"/>
              <a:t>Assistive technology </a:t>
            </a:r>
          </a:p>
          <a:p>
            <a:r>
              <a:rPr lang="en-IN" sz="2000" dirty="0"/>
              <a:t>Therapy </a:t>
            </a:r>
          </a:p>
          <a:p>
            <a:r>
              <a:rPr lang="en-IN" sz="2000" dirty="0"/>
              <a:t>Inclusive games </a:t>
            </a:r>
          </a:p>
          <a:p>
            <a:pPr marL="0" indent="0">
              <a:buNone/>
            </a:pPr>
            <a:r>
              <a:rPr lang="en-IN" sz="2000" b="1" dirty="0"/>
              <a:t>Task:</a:t>
            </a:r>
            <a:br>
              <a:rPr lang="en-IN" sz="2000" dirty="0"/>
            </a:br>
            <a:r>
              <a:rPr lang="en-IN" sz="2000" dirty="0"/>
              <a:t>Recall as many as possible after 20 seconds.</a:t>
            </a:r>
            <a:br>
              <a:rPr lang="en-IN" sz="2000" dirty="0"/>
            </a:br>
            <a:r>
              <a:rPr lang="en-IN" sz="2000" dirty="0"/>
              <a:t>👉 Which strategies were easiest to remember and why?</a:t>
            </a:r>
          </a:p>
          <a:p>
            <a:endParaRPr lang="en-US" sz="2000" dirty="0"/>
          </a:p>
        </p:txBody>
      </p:sp>
      <p:pic>
        <p:nvPicPr>
          <p:cNvPr id="7170" name="Picture 2" descr="Cognitive Milestones signs each Parent and Teacher Must Know">
            <a:extLst>
              <a:ext uri="{FF2B5EF4-FFF2-40B4-BE49-F238E27FC236}">
                <a16:creationId xmlns:a16="http://schemas.microsoft.com/office/drawing/2014/main" id="{79539964-F3DC-7A09-E143-6B5D5C4E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1" y="1590699"/>
            <a:ext cx="3587526" cy="35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6707" y="6203284"/>
            <a:ext cx="6385342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11</a:t>
            </a:fld>
            <a:r>
              <a:rPr lang="en-US" spc="-50" dirty="0">
                <a:latin typeface="Calibri"/>
                <a:cs typeface="Calibri"/>
              </a:rPr>
              <a:t>/12</a:t>
            </a: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2050" name="AutoShape 2" descr="உணர்ச்சி நல்வாழ்வு &amp; மன ஆரோக்கியம்: நேர்மறை உணர்ச்சிகளின் நன்மை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F4C1B5-E2D6-1288-418D-32598941FC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69253"/>
            <a:ext cx="2314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role of teacher in inclusive classrooms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Suggest two innovative teaching strategies for CWSN </a:t>
            </a:r>
          </a:p>
        </p:txBody>
      </p:sp>
      <p:pic>
        <p:nvPicPr>
          <p:cNvPr id="6148" name="Picture 4" descr="A group of special students doing learning activities in a special classroom">
            <a:extLst>
              <a:ext uri="{FF2B5EF4-FFF2-40B4-BE49-F238E27FC236}">
                <a16:creationId xmlns:a16="http://schemas.microsoft.com/office/drawing/2014/main" id="{C12D6E31-22D9-53F6-8941-ABFCA94C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77" y="1844824"/>
            <a:ext cx="5219050" cy="34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230882"/>
            <a:ext cx="6048672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12</a:t>
            </a:fld>
            <a:r>
              <a:rPr lang="en-US" spc="-50" dirty="0">
                <a:latin typeface="Calibri"/>
                <a:cs typeface="Calibri"/>
              </a:rPr>
              <a:t>/12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download (7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5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26423"/>
            <a:ext cx="8686800" cy="582544"/>
          </a:xfrm>
          <a:prstGeom prst="rect">
            <a:avLst/>
          </a:prstGeom>
        </p:spPr>
        <p:txBody>
          <a:bodyPr vert="horz" wrap="square" lIns="0" tIns="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EMPATHY</a:t>
            </a:r>
            <a:endParaRPr sz="3200" b="1" spc="-25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47664" y="6143644"/>
            <a:ext cx="6453360" cy="524669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r>
              <a:rPr lang="en-US" spc="-50" dirty="0">
                <a:latin typeface="Calibri"/>
                <a:cs typeface="Calibri"/>
              </a:rPr>
              <a:t>2/12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158" y="1571612"/>
            <a:ext cx="2428892" cy="347595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/>
              <a:t>Think &amp; Feel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endParaRPr lang="en-US" sz="2000" b="1" spc="-25" dirty="0">
              <a:latin typeface="Times New Roman"/>
              <a:cs typeface="Times New Roman"/>
            </a:endParaRPr>
          </a:p>
          <a:p>
            <a:r>
              <a:rPr lang="ta-IN" sz="2000" b="1" i="1" dirty="0"/>
              <a:t> </a:t>
            </a:r>
            <a:br>
              <a:rPr lang="ta-IN" sz="2000" b="1" dirty="0"/>
            </a:br>
            <a:r>
              <a:rPr lang="en-US" sz="2000" b="1" dirty="0"/>
              <a:t> </a:t>
            </a:r>
            <a:r>
              <a:rPr lang="en-US" sz="2000" dirty="0"/>
              <a:t>“How can we understand the emotional, learning, and social challenges faced by Children With Special Needs (CWSN) in inclusive classrooms?”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6568237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10/24/2025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The State of Disability in India - SocioT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The State of Disability in India - SocioT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Special needs">
            <a:extLst>
              <a:ext uri="{FF2B5EF4-FFF2-40B4-BE49-F238E27FC236}">
                <a16:creationId xmlns:a16="http://schemas.microsoft.com/office/drawing/2014/main" id="{35D53B08-F018-867E-7831-8AE6A6E7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85" y="1571612"/>
            <a:ext cx="4716015" cy="34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50222"/>
            <a:ext cx="66082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DEFINE</a:t>
            </a:r>
            <a:endParaRPr sz="32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609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10860" y="6111875"/>
            <a:ext cx="6322280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33928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3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75" y="1772816"/>
            <a:ext cx="2383433" cy="317715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en-US" sz="2000" i="1" dirty="0"/>
              <a:t>CWSN are unable to fully participate and achieve learning outcomes due to lack of appropriate support, teaching strategies, and inclusive environment.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351 ஆயிரம் Emojis emotions உரிமைத்தொகை-இல்லாத படங்கள், ஸ்டாக் ஃபோட்டோக்கள்  மற்றும் படங்கள்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eacher and children doing sensory exercises in the kindergarten">
            <a:extLst>
              <a:ext uri="{FF2B5EF4-FFF2-40B4-BE49-F238E27FC236}">
                <a16:creationId xmlns:a16="http://schemas.microsoft.com/office/drawing/2014/main" id="{F37E412C-E21D-DABD-04B7-9513D4BF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9957"/>
            <a:ext cx="5651558" cy="37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013D-E000-5A3D-337E-7C906A5A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IDEATE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3225-0D13-8E72-1DE3-0716BB32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2143116"/>
            <a:ext cx="4357750" cy="3214711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b="1" dirty="0"/>
          </a:p>
          <a:p>
            <a:pPr>
              <a:buNone/>
            </a:pPr>
            <a:endParaRPr lang="ta-IN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886F2-3737-A0D3-321F-27FEAFA6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95B85-D848-3C68-1F5A-4FC62225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656" y="6237312"/>
            <a:ext cx="652536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5563-10C8-53B9-BA41-5FCBD325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4</a:t>
            </a:fld>
            <a:r>
              <a:rPr lang="en-US" spc="-50" dirty="0">
                <a:latin typeface="Calibri"/>
                <a:cs typeface="Calibri"/>
              </a:rPr>
              <a:t>/12</a:t>
            </a: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9218" name="AutoShape 2" descr="How To Master Team Brainstorming At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ow To Master Team Brainstorming At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7CA5874-6E45-BA94-B8BC-BB23EC69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" y="-4616633"/>
            <a:ext cx="4357750" cy="92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Individualized Education Plans (IEP)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 multisensory teaching methods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Introduce assistive technologies </a:t>
            </a:r>
          </a:p>
        </p:txBody>
      </p:sp>
      <p:pic>
        <p:nvPicPr>
          <p:cNvPr id="4099" name="Picture 3" descr="A group of special students doing learning activities in a special classroom">
            <a:extLst>
              <a:ext uri="{FF2B5EF4-FFF2-40B4-BE49-F238E27FC236}">
                <a16:creationId xmlns:a16="http://schemas.microsoft.com/office/drawing/2014/main" id="{98C6CDE0-5CF4-B741-6FD9-2347B2C8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82" y="2011240"/>
            <a:ext cx="4286216" cy="34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1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480" y="540702"/>
            <a:ext cx="50063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PROTOTYPE</a:t>
            </a:r>
            <a:endParaRPr sz="3200" b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838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500298" y="6324600"/>
            <a:ext cx="5857916" cy="365125"/>
          </a:xfrm>
        </p:spPr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5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524000"/>
            <a:ext cx="3981448" cy="28315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en-US" sz="2000" dirty="0"/>
              <a:t>Teacher designs small classroom interventions:</a:t>
            </a:r>
          </a:p>
          <a:p>
            <a:endParaRPr lang="en-US" sz="2000" dirty="0"/>
          </a:p>
          <a:p>
            <a:r>
              <a:rPr lang="en-US" sz="2000" dirty="0"/>
              <a:t>Conduct activity-based learning sessions </a:t>
            </a:r>
          </a:p>
          <a:p>
            <a:endParaRPr lang="en-US" sz="2000" dirty="0"/>
          </a:p>
          <a:p>
            <a:r>
              <a:rPr lang="en-US" sz="2000" dirty="0"/>
              <a:t>Use flashcards, audio-visual tools </a:t>
            </a:r>
          </a:p>
          <a:p>
            <a:r>
              <a:rPr lang="en-US" sz="2000" dirty="0"/>
              <a:t>Create flexible seating arrangements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1" name="AutoShape 3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AutoShape 5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Classical Conditioning Pavlovian Respondent Conditioning Learningஸ்டாக்  வெக்டர் (உரிமைத்தொகை இல்லாதது) 1944127039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Special education classroom: teacher and student">
            <a:extLst>
              <a:ext uri="{FF2B5EF4-FFF2-40B4-BE49-F238E27FC236}">
                <a16:creationId xmlns:a16="http://schemas.microsoft.com/office/drawing/2014/main" id="{9DDED0FC-7211-8D92-E286-F384711B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7" y="1600484"/>
            <a:ext cx="4572001" cy="38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480" y="326388"/>
            <a:ext cx="51025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REAL TIME SITUTATION</a:t>
            </a:r>
            <a:endParaRPr sz="32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8382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02074" y="6106971"/>
            <a:ext cx="6072230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6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286" y="2406284"/>
            <a:ext cx="3206730" cy="102271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en-US" sz="2000" dirty="0"/>
              <a:t>A teacher identifies that a child with a learning disability struggles to read.</a:t>
            </a:r>
            <a:endParaRPr lang="ta-IN" sz="20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0" name="AutoShape 2" descr="காட்சி கற்பவர்கள்: வெற்றிகரமான கல்விப் பயணத்தை அடைவதற்கான பண்புகள் மற்றும்  உத்திகள் - அஹாஸ்லைட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காட்சி கற்பவர்கள்: வெற்றிகரமான கல்விப் பயணத்தை அடைவதற்கான பண்புகள் மற்றும்  உத்திகள் - அஹாஸ்லைட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One on one teaching help">
            <a:extLst>
              <a:ext uri="{FF2B5EF4-FFF2-40B4-BE49-F238E27FC236}">
                <a16:creationId xmlns:a16="http://schemas.microsoft.com/office/drawing/2014/main" id="{AE4C4B37-E475-1F43-B3B9-D760154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03" y="1300131"/>
            <a:ext cx="4371065" cy="39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488" y="397826"/>
            <a:ext cx="34660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TEST</a:t>
            </a:r>
            <a:endParaRPr sz="3200" b="1"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91680" y="6248400"/>
            <a:ext cx="614366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7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710B5F9-D0B8-4075-2E6C-2440C1BB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647136"/>
            <a:ext cx="3059832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performance before and after strategies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 feedback from students and parents </a:t>
            </a:r>
          </a:p>
        </p:txBody>
      </p:sp>
      <p:pic>
        <p:nvPicPr>
          <p:cNvPr id="10244" name="Picture 4" descr="Guía para la autoevaluación de la práctica inclusiva en la escuela - Educrea">
            <a:extLst>
              <a:ext uri="{FF2B5EF4-FFF2-40B4-BE49-F238E27FC236}">
                <a16:creationId xmlns:a16="http://schemas.microsoft.com/office/drawing/2014/main" id="{3D950723-0D35-52FE-B5DF-45DB0ADC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34243"/>
            <a:ext cx="46748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542" y="522570"/>
            <a:ext cx="80715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IN" sz="3200" b="1" dirty="0"/>
              <a:t>MINDMAP</a:t>
            </a:r>
            <a:endParaRPr lang="en-US" sz="3200" b="1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3810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75656" y="5991225"/>
            <a:ext cx="6315044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smtClean="0"/>
              <a:pPr marL="12700">
                <a:lnSpc>
                  <a:spcPts val="1410"/>
                </a:lnSpc>
              </a:pPr>
              <a:t>8</a:t>
            </a:fld>
            <a:r>
              <a:rPr lang="en-IN" spc="-25" dirty="0"/>
              <a:t>/12</a:t>
            </a:r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0AD4E-30E9-1A53-A964-A62692428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12"/>
            <a:ext cx="8460432" cy="4626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67773"/>
            <a:ext cx="80715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CASE 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2286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54291" y="6313775"/>
            <a:ext cx="5978301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lang="en-IN" spc="-25" dirty="0"/>
              <a:t>9/12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flipH="1">
            <a:off x="597709" y="1172778"/>
            <a:ext cx="3929094" cy="447879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en-US" sz="2000" dirty="0"/>
              <a:t>A child with a learning disability in Class VI avoids group activities and struggles to complete tasks.</a:t>
            </a:r>
          </a:p>
          <a:p>
            <a:endParaRPr lang="en-US" sz="2000" dirty="0"/>
          </a:p>
          <a:p>
            <a:r>
              <a:rPr lang="en-US" sz="2000" b="1" dirty="0"/>
              <a:t>Task:</a:t>
            </a:r>
          </a:p>
          <a:p>
            <a:r>
              <a:rPr lang="en-US" sz="2000" dirty="0"/>
              <a:t>How will you observe and understand the child? </a:t>
            </a:r>
          </a:p>
          <a:p>
            <a:endParaRPr lang="en-US" sz="2000" dirty="0"/>
          </a:p>
          <a:p>
            <a:r>
              <a:rPr lang="en-US" sz="2000" dirty="0"/>
              <a:t>What strategies will you use to support learning? </a:t>
            </a:r>
          </a:p>
          <a:p>
            <a:endParaRPr lang="en-US" sz="2000" dirty="0"/>
          </a:p>
          <a:p>
            <a:r>
              <a:rPr lang="en-US" sz="2000" dirty="0"/>
              <a:t>How will you improve participation and confidence?</a:t>
            </a:r>
          </a:p>
          <a:p>
            <a:endParaRPr lang="en-US"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8194" name="Picture 2" descr="10 Ways to Help Shy Children Reach Their Full Potential">
            <a:extLst>
              <a:ext uri="{FF2B5EF4-FFF2-40B4-BE49-F238E27FC236}">
                <a16:creationId xmlns:a16="http://schemas.microsoft.com/office/drawing/2014/main" id="{894C4B2E-FEFD-B6F1-AAE7-F4D332FA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4488"/>
            <a:ext cx="3528984" cy="37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599</Words>
  <Application>Microsoft Office PowerPoint</Application>
  <PresentationFormat>On-screen Show (4:3)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Dr.SNS COLLEGE OF EDUCATION</vt:lpstr>
      <vt:lpstr>EMPATHY</vt:lpstr>
      <vt:lpstr>DEFINE</vt:lpstr>
      <vt:lpstr>IDEATE</vt:lpstr>
      <vt:lpstr>PROTOTYPE</vt:lpstr>
      <vt:lpstr>REAL TIME SITUTATION</vt:lpstr>
      <vt:lpstr>TEST</vt:lpstr>
      <vt:lpstr>MINDMAP</vt:lpstr>
      <vt:lpstr>CASE STUDY</vt:lpstr>
      <vt:lpstr>PUZZLE</vt:lpstr>
      <vt:lpstr>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Sri gokul R</dc:creator>
  <cp:lastModifiedBy>Sri gokul R</cp:lastModifiedBy>
  <cp:revision>107</cp:revision>
  <dcterms:created xsi:type="dcterms:W3CDTF">2025-10-29T07:27:21Z</dcterms:created>
  <dcterms:modified xsi:type="dcterms:W3CDTF">2026-04-13T13:19:12Z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2025-10-29T00:00:00Z</vt:filetime>
  </property>
  <property fmtid="{D5CDD505-2E9C-101B-9397-08002B2CF9AE}" pid="5" name="Producer">
    <vt:lpwstr>www.ilovepdf.com</vt:lpwstr>
  </property>
</Properties>
</file>