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798" r:id="rId1"/>
  </p:sldMasterIdLst>
  <p:notesMasterIdLst>
    <p:notesMasterId r:id="rId14"/>
  </p:notesMasterIdLst>
  <p:sldIdLst>
    <p:sldId id="256" r:id="rId2"/>
    <p:sldId id="258" r:id="rId3"/>
    <p:sldId id="259" r:id="rId4"/>
    <p:sldId id="273" r:id="rId5"/>
    <p:sldId id="262" r:id="rId6"/>
    <p:sldId id="272" r:id="rId7"/>
    <p:sldId id="263" r:id="rId8"/>
    <p:sldId id="264" r:id="rId9"/>
    <p:sldId id="265" r:id="rId10"/>
    <p:sldId id="266" r:id="rId11"/>
    <p:sldId id="268" r:id="rId12"/>
    <p:sldId id="271" r:id="rId13"/>
  </p:sldIdLst>
  <p:sldSz cx="9144000" cy="6858000" type="screen4x3"/>
  <p:notesSz cx="9144000" cy="68580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7974" autoAdjust="0"/>
  </p:normalViewPr>
  <p:slideViewPr>
    <p:cSldViewPr>
      <p:cViewPr varScale="1">
        <p:scale>
          <a:sx n="72" d="100"/>
          <a:sy n="72" d="100"/>
        </p:scale>
        <p:origin x="1042" y="9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6FB1FD-6EF6-4987-A666-7CBAB413859C}" type="datetimeFigureOut">
              <a:rPr lang="en-US" smtClean="0"/>
              <a:pPr/>
              <a:t>4/13/2026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4350"/>
            <a:ext cx="3429000" cy="2571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13513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D8028E0-51B2-477C-B169-2FED8B9838A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8028E0-51B2-477C-B169-2FED8B9838A4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D8028E0-51B2-477C-B169-2FED8B9838A4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49542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12700">
              <a:lnSpc>
                <a:spcPts val="1240"/>
              </a:lnSpc>
            </a:pPr>
            <a:endParaRPr lang="en-US" spc="-10" dirty="0">
              <a:latin typeface="Calibri"/>
              <a:cs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Dr.SNS COE/SEM-I/Pedagogy of Tamil /UNIT - 1 /</a:t>
            </a:r>
            <a:r>
              <a:rPr lang="ta-IN"/>
              <a:t>ஒழுக்கப் பண்புகளை வலியுறுத்தல்/ </a:t>
            </a:r>
            <a:r>
              <a:rPr lang="en-US"/>
              <a:t>R.AMUTHA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88900">
              <a:lnSpc>
                <a:spcPts val="1240"/>
              </a:lnSpc>
            </a:pPr>
            <a:fld id="{81D60167-4931-47E6-BA6A-407CBD079E47}" type="slidenum">
              <a:rPr lang="en-US" spc="-50" smtClean="0">
                <a:latin typeface="Calibri"/>
                <a:cs typeface="Calibri"/>
              </a:rPr>
              <a:pPr marL="88900">
                <a:lnSpc>
                  <a:spcPts val="1240"/>
                </a:lnSpc>
              </a:pPr>
              <a:t>‹#›</a:t>
            </a:fld>
            <a:endParaRPr lang="en-US" spc="-50" dirty="0">
              <a:latin typeface="Calibri"/>
              <a:cs typeface="Calibri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12700">
              <a:lnSpc>
                <a:spcPts val="1240"/>
              </a:lnSpc>
            </a:pPr>
            <a:endParaRPr lang="en-US" spc="-10" dirty="0">
              <a:latin typeface="Calibri"/>
              <a:cs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Dr.SNS COE/SEM-I/Pedagogy of Tamil /UNIT - 1 /</a:t>
            </a:r>
            <a:r>
              <a:rPr lang="ta-IN"/>
              <a:t>ஒழுக்கப் பண்புகளை வலியுறுத்தல்/ </a:t>
            </a:r>
            <a:r>
              <a:rPr lang="en-US"/>
              <a:t>R.AMUTHA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88900">
              <a:lnSpc>
                <a:spcPts val="1240"/>
              </a:lnSpc>
            </a:pPr>
            <a:fld id="{81D60167-4931-47E6-BA6A-407CBD079E47}" type="slidenum">
              <a:rPr lang="en-US" spc="-50" smtClean="0">
                <a:latin typeface="Calibri"/>
                <a:cs typeface="Calibri"/>
              </a:rPr>
              <a:pPr marL="88900">
                <a:lnSpc>
                  <a:spcPts val="1240"/>
                </a:lnSpc>
              </a:pPr>
              <a:t>‹#›</a:t>
            </a:fld>
            <a:endParaRPr lang="en-US" spc="-50" dirty="0">
              <a:latin typeface="Calibri"/>
              <a:cs typeface="Calibri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12700">
              <a:lnSpc>
                <a:spcPts val="1240"/>
              </a:lnSpc>
            </a:pPr>
            <a:endParaRPr lang="en-US" spc="-10" dirty="0">
              <a:latin typeface="Calibri"/>
              <a:cs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Dr.SNS COE/SEM-I/Pedagogy of Tamil /UNIT - 1 /</a:t>
            </a:r>
            <a:r>
              <a:rPr lang="ta-IN"/>
              <a:t>ஒழுக்கப் பண்புகளை வலியுறுத்தல்/ </a:t>
            </a:r>
            <a:r>
              <a:rPr lang="en-US"/>
              <a:t>R.AMUTHA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88900">
              <a:lnSpc>
                <a:spcPts val="1240"/>
              </a:lnSpc>
            </a:pPr>
            <a:fld id="{81D60167-4931-47E6-BA6A-407CBD079E47}" type="slidenum">
              <a:rPr lang="en-US" spc="-50" smtClean="0">
                <a:latin typeface="Calibri"/>
                <a:cs typeface="Calibri"/>
              </a:rPr>
              <a:pPr marL="88900">
                <a:lnSpc>
                  <a:spcPts val="1240"/>
                </a:lnSpc>
              </a:pPr>
              <a:t>‹#›</a:t>
            </a:fld>
            <a:endParaRPr lang="en-US" spc="-50" dirty="0">
              <a:latin typeface="Calibri"/>
              <a:cs typeface="Calibri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12700">
              <a:lnSpc>
                <a:spcPts val="1240"/>
              </a:lnSpc>
            </a:pPr>
            <a:endParaRPr lang="en-US" spc="-10" dirty="0">
              <a:latin typeface="Calibri"/>
              <a:cs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Dr.SNS COE/SEM-I/Pedagogy of Tamil /UNIT - 1 /</a:t>
            </a:r>
            <a:r>
              <a:rPr lang="ta-IN"/>
              <a:t>ஒழுக்கப் பண்புகளை வலியுறுத்தல்/ </a:t>
            </a:r>
            <a:r>
              <a:rPr lang="en-US"/>
              <a:t>R.AMUTHA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88900">
              <a:lnSpc>
                <a:spcPts val="1240"/>
              </a:lnSpc>
            </a:pPr>
            <a:fld id="{81D60167-4931-47E6-BA6A-407CBD079E47}" type="slidenum">
              <a:rPr lang="en-US" spc="-50" smtClean="0">
                <a:latin typeface="Calibri"/>
                <a:cs typeface="Calibri"/>
              </a:rPr>
              <a:pPr marL="88900">
                <a:lnSpc>
                  <a:spcPts val="1240"/>
                </a:lnSpc>
              </a:pPr>
              <a:t>‹#›</a:t>
            </a:fld>
            <a:endParaRPr lang="en-US" spc="-50" dirty="0">
              <a:latin typeface="Calibri"/>
              <a:cs typeface="Calibri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12700">
              <a:lnSpc>
                <a:spcPts val="1240"/>
              </a:lnSpc>
            </a:pPr>
            <a:endParaRPr lang="en-US" spc="-10" dirty="0">
              <a:latin typeface="Calibri"/>
              <a:cs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Dr.SNS COE/SEM-I/Pedagogy of Tamil /UNIT - 1 /</a:t>
            </a:r>
            <a:r>
              <a:rPr lang="ta-IN"/>
              <a:t>ஒழுக்கப் பண்புகளை வலியுறுத்தல்/ </a:t>
            </a:r>
            <a:r>
              <a:rPr lang="en-US"/>
              <a:t>R.AMUTHA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88900">
              <a:lnSpc>
                <a:spcPts val="1240"/>
              </a:lnSpc>
            </a:pPr>
            <a:fld id="{81D60167-4931-47E6-BA6A-407CBD079E47}" type="slidenum">
              <a:rPr lang="en-US" spc="-50" smtClean="0">
                <a:latin typeface="Calibri"/>
                <a:cs typeface="Calibri"/>
              </a:rPr>
              <a:pPr marL="88900">
                <a:lnSpc>
                  <a:spcPts val="1240"/>
                </a:lnSpc>
              </a:pPr>
              <a:t>‹#›</a:t>
            </a:fld>
            <a:endParaRPr lang="en-US" spc="-50" dirty="0">
              <a:latin typeface="Calibri"/>
              <a:cs typeface="Calibri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12700">
              <a:lnSpc>
                <a:spcPts val="1240"/>
              </a:lnSpc>
            </a:pPr>
            <a:endParaRPr lang="en-US" spc="-10" dirty="0">
              <a:latin typeface="Calibri"/>
              <a:cs typeface="Calibri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Dr.SNS COE/SEM-I/Pedagogy of Tamil /UNIT - 1 /</a:t>
            </a:r>
            <a:r>
              <a:rPr lang="ta-IN"/>
              <a:t>ஒழுக்கப் பண்புகளை வலியுறுத்தல்/ </a:t>
            </a:r>
            <a:r>
              <a:rPr lang="en-US"/>
              <a:t>R.AMUTHA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88900">
              <a:lnSpc>
                <a:spcPts val="1240"/>
              </a:lnSpc>
            </a:pPr>
            <a:fld id="{81D60167-4931-47E6-BA6A-407CBD079E47}" type="slidenum">
              <a:rPr lang="en-US" spc="-50" smtClean="0">
                <a:latin typeface="Calibri"/>
                <a:cs typeface="Calibri"/>
              </a:rPr>
              <a:pPr marL="88900">
                <a:lnSpc>
                  <a:spcPts val="1240"/>
                </a:lnSpc>
              </a:pPr>
              <a:t>‹#›</a:t>
            </a:fld>
            <a:endParaRPr lang="en-US" spc="-50" dirty="0">
              <a:latin typeface="Calibri"/>
              <a:cs typeface="Calibri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12700">
              <a:lnSpc>
                <a:spcPts val="1240"/>
              </a:lnSpc>
            </a:pPr>
            <a:endParaRPr lang="en-US" spc="-10" dirty="0">
              <a:latin typeface="Calibri"/>
              <a:cs typeface="Calibri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Dr.SNS COE/SEM-I/Pedagogy of Tamil /UNIT - 1 /</a:t>
            </a:r>
            <a:r>
              <a:rPr lang="ta-IN"/>
              <a:t>ஒழுக்கப் பண்புகளை வலியுறுத்தல்/ </a:t>
            </a:r>
            <a:r>
              <a:rPr lang="en-US"/>
              <a:t>R.AMUTHA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88900">
              <a:lnSpc>
                <a:spcPts val="1240"/>
              </a:lnSpc>
            </a:pPr>
            <a:fld id="{81D60167-4931-47E6-BA6A-407CBD079E47}" type="slidenum">
              <a:rPr lang="en-US" spc="-50" smtClean="0">
                <a:latin typeface="Calibri"/>
                <a:cs typeface="Calibri"/>
              </a:rPr>
              <a:pPr marL="88900">
                <a:lnSpc>
                  <a:spcPts val="1240"/>
                </a:lnSpc>
              </a:pPr>
              <a:t>‹#›</a:t>
            </a:fld>
            <a:endParaRPr lang="en-US" spc="-50" dirty="0">
              <a:latin typeface="Calibri"/>
              <a:cs typeface="Calibri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12700">
              <a:lnSpc>
                <a:spcPts val="1240"/>
              </a:lnSpc>
            </a:pPr>
            <a:endParaRPr lang="en-US" spc="-10" dirty="0">
              <a:latin typeface="Calibri"/>
              <a:cs typeface="Calibri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Dr.SNS COE/SEM-I/Pedagogy of Tamil /UNIT - 1 /</a:t>
            </a:r>
            <a:r>
              <a:rPr lang="ta-IN"/>
              <a:t>ஒழுக்கப் பண்புகளை வலியுறுத்தல்/ </a:t>
            </a:r>
            <a:r>
              <a:rPr lang="en-US"/>
              <a:t>R.AMUTHA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88900">
              <a:lnSpc>
                <a:spcPts val="1240"/>
              </a:lnSpc>
            </a:pPr>
            <a:fld id="{81D60167-4931-47E6-BA6A-407CBD079E47}" type="slidenum">
              <a:rPr lang="en-US" spc="-50" smtClean="0">
                <a:latin typeface="Calibri"/>
                <a:cs typeface="Calibri"/>
              </a:rPr>
              <a:pPr marL="88900">
                <a:lnSpc>
                  <a:spcPts val="1240"/>
                </a:lnSpc>
              </a:pPr>
              <a:t>‹#›</a:t>
            </a:fld>
            <a:endParaRPr lang="en-US" spc="-50" dirty="0">
              <a:latin typeface="Calibri"/>
              <a:cs typeface="Calibri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12700">
              <a:lnSpc>
                <a:spcPts val="1240"/>
              </a:lnSpc>
            </a:pPr>
            <a:endParaRPr lang="en-US" spc="-10" dirty="0">
              <a:latin typeface="Calibri"/>
              <a:cs typeface="Calibri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Dr.SNS COE/SEM-I/Pedagogy of Tamil /UNIT - 1 /</a:t>
            </a:r>
            <a:r>
              <a:rPr lang="ta-IN"/>
              <a:t>ஒழுக்கப் பண்புகளை வலியுறுத்தல்/ </a:t>
            </a:r>
            <a:r>
              <a:rPr lang="en-US"/>
              <a:t>R.AMUTHA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88900">
              <a:lnSpc>
                <a:spcPts val="1240"/>
              </a:lnSpc>
            </a:pPr>
            <a:fld id="{81D60167-4931-47E6-BA6A-407CBD079E47}" type="slidenum">
              <a:rPr lang="en-US" spc="-50" smtClean="0">
                <a:latin typeface="Calibri"/>
                <a:cs typeface="Calibri"/>
              </a:rPr>
              <a:pPr marL="88900">
                <a:lnSpc>
                  <a:spcPts val="1240"/>
                </a:lnSpc>
              </a:pPr>
              <a:t>‹#›</a:t>
            </a:fld>
            <a:endParaRPr lang="en-US" spc="-50" dirty="0">
              <a:latin typeface="Calibri"/>
              <a:cs typeface="Calibri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12700">
              <a:lnSpc>
                <a:spcPts val="1240"/>
              </a:lnSpc>
            </a:pPr>
            <a:endParaRPr lang="en-US" spc="-10" dirty="0">
              <a:latin typeface="Calibri"/>
              <a:cs typeface="Calibri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Dr.SNS COE/SEM-I/Pedagogy of Tamil /UNIT - 1 /</a:t>
            </a:r>
            <a:r>
              <a:rPr lang="ta-IN"/>
              <a:t>ஒழுக்கப் பண்புகளை வலியுறுத்தல்/ </a:t>
            </a:r>
            <a:r>
              <a:rPr lang="en-US"/>
              <a:t>R.AMUTHA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88900">
              <a:lnSpc>
                <a:spcPts val="1240"/>
              </a:lnSpc>
            </a:pPr>
            <a:fld id="{81D60167-4931-47E6-BA6A-407CBD079E47}" type="slidenum">
              <a:rPr lang="en-US" spc="-50" smtClean="0">
                <a:latin typeface="Calibri"/>
                <a:cs typeface="Calibri"/>
              </a:rPr>
              <a:pPr marL="88900">
                <a:lnSpc>
                  <a:spcPts val="1240"/>
                </a:lnSpc>
              </a:pPr>
              <a:t>‹#›</a:t>
            </a:fld>
            <a:endParaRPr lang="en-US" spc="-50" dirty="0">
              <a:latin typeface="Calibri"/>
              <a:cs typeface="Calibri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12700">
              <a:lnSpc>
                <a:spcPts val="1240"/>
              </a:lnSpc>
            </a:pPr>
            <a:endParaRPr lang="en-US" spc="-10" dirty="0">
              <a:latin typeface="Calibri"/>
              <a:cs typeface="Calibri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Dr.SNS COE/SEM-I/Pedagogy of Tamil /UNIT - 1 /</a:t>
            </a:r>
            <a:r>
              <a:rPr lang="ta-IN"/>
              <a:t>ஒழுக்கப் பண்புகளை வலியுறுத்தல்/ </a:t>
            </a:r>
            <a:r>
              <a:rPr lang="en-US"/>
              <a:t>R.AMUTHA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88900">
              <a:lnSpc>
                <a:spcPts val="1240"/>
              </a:lnSpc>
            </a:pPr>
            <a:fld id="{81D60167-4931-47E6-BA6A-407CBD079E47}" type="slidenum">
              <a:rPr lang="en-US" spc="-50" smtClean="0">
                <a:latin typeface="Calibri"/>
                <a:cs typeface="Calibri"/>
              </a:rPr>
              <a:pPr marL="88900">
                <a:lnSpc>
                  <a:spcPts val="1240"/>
                </a:lnSpc>
              </a:pPr>
              <a:t>‹#›</a:t>
            </a:fld>
            <a:endParaRPr lang="en-US" spc="-50" dirty="0">
              <a:latin typeface="Calibri"/>
              <a:cs typeface="Calibri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12700">
              <a:lnSpc>
                <a:spcPts val="1240"/>
              </a:lnSpc>
            </a:pPr>
            <a:endParaRPr lang="en-US" spc="-10" dirty="0">
              <a:latin typeface="Calibri"/>
              <a:cs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Dr.SNS COE/SEM-I/Pedagogy of Tamil /UNIT - 1 /</a:t>
            </a:r>
            <a:r>
              <a:rPr lang="ta-IN"/>
              <a:t>ஒழுக்கப் பண்புகளை வலியுறுத்தல்/ </a:t>
            </a:r>
            <a:r>
              <a:rPr lang="en-US"/>
              <a:t>R.AMUTHA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88900">
              <a:lnSpc>
                <a:spcPts val="1240"/>
              </a:lnSpc>
            </a:pPr>
            <a:fld id="{81D60167-4931-47E6-BA6A-407CBD079E47}" type="slidenum">
              <a:rPr lang="en-US" spc="-50" smtClean="0">
                <a:latin typeface="Calibri"/>
                <a:cs typeface="Calibri"/>
              </a:rPr>
              <a:pPr marL="88900">
                <a:lnSpc>
                  <a:spcPts val="1240"/>
                </a:lnSpc>
              </a:pPr>
              <a:t>‹#›</a:t>
            </a:fld>
            <a:endParaRPr lang="en-US" spc="-50" dirty="0">
              <a:latin typeface="Calibri"/>
              <a:cs typeface="Calibri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9" r:id="rId1"/>
    <p:sldLayoutId id="2147483800" r:id="rId2"/>
    <p:sldLayoutId id="2147483801" r:id="rId3"/>
    <p:sldLayoutId id="2147483802" r:id="rId4"/>
    <p:sldLayoutId id="2147483803" r:id="rId5"/>
    <p:sldLayoutId id="2147483804" r:id="rId6"/>
    <p:sldLayoutId id="2147483805" r:id="rId7"/>
    <p:sldLayoutId id="2147483806" r:id="rId8"/>
    <p:sldLayoutId id="2147483807" r:id="rId9"/>
    <p:sldLayoutId id="2147483808" r:id="rId10"/>
    <p:sldLayoutId id="2147483809" r:id="rId11"/>
  </p:sldLayoutIdLst>
  <p:hf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85800" y="838200"/>
            <a:ext cx="7671434" cy="574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b="1">
                <a:latin typeface="Times New Roman"/>
                <a:cs typeface="Times New Roman"/>
              </a:rPr>
              <a:t>D</a:t>
            </a:r>
            <a:r>
              <a:rPr lang="en-US" sz="3600" b="1" dirty="0"/>
              <a:t>r</a:t>
            </a:r>
            <a:r>
              <a:rPr sz="3600" b="1">
                <a:latin typeface="Times New Roman"/>
                <a:cs typeface="Times New Roman"/>
              </a:rPr>
              <a:t>.SNS</a:t>
            </a:r>
            <a:r>
              <a:rPr sz="3600" b="1" spc="-10">
                <a:latin typeface="Times New Roman"/>
                <a:cs typeface="Times New Roman"/>
              </a:rPr>
              <a:t> </a:t>
            </a:r>
            <a:r>
              <a:rPr sz="3600" b="1" dirty="0">
                <a:latin typeface="Times New Roman"/>
                <a:cs typeface="Times New Roman"/>
              </a:rPr>
              <a:t>COLLEGE</a:t>
            </a:r>
            <a:r>
              <a:rPr sz="3600" b="1" spc="-10" dirty="0">
                <a:latin typeface="Times New Roman"/>
                <a:cs typeface="Times New Roman"/>
              </a:rPr>
              <a:t> </a:t>
            </a:r>
            <a:r>
              <a:rPr sz="3600" b="1" dirty="0">
                <a:latin typeface="Times New Roman"/>
                <a:cs typeface="Times New Roman"/>
              </a:rPr>
              <a:t>OF</a:t>
            </a:r>
            <a:r>
              <a:rPr sz="3600" b="1" spc="-5" dirty="0">
                <a:latin typeface="Times New Roman"/>
                <a:cs typeface="Times New Roman"/>
              </a:rPr>
              <a:t> </a:t>
            </a:r>
            <a:r>
              <a:rPr sz="3600" b="1" spc="-10" dirty="0">
                <a:latin typeface="Times New Roman"/>
                <a:cs typeface="Times New Roman"/>
              </a:rPr>
              <a:t>EDUCATION</a:t>
            </a:r>
            <a:endParaRPr sz="3600">
              <a:latin typeface="Times New Roman"/>
              <a:cs typeface="Times New Roman"/>
            </a:endParaRP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12700">
              <a:lnSpc>
                <a:spcPts val="1240"/>
              </a:lnSpc>
            </a:pPr>
            <a:endParaRPr lang="en-US" spc="-10" dirty="0">
              <a:latin typeface="Calibri"/>
              <a:cs typeface="Calibri"/>
            </a:endParaRPr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Dr.SNS COE/SEM-I/Pedagogy of Tamil /UNIT - 1 /</a:t>
            </a:r>
            <a:r>
              <a:rPr lang="ta-IN"/>
              <a:t>ஒழுக்கப் பண்புகளை வலியுறுத்தல்/ </a:t>
            </a:r>
            <a:r>
              <a:rPr lang="en-US"/>
              <a:t>R.AMUTHA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88900">
              <a:lnSpc>
                <a:spcPts val="1240"/>
              </a:lnSpc>
            </a:pPr>
            <a:endParaRPr lang="en-US" spc="-50" dirty="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28596" y="1714488"/>
            <a:ext cx="8324880" cy="1348959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20100"/>
              </a:lnSpc>
              <a:spcBef>
                <a:spcPts val="95"/>
              </a:spcBef>
              <a:tabLst>
                <a:tab pos="1436370" algn="l"/>
              </a:tabLst>
            </a:pPr>
            <a:r>
              <a:rPr lang="ta-IN" sz="2400" b="1" dirty="0"/>
              <a:t>BD</a:t>
            </a:r>
            <a:r>
              <a:rPr lang="en-IN" sz="2400" b="1" dirty="0"/>
              <a:t>2TA</a:t>
            </a:r>
            <a:r>
              <a:rPr lang="en-US" sz="2400" b="1" dirty="0"/>
              <a:t> </a:t>
            </a:r>
            <a:r>
              <a:rPr lang="ta-IN" sz="2400" b="1" dirty="0"/>
              <a:t>: </a:t>
            </a:r>
            <a:r>
              <a:rPr lang="en-IN" sz="2400" b="1" dirty="0" err="1"/>
              <a:t>தமிழ்</a:t>
            </a:r>
            <a:r>
              <a:rPr lang="en-IN" sz="2400" b="1" dirty="0"/>
              <a:t> </a:t>
            </a:r>
            <a:r>
              <a:rPr lang="en-IN" sz="2400" b="1" dirty="0" err="1"/>
              <a:t>கற்பிக்கும்</a:t>
            </a:r>
            <a:r>
              <a:rPr lang="en-IN" sz="2400" b="1" dirty="0"/>
              <a:t> </a:t>
            </a:r>
            <a:r>
              <a:rPr lang="en-IN" sz="2400" b="1" dirty="0" err="1"/>
              <a:t>முறைகள்</a:t>
            </a:r>
            <a:r>
              <a:rPr lang="en-IN" sz="2400" b="1" dirty="0"/>
              <a:t> </a:t>
            </a:r>
            <a:endParaRPr lang="en-US" sz="2400" b="1" dirty="0"/>
          </a:p>
          <a:p>
            <a:pPr marL="12700" marR="5080">
              <a:lnSpc>
                <a:spcPct val="120100"/>
              </a:lnSpc>
              <a:spcBef>
                <a:spcPts val="95"/>
              </a:spcBef>
              <a:tabLst>
                <a:tab pos="1436370" algn="l"/>
              </a:tabLst>
            </a:pPr>
            <a:endParaRPr lang="en-US" sz="2400" b="1" dirty="0"/>
          </a:p>
          <a:p>
            <a:pPr marL="12700" marR="5080" rtl="0">
              <a:lnSpc>
                <a:spcPct val="120100"/>
              </a:lnSpc>
              <a:spcBef>
                <a:spcPts val="95"/>
              </a:spcBef>
              <a:tabLst>
                <a:tab pos="1436370" algn="l"/>
              </a:tabLst>
            </a:pPr>
            <a:r>
              <a:rPr lang="ta-IN" sz="2400" b="1" dirty="0"/>
              <a:t>தலைப்பு:</a:t>
            </a:r>
            <a:r>
              <a:rPr lang="en-IN" sz="2400" b="1" dirty="0"/>
              <a:t> </a:t>
            </a:r>
            <a:r>
              <a:rPr lang="ta-IN" sz="2400" b="1" dirty="0"/>
              <a:t>ஒழுக்கப் பண்புகளை வலியுறுத்தல்</a:t>
            </a:r>
            <a:endParaRPr lang="en-IN" sz="2400" b="1" dirty="0"/>
          </a:p>
        </p:txBody>
      </p:sp>
      <p:sp>
        <p:nvSpPr>
          <p:cNvPr id="4" name="object 4"/>
          <p:cNvSpPr txBox="1"/>
          <p:nvPr/>
        </p:nvSpPr>
        <p:spPr>
          <a:xfrm>
            <a:off x="609600" y="5410200"/>
            <a:ext cx="5669484" cy="1332416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lang="en-US" sz="2800" b="1" dirty="0">
                <a:latin typeface="Times New Roman"/>
                <a:cs typeface="Times New Roman"/>
              </a:rPr>
              <a:t>R.AMUTHA</a:t>
            </a:r>
            <a:endParaRPr lang="en-US" sz="2800" b="1" spc="-30" dirty="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lang="en-US" sz="2800" b="1" dirty="0">
                <a:latin typeface="Times New Roman"/>
                <a:cs typeface="Times New Roman"/>
              </a:rPr>
              <a:t>ASSISTANT PROFESSOR</a:t>
            </a:r>
            <a:r>
              <a:rPr lang="en-US" sz="2800" b="1" spc="-30" dirty="0">
                <a:latin typeface="Times New Roman"/>
                <a:cs typeface="Times New Roman"/>
              </a:rPr>
              <a:t> </a:t>
            </a:r>
          </a:p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lang="en-US" sz="2800" b="1" spc="-10" dirty="0" err="1">
                <a:latin typeface="Times New Roman"/>
                <a:cs typeface="Times New Roman"/>
              </a:rPr>
              <a:t>Dr.SNSCE</a:t>
            </a:r>
            <a:endParaRPr lang="en-US" sz="2800" dirty="0">
              <a:latin typeface="Times New Roman"/>
              <a:cs typeface="Times New Roman"/>
            </a:endParaRPr>
          </a:p>
        </p:txBody>
      </p:sp>
      <p:pic>
        <p:nvPicPr>
          <p:cNvPr id="5" name="object 5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7930895" y="0"/>
            <a:ext cx="1213103" cy="713232"/>
          </a:xfrm>
          <a:prstGeom prst="rect">
            <a:avLst/>
          </a:prstGeom>
        </p:spPr>
      </p:pic>
      <p:cxnSp>
        <p:nvCxnSpPr>
          <p:cNvPr id="7" name="Straight Connector 6"/>
          <p:cNvCxnSpPr/>
          <p:nvPr/>
        </p:nvCxnSpPr>
        <p:spPr>
          <a:xfrm>
            <a:off x="0" y="5105400"/>
            <a:ext cx="9144000" cy="7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338" name="AutoShape 2" descr="What is Micro Teaching and Why It's ...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835511FF-84AD-439E-F6C9-AB9E81C8238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24921" y="3422656"/>
            <a:ext cx="3290843" cy="2520280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072488" y="441165"/>
            <a:ext cx="8071510" cy="916148"/>
          </a:xfrm>
          <a:prstGeom prst="rect">
            <a:avLst/>
          </a:prstGeom>
        </p:spPr>
        <p:txBody>
          <a:bodyPr vert="horz" wrap="square" lIns="0" tIns="53848" rIns="0" bIns="0" rtlCol="0">
            <a:spAutoFit/>
          </a:bodyPr>
          <a:lstStyle/>
          <a:p>
            <a:pPr lvl="0" eaLnBrk="0" fontAlgn="base" hangingPunct="0">
              <a:spcAft>
                <a:spcPct val="0"/>
              </a:spcAft>
            </a:pPr>
            <a:r>
              <a:rPr lang="ta-IN" altLang="en-US" sz="2800" b="1" dirty="0">
                <a:latin typeface="Arial" panose="020B0604020202020204" pitchFamily="34" charset="0"/>
              </a:rPr>
              <a:t>புதிர் </a:t>
            </a:r>
            <a:r>
              <a:rPr lang="en-US" altLang="en-US" sz="2800" b="1" dirty="0">
                <a:latin typeface="Arial" panose="020B0604020202020204" pitchFamily="34" charset="0"/>
                <a:cs typeface="Latha" panose="020B0604020202020204" pitchFamily="34" charset="0"/>
              </a:rPr>
              <a:t>– “</a:t>
            </a:r>
            <a:r>
              <a:rPr lang="ta-IN" altLang="en-US" sz="2800" b="1" dirty="0">
                <a:latin typeface="Arial" panose="020B0604020202020204" pitchFamily="34" charset="0"/>
              </a:rPr>
              <a:t>கண்டுபிடி</a:t>
            </a:r>
            <a:r>
              <a:rPr lang="en-US" altLang="en-US" sz="2800" b="1" dirty="0">
                <a:latin typeface="Arial" panose="020B0604020202020204" pitchFamily="34" charset="0"/>
                <a:cs typeface="Latha" panose="020B0604020202020204" pitchFamily="34" charset="0"/>
              </a:rPr>
              <a:t>!”</a:t>
            </a:r>
            <a:br>
              <a:rPr lang="en-US" altLang="en-US" sz="2800" b="1" dirty="0">
                <a:latin typeface="Arial" panose="020B0604020202020204" pitchFamily="34" charset="0"/>
              </a:rPr>
            </a:br>
            <a:endParaRPr lang="en-US" altLang="en-US" sz="2800" dirty="0">
              <a:latin typeface="Arial" panose="020B0604020202020204" pitchFamily="34" charset="0"/>
            </a:endParaRPr>
          </a:p>
        </p:txBody>
      </p:sp>
      <p:sp>
        <p:nvSpPr>
          <p:cNvPr id="6" name="object 6"/>
          <p:cNvSpPr txBox="1">
            <a:spLocks noGrp="1"/>
          </p:cNvSpPr>
          <p:nvPr>
            <p:ph type="dt" sz="half" idx="10"/>
          </p:nvPr>
        </p:nvSpPr>
        <p:spPr>
          <a:xfrm>
            <a:off x="228600" y="6248400"/>
            <a:ext cx="1920240" cy="36576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10"/>
              </a:lnSpc>
            </a:pPr>
            <a:endParaRPr spc="-10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1833522" y="6096133"/>
            <a:ext cx="5786478" cy="365125"/>
          </a:xfrm>
        </p:spPr>
        <p:txBody>
          <a:bodyPr/>
          <a:lstStyle/>
          <a:p>
            <a:r>
              <a:rPr lang="en-US" dirty="0" err="1">
                <a:solidFill>
                  <a:schemeClr val="bg2"/>
                </a:solidFill>
              </a:rPr>
              <a:t>Dr.SNS</a:t>
            </a:r>
            <a:r>
              <a:rPr lang="en-US" dirty="0">
                <a:solidFill>
                  <a:schemeClr val="bg2"/>
                </a:solidFill>
              </a:rPr>
              <a:t> COE/SEM-I/Pedagogy of Tamil /UNIT - 1 /</a:t>
            </a:r>
            <a:r>
              <a:rPr lang="ta-IN" dirty="0">
                <a:solidFill>
                  <a:schemeClr val="bg2"/>
                </a:solidFill>
              </a:rPr>
              <a:t>ஒழுக்கப் பண்புகளை வலியுறுத்தல்/ </a:t>
            </a:r>
            <a:r>
              <a:rPr lang="en-US" dirty="0">
                <a:solidFill>
                  <a:schemeClr val="bg2"/>
                </a:solidFill>
              </a:rPr>
              <a:t>R.AMUTHA</a:t>
            </a:r>
          </a:p>
        </p:txBody>
      </p:sp>
      <p:sp>
        <p:nvSpPr>
          <p:cNvPr id="7" name="object 7"/>
          <p:cNvSpPr txBox="1"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10"/>
              </a:lnSpc>
            </a:pPr>
            <a:fld id="{81D60167-4931-47E6-BA6A-407CBD079E47}" type="slidenum">
              <a:rPr spc="-25" dirty="0"/>
              <a:pPr marL="12700">
                <a:lnSpc>
                  <a:spcPts val="1410"/>
                </a:lnSpc>
              </a:pPr>
              <a:t>10</a:t>
            </a:fld>
            <a:endParaRPr spc="-25" dirty="0"/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930895" y="0"/>
            <a:ext cx="1213103" cy="713232"/>
          </a:xfrm>
          <a:prstGeom prst="rect">
            <a:avLst/>
          </a:prstGeom>
        </p:spPr>
      </p:pic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5C1F7903-0A1F-03B0-D4E4-5AC609E61E7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84963644"/>
              </p:ext>
            </p:extLst>
          </p:nvPr>
        </p:nvGraphicFramePr>
        <p:xfrm>
          <a:off x="609600" y="3924812"/>
          <a:ext cx="8229600" cy="1463040"/>
        </p:xfrm>
        <a:graphic>
          <a:graphicData uri="http://schemas.openxmlformats.org/drawingml/2006/table">
            <a:tbl>
              <a:tblPr/>
              <a:tblGrid>
                <a:gridCol w="4114800">
                  <a:extLst>
                    <a:ext uri="{9D8B030D-6E8A-4147-A177-3AD203B41FA5}">
                      <a16:colId xmlns:a16="http://schemas.microsoft.com/office/drawing/2014/main" val="1458596229"/>
                    </a:ext>
                  </a:extLst>
                </a:gridCol>
                <a:gridCol w="4114800">
                  <a:extLst>
                    <a:ext uri="{9D8B030D-6E8A-4147-A177-3AD203B41FA5}">
                      <a16:colId xmlns:a16="http://schemas.microsoft.com/office/drawing/2014/main" val="3182443387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ta-IN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ta-IN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5740782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ta-IN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ta-IN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1712738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ta-IN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ta-IN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6796487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ta-IN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ta-IN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73179782"/>
                  </a:ext>
                </a:extLst>
              </a:tr>
            </a:tbl>
          </a:graphicData>
        </a:graphic>
      </p:graphicFrame>
      <p:sp>
        <p:nvSpPr>
          <p:cNvPr id="11" name="Content Placeholder 10"/>
          <p:cNvSpPr>
            <a:spLocks noGrp="1"/>
          </p:cNvSpPr>
          <p:nvPr>
            <p:ph idx="1"/>
          </p:nvPr>
        </p:nvSpPr>
        <p:spPr>
          <a:xfrm>
            <a:off x="457200" y="1385471"/>
            <a:ext cx="4430866" cy="335758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IN" sz="2000" b="1" dirty="0"/>
              <a:t>Content:</a:t>
            </a:r>
            <a:endParaRPr lang="en-IN" sz="2000" dirty="0"/>
          </a:p>
          <a:p>
            <a:r>
              <a:rPr lang="en-IN" sz="2000" dirty="0"/>
              <a:t>“</a:t>
            </a:r>
            <a:r>
              <a:rPr lang="ta-IN" sz="2000" dirty="0"/>
              <a:t>நான் எப்போதும் உண்மையை பேசுவேன்” → ? </a:t>
            </a:r>
          </a:p>
          <a:p>
            <a:r>
              <a:rPr lang="ta-IN" sz="2000" dirty="0"/>
              <a:t>“நான் பிறருக்கு உதவுவேன்” → ?</a:t>
            </a:r>
            <a:endParaRPr lang="en-IN" sz="2000" dirty="0"/>
          </a:p>
          <a:p>
            <a:pPr marL="0" indent="0">
              <a:buNone/>
            </a:pPr>
            <a:r>
              <a:rPr lang="ta-IN" sz="2000" dirty="0"/>
              <a:t> </a:t>
            </a:r>
          </a:p>
          <a:p>
            <a:pPr marL="0" indent="0">
              <a:buNone/>
            </a:pPr>
            <a:r>
              <a:rPr lang="en-IN" sz="2000" b="1" dirty="0"/>
              <a:t>Answers:</a:t>
            </a:r>
            <a:endParaRPr lang="en-IN" sz="2000" dirty="0"/>
          </a:p>
          <a:p>
            <a:r>
              <a:rPr lang="ta-IN" sz="2000" dirty="0"/>
              <a:t>நேர்மை </a:t>
            </a:r>
          </a:p>
          <a:p>
            <a:r>
              <a:rPr lang="ta-IN" sz="2000" dirty="0"/>
              <a:t>உதவி</a:t>
            </a:r>
          </a:p>
          <a:p>
            <a:endParaRPr lang="en-IN" sz="2000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C36539DD-C41E-5D2E-9EF7-8BF473DFF3D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43512" y="1700808"/>
            <a:ext cx="3443288" cy="3687044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a-IN" sz="2800" b="1" dirty="0"/>
              <a:t>ஒப்படைப்பு</a:t>
            </a:r>
            <a:endParaRPr lang="en-US" sz="2800" b="1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-225896" y="6400799"/>
            <a:ext cx="2133600" cy="365125"/>
          </a:xfrm>
        </p:spPr>
        <p:txBody>
          <a:bodyPr/>
          <a:lstStyle/>
          <a:p>
            <a:pPr marL="12700">
              <a:lnSpc>
                <a:spcPts val="1240"/>
              </a:lnSpc>
            </a:pPr>
            <a:endParaRPr lang="en-US" spc="-10" dirty="0">
              <a:latin typeface="Calibri"/>
              <a:cs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0587" y="6173787"/>
            <a:ext cx="5643602" cy="365125"/>
          </a:xfrm>
        </p:spPr>
        <p:txBody>
          <a:bodyPr/>
          <a:lstStyle/>
          <a:p>
            <a:r>
              <a:rPr lang="en-US" dirty="0" err="1">
                <a:solidFill>
                  <a:schemeClr val="bg2"/>
                </a:solidFill>
              </a:rPr>
              <a:t>Dr.SNS</a:t>
            </a:r>
            <a:r>
              <a:rPr lang="en-US" dirty="0">
                <a:solidFill>
                  <a:schemeClr val="bg2"/>
                </a:solidFill>
              </a:rPr>
              <a:t> COE/SEM-I/Pedagogy of Tamil /UNIT - 1 /</a:t>
            </a:r>
            <a:r>
              <a:rPr lang="ta-IN" dirty="0">
                <a:solidFill>
                  <a:schemeClr val="bg2"/>
                </a:solidFill>
              </a:rPr>
              <a:t>ஒழுக்கப் பண்புகளை வலியுறுத்தல்/ </a:t>
            </a:r>
            <a:r>
              <a:rPr lang="en-US" dirty="0">
                <a:solidFill>
                  <a:schemeClr val="bg2"/>
                </a:solidFill>
              </a:rPr>
              <a:t>R.AMUTHA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88900">
              <a:lnSpc>
                <a:spcPts val="1240"/>
              </a:lnSpc>
            </a:pPr>
            <a:fld id="{81D60167-4931-47E6-BA6A-407CBD079E47}" type="slidenum">
              <a:rPr lang="en-US" spc="-50" smtClean="0">
                <a:latin typeface="Calibri"/>
                <a:cs typeface="Calibri"/>
              </a:rPr>
              <a:pPr marL="88900">
                <a:lnSpc>
                  <a:spcPts val="1240"/>
                </a:lnSpc>
              </a:pPr>
              <a:t>11</a:t>
            </a:fld>
            <a:endParaRPr lang="en-US" spc="-50" dirty="0">
              <a:latin typeface="Calibri"/>
              <a:cs typeface="Calibri"/>
            </a:endParaRPr>
          </a:p>
        </p:txBody>
      </p:sp>
      <p:pic>
        <p:nvPicPr>
          <p:cNvPr id="7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930895" y="0"/>
            <a:ext cx="1213103" cy="713232"/>
          </a:xfrm>
          <a:prstGeom prst="rect">
            <a:avLst/>
          </a:prstGeom>
        </p:spPr>
      </p:pic>
      <p:sp>
        <p:nvSpPr>
          <p:cNvPr id="2050" name="AutoShape 2" descr="உணர்ச்சி நல்வாழ்வு &amp; மன ஆரோக்கியம்: நேர்மறை உணர்ச்சிகளின் நன்மைகள்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" name="Rectangle 2">
            <a:extLst>
              <a:ext uri="{FF2B5EF4-FFF2-40B4-BE49-F238E27FC236}">
                <a16:creationId xmlns:a16="http://schemas.microsoft.com/office/drawing/2014/main" id="{964B291A-11A6-C2B9-B4A9-4C7C4981BBDA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333375" y="1696583"/>
            <a:ext cx="3446537" cy="2031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ta-IN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Latha" panose="020B0604020202020204" pitchFamily="34" charset="0"/>
              </a:rPr>
              <a:t>ஒரு நல்ல செயலை எழுதுங்கள் </a:t>
            </a:r>
            <a:endParaRPr kumimoji="0" lang="en-IN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Latha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en-IN" altLang="en-US" sz="1800" dirty="0">
              <a:latin typeface="Arial" panose="020B0604020202020204" pitchFamily="34" charset="0"/>
              <a:cs typeface="Latha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ta-IN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Latha" panose="020B0604020202020204" pitchFamily="34" charset="0"/>
              </a:rPr>
              <a:t>உங்கள் வாழ்க்கையில் ஒரு நேர்மை அனுபவம் 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17CABCA1-1CBF-9EF3-B25F-082A142C458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1486" y="1268760"/>
            <a:ext cx="3888946" cy="4464496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12700">
              <a:lnSpc>
                <a:spcPts val="1240"/>
              </a:lnSpc>
            </a:pPr>
            <a:endParaRPr lang="en-US" spc="-10" dirty="0">
              <a:latin typeface="Calibri"/>
              <a:cs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347864" y="6173787"/>
            <a:ext cx="4104456" cy="365125"/>
          </a:xfrm>
        </p:spPr>
        <p:txBody>
          <a:bodyPr/>
          <a:lstStyle/>
          <a:p>
            <a:r>
              <a:rPr lang="en-US" dirty="0" err="1">
                <a:solidFill>
                  <a:schemeClr val="bg2"/>
                </a:solidFill>
              </a:rPr>
              <a:t>Dr.SNS</a:t>
            </a:r>
            <a:r>
              <a:rPr lang="en-US" dirty="0">
                <a:solidFill>
                  <a:schemeClr val="bg2"/>
                </a:solidFill>
              </a:rPr>
              <a:t> COE/SEM-I/Pedagogy of Tamil /UNIT - 1 /</a:t>
            </a:r>
            <a:r>
              <a:rPr lang="ta-IN" dirty="0">
                <a:solidFill>
                  <a:schemeClr val="bg2"/>
                </a:solidFill>
              </a:rPr>
              <a:t>ஒழுக்கப் பண்புகளை வலியுறுத்தல்/ </a:t>
            </a:r>
            <a:r>
              <a:rPr lang="en-US" dirty="0">
                <a:solidFill>
                  <a:schemeClr val="bg2"/>
                </a:solidFill>
              </a:rPr>
              <a:t>R.AMUTHA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88900">
              <a:lnSpc>
                <a:spcPts val="1240"/>
              </a:lnSpc>
            </a:pPr>
            <a:fld id="{81D60167-4931-47E6-BA6A-407CBD079E47}" type="slidenum">
              <a:rPr lang="en-US" spc="-50" smtClean="0">
                <a:latin typeface="Calibri"/>
                <a:cs typeface="Calibri"/>
              </a:rPr>
              <a:pPr marL="88900">
                <a:lnSpc>
                  <a:spcPts val="1240"/>
                </a:lnSpc>
              </a:pPr>
              <a:t>12</a:t>
            </a:fld>
            <a:endParaRPr lang="en-US" spc="-50" dirty="0">
              <a:latin typeface="Calibri"/>
              <a:cs typeface="Calibri"/>
            </a:endParaRPr>
          </a:p>
        </p:txBody>
      </p:sp>
      <p:pic>
        <p:nvPicPr>
          <p:cNvPr id="10242" name="Picture 2" descr="C:\Users\ADMIN\Downloads\download (28)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85720" y="285728"/>
            <a:ext cx="8501122" cy="542928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04800" y="457200"/>
            <a:ext cx="8686800" cy="520989"/>
          </a:xfrm>
          <a:prstGeom prst="rect">
            <a:avLst/>
          </a:prstGeom>
        </p:spPr>
        <p:txBody>
          <a:bodyPr vert="horz" wrap="square" lIns="0" tIns="892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ta-IN" sz="2800" b="1" dirty="0"/>
              <a:t>சிந்தி</a:t>
            </a:r>
            <a:r>
              <a:rPr sz="2800" b="1" spc="-65"/>
              <a:t> </a:t>
            </a:r>
            <a:r>
              <a:rPr sz="2800" b="1" spc="-25" dirty="0"/>
              <a:t>!!!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12700">
              <a:lnSpc>
                <a:spcPts val="1240"/>
              </a:lnSpc>
            </a:pPr>
            <a:endParaRPr lang="en-US" spc="-10" dirty="0">
              <a:latin typeface="Calibri"/>
              <a:cs typeface="Calibri"/>
            </a:endParaRPr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1"/>
          </p:nvPr>
        </p:nvSpPr>
        <p:spPr>
          <a:xfrm>
            <a:off x="2357422" y="6143644"/>
            <a:ext cx="5643602" cy="524669"/>
          </a:xfrm>
        </p:spPr>
        <p:txBody>
          <a:bodyPr/>
          <a:lstStyle/>
          <a:p>
            <a:r>
              <a:rPr lang="en-US" dirty="0" err="1">
                <a:solidFill>
                  <a:schemeClr val="bg2"/>
                </a:solidFill>
              </a:rPr>
              <a:t>Dr.SNS</a:t>
            </a:r>
            <a:r>
              <a:rPr lang="en-US" dirty="0">
                <a:solidFill>
                  <a:schemeClr val="bg2"/>
                </a:solidFill>
              </a:rPr>
              <a:t> COE/SEM-I/Pedagogy of Tamil /UNIT - 1 /</a:t>
            </a:r>
            <a:r>
              <a:rPr lang="ta-IN" dirty="0">
                <a:solidFill>
                  <a:schemeClr val="bg2"/>
                </a:solidFill>
              </a:rPr>
              <a:t>ஒழுக்கப் பண்புகளை வலியுறுத்தல்/ </a:t>
            </a:r>
            <a:r>
              <a:rPr lang="en-US" dirty="0">
                <a:solidFill>
                  <a:schemeClr val="bg2"/>
                </a:solidFill>
              </a:rPr>
              <a:t>R.AMUTHA</a:t>
            </a:r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88900">
              <a:lnSpc>
                <a:spcPts val="1240"/>
              </a:lnSpc>
            </a:pPr>
            <a:r>
              <a:rPr lang="en-US" spc="-50" dirty="0">
                <a:latin typeface="Calibri"/>
                <a:cs typeface="Calibri"/>
              </a:rPr>
              <a:t>2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04800" y="1475547"/>
            <a:ext cx="3331096" cy="2860398"/>
          </a:xfrm>
          <a:prstGeom prst="rect">
            <a:avLst/>
          </a:prstGeom>
        </p:spPr>
        <p:txBody>
          <a:bodyPr vert="horz" wrap="square" lIns="0" tIns="89535" rIns="0" bIns="0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lang="ta-IN" sz="2000" b="1" dirty="0"/>
              <a:t>உணர்தல்</a:t>
            </a:r>
            <a:r>
              <a:rPr sz="2000" b="1" dirty="0">
                <a:latin typeface="Times New Roman"/>
                <a:cs typeface="Times New Roman"/>
              </a:rPr>
              <a:t>:</a:t>
            </a:r>
            <a:r>
              <a:rPr sz="2000" b="1" spc="-25" dirty="0">
                <a:latin typeface="Times New Roman"/>
                <a:cs typeface="Times New Roman"/>
              </a:rPr>
              <a:t> </a:t>
            </a:r>
            <a:endParaRPr lang="en-US" sz="2000" b="1" spc="-25" dirty="0">
              <a:latin typeface="Times New Roman"/>
              <a:cs typeface="Times New Roman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en-IN" sz="2000" b="1" i="1" dirty="0"/>
          </a:p>
          <a:p>
            <a:endParaRPr lang="en-US" sz="2000" b="1" dirty="0">
              <a:latin typeface="Times New Roman"/>
              <a:cs typeface="Times New Roman"/>
            </a:endParaRPr>
          </a:p>
          <a:p>
            <a:endParaRPr lang="en-US" sz="2000" b="1" dirty="0">
              <a:latin typeface="Times New Roman"/>
              <a:cs typeface="Times New Roman"/>
            </a:endParaRPr>
          </a:p>
          <a:p>
            <a:br>
              <a:rPr lang="en-US" sz="2000" b="1" dirty="0">
                <a:latin typeface="Times New Roman"/>
                <a:cs typeface="Times New Roman"/>
              </a:rPr>
            </a:br>
            <a:endParaRPr lang="en-US" sz="2000" b="1" dirty="0">
              <a:latin typeface="Times New Roman"/>
              <a:cs typeface="Times New Roman"/>
            </a:endParaRPr>
          </a:p>
          <a:p>
            <a:endParaRPr lang="en-US" sz="2000" b="1" dirty="0">
              <a:latin typeface="Times New Roman"/>
              <a:cs typeface="Times New Roman"/>
            </a:endParaRPr>
          </a:p>
          <a:p>
            <a:endParaRPr lang="en-US" sz="2000" b="1" dirty="0">
              <a:latin typeface="Times New Roman"/>
              <a:cs typeface="Times New Roman"/>
            </a:endParaRPr>
          </a:p>
          <a:p>
            <a:endParaRPr sz="2000" b="1" dirty="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07593" y="6568237"/>
            <a:ext cx="72072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10" dirty="0">
                <a:latin typeface="Times New Roman"/>
                <a:cs typeface="Times New Roman"/>
              </a:rPr>
              <a:t>10/24/2025</a:t>
            </a:r>
            <a:endParaRPr sz="1200">
              <a:latin typeface="Times New Roman"/>
              <a:cs typeface="Times New Roman"/>
            </a:endParaRPr>
          </a:p>
        </p:txBody>
      </p:sp>
      <p:pic>
        <p:nvPicPr>
          <p:cNvPr id="7" name="object 7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930895" y="0"/>
            <a:ext cx="1213103" cy="713232"/>
          </a:xfrm>
          <a:prstGeom prst="rect">
            <a:avLst/>
          </a:prstGeom>
        </p:spPr>
      </p:pic>
      <p:sp>
        <p:nvSpPr>
          <p:cNvPr id="10242" name="AutoShape 2" descr="Different Types of Knowledge Management ...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244" name="AutoShape 4" descr="Different Types of Knowledge Management ...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266" name="AutoShape 2" descr="Teacher Comforting Her Crying Student Stock Vector - Illustration of  daughter, girl: 81452108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268" name="AutoShape 4" descr="Teacher Comforting Her Crying Student Stock Vector - Illustration of  daughter, girl: 81452108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" name="Rectangle 2">
            <a:extLst>
              <a:ext uri="{FF2B5EF4-FFF2-40B4-BE49-F238E27FC236}">
                <a16:creationId xmlns:a16="http://schemas.microsoft.com/office/drawing/2014/main" id="{AE8DB701-8E33-D18B-7118-FDF7237B6C5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2075" y="715474"/>
            <a:ext cx="3229805" cy="34163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altLang="en-US" dirty="0">
              <a:solidFill>
                <a:schemeClr val="tx1"/>
              </a:solidFill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altLang="en-US" dirty="0">
              <a:solidFill>
                <a:schemeClr val="tx1"/>
              </a:solidFill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ta-IN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Latha" panose="020B0604020202020204" pitchFamily="34" charset="0"/>
              </a:rPr>
              <a:t>நாம் எடுக்கும் முடிவுகள் மற்றவர்களை பாதிக்கிறதா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?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ta-IN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Latha" panose="020B0604020202020204" pitchFamily="34" charset="0"/>
              </a:rPr>
              <a:t>நல்லது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</a:t>
            </a:r>
            <a:r>
              <a:rPr kumimoji="0" lang="ta-IN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Latha" panose="020B0604020202020204" pitchFamily="34" charset="0"/>
              </a:rPr>
              <a:t>கெட்டது என்ற வித்தியாசத்தை நாமறிகிறோமா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? </a:t>
            </a: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99C14134-4CFF-3DAA-635C-FC3FF64EAA3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5812" y="1435389"/>
            <a:ext cx="3685952" cy="4006248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85800" y="381000"/>
            <a:ext cx="6608268" cy="44371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ta-IN" sz="2800" b="1" dirty="0"/>
              <a:t>வரையறுத்தல்</a:t>
            </a:r>
            <a:endParaRPr sz="2800" b="1" spc="-10" dirty="0"/>
          </a:p>
        </p:txBody>
      </p:sp>
      <p:sp>
        <p:nvSpPr>
          <p:cNvPr id="7" name="object 7"/>
          <p:cNvSpPr txBox="1">
            <a:spLocks noGrp="1"/>
          </p:cNvSpPr>
          <p:nvPr>
            <p:ph type="dt" sz="half" idx="10"/>
          </p:nvPr>
        </p:nvSpPr>
        <p:spPr>
          <a:xfrm>
            <a:off x="609600" y="6248400"/>
            <a:ext cx="1920240" cy="36576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endParaRPr spc="-10" dirty="0">
              <a:latin typeface="Calibri"/>
              <a:cs typeface="Calibri"/>
            </a:endParaRPr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2071670" y="6286520"/>
            <a:ext cx="5510242" cy="365125"/>
          </a:xfrm>
        </p:spPr>
        <p:txBody>
          <a:bodyPr/>
          <a:lstStyle/>
          <a:p>
            <a:r>
              <a:rPr lang="en-US" dirty="0" err="1">
                <a:solidFill>
                  <a:schemeClr val="bg2"/>
                </a:solidFill>
              </a:rPr>
              <a:t>Dr.SNS</a:t>
            </a:r>
            <a:r>
              <a:rPr lang="en-US" dirty="0">
                <a:solidFill>
                  <a:schemeClr val="bg2"/>
                </a:solidFill>
              </a:rPr>
              <a:t> COE/SEM-I/Pedagogy of Tamil /UNIT - 1 /</a:t>
            </a:r>
            <a:r>
              <a:rPr lang="ta-IN" dirty="0">
                <a:solidFill>
                  <a:schemeClr val="bg2"/>
                </a:solidFill>
              </a:rPr>
              <a:t>ஒழுக்கப் பண்புகளை வலியுறுத்தல்/ </a:t>
            </a:r>
            <a:r>
              <a:rPr lang="en-US" dirty="0">
                <a:solidFill>
                  <a:schemeClr val="bg2"/>
                </a:solidFill>
              </a:rPr>
              <a:t>R.AMUTHA</a:t>
            </a:r>
          </a:p>
        </p:txBody>
      </p:sp>
      <p:sp>
        <p:nvSpPr>
          <p:cNvPr id="8" name="object 8"/>
          <p:cNvSpPr txBox="1"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88900">
              <a:lnSpc>
                <a:spcPts val="1240"/>
              </a:lnSpc>
            </a:pPr>
            <a:fld id="{81D60167-4931-47E6-BA6A-407CBD079E47}" type="slidenum">
              <a:rPr spc="-50" dirty="0">
                <a:latin typeface="Calibri"/>
                <a:cs typeface="Calibri"/>
              </a:rPr>
              <a:pPr marL="88900">
                <a:lnSpc>
                  <a:spcPts val="1240"/>
                </a:lnSpc>
              </a:pPr>
              <a:t>3</a:t>
            </a:fld>
            <a:endParaRPr spc="-50" dirty="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40511" y="1628800"/>
            <a:ext cx="4031489" cy="3484928"/>
          </a:xfrm>
          <a:prstGeom prst="rect">
            <a:avLst/>
          </a:prstGeom>
        </p:spPr>
        <p:txBody>
          <a:bodyPr vert="horz" wrap="square" lIns="0" tIns="98425" rIns="0" bIns="0" rtlCol="0">
            <a:spAutoFit/>
          </a:bodyPr>
          <a:lstStyle/>
          <a:p>
            <a:r>
              <a:rPr lang="ta-IN" sz="2000" dirty="0"/>
              <a:t>ஒழுக்கப் பண்பு என்பது நன்மை, நேர்மை, பொறுப்பு ஆகியவற்றைக் கொண்ட நல்ல நடத்தையாகும்.</a:t>
            </a:r>
            <a:endParaRPr lang="en-IN" sz="2000" dirty="0"/>
          </a:p>
          <a:p>
            <a:endParaRPr lang="en-IN" sz="2000" dirty="0"/>
          </a:p>
          <a:p>
            <a:r>
              <a:rPr lang="ta-IN" sz="2000" dirty="0"/>
              <a:t> </a:t>
            </a:r>
          </a:p>
          <a:p>
            <a:r>
              <a:rPr lang="en-IN" sz="2000" b="1" dirty="0"/>
              <a:t>Question:</a:t>
            </a:r>
            <a:endParaRPr lang="en-IN" sz="2000" dirty="0"/>
          </a:p>
          <a:p>
            <a:r>
              <a:rPr lang="ta-IN" sz="2000" dirty="0"/>
              <a:t>இது எவ்வாறு நம் வாழ்க்கையை வழிநடத்துகிறது?</a:t>
            </a:r>
          </a:p>
          <a:p>
            <a:endParaRPr lang="ta-IN" sz="2000" dirty="0"/>
          </a:p>
        </p:txBody>
      </p:sp>
      <p:pic>
        <p:nvPicPr>
          <p:cNvPr id="5" name="object 5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930895" y="0"/>
            <a:ext cx="1213103" cy="713232"/>
          </a:xfrm>
          <a:prstGeom prst="rect">
            <a:avLst/>
          </a:prstGeom>
        </p:spPr>
      </p:pic>
      <p:sp>
        <p:nvSpPr>
          <p:cNvPr id="10242" name="AutoShape 2" descr="351 ஆயிரம் Emojis emotions உரிமைத்தொகை-இல்லாத படங்கள், ஸ்டாக் ஃபோட்டோக்கள்  மற்றும் படங்கள் | Shutterstock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DF66C38F-FA27-7482-C307-A0608F6F56B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76056" y="1412776"/>
            <a:ext cx="3384376" cy="4104455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41288D-D4EC-3104-2DEF-9A98DD6381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a-IN" sz="2800" b="1" dirty="0"/>
              <a:t>யோசனை உருவாக்கம்</a:t>
            </a:r>
            <a:endParaRPr lang="en-IN" sz="2800" b="1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4235724-F97F-6806-0A91-5172A5ADDB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12700">
              <a:lnSpc>
                <a:spcPts val="1240"/>
              </a:lnSpc>
            </a:pPr>
            <a:endParaRPr lang="en-US" spc="-10" dirty="0">
              <a:latin typeface="Calibri"/>
              <a:cs typeface="Calibri"/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205ED9-E2FB-B6F9-4FBA-091C0D3AAF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590800" y="6214397"/>
            <a:ext cx="5229200" cy="365125"/>
          </a:xfrm>
        </p:spPr>
        <p:txBody>
          <a:bodyPr/>
          <a:lstStyle/>
          <a:p>
            <a:r>
              <a:rPr lang="en-US" dirty="0" err="1">
                <a:solidFill>
                  <a:schemeClr val="bg2"/>
                </a:solidFill>
              </a:rPr>
              <a:t>Dr.SNS</a:t>
            </a:r>
            <a:r>
              <a:rPr lang="en-US" dirty="0">
                <a:solidFill>
                  <a:schemeClr val="bg2"/>
                </a:solidFill>
              </a:rPr>
              <a:t> COE/SEM-I/Pedagogy of Tamil /UNIT - 1 /</a:t>
            </a:r>
            <a:r>
              <a:rPr lang="ta-IN" dirty="0">
                <a:solidFill>
                  <a:schemeClr val="bg2"/>
                </a:solidFill>
              </a:rPr>
              <a:t>ஒழுக்கப் பண்புகளை வலியுறுத்தல்/ </a:t>
            </a:r>
            <a:r>
              <a:rPr lang="en-US" dirty="0">
                <a:solidFill>
                  <a:schemeClr val="bg2"/>
                </a:solidFill>
              </a:rPr>
              <a:t>R.AMUTHA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C8B2F32-0797-0157-5C8F-2E49718535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88900">
              <a:lnSpc>
                <a:spcPts val="1240"/>
              </a:lnSpc>
            </a:pPr>
            <a:fld id="{81D60167-4931-47E6-BA6A-407CBD079E47}" type="slidenum">
              <a:rPr lang="en-US" spc="-50" smtClean="0">
                <a:latin typeface="Calibri"/>
                <a:cs typeface="Calibri"/>
              </a:rPr>
              <a:pPr marL="88900">
                <a:lnSpc>
                  <a:spcPts val="1240"/>
                </a:lnSpc>
              </a:pPr>
              <a:t>4</a:t>
            </a:fld>
            <a:endParaRPr lang="en-US" spc="-50" dirty="0">
              <a:latin typeface="Calibri"/>
              <a:cs typeface="Calibri"/>
            </a:endParaRPr>
          </a:p>
        </p:txBody>
      </p:sp>
      <p:sp>
        <p:nvSpPr>
          <p:cNvPr id="7" name="Rectangle 1">
            <a:extLst>
              <a:ext uri="{FF2B5EF4-FFF2-40B4-BE49-F238E27FC236}">
                <a16:creationId xmlns:a16="http://schemas.microsoft.com/office/drawing/2014/main" id="{FD32706C-2B3B-141F-9694-FB261C5B78D7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389384" y="1619718"/>
            <a:ext cx="4402832" cy="17543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ta-IN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Latha" panose="020B0604020202020204" pitchFamily="34" charset="0"/>
              </a:rPr>
              <a:t>நல்ல பழக்கங்களை வளர்த்தல்</a:t>
            </a:r>
            <a:endParaRPr kumimoji="0" lang="en-IN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Latha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ta-IN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Latha" panose="020B0604020202020204" pitchFamily="34" charset="0"/>
              </a:rPr>
              <a:t> 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ta-IN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Latha" panose="020B0604020202020204" pitchFamily="34" charset="0"/>
              </a:rPr>
              <a:t>பெரியவர்களின் வழிகாட்டலை பின்பற்றுதல் </a:t>
            </a:r>
            <a:endParaRPr kumimoji="0" lang="en-IN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Latha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ta-IN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Latha" panose="020B0604020202020204" pitchFamily="34" charset="0"/>
              </a:rPr>
              <a:t>நல்ல புத்தகங்கள் வாசித்தல்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141BD9A4-8E04-DBB8-BE56-F0DD454DFB9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76056" y="1417638"/>
            <a:ext cx="3312790" cy="41716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85410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546860" y="491376"/>
            <a:ext cx="5006340" cy="44371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ta-IN" sz="2800" b="1" dirty="0"/>
              <a:t>மாதிரி உருவாக்கம்</a:t>
            </a:r>
            <a:endParaRPr sz="2800" b="1" spc="-10" dirty="0"/>
          </a:p>
        </p:txBody>
      </p:sp>
      <p:sp>
        <p:nvSpPr>
          <p:cNvPr id="6" name="object 6"/>
          <p:cNvSpPr txBox="1">
            <a:spLocks noGrp="1"/>
          </p:cNvSpPr>
          <p:nvPr>
            <p:ph type="dt" sz="half" idx="10"/>
          </p:nvPr>
        </p:nvSpPr>
        <p:spPr>
          <a:xfrm>
            <a:off x="838200" y="6248400"/>
            <a:ext cx="1920240" cy="36576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10"/>
              </a:lnSpc>
            </a:pPr>
            <a:endParaRPr spc="-10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2442091" y="6031502"/>
            <a:ext cx="5857916" cy="365125"/>
          </a:xfrm>
        </p:spPr>
        <p:txBody>
          <a:bodyPr/>
          <a:lstStyle/>
          <a:p>
            <a:r>
              <a:rPr lang="en-US" dirty="0" err="1">
                <a:solidFill>
                  <a:schemeClr val="bg2"/>
                </a:solidFill>
              </a:rPr>
              <a:t>Dr.SNS</a:t>
            </a:r>
            <a:r>
              <a:rPr lang="en-US" dirty="0">
                <a:solidFill>
                  <a:schemeClr val="bg2"/>
                </a:solidFill>
              </a:rPr>
              <a:t> COE/SEM-I/Pedagogy of Tamil /UNIT - 1 /</a:t>
            </a:r>
            <a:r>
              <a:rPr lang="ta-IN" dirty="0">
                <a:solidFill>
                  <a:schemeClr val="bg2"/>
                </a:solidFill>
              </a:rPr>
              <a:t>ஒழுக்கப் பண்புகளை வலியுறுத்தல்/ </a:t>
            </a:r>
            <a:r>
              <a:rPr lang="en-US" dirty="0">
                <a:solidFill>
                  <a:schemeClr val="bg2"/>
                </a:solidFill>
              </a:rPr>
              <a:t>R.AMUTHA</a:t>
            </a:r>
          </a:p>
        </p:txBody>
      </p:sp>
      <p:sp>
        <p:nvSpPr>
          <p:cNvPr id="7" name="object 7"/>
          <p:cNvSpPr txBox="1"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88900">
              <a:lnSpc>
                <a:spcPts val="1240"/>
              </a:lnSpc>
            </a:pPr>
            <a:fld id="{81D60167-4931-47E6-BA6A-407CBD079E47}" type="slidenum">
              <a:rPr spc="-50" dirty="0">
                <a:latin typeface="Calibri"/>
                <a:cs typeface="Calibri"/>
              </a:rPr>
              <a:pPr marL="88900">
                <a:lnSpc>
                  <a:spcPts val="1240"/>
                </a:lnSpc>
              </a:pPr>
              <a:t>5</a:t>
            </a:fld>
            <a:endParaRPr spc="-50" dirty="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07975" y="1914125"/>
            <a:ext cx="4483224" cy="369332"/>
          </a:xfrm>
          <a:prstGeom prst="rect">
            <a:avLst/>
          </a:prstGeom>
        </p:spPr>
        <p:txBody>
          <a:bodyPr vert="horz" wrap="square" lIns="0" tIns="60960" rIns="0" bIns="0" rtlCol="0">
            <a:spAutoFit/>
          </a:bodyPr>
          <a:lstStyle/>
          <a:p>
            <a:endParaRPr lang="ta-IN" sz="2000" dirty="0"/>
          </a:p>
        </p:txBody>
      </p:sp>
      <p:pic>
        <p:nvPicPr>
          <p:cNvPr id="4" name="object 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7930895" y="0"/>
            <a:ext cx="1213103" cy="713232"/>
          </a:xfrm>
          <a:prstGeom prst="rect">
            <a:avLst/>
          </a:prstGeom>
        </p:spPr>
      </p:pic>
      <p:sp>
        <p:nvSpPr>
          <p:cNvPr id="7171" name="AutoShape 3" descr="கிளாசிக்கல் கண்டிஷனிங்: இது எப்படி வேலை செய்கிறது மற்றும் அதை எவ்வாறு  பயன்படுத்தலாம்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173" name="AutoShape 5" descr="கிளாசிக்கல் கண்டிஷனிங்: இது எப்படி வேலை செய்கிறது மற்றும் அதை எவ்வாறு  பயன்படுத்தலாம்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175" name="AutoShape 7" descr="Classical Conditioning Pavlovian Respondent Conditioning Learningஸ்டாக்  வெக்டர் (உரிமைத்தொகை இல்லாதது) 1944127039 | Shutterstock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170" name="AutoShape 2" descr="1,800+ School Play Stock Photos, Pictures &amp; Royalty-Free Images - iStock |  Kids school play, High school play, School play audience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172" name="AutoShape 4" descr="1,800+ School Play Stock Photos, Pictures &amp; Royalty-Free Images - iStock |  Kids school play, High school play, School play audience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" name="Rectangle 3">
            <a:extLst>
              <a:ext uri="{FF2B5EF4-FFF2-40B4-BE49-F238E27FC236}">
                <a16:creationId xmlns:a16="http://schemas.microsoft.com/office/drawing/2014/main" id="{0B883367-3D43-DC5F-4A94-F858AA57F4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7975" y="1839432"/>
            <a:ext cx="3903984" cy="2031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altLang="en-US" dirty="0">
              <a:solidFill>
                <a:schemeClr val="tx1"/>
              </a:solidFill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ta-IN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Latha" panose="020B0604020202020204" pitchFamily="34" charset="0"/>
              </a:rPr>
              <a:t>தினசரி நேர்மை நடைமுறை</a:t>
            </a:r>
            <a:endParaRPr kumimoji="0" lang="en-IN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Latha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ta-IN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Latha" panose="020B0604020202020204" pitchFamily="34" charset="0"/>
              </a:rPr>
              <a:t> 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ta-IN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Latha" panose="020B0604020202020204" pitchFamily="34" charset="0"/>
              </a:rPr>
              <a:t>மற்றவர்களுக்கு உதவுதல் </a:t>
            </a:r>
            <a:endParaRPr kumimoji="0" lang="en-IN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Latha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ta-IN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Latha" panose="020B0604020202020204" pitchFamily="34" charset="0"/>
              </a:rPr>
              <a:t>பொறுப்புடன் நடந்து கொள்வது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7C8ED170-D63E-86BF-FB4F-68EBEC55115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00011" y="1628800"/>
            <a:ext cx="3903984" cy="3816424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691680" y="413070"/>
            <a:ext cx="5102556" cy="44371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ta-IN" sz="2800" b="1" dirty="0"/>
              <a:t>நிகழ் நேர சூழ்நிலை</a:t>
            </a:r>
            <a:endParaRPr sz="2800" b="1" spc="-10" dirty="0"/>
          </a:p>
        </p:txBody>
      </p:sp>
      <p:sp>
        <p:nvSpPr>
          <p:cNvPr id="7" name="object 7"/>
          <p:cNvSpPr txBox="1">
            <a:spLocks noGrp="1"/>
          </p:cNvSpPr>
          <p:nvPr>
            <p:ph type="dt" sz="half" idx="10"/>
          </p:nvPr>
        </p:nvSpPr>
        <p:spPr>
          <a:xfrm>
            <a:off x="838200" y="6324600"/>
            <a:ext cx="1920240" cy="36576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endParaRPr spc="-10" dirty="0">
              <a:latin typeface="Calibri"/>
              <a:cs typeface="Calibri"/>
            </a:endParaRPr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1857356" y="6215082"/>
            <a:ext cx="6072230" cy="365125"/>
          </a:xfrm>
        </p:spPr>
        <p:txBody>
          <a:bodyPr/>
          <a:lstStyle/>
          <a:p>
            <a:r>
              <a:rPr lang="en-US" dirty="0" err="1">
                <a:solidFill>
                  <a:schemeClr val="bg2"/>
                </a:solidFill>
              </a:rPr>
              <a:t>Dr.SNS</a:t>
            </a:r>
            <a:r>
              <a:rPr lang="en-US" dirty="0">
                <a:solidFill>
                  <a:schemeClr val="bg2"/>
                </a:solidFill>
              </a:rPr>
              <a:t> COE/SEM-I/Pedagogy of Tamil /UNIT - 1 /</a:t>
            </a:r>
            <a:r>
              <a:rPr lang="ta-IN" dirty="0">
                <a:solidFill>
                  <a:schemeClr val="bg2"/>
                </a:solidFill>
              </a:rPr>
              <a:t>ஒழுக்கப் பண்புகளை வலியுறுத்தல்/ </a:t>
            </a:r>
            <a:r>
              <a:rPr lang="en-US" dirty="0">
                <a:solidFill>
                  <a:schemeClr val="bg2"/>
                </a:solidFill>
              </a:rPr>
              <a:t>R.AMUTHA</a:t>
            </a:r>
          </a:p>
        </p:txBody>
      </p:sp>
      <p:sp>
        <p:nvSpPr>
          <p:cNvPr id="8" name="object 8"/>
          <p:cNvSpPr txBox="1"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88900">
              <a:lnSpc>
                <a:spcPts val="1240"/>
              </a:lnSpc>
            </a:pPr>
            <a:fld id="{81D60167-4931-47E6-BA6A-407CBD079E47}" type="slidenum">
              <a:rPr spc="-50" dirty="0">
                <a:latin typeface="Calibri"/>
                <a:cs typeface="Calibri"/>
              </a:rPr>
              <a:pPr marL="88900">
                <a:lnSpc>
                  <a:spcPts val="1240"/>
                </a:lnSpc>
              </a:pPr>
              <a:t>6</a:t>
            </a:fld>
            <a:endParaRPr spc="-50" dirty="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270977" y="1382472"/>
            <a:ext cx="3940983" cy="3177152"/>
          </a:xfrm>
          <a:prstGeom prst="rect">
            <a:avLst/>
          </a:prstGeom>
        </p:spPr>
        <p:txBody>
          <a:bodyPr vert="horz" wrap="square" lIns="0" tIns="98425" rIns="0" bIns="0" rtlCol="0">
            <a:spAutoFit/>
          </a:bodyPr>
          <a:lstStyle/>
          <a:p>
            <a:r>
              <a:rPr lang="ta-IN" sz="2000" dirty="0"/>
              <a:t>ஒரு கிராமத்தில் வருடந்தோறும் பாரம்பரிய திருவிழா நடைபெறுகிறது.</a:t>
            </a:r>
            <a:br>
              <a:rPr lang="ta-IN" sz="2000" dirty="0"/>
            </a:br>
            <a:r>
              <a:rPr lang="ta-IN" sz="2000" dirty="0"/>
              <a:t>இந்த திருவிழாவில்:</a:t>
            </a:r>
          </a:p>
          <a:p>
            <a:r>
              <a:rPr lang="ta-IN" sz="2000" dirty="0"/>
              <a:t>பாரம்பரிய நடனங்கள் </a:t>
            </a:r>
          </a:p>
          <a:p>
            <a:r>
              <a:rPr lang="ta-IN" sz="2000" dirty="0"/>
              <a:t>நாட்டுப்புற இசை </a:t>
            </a:r>
          </a:p>
          <a:p>
            <a:r>
              <a:rPr lang="ta-IN" sz="2000" dirty="0"/>
              <a:t>வழிபாட்டு முறைகள் </a:t>
            </a:r>
          </a:p>
          <a:p>
            <a:r>
              <a:rPr lang="ta-IN" sz="2000" dirty="0"/>
              <a:t>குடும்ப மற்றும் சமூக ஒன்றுகூடல்</a:t>
            </a:r>
          </a:p>
          <a:p>
            <a:endParaRPr lang="ta-IN" sz="2000" dirty="0"/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930895" y="0"/>
            <a:ext cx="1213103" cy="713232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7835584F-CE88-8A39-EBE8-3AA03006BF8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0" y="1481677"/>
            <a:ext cx="3821410" cy="3821410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296271" y="280895"/>
            <a:ext cx="3466084" cy="44371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ta-IN" sz="2800" b="1" dirty="0"/>
              <a:t>சோதனை</a:t>
            </a:r>
            <a:endParaRPr sz="2800" b="1" spc="-20" dirty="0"/>
          </a:p>
        </p:txBody>
      </p:sp>
      <p:sp>
        <p:nvSpPr>
          <p:cNvPr id="6" name="object 6"/>
          <p:cNvSpPr txBox="1">
            <a:spLocks noGrp="1"/>
          </p:cNvSpPr>
          <p:nvPr>
            <p:ph type="dt" sz="half" idx="10"/>
          </p:nvPr>
        </p:nvSpPr>
        <p:spPr>
          <a:xfrm>
            <a:off x="457200" y="6341512"/>
            <a:ext cx="1920240" cy="17953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10"/>
              </a:lnSpc>
            </a:pPr>
            <a:endParaRPr b="1" spc="-10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1472006" y="6066155"/>
            <a:ext cx="6143668" cy="365125"/>
          </a:xfrm>
        </p:spPr>
        <p:txBody>
          <a:bodyPr/>
          <a:lstStyle/>
          <a:p>
            <a:r>
              <a:rPr lang="en-US" b="1" dirty="0" err="1">
                <a:solidFill>
                  <a:schemeClr val="bg2"/>
                </a:solidFill>
              </a:rPr>
              <a:t>Dr.SNS</a:t>
            </a:r>
            <a:r>
              <a:rPr lang="en-US" b="1" dirty="0">
                <a:solidFill>
                  <a:schemeClr val="bg2"/>
                </a:solidFill>
              </a:rPr>
              <a:t> COE/SEM-I/Pedagogy of Tamil /UNIT - 1 /</a:t>
            </a:r>
            <a:r>
              <a:rPr lang="ta-IN" b="1" dirty="0">
                <a:solidFill>
                  <a:schemeClr val="bg2"/>
                </a:solidFill>
              </a:rPr>
              <a:t>ஒழுக்கப் பண்புகளை வலியுறுத்தல்/ </a:t>
            </a:r>
            <a:r>
              <a:rPr lang="en-US" b="1" dirty="0">
                <a:solidFill>
                  <a:schemeClr val="bg2"/>
                </a:solidFill>
              </a:rPr>
              <a:t>R.AMUTHA</a:t>
            </a:r>
          </a:p>
        </p:txBody>
      </p:sp>
      <p:sp>
        <p:nvSpPr>
          <p:cNvPr id="7" name="object 7"/>
          <p:cNvSpPr txBox="1">
            <a:spLocks noGrp="1"/>
          </p:cNvSpPr>
          <p:nvPr>
            <p:ph type="sldNum" sz="quarter" idx="12"/>
          </p:nvPr>
        </p:nvSpPr>
        <p:spPr>
          <a:xfrm>
            <a:off x="6553200" y="6460878"/>
            <a:ext cx="2133600" cy="15606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88900">
              <a:lnSpc>
                <a:spcPts val="1240"/>
              </a:lnSpc>
            </a:pPr>
            <a:fld id="{81D60167-4931-47E6-BA6A-407CBD079E47}" type="slidenum">
              <a:rPr b="1" spc="-50" dirty="0">
                <a:latin typeface="Calibri"/>
                <a:cs typeface="Calibri"/>
              </a:rPr>
              <a:pPr marL="88900">
                <a:lnSpc>
                  <a:spcPts val="1240"/>
                </a:lnSpc>
              </a:pPr>
              <a:t>7</a:t>
            </a:fld>
            <a:endParaRPr b="1" spc="-50" dirty="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06992" y="1070765"/>
            <a:ext cx="4209023" cy="477695"/>
          </a:xfrm>
          <a:prstGeom prst="rect">
            <a:avLst/>
          </a:prstGeom>
        </p:spPr>
        <p:txBody>
          <a:bodyPr vert="horz" wrap="square" lIns="0" tIns="168275" rIns="0" bIns="0" rtlCol="0">
            <a:spAutoFit/>
          </a:bodyPr>
          <a:lstStyle/>
          <a:p>
            <a:r>
              <a:rPr lang="ta-IN" sz="2000" dirty="0"/>
              <a:t>.</a:t>
            </a: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930895" y="0"/>
            <a:ext cx="1213103" cy="713232"/>
          </a:xfrm>
          <a:prstGeom prst="rect">
            <a:avLst/>
          </a:prstGeom>
        </p:spPr>
      </p:pic>
      <p:sp>
        <p:nvSpPr>
          <p:cNvPr id="8" name="Rectangle 2">
            <a:extLst>
              <a:ext uri="{FF2B5EF4-FFF2-40B4-BE49-F238E27FC236}">
                <a16:creationId xmlns:a16="http://schemas.microsoft.com/office/drawing/2014/main" id="{4EB3A103-E7A9-02AF-CCE6-DA8981EC2FF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9427" y="2513046"/>
            <a:ext cx="4425048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0" name="Rectangle 2">
            <a:extLst>
              <a:ext uri="{FF2B5EF4-FFF2-40B4-BE49-F238E27FC236}">
                <a16:creationId xmlns:a16="http://schemas.microsoft.com/office/drawing/2014/main" id="{98A13141-8B0B-DB08-71E4-86C1E9376B3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" y="-3785640"/>
            <a:ext cx="4572000" cy="75713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IN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Latha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en-IN" altLang="en-US" dirty="0">
              <a:solidFill>
                <a:schemeClr val="tx1"/>
              </a:solidFill>
              <a:latin typeface="Arial" panose="020B0604020202020204" pitchFamily="34" charset="0"/>
              <a:cs typeface="Latha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IN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Latha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en-IN" altLang="en-US" dirty="0">
              <a:solidFill>
                <a:schemeClr val="tx1"/>
              </a:solidFill>
              <a:latin typeface="Arial" panose="020B0604020202020204" pitchFamily="34" charset="0"/>
              <a:cs typeface="Latha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IN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Latha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en-IN" altLang="en-US" dirty="0">
              <a:solidFill>
                <a:schemeClr val="tx1"/>
              </a:solidFill>
              <a:latin typeface="Arial" panose="020B0604020202020204" pitchFamily="34" charset="0"/>
              <a:cs typeface="Latha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IN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Latha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en-IN" altLang="en-US" dirty="0">
              <a:solidFill>
                <a:schemeClr val="tx1"/>
              </a:solidFill>
              <a:latin typeface="Arial" panose="020B0604020202020204" pitchFamily="34" charset="0"/>
              <a:cs typeface="Latha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IN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Latha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en-IN" altLang="en-US" dirty="0">
              <a:solidFill>
                <a:schemeClr val="tx1"/>
              </a:solidFill>
              <a:latin typeface="Arial" panose="020B0604020202020204" pitchFamily="34" charset="0"/>
              <a:cs typeface="Latha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IN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Latha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en-IN" altLang="en-US" dirty="0">
              <a:solidFill>
                <a:schemeClr val="tx1"/>
              </a:solidFill>
              <a:latin typeface="Arial" panose="020B0604020202020204" pitchFamily="34" charset="0"/>
              <a:cs typeface="Latha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IN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Latha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en-IN" altLang="en-US" dirty="0">
              <a:solidFill>
                <a:schemeClr val="tx1"/>
              </a:solidFill>
              <a:latin typeface="Arial" panose="020B0604020202020204" pitchFamily="34" charset="0"/>
              <a:cs typeface="Latha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IN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Latha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en-IN" altLang="en-US" dirty="0">
              <a:solidFill>
                <a:schemeClr val="tx1"/>
              </a:solidFill>
              <a:latin typeface="Arial" panose="020B0604020202020204" pitchFamily="34" charset="0"/>
              <a:cs typeface="Latha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IN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Latha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en-IN" altLang="en-US" dirty="0">
              <a:solidFill>
                <a:schemeClr val="tx1"/>
              </a:solidFill>
              <a:latin typeface="Arial" panose="020B0604020202020204" pitchFamily="34" charset="0"/>
              <a:cs typeface="Latha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IN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Latha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ta-IN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Latha" panose="020B0604020202020204" pitchFamily="34" charset="0"/>
              </a:rPr>
              <a:t>மாணவர்கள் ஒழுக்கத்தை பின்பற்றுகிறார்களா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?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en-US" altLang="en-US" dirty="0">
              <a:solidFill>
                <a:schemeClr val="tx1"/>
              </a:solidFill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ta-IN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Latha" panose="020B0604020202020204" pitchFamily="34" charset="0"/>
              </a:rPr>
              <a:t>அவர்களின் நடத்தை மாற்றமடைந்ததா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? </a:t>
            </a: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4C44EE83-7A95-164D-C31E-D337500D7A6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14896" y="1067344"/>
            <a:ext cx="3466084" cy="4233864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6244" y="98551"/>
            <a:ext cx="8071510" cy="444352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r>
              <a:rPr lang="ta-IN" sz="2800" b="1" dirty="0"/>
              <a:t>மனவரைபடம்</a:t>
            </a:r>
            <a:endParaRPr lang="en-US" sz="2800" b="1" dirty="0"/>
          </a:p>
        </p:txBody>
      </p:sp>
      <p:sp>
        <p:nvSpPr>
          <p:cNvPr id="6" name="object 6"/>
          <p:cNvSpPr txBox="1">
            <a:spLocks noGrp="1"/>
          </p:cNvSpPr>
          <p:nvPr>
            <p:ph type="dt" sz="half" idx="10"/>
          </p:nvPr>
        </p:nvSpPr>
        <p:spPr>
          <a:xfrm>
            <a:off x="381000" y="6248400"/>
            <a:ext cx="1920240" cy="36576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10"/>
              </a:lnSpc>
            </a:pPr>
            <a:endParaRPr spc="-10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1839406" y="6082468"/>
            <a:ext cx="6255088" cy="365125"/>
          </a:xfrm>
        </p:spPr>
        <p:txBody>
          <a:bodyPr/>
          <a:lstStyle/>
          <a:p>
            <a:r>
              <a:rPr lang="en-US" dirty="0" err="1">
                <a:solidFill>
                  <a:schemeClr val="bg2"/>
                </a:solidFill>
              </a:rPr>
              <a:t>Dr.SNS</a:t>
            </a:r>
            <a:r>
              <a:rPr lang="en-US" dirty="0">
                <a:solidFill>
                  <a:schemeClr val="bg2"/>
                </a:solidFill>
              </a:rPr>
              <a:t> COE/SEM-I/Pedagogy of Tamil /UNIT - 1 /</a:t>
            </a:r>
            <a:r>
              <a:rPr lang="ta-IN" dirty="0">
                <a:solidFill>
                  <a:schemeClr val="bg2"/>
                </a:solidFill>
              </a:rPr>
              <a:t>ஒழுக்கப் பண்புகளை வலியுறுத்தல்/ </a:t>
            </a:r>
            <a:r>
              <a:rPr lang="en-US" dirty="0">
                <a:solidFill>
                  <a:schemeClr val="bg2"/>
                </a:solidFill>
              </a:rPr>
              <a:t>R.AMUTHA</a:t>
            </a:r>
          </a:p>
        </p:txBody>
      </p:sp>
      <p:sp>
        <p:nvSpPr>
          <p:cNvPr id="7" name="object 7"/>
          <p:cNvSpPr txBox="1"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10"/>
              </a:lnSpc>
            </a:pPr>
            <a:fld id="{81D60167-4931-47E6-BA6A-407CBD079E47}" type="slidenum">
              <a:rPr spc="-25" dirty="0"/>
              <a:pPr marL="12700">
                <a:lnSpc>
                  <a:spcPts val="1410"/>
                </a:lnSpc>
              </a:pPr>
              <a:t>8</a:t>
            </a:fld>
            <a:endParaRPr spc="-25" dirty="0"/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930895" y="0"/>
            <a:ext cx="1213103" cy="713232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B4D6123A-B11B-CF08-7351-4D995C10CFBA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18" y="1099756"/>
            <a:ext cx="8356236" cy="4243259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6244" y="98551"/>
            <a:ext cx="8071510" cy="44371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r>
              <a:rPr lang="ta-IN" sz="2800" b="1" dirty="0"/>
              <a:t>தனியாள் ஆய்வு </a:t>
            </a:r>
            <a:endParaRPr lang="en-US" sz="2800" b="1" dirty="0"/>
          </a:p>
        </p:txBody>
      </p:sp>
      <p:sp>
        <p:nvSpPr>
          <p:cNvPr id="7" name="object 7"/>
          <p:cNvSpPr txBox="1">
            <a:spLocks noGrp="1"/>
          </p:cNvSpPr>
          <p:nvPr>
            <p:ph type="dt" sz="half" idx="10"/>
          </p:nvPr>
        </p:nvSpPr>
        <p:spPr>
          <a:xfrm>
            <a:off x="228600" y="6324600"/>
            <a:ext cx="1920240" cy="36576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10"/>
              </a:lnSpc>
            </a:pPr>
            <a:endParaRPr spc="-10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1835696" y="6142355"/>
            <a:ext cx="5978301" cy="365125"/>
          </a:xfrm>
        </p:spPr>
        <p:txBody>
          <a:bodyPr/>
          <a:lstStyle/>
          <a:p>
            <a:r>
              <a:rPr lang="en-US" dirty="0" err="1">
                <a:solidFill>
                  <a:schemeClr val="bg2"/>
                </a:solidFill>
              </a:rPr>
              <a:t>Dr.SNS</a:t>
            </a:r>
            <a:r>
              <a:rPr lang="en-US" dirty="0">
                <a:solidFill>
                  <a:schemeClr val="bg2"/>
                </a:solidFill>
              </a:rPr>
              <a:t> COE/SEM-I/Pedagogy of Tamil /UNIT - 1 /</a:t>
            </a:r>
            <a:r>
              <a:rPr lang="ta-IN" dirty="0">
                <a:solidFill>
                  <a:schemeClr val="bg2"/>
                </a:solidFill>
              </a:rPr>
              <a:t>ஒழுக்கப் பண்புகளை வலியுறுத்தல்/ </a:t>
            </a:r>
            <a:r>
              <a:rPr lang="en-US" dirty="0">
                <a:solidFill>
                  <a:schemeClr val="bg2"/>
                </a:solidFill>
              </a:rPr>
              <a:t>R.AMUTHA</a:t>
            </a:r>
          </a:p>
        </p:txBody>
      </p:sp>
      <p:sp>
        <p:nvSpPr>
          <p:cNvPr id="8" name="object 8"/>
          <p:cNvSpPr txBox="1"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410"/>
              </a:lnSpc>
            </a:pPr>
            <a:fld id="{81D60167-4931-47E6-BA6A-407CBD079E47}" type="slidenum">
              <a:rPr spc="-25" dirty="0"/>
              <a:pPr marL="12700">
                <a:lnSpc>
                  <a:spcPts val="1410"/>
                </a:lnSpc>
              </a:pPr>
              <a:t>9</a:t>
            </a:fld>
            <a:endParaRPr spc="-25" dirty="0"/>
          </a:p>
        </p:txBody>
      </p:sp>
      <p:sp>
        <p:nvSpPr>
          <p:cNvPr id="3" name="object 3"/>
          <p:cNvSpPr txBox="1"/>
          <p:nvPr/>
        </p:nvSpPr>
        <p:spPr>
          <a:xfrm flipH="1">
            <a:off x="402400" y="1056022"/>
            <a:ext cx="3776694" cy="4478790"/>
          </a:xfrm>
          <a:prstGeom prst="rect">
            <a:avLst/>
          </a:prstGeom>
        </p:spPr>
        <p:txBody>
          <a:bodyPr vert="horz" wrap="square" lIns="0" tIns="168275" rIns="0" bIns="0" rtlCol="0">
            <a:spAutoFit/>
          </a:bodyPr>
          <a:lstStyle/>
          <a:p>
            <a:r>
              <a:rPr lang="ta-IN" sz="2000" b="1" dirty="0"/>
              <a:t>வழக்குக் கதை (</a:t>
            </a:r>
            <a:r>
              <a:rPr lang="en-IN" sz="2000" b="1" dirty="0"/>
              <a:t>Case Study)</a:t>
            </a:r>
          </a:p>
          <a:p>
            <a:r>
              <a:rPr lang="ta-IN" sz="2000" dirty="0"/>
              <a:t>ஒரு மாணவன் தேர்வில் நகல் எடுக்க வாய்ப்பு கிடைக்கிறது </a:t>
            </a:r>
          </a:p>
          <a:p>
            <a:r>
              <a:rPr lang="ta-IN" sz="2000" dirty="0"/>
              <a:t>ஆனால் அவர் நேர்மையாக எழுத முடிவு செய்கிறார் </a:t>
            </a:r>
            <a:endParaRPr lang="en-IN" sz="2000" dirty="0"/>
          </a:p>
          <a:p>
            <a:endParaRPr lang="en-IN" sz="2000" dirty="0"/>
          </a:p>
          <a:p>
            <a:endParaRPr lang="ta-IN" sz="2000" dirty="0"/>
          </a:p>
          <a:p>
            <a:r>
              <a:rPr lang="en-IN" sz="2000" b="1" dirty="0"/>
              <a:t>Question:</a:t>
            </a:r>
            <a:endParaRPr lang="en-IN" sz="2000" dirty="0"/>
          </a:p>
          <a:p>
            <a:r>
              <a:rPr lang="ta-IN" sz="2000" dirty="0"/>
              <a:t>இந்த முடிவு அவரது வாழ்க்கையில் என்ன மாற்றம் கொண்டு வரும்?</a:t>
            </a:r>
          </a:p>
          <a:p>
            <a:endParaRPr lang="ta-IN" sz="2000" dirty="0"/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930895" y="0"/>
            <a:ext cx="1213103" cy="713232"/>
          </a:xfrm>
          <a:prstGeom prst="rect">
            <a:avLst/>
          </a:prstGeom>
        </p:spPr>
      </p:pic>
      <p:sp>
        <p:nvSpPr>
          <p:cNvPr id="5" name="AutoShape 2" descr="மாணவர்களின் தேர்வு பயம் | Exam fear of students">
            <a:extLst>
              <a:ext uri="{FF2B5EF4-FFF2-40B4-BE49-F238E27FC236}">
                <a16:creationId xmlns:a16="http://schemas.microsoft.com/office/drawing/2014/main" id="{B4C795A7-3E66-D4DB-861B-0AC33D95D686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419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6A8DF53F-4114-AB7D-0310-5BC0926A849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20072" y="1196752"/>
            <a:ext cx="3240360" cy="3888432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1159</TotalTime>
  <Words>473</Words>
  <Application>Microsoft Office PowerPoint</Application>
  <PresentationFormat>On-screen Show (4:3)</PresentationFormat>
  <Paragraphs>122</Paragraphs>
  <Slides>12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Arial</vt:lpstr>
      <vt:lpstr>Calibri</vt:lpstr>
      <vt:lpstr>Times New Roman</vt:lpstr>
      <vt:lpstr>Office Theme</vt:lpstr>
      <vt:lpstr>Dr.SNS COLLEGE OF EDUCATION</vt:lpstr>
      <vt:lpstr>சிந்தி !!!</vt:lpstr>
      <vt:lpstr>வரையறுத்தல்</vt:lpstr>
      <vt:lpstr>யோசனை உருவாக்கம்</vt:lpstr>
      <vt:lpstr>மாதிரி உருவாக்கம்</vt:lpstr>
      <vt:lpstr>நிகழ் நேர சூழ்நிலை</vt:lpstr>
      <vt:lpstr>சோதனை</vt:lpstr>
      <vt:lpstr>மனவரைபடம்</vt:lpstr>
      <vt:lpstr>தனியாள் ஆய்வு </vt:lpstr>
      <vt:lpstr>புதிர் – “கண்டுபிடி!” </vt:lpstr>
      <vt:lpstr>ஒப்படைப்பு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DR.SNS COLLEGE OF EDUCATION</dc:title>
  <dc:creator>Sri gokul R</dc:creator>
  <cp:lastModifiedBy>Sri gokul R</cp:lastModifiedBy>
  <cp:revision>97</cp:revision>
  <dcterms:created xsi:type="dcterms:W3CDTF">2025-10-29T07:27:21Z</dcterms:created>
  <dcterms:modified xsi:type="dcterms:W3CDTF">2026-04-13T13:28:52Z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2025-10-25T00:00:00Z</vt:filetime>
  </property>
  <property fmtid="{D5CDD505-2E9C-101B-9397-08002B2CF9AE}" pid="3" name="Creator">
    <vt:lpwstr>Microsoft® PowerPoint® 2016</vt:lpwstr>
  </property>
  <property fmtid="{D5CDD505-2E9C-101B-9397-08002B2CF9AE}" pid="4" name="LastSaved">
    <vt:filetime>2025-10-29T00:00:00Z</vt:filetime>
  </property>
  <property fmtid="{D5CDD505-2E9C-101B-9397-08002B2CF9AE}" pid="5" name="Producer">
    <vt:lpwstr>www.ilovepdf.com</vt:lpwstr>
  </property>
</Properties>
</file>