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8" r:id="rId1"/>
  </p:sldMasterIdLst>
  <p:notesMasterIdLst>
    <p:notesMasterId r:id="rId14"/>
  </p:notesMasterIdLst>
  <p:sldIdLst>
    <p:sldId id="256" r:id="rId2"/>
    <p:sldId id="258" r:id="rId3"/>
    <p:sldId id="259" r:id="rId4"/>
    <p:sldId id="273" r:id="rId5"/>
    <p:sldId id="262" r:id="rId6"/>
    <p:sldId id="272" r:id="rId7"/>
    <p:sldId id="263" r:id="rId8"/>
    <p:sldId id="264" r:id="rId9"/>
    <p:sldId id="265" r:id="rId10"/>
    <p:sldId id="266" r:id="rId11"/>
    <p:sldId id="268" r:id="rId12"/>
    <p:sldId id="271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74" autoAdjust="0"/>
  </p:normalViewPr>
  <p:slideViewPr>
    <p:cSldViewPr>
      <p:cViewPr varScale="1">
        <p:scale>
          <a:sx n="72" d="100"/>
          <a:sy n="72" d="100"/>
        </p:scale>
        <p:origin x="1762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FB1FD-6EF6-4987-A666-7CBAB413859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028E0-51B2-477C-B169-2FED8B983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0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76714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latin typeface="Times New Roman"/>
                <a:cs typeface="Times New Roman"/>
              </a:rPr>
              <a:t>D</a:t>
            </a:r>
            <a:r>
              <a:rPr lang="en-US" sz="3600" b="1" dirty="0"/>
              <a:t>r</a:t>
            </a:r>
            <a:r>
              <a:rPr sz="3600" b="1">
                <a:latin typeface="Times New Roman"/>
                <a:cs typeface="Times New Roman"/>
              </a:rPr>
              <a:t>.SNS</a:t>
            </a:r>
            <a:r>
              <a:rPr sz="3600" b="1" spc="-1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COLLEGE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EDUCATION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96" y="1714488"/>
            <a:ext cx="8324880" cy="1792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ta-IN" sz="2400" b="1" dirty="0"/>
              <a:t>BD</a:t>
            </a:r>
            <a:r>
              <a:rPr lang="en-IN" sz="2400" b="1" dirty="0"/>
              <a:t>2TA</a:t>
            </a:r>
            <a:r>
              <a:rPr lang="en-US" sz="2400" b="1" dirty="0"/>
              <a:t> </a:t>
            </a:r>
            <a:r>
              <a:rPr lang="ta-IN" sz="2400" b="1" dirty="0"/>
              <a:t>: </a:t>
            </a:r>
            <a:r>
              <a:rPr lang="en-IN" sz="2400" b="1" dirty="0" err="1"/>
              <a:t>தமிழ்</a:t>
            </a:r>
            <a:r>
              <a:rPr lang="en-IN" sz="2400" b="1" dirty="0"/>
              <a:t> </a:t>
            </a:r>
            <a:r>
              <a:rPr lang="en-IN" sz="2400" b="1" dirty="0" err="1"/>
              <a:t>கற்பிக்கும்</a:t>
            </a:r>
            <a:r>
              <a:rPr lang="en-IN" sz="2400" b="1" dirty="0"/>
              <a:t> </a:t>
            </a:r>
            <a:r>
              <a:rPr lang="en-IN" sz="2400" b="1" dirty="0" err="1"/>
              <a:t>முறைகள்</a:t>
            </a:r>
            <a:r>
              <a:rPr lang="en-IN" sz="2400" b="1" dirty="0"/>
              <a:t> </a:t>
            </a:r>
            <a:endParaRPr lang="en-US" sz="2400" b="1" dirty="0"/>
          </a:p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endParaRPr lang="en-US" sz="2400" b="1" dirty="0"/>
          </a:p>
          <a:p>
            <a:pPr marL="12700" marR="5080" rtl="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ta-IN" sz="2400" b="1" dirty="0"/>
              <a:t>தலைப்பு</a:t>
            </a:r>
            <a:r>
              <a:rPr lang="en-IN" sz="2400" b="1" dirty="0"/>
              <a:t>:</a:t>
            </a:r>
            <a:r>
              <a:rPr lang="ta-IN" sz="2400" dirty="0"/>
              <a:t> தாய்மொழி கற்பித்தலின் இன்றியமையாமை</a:t>
            </a:r>
            <a:endParaRPr lang="en-IN" sz="2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5410200"/>
            <a:ext cx="5669484" cy="1332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R.AMUTHA</a:t>
            </a:r>
            <a:endParaRPr lang="en-US" sz="2800" b="1" spc="-3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ASSISTANT PROFESSOR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spc="-10" dirty="0" err="1">
                <a:latin typeface="Times New Roman"/>
                <a:cs typeface="Times New Roman"/>
              </a:rPr>
              <a:t>Dr.SNSCE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5105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AutoShape 2" descr="What is Micro Teaching and Why It'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What Is Language Barrier And How You Can Overcome It">
            <a:extLst>
              <a:ext uri="{FF2B5EF4-FFF2-40B4-BE49-F238E27FC236}">
                <a16:creationId xmlns:a16="http://schemas.microsoft.com/office/drawing/2014/main" id="{FB627FCA-00AF-1B9A-61D6-F72AE2F0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88756"/>
            <a:ext cx="3851918" cy="34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488" y="441165"/>
            <a:ext cx="8071510" cy="916148"/>
          </a:xfrm>
          <a:prstGeom prst="rect">
            <a:avLst/>
          </a:prstGeom>
        </p:spPr>
        <p:txBody>
          <a:bodyPr vert="horz" wrap="square" lIns="0" tIns="53848" rIns="0" bIns="0" rtlCol="0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ta-IN" altLang="en-US" sz="2800" b="1" dirty="0">
                <a:latin typeface="Arial" panose="020B0604020202020204" pitchFamily="34" charset="0"/>
              </a:rPr>
              <a:t>புதிர் </a:t>
            </a:r>
            <a:r>
              <a:rPr lang="en-US" altLang="en-US" sz="2800" b="1" dirty="0">
                <a:latin typeface="Arial" panose="020B0604020202020204" pitchFamily="34" charset="0"/>
                <a:cs typeface="Latha" panose="020B0604020202020204" pitchFamily="34" charset="0"/>
              </a:rPr>
              <a:t>– “</a:t>
            </a:r>
            <a:r>
              <a:rPr lang="ta-IN" altLang="en-US" sz="2800" b="1" dirty="0">
                <a:latin typeface="Arial" panose="020B0604020202020204" pitchFamily="34" charset="0"/>
              </a:rPr>
              <a:t>கண்டுபிடி</a:t>
            </a:r>
            <a:r>
              <a:rPr lang="en-US" altLang="en-US" sz="2800" b="1" dirty="0">
                <a:latin typeface="Arial" panose="020B0604020202020204" pitchFamily="34" charset="0"/>
                <a:cs typeface="Latha" panose="020B0604020202020204" pitchFamily="34" charset="0"/>
              </a:rPr>
              <a:t>!”</a:t>
            </a:r>
            <a:br>
              <a:rPr lang="en-US" altLang="en-US" sz="2800" b="1" dirty="0">
                <a:latin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228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3522" y="6173787"/>
            <a:ext cx="5786478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10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1F7903-0A1F-03B0-D4E4-5AC609E61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20442"/>
              </p:ext>
            </p:extLst>
          </p:nvPr>
        </p:nvGraphicFramePr>
        <p:xfrm>
          <a:off x="609600" y="3924812"/>
          <a:ext cx="9146976" cy="1737360"/>
        </p:xfrm>
        <a:graphic>
          <a:graphicData uri="http://schemas.openxmlformats.org/drawingml/2006/table">
            <a:tbl>
              <a:tblPr/>
              <a:tblGrid>
                <a:gridCol w="8282880">
                  <a:extLst>
                    <a:ext uri="{9D8B030D-6E8A-4147-A177-3AD203B41FA5}">
                      <a16:colId xmlns:a16="http://schemas.microsoft.com/office/drawing/2014/main" val="14585962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82443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07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127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👉</a:t>
                      </a:r>
                      <a:r>
                        <a:rPr lang="ta-IN" i="1" dirty="0"/>
                        <a:t>இந்த படங்களில் பொதுவாக இருக்கும் கருத்து என்ன?</a:t>
                      </a:r>
                      <a:br>
                        <a:rPr lang="ta-IN" dirty="0"/>
                      </a:br>
                      <a:r>
                        <a:rPr lang="en-IN" dirty="0"/>
                        <a:t>👉 </a:t>
                      </a:r>
                      <a:r>
                        <a:rPr lang="ta-IN" i="1" dirty="0"/>
                        <a:t>இந்த செயல்கள் எந்த ஒரு திறனை வளர்க்க உதவுகின்றன?</a:t>
                      </a: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96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179782"/>
                  </a:ext>
                </a:extLst>
              </a:tr>
            </a:tbl>
          </a:graphicData>
        </a:graphic>
      </p:graphicFrame>
      <p:pic>
        <p:nvPicPr>
          <p:cNvPr id="7170" name="Picture 2" descr="cartoon children speaking different languages. Boys and girls of world ethnicity talking. kids saying hello in native language">
            <a:extLst>
              <a:ext uri="{FF2B5EF4-FFF2-40B4-BE49-F238E27FC236}">
                <a16:creationId xmlns:a16="http://schemas.microsoft.com/office/drawing/2014/main" id="{728F4741-2C30-67D3-90F3-C1981237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1578"/>
            <a:ext cx="224666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ppy Girl Speaking Indian Language Vector Cartoon Illustration">
            <a:extLst>
              <a:ext uri="{FF2B5EF4-FFF2-40B4-BE49-F238E27FC236}">
                <a16:creationId xmlns:a16="http://schemas.microsoft.com/office/drawing/2014/main" id="{95C1513C-0AA7-7103-3EF1-9990BB3F8C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60" y="1616264"/>
            <a:ext cx="2508314" cy="22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 Love to Smile - Nursery Rhyme with Karaoke - video Dailymotion">
            <a:extLst>
              <a:ext uri="{FF2B5EF4-FFF2-40B4-BE49-F238E27FC236}">
                <a16:creationId xmlns:a16="http://schemas.microsoft.com/office/drawing/2014/main" id="{D85AA7FC-1D92-01FE-21C4-E70BD36A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74" y="1570970"/>
            <a:ext cx="2952328" cy="22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2800" b="1" dirty="0"/>
              <a:t>ஒப்படைப்பு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8519" y="5925772"/>
            <a:ext cx="5643602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11</a:t>
            </a:fld>
            <a:endParaRPr lang="en-US" spc="-50" dirty="0">
              <a:latin typeface="Calibri"/>
              <a:cs typeface="Calibri"/>
            </a:endParaRP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2050" name="AutoShape 2" descr="உணர்ச்சி நல்வாழ்வு &amp; மன ஆரோக்கியம்: நேர்மறை உணர்ச்சிகளின் நன்மை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D3DB190-1CC8-92D4-19A2-90F5018B9B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3375" y="1558083"/>
            <a:ext cx="37345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ஒரு நிகழ்வை உங்கள் சொற்களில் விளக்குக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IN" altLang="en-US" sz="1800" dirty="0"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ஒரு படம் பார்த்து கற்பனை கதையை உருவாக்குக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7" name="Picture 3" descr="Back to School. Teacher using visual aids to enhance learning in a classroom.">
            <a:extLst>
              <a:ext uri="{FF2B5EF4-FFF2-40B4-BE49-F238E27FC236}">
                <a16:creationId xmlns:a16="http://schemas.microsoft.com/office/drawing/2014/main" id="{D87E2393-6F9A-3861-C71D-9F1B4A48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71" y="1496630"/>
            <a:ext cx="4932040" cy="34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35502"/>
            <a:ext cx="4688160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12</a:t>
            </a:fld>
            <a:endParaRPr lang="en-US" spc="-50" dirty="0">
              <a:latin typeface="Calibri"/>
              <a:cs typeface="Calibri"/>
            </a:endParaRPr>
          </a:p>
        </p:txBody>
      </p:sp>
      <p:pic>
        <p:nvPicPr>
          <p:cNvPr id="10242" name="Picture 2" descr="Thank you text Vector Images ...">
            <a:extLst>
              <a:ext uri="{FF2B5EF4-FFF2-40B4-BE49-F238E27FC236}">
                <a16:creationId xmlns:a16="http://schemas.microsoft.com/office/drawing/2014/main" id="{96040697-3E35-D7E3-D9CD-AAC50219F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54894"/>
            <a:ext cx="87129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520989"/>
          </a:xfrm>
          <a:prstGeom prst="rect">
            <a:avLst/>
          </a:prstGeom>
        </p:spPr>
        <p:txBody>
          <a:bodyPr vert="horz" wrap="square" lIns="0" tIns="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சிந்தி</a:t>
            </a:r>
            <a:r>
              <a:rPr sz="2800" b="1" spc="-65"/>
              <a:t> </a:t>
            </a:r>
            <a:r>
              <a:rPr sz="2800" b="1" spc="-25" dirty="0"/>
              <a:t>!!!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57422" y="6143644"/>
            <a:ext cx="5643602" cy="524669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2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445" y="1475547"/>
            <a:ext cx="4299539" cy="40915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a-IN" sz="2000" b="1" dirty="0"/>
              <a:t>உணர்தல்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endParaRPr lang="en-US" sz="2000" b="1" spc="-25" dirty="0"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IN" sz="2000" b="1" i="1" dirty="0"/>
          </a:p>
          <a:p>
            <a:r>
              <a:rPr lang="ta-IN" sz="2000" i="1" dirty="0"/>
              <a:t>“மாணவர்கள் தங்கள் தாய்மொழியில் கற்றுக்கொள்ள முடியாதபோது, அவர்கள் சிந்தனை மற்றும் கற்பனையாற்றலில் என்ன மாற்றங்கள் ஏற்படும்?”</a:t>
            </a:r>
            <a:br>
              <a:rPr lang="en-US" sz="2000" b="1" dirty="0">
                <a:latin typeface="Times New Roman"/>
                <a:cs typeface="Times New Roman"/>
              </a:rPr>
            </a:br>
            <a:endParaRPr lang="en-US" sz="2000" b="1" dirty="0">
              <a:latin typeface="Times New Roman"/>
              <a:cs typeface="Times New Roman"/>
            </a:endParaRPr>
          </a:p>
          <a:p>
            <a:endParaRPr lang="en-US" sz="2000" b="1" dirty="0">
              <a:latin typeface="Times New Roman"/>
              <a:cs typeface="Times New Roman"/>
            </a:endParaRPr>
          </a:p>
          <a:p>
            <a:endParaRPr lang="en-US" sz="2000" b="1" dirty="0">
              <a:latin typeface="Times New Roman"/>
              <a:cs typeface="Times New Roman"/>
            </a:endParaRPr>
          </a:p>
          <a:p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6568237"/>
            <a:ext cx="72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10/24/2025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9507" y="6428638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dirty="0"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E8DB701-8E33-D18B-7118-FDF7237B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75" y="1823469"/>
            <a:ext cx="32298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73D04C1-B417-E0C2-8035-131CB089D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647138"/>
            <a:ext cx="3779912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Benefits of Bilingualism: Why Is Bilingual Education Important">
            <a:extLst>
              <a:ext uri="{FF2B5EF4-FFF2-40B4-BE49-F238E27FC236}">
                <a16:creationId xmlns:a16="http://schemas.microsoft.com/office/drawing/2014/main" id="{86867E7B-103E-6C6B-750A-6382CF22D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59" y="1382426"/>
            <a:ext cx="4299539" cy="43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608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வரையறுத்தல்</a:t>
            </a:r>
            <a:endParaRPr sz="28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609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71670" y="6286520"/>
            <a:ext cx="5510242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3</a:t>
            </a:fld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511" y="1628800"/>
            <a:ext cx="4031489" cy="256159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ta-IN" sz="2000" dirty="0"/>
              <a:t>தாய்மொழியில் கற்றல் இல்லாததால் மாணவர்கள்</a:t>
            </a:r>
          </a:p>
          <a:p>
            <a:r>
              <a:rPr lang="ta-IN" sz="2000" dirty="0"/>
              <a:t>கருத்தை புரிந்து கொள்ள சிரமம் </a:t>
            </a:r>
          </a:p>
          <a:p>
            <a:r>
              <a:rPr lang="ta-IN" sz="2000" dirty="0"/>
              <a:t>சுய சிந்தனை குறைவு </a:t>
            </a:r>
          </a:p>
          <a:p>
            <a:r>
              <a:rPr lang="ta-IN" sz="2000" dirty="0"/>
              <a:t>படைப்பாற்றல் வளர்ச்சி தடை</a:t>
            </a:r>
          </a:p>
          <a:p>
            <a:endParaRPr lang="ta-IN" sz="2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351 ஆயிரம் Emojis emotions உரிமைத்தொகை-இல்லாத படங்கள், ஸ்டாக் ஃபோட்டோக்கள்  மற்றும் படங்கள்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Young students quarrel when their work fails and goals are not met. , communication does not understand each other">
            <a:extLst>
              <a:ext uri="{FF2B5EF4-FFF2-40B4-BE49-F238E27FC236}">
                <a16:creationId xmlns:a16="http://schemas.microsoft.com/office/drawing/2014/main" id="{FBE3C68A-68C5-86B7-1C7D-CA001DA02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955352" cy="35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288D-D4EC-3104-2DEF-9A98DD63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2800" b="1" dirty="0"/>
              <a:t>யோசனை உருவாக்கம்</a:t>
            </a:r>
            <a:endParaRPr lang="en-IN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35724-F97F-6806-0A91-5172A5AD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05ED9-E2FB-B6F9-4FBA-091C0D3A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740" y="6030511"/>
            <a:ext cx="4680520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2F32-0797-0157-5C8F-2E497185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4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D32706C-2B3B-141F-9694-FB261C5B78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9384" y="68527"/>
            <a:ext cx="4402832" cy="48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r>
              <a:rPr lang="ta-IN" sz="1800" dirty="0"/>
              <a:t>தாய்மொழி மூலம் கற்பித்தல்</a:t>
            </a:r>
          </a:p>
          <a:p>
            <a:r>
              <a:rPr lang="ta-IN" sz="1800" dirty="0"/>
              <a:t>கதைகள், பாடல்கள், விளையாட்டுகள் </a:t>
            </a:r>
          </a:p>
          <a:p>
            <a:r>
              <a:rPr lang="ta-IN" sz="1800" dirty="0"/>
              <a:t>உள்ளூர் அனுபவங்கள் மூலம் கற்றல் </a:t>
            </a:r>
          </a:p>
          <a:p>
            <a:r>
              <a:rPr lang="ta-IN" sz="1800" dirty="0"/>
              <a:t>சுய வெளிப்பாடு ஊக்குவித்தல்</a:t>
            </a:r>
          </a:p>
          <a:p>
            <a:endParaRPr lang="en-IN" sz="1800" b="1" dirty="0"/>
          </a:p>
          <a:p>
            <a:endParaRPr lang="en-IN" sz="1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Storyteller with interesting information. Group of children students in class at school with teacher">
            <a:extLst>
              <a:ext uri="{FF2B5EF4-FFF2-40B4-BE49-F238E27FC236}">
                <a16:creationId xmlns:a16="http://schemas.microsoft.com/office/drawing/2014/main" id="{8DDA5434-D8B3-69FC-318D-94D71B2C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18998"/>
            <a:ext cx="3851920" cy="41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4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860" y="491376"/>
            <a:ext cx="50063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மாதிரி உருவாக்கம்</a:t>
            </a:r>
            <a:endParaRPr sz="2800" b="1"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8382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76834" y="6184061"/>
            <a:ext cx="5857916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5</a:t>
            </a:fld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75" y="1914125"/>
            <a:ext cx="4483224" cy="36933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endParaRPr lang="ta-IN" sz="20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7171" name="AutoShape 3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AutoShape 5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AutoShape 7" descr="Classical Conditioning Pavlovian Respondent Conditioning Learningஸ்டாக்  வெக்டர் (உரிமைத்தொகை இல்லாதது) 1944127039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AutoShape 2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582E412-992D-D6D2-E530-2AF018A3A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85644"/>
            <a:ext cx="4600011" cy="75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ta-IN" dirty="0"/>
              <a:t>ஒரு பாடத்தை தாய்மொழியில் கற்பிக்கும் முறை</a:t>
            </a:r>
            <a:endParaRPr lang="en-IN" dirty="0"/>
          </a:p>
          <a:p>
            <a:endParaRPr lang="ta-IN" dirty="0"/>
          </a:p>
          <a:p>
            <a:r>
              <a:rPr lang="ta-IN" dirty="0"/>
              <a:t>எடுத்துக்காட்டு + படம்</a:t>
            </a:r>
            <a:endParaRPr lang="en-IN" dirty="0"/>
          </a:p>
          <a:p>
            <a:r>
              <a:rPr lang="ta-IN" dirty="0"/>
              <a:t> </a:t>
            </a:r>
          </a:p>
          <a:p>
            <a:r>
              <a:rPr lang="ta-IN" dirty="0"/>
              <a:t>குழு விவாதம் </a:t>
            </a:r>
            <a:endParaRPr lang="en-IN" dirty="0"/>
          </a:p>
          <a:p>
            <a:endParaRPr lang="ta-IN" dirty="0"/>
          </a:p>
          <a:p>
            <a:r>
              <a:rPr lang="ta-IN" dirty="0"/>
              <a:t>மாணவர் விளக்கம்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Unique Schools in India - Taking Education to The Next Level">
            <a:extLst>
              <a:ext uri="{FF2B5EF4-FFF2-40B4-BE49-F238E27FC236}">
                <a16:creationId xmlns:a16="http://schemas.microsoft.com/office/drawing/2014/main" id="{0AE11D9B-3D28-A04F-3854-730B5BBA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96" y="1966247"/>
            <a:ext cx="4536008" cy="30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664" y="196156"/>
            <a:ext cx="51025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நிகழ் நேர சூழ்நிலை</a:t>
            </a:r>
            <a:endParaRPr sz="28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8382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57356" y="6215082"/>
            <a:ext cx="6072230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6</a:t>
            </a:fld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0" y="1052736"/>
            <a:ext cx="4733071" cy="502381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ta-IN" sz="2000" b="1" dirty="0"/>
              <a:t>ஒரு நிகழ்வு:</a:t>
            </a:r>
            <a:br>
              <a:rPr lang="ta-IN" sz="2000" dirty="0"/>
            </a:br>
            <a:r>
              <a:rPr lang="ta-IN" sz="2000" dirty="0"/>
              <a:t>ஒரு பள்ளி வகுப்பில் ஆசிரியர் ஒரு பாடத்தை முதலில் ஆங்கிலத்தில் கற்பிக்கிறார்.</a:t>
            </a:r>
            <a:br>
              <a:rPr lang="ta-IN" sz="2000" dirty="0"/>
            </a:br>
            <a:r>
              <a:rPr lang="ta-IN" sz="2000" dirty="0"/>
              <a:t>மாணவர்கள் அமைதியாக இருந்தாலும், அவர்கள் முழுமையாக புரிந்து கொள்ள முடியாமல் தயக்கத்துடன் இருக்கிறார்கள்.</a:t>
            </a:r>
            <a:endParaRPr lang="en-IN" sz="2000" dirty="0"/>
          </a:p>
          <a:p>
            <a:endParaRPr lang="en-IN" sz="2000" dirty="0"/>
          </a:p>
          <a:p>
            <a:endParaRPr lang="ta-IN" sz="2000" dirty="0"/>
          </a:p>
          <a:p>
            <a:r>
              <a:rPr lang="ta-IN" sz="2000" b="1" dirty="0"/>
              <a:t>பிரச்சினை:</a:t>
            </a:r>
            <a:endParaRPr lang="ta-IN" sz="2000" dirty="0"/>
          </a:p>
          <a:p>
            <a:r>
              <a:rPr lang="ta-IN" sz="2000" dirty="0"/>
              <a:t>ஏன் தாய்மொழி பயன்படுத்தியபோது மாணவர்களின் பங்கேற்பு அதிகரித்தது?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3DBC8289-C693-ED7D-2D79-B9B59BA26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6331233"/>
                  </p:ext>
                </p:extLst>
              </p:nvPr>
            </p:nvGraphicFramePr>
            <p:xfrm>
              <a:off x="-4045688" y="4214480"/>
              <a:ext cx="2286000" cy="1714500"/>
            </p:xfrm>
            <a:graphic>
              <a:graphicData uri="http://schemas.microsoft.com/office/powerpoint/2016/slidezoom">
                <pslz:sldZm>
                  <pslz:sldZmObj sldId="272" cId="0">
                    <pslz:zmPr id="{72347C94-E6BD-46CD-ACCF-7432EEB5D47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DBC8289-C693-ED7D-2D79-B9B59BA26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45688" y="421448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218" name="Picture 2" descr="Indian Students engaged in a group discussion.">
            <a:extLst>
              <a:ext uri="{FF2B5EF4-FFF2-40B4-BE49-F238E27FC236}">
                <a16:creationId xmlns:a16="http://schemas.microsoft.com/office/drawing/2014/main" id="{CBD1CCAF-90D4-9832-CDF7-EAD2F747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65" y="1075480"/>
            <a:ext cx="3742633" cy="49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271" y="280895"/>
            <a:ext cx="34660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சோதனை</a:t>
            </a:r>
            <a:endParaRPr sz="2800" b="1"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457200" y="6341512"/>
            <a:ext cx="19202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b="1"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28728" y="6248400"/>
            <a:ext cx="6143668" cy="365125"/>
          </a:xfrm>
        </p:spPr>
        <p:txBody>
          <a:bodyPr/>
          <a:lstStyle/>
          <a:p>
            <a:r>
              <a:rPr lang="en-US" b="1"/>
              <a:t>Dr.SNS COE/SEM-I/ Pedagogy of Tamil /UNIT - 1  /</a:t>
            </a:r>
            <a:r>
              <a:rPr lang="ta-IN" b="1"/>
              <a:t>தாய்மொழி கற்பித்தலின் இன்றியமையாமை/ </a:t>
            </a:r>
            <a:r>
              <a:rPr lang="en-US" b="1"/>
              <a:t>R.AMUTHA</a:t>
            </a:r>
            <a:endParaRPr lang="en-US" b="1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b="1"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7</a:t>
            </a:fld>
            <a:endParaRPr b="1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92" y="1070765"/>
            <a:ext cx="4209023" cy="47769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r>
              <a:rPr lang="ta-IN" sz="2000" dirty="0"/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EB3A103-E7A9-02AF-CCE6-DA8981EC2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27" y="2513046"/>
            <a:ext cx="4425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14D46F-1271-4EC9-A793-077BC567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61" y="2416948"/>
            <a:ext cx="44937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a-IN" dirty="0"/>
              <a:t>தாய்மொழி கற்றலின் விளைவு</a:t>
            </a:r>
          </a:p>
          <a:p>
            <a:r>
              <a:rPr lang="ta-IN" dirty="0"/>
              <a:t>மாணவர் புரிதல் அதிகரிப்பு </a:t>
            </a:r>
          </a:p>
          <a:p>
            <a:r>
              <a:rPr lang="ta-IN" dirty="0"/>
              <a:t>சுய சிந்தனை வளர்ச்சி </a:t>
            </a:r>
          </a:p>
          <a:p>
            <a:r>
              <a:rPr lang="ta-IN" dirty="0"/>
              <a:t>படைப்பாற்றல் வெளிப்பாடு</a:t>
            </a:r>
          </a:p>
        </p:txBody>
      </p:sp>
      <p:pic>
        <p:nvPicPr>
          <p:cNvPr id="5122" name="Picture 2" descr="Students Answering A Question">
            <a:extLst>
              <a:ext uri="{FF2B5EF4-FFF2-40B4-BE49-F238E27FC236}">
                <a16:creationId xmlns:a16="http://schemas.microsoft.com/office/drawing/2014/main" id="{8657F337-5A22-6782-9779-B48C6FDD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20" y="1388531"/>
            <a:ext cx="3381440" cy="43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8551"/>
            <a:ext cx="807151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ta-IN" sz="2800" b="1" dirty="0"/>
              <a:t>மனவரைபடம்</a:t>
            </a:r>
            <a:endParaRPr lang="en-US" sz="2800" b="1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3810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57356" y="6215082"/>
            <a:ext cx="5686444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8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2C946-EC1B-46B5-536B-DDD5F1E14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4" y="1196752"/>
            <a:ext cx="7952195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8551"/>
            <a:ext cx="80715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ta-IN" sz="2800" b="1" dirty="0"/>
              <a:t>தனியாள் ஆய்வு </a:t>
            </a:r>
            <a:endParaRPr lang="en-US" sz="2800" b="1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2286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361870" y="6173787"/>
            <a:ext cx="5978301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தாய்மொழி கற்பித்தலின் இன்றியமையாமை/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flipH="1">
            <a:off x="402400" y="1056022"/>
            <a:ext cx="4889680" cy="447879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r>
              <a:rPr lang="ta-IN" sz="2000" b="1" dirty="0"/>
              <a:t>வழக்குக் கதை (</a:t>
            </a:r>
            <a:r>
              <a:rPr lang="en-IN" sz="2000" b="1" dirty="0"/>
              <a:t>Case Study)</a:t>
            </a:r>
          </a:p>
          <a:p>
            <a:r>
              <a:rPr lang="en-IN" sz="2000" b="1" dirty="0"/>
              <a:t>Content:</a:t>
            </a:r>
            <a:endParaRPr lang="en-IN" sz="2000" dirty="0"/>
          </a:p>
          <a:p>
            <a:r>
              <a:rPr lang="ta-IN" sz="2000" dirty="0"/>
              <a:t>ஒரு மாணவி பள்ளியில் பெரும்பாலும் ஆங்கிலத்தில் மட்டுமே பேசுவாள்.</a:t>
            </a:r>
            <a:br>
              <a:rPr lang="ta-IN" sz="2000" dirty="0"/>
            </a:br>
            <a:r>
              <a:rPr lang="ta-IN" sz="2000" dirty="0"/>
              <a:t>அவளுக்கு பாடங்களை முழுமையாக புரிந்து கொள்ள சிரமம் ஏற்பட்டது.</a:t>
            </a:r>
            <a:endParaRPr lang="en-IN" sz="2000" dirty="0"/>
          </a:p>
          <a:p>
            <a:endParaRPr lang="ta-IN" sz="2000" dirty="0"/>
          </a:p>
          <a:p>
            <a:r>
              <a:rPr lang="en-IN" sz="2000" b="1" dirty="0"/>
              <a:t>Question:</a:t>
            </a:r>
            <a:endParaRPr lang="en-IN" sz="2000" dirty="0"/>
          </a:p>
          <a:p>
            <a:r>
              <a:rPr lang="ta-IN" sz="2000" dirty="0"/>
              <a:t>இந்த மாற்றம் மாணவியின் சிந்தனை, படைப்பாற்றல் மற்றும் அடையாள வளர்ச்சியை எவ்வாறு பாதிக்கும்?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5" name="AutoShape 2" descr="மாணவர்களின் தேர்வு பயம் | Exam fear of students">
            <a:extLst>
              <a:ext uri="{FF2B5EF4-FFF2-40B4-BE49-F238E27FC236}">
                <a16:creationId xmlns:a16="http://schemas.microsoft.com/office/drawing/2014/main" id="{B4C795A7-3E66-D4DB-861B-0AC33D95D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4" name="Picture 2" descr="Student explaining a lecture">
            <a:extLst>
              <a:ext uri="{FF2B5EF4-FFF2-40B4-BE49-F238E27FC236}">
                <a16:creationId xmlns:a16="http://schemas.microsoft.com/office/drawing/2014/main" id="{5FAC0EA8-6F77-E86D-ECC6-42A81E16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36" y="788150"/>
            <a:ext cx="3707904" cy="49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482</Words>
  <Application>Microsoft Office PowerPoint</Application>
  <PresentationFormat>On-screen Show (4:3)</PresentationFormat>
  <Paragraphs>137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Dr.SNS COLLEGE OF EDUCATION</vt:lpstr>
      <vt:lpstr>சிந்தி !!!</vt:lpstr>
      <vt:lpstr>வரையறுத்தல்</vt:lpstr>
      <vt:lpstr>யோசனை உருவாக்கம்</vt:lpstr>
      <vt:lpstr>மாதிரி உருவாக்கம்</vt:lpstr>
      <vt:lpstr>நிகழ் நேர சூழ்நிலை</vt:lpstr>
      <vt:lpstr>சோதனை</vt:lpstr>
      <vt:lpstr>மனவரைபடம்</vt:lpstr>
      <vt:lpstr>தனியாள் ஆய்வு </vt:lpstr>
      <vt:lpstr>புதிர் – “கண்டுபிடி!” </vt:lpstr>
      <vt:lpstr>ஒப்படைப்பு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</dc:title>
  <dc:creator>Sri gokul R</dc:creator>
  <cp:lastModifiedBy>Sri gokul R</cp:lastModifiedBy>
  <cp:revision>101</cp:revision>
  <dcterms:created xsi:type="dcterms:W3CDTF">2025-10-29T07:27:21Z</dcterms:created>
  <dcterms:modified xsi:type="dcterms:W3CDTF">2026-04-13T13:32:20Z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2025-10-29T00:00:00Z</vt:filetime>
  </property>
  <property fmtid="{D5CDD505-2E9C-101B-9397-08002B2CF9AE}" pid="5" name="Producer">
    <vt:lpwstr>www.ilovepdf.com</vt:lpwstr>
  </property>
</Properties>
</file>