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8" r:id="rId1"/>
  </p:sldMasterIdLst>
  <p:notesMasterIdLst>
    <p:notesMasterId r:id="rId14"/>
  </p:notesMasterIdLst>
  <p:sldIdLst>
    <p:sldId id="256" r:id="rId2"/>
    <p:sldId id="258" r:id="rId3"/>
    <p:sldId id="259" r:id="rId4"/>
    <p:sldId id="273" r:id="rId5"/>
    <p:sldId id="262" r:id="rId6"/>
    <p:sldId id="272" r:id="rId7"/>
    <p:sldId id="263" r:id="rId8"/>
    <p:sldId id="264" r:id="rId9"/>
    <p:sldId id="265" r:id="rId10"/>
    <p:sldId id="266" r:id="rId11"/>
    <p:sldId id="268" r:id="rId12"/>
    <p:sldId id="271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4" autoAdjust="0"/>
  </p:normalViewPr>
  <p:slideViewPr>
    <p:cSldViewPr>
      <p:cViewPr>
        <p:scale>
          <a:sx n="75" d="100"/>
          <a:sy n="75" d="100"/>
        </p:scale>
        <p:origin x="946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FB1FD-6EF6-4987-A666-7CBAB413859C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028E0-51B2-477C-B169-2FED8B983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28E0-51B2-477C-B169-2FED8B9838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028E0-51B2-477C-B169-2FED8B9838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028E0-51B2-477C-B169-2FED8B9838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‹#›</a:t>
            </a:fld>
            <a:endParaRPr lang="en-US" spc="-50" dirty="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38200"/>
            <a:ext cx="76714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 err="1">
                <a:latin typeface="Times New Roman"/>
                <a:cs typeface="Times New Roman"/>
              </a:rPr>
              <a:t>D</a:t>
            </a:r>
            <a:r>
              <a:rPr lang="en-US" sz="3600" b="1" dirty="0" err="1"/>
              <a:t>r</a:t>
            </a:r>
            <a:r>
              <a:rPr sz="3600" b="1" dirty="0" err="1">
                <a:latin typeface="Times New Roman"/>
                <a:cs typeface="Times New Roman"/>
              </a:rPr>
              <a:t>.SNS</a:t>
            </a:r>
            <a:r>
              <a:rPr sz="3600" b="1" spc="-1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COLLEGE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EDUCATION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596" y="1714488"/>
            <a:ext cx="8324880" cy="1348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ta-IN" sz="2400" b="1" dirty="0"/>
              <a:t>BD</a:t>
            </a:r>
            <a:r>
              <a:rPr lang="en-IN" sz="2400" b="1" dirty="0"/>
              <a:t>2TA</a:t>
            </a:r>
            <a:r>
              <a:rPr lang="en-US" sz="2400" b="1" dirty="0"/>
              <a:t> </a:t>
            </a:r>
            <a:r>
              <a:rPr lang="ta-IN" sz="2400" b="1" dirty="0"/>
              <a:t>: </a:t>
            </a:r>
            <a:r>
              <a:rPr lang="en-IN" sz="2400" b="1" dirty="0" err="1"/>
              <a:t>தமிழ்</a:t>
            </a:r>
            <a:r>
              <a:rPr lang="en-IN" sz="2400" b="1" dirty="0"/>
              <a:t> </a:t>
            </a:r>
            <a:r>
              <a:rPr lang="en-IN" sz="2400" b="1" dirty="0" err="1"/>
              <a:t>கற்பிக்கும்</a:t>
            </a:r>
            <a:r>
              <a:rPr lang="en-IN" sz="2400" b="1" dirty="0"/>
              <a:t> </a:t>
            </a:r>
            <a:r>
              <a:rPr lang="en-IN" sz="2400" b="1" dirty="0" err="1"/>
              <a:t>முறைகள்</a:t>
            </a:r>
            <a:r>
              <a:rPr lang="en-IN" sz="2400" b="1" dirty="0"/>
              <a:t> </a:t>
            </a:r>
            <a:endParaRPr lang="en-US" sz="2400" b="1" dirty="0"/>
          </a:p>
          <a:p>
            <a:pPr marL="12700" marR="508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endParaRPr lang="en-US" sz="2400" b="1" dirty="0"/>
          </a:p>
          <a:p>
            <a:pPr marL="12700" marR="5080" rtl="0">
              <a:lnSpc>
                <a:spcPct val="120100"/>
              </a:lnSpc>
              <a:spcBef>
                <a:spcPts val="95"/>
              </a:spcBef>
              <a:tabLst>
                <a:tab pos="1436370" algn="l"/>
              </a:tabLst>
            </a:pPr>
            <a:r>
              <a:rPr lang="ta-IN" sz="2400" b="1" dirty="0"/>
              <a:t>தலைப்பு</a:t>
            </a:r>
            <a:r>
              <a:rPr lang="en-IN" sz="2400" b="1" dirty="0"/>
              <a:t> </a:t>
            </a:r>
            <a:r>
              <a:rPr lang="ta-IN" sz="2400" b="1" dirty="0"/>
              <a:t>:வாழ்வியல் திறன்களை பெறுதல் </a:t>
            </a:r>
            <a:endParaRPr lang="en-IN" sz="24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5410200"/>
            <a:ext cx="5669484" cy="13324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R.AMUTHA</a:t>
            </a:r>
            <a:endParaRPr lang="en-US" sz="2800" b="1" spc="-3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Times New Roman"/>
                <a:cs typeface="Times New Roman"/>
              </a:rPr>
              <a:t>ASSISTANT PROFESSOR</a:t>
            </a:r>
            <a:r>
              <a:rPr lang="en-US" sz="2800" b="1" spc="-30" dirty="0">
                <a:latin typeface="Times New Roman"/>
                <a:cs typeface="Times New Roman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spc="-10" dirty="0" err="1">
                <a:latin typeface="Times New Roman"/>
                <a:cs typeface="Times New Roman"/>
              </a:rPr>
              <a:t>Dr.SNSCE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5105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AutoShape 2" descr="What is Micro Teaching and Why It'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செவி கொடுப்போருக்கே செறிவுகள் - Aalumai Sirpi : Aalumai Sirpi">
            <a:extLst>
              <a:ext uri="{FF2B5EF4-FFF2-40B4-BE49-F238E27FC236}">
                <a16:creationId xmlns:a16="http://schemas.microsoft.com/office/drawing/2014/main" id="{916ED279-42EA-A405-0FD8-78A429FE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63" y="4079938"/>
            <a:ext cx="3554812" cy="26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2488" y="441165"/>
            <a:ext cx="8071510" cy="916148"/>
          </a:xfrm>
          <a:prstGeom prst="rect">
            <a:avLst/>
          </a:prstGeom>
        </p:spPr>
        <p:txBody>
          <a:bodyPr vert="horz" wrap="square" lIns="0" tIns="53848" rIns="0" bIns="0" rtlCol="0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ta-IN" altLang="en-US" sz="2800" b="1" dirty="0">
                <a:latin typeface="Arial" panose="020B0604020202020204" pitchFamily="34" charset="0"/>
              </a:rPr>
              <a:t>புதிர் </a:t>
            </a:r>
            <a:r>
              <a:rPr lang="en-US" altLang="en-US" sz="2800" b="1" dirty="0">
                <a:latin typeface="Arial" panose="020B0604020202020204" pitchFamily="34" charset="0"/>
                <a:cs typeface="Latha" panose="020B0604020202020204" pitchFamily="34" charset="0"/>
              </a:rPr>
              <a:t>– “</a:t>
            </a:r>
            <a:r>
              <a:rPr lang="ta-IN" altLang="en-US" sz="2800" b="1" dirty="0">
                <a:latin typeface="Arial" panose="020B0604020202020204" pitchFamily="34" charset="0"/>
              </a:rPr>
              <a:t>கண்டுபிடி</a:t>
            </a:r>
            <a:r>
              <a:rPr lang="en-US" altLang="en-US" sz="2800" b="1" dirty="0">
                <a:latin typeface="Arial" panose="020B0604020202020204" pitchFamily="34" charset="0"/>
                <a:cs typeface="Latha" panose="020B0604020202020204" pitchFamily="34" charset="0"/>
              </a:rPr>
              <a:t>!”</a:t>
            </a:r>
            <a:br>
              <a:rPr lang="en-US" altLang="en-US" sz="2800" b="1" dirty="0">
                <a:latin typeface="Arial" panose="020B0604020202020204" pitchFamily="34" charset="0"/>
              </a:rPr>
            </a:b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228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33522" y="6173787"/>
            <a:ext cx="5786478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dirty="0"/>
              <a:pPr marL="12700">
                <a:lnSpc>
                  <a:spcPts val="1410"/>
                </a:lnSpc>
              </a:pPr>
              <a:t>10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1F7903-0A1F-03B0-D4E4-5AC609E61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63644"/>
              </p:ext>
            </p:extLst>
          </p:nvPr>
        </p:nvGraphicFramePr>
        <p:xfrm>
          <a:off x="609600" y="3924812"/>
          <a:ext cx="8229600" cy="14630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1458596229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182443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407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127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964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ta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179782"/>
                  </a:ext>
                </a:extLst>
              </a:tr>
            </a:tbl>
          </a:graphicData>
        </a:graphic>
      </p:graphicFrame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C4680BE-F0FF-D63B-324E-A887F8872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54397"/>
            <a:ext cx="698477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2800" b="1" dirty="0"/>
              <a:t>ஒப்படைப்பு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8519" y="5925772"/>
            <a:ext cx="5643602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11</a:t>
            </a:fld>
            <a:endParaRPr lang="en-US" spc="-50" dirty="0">
              <a:latin typeface="Calibri"/>
              <a:cs typeface="Calibri"/>
            </a:endParaRPr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2050" name="AutoShape 2" descr="உணர்ச்சி நல்வாழ்வு &amp; மன ஆரோக்கியம்: நேர்மறை உணர்ச்சிகளின் நன்மைகள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C32C9C5-0B03-4F8C-9AFD-0B66AD4F15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410" y="1692276"/>
            <a:ext cx="470445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ஒரு பிரச்சினையை எப்படி தீர்த்தீர்கள் என்பதை எழுதுங்கள்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IN" altLang="en-US" sz="1800" dirty="0"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உங்கள் ஒரு நல்ல திறனை விவரிக்கவும்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099" name="Picture 3" descr="உங்கள் விண்ணப்பத்தில் சிக்கலைத் தீர்க்கும் திறன்களை எவ்வாறு திறம்பட  பட்டியலிடுவது">
            <a:extLst>
              <a:ext uri="{FF2B5EF4-FFF2-40B4-BE49-F238E27FC236}">
                <a16:creationId xmlns:a16="http://schemas.microsoft.com/office/drawing/2014/main" id="{E26AB0B7-8FCB-3D3A-89EB-277F1041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67" y="1340768"/>
            <a:ext cx="3986828" cy="44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235502"/>
            <a:ext cx="4688160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12</a:t>
            </a:fld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23A99F-8E44-AD4E-06BD-815168A78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 descr="say “Thank You” in English ...">
            <a:extLst>
              <a:ext uri="{FF2B5EF4-FFF2-40B4-BE49-F238E27FC236}">
                <a16:creationId xmlns:a16="http://schemas.microsoft.com/office/drawing/2014/main" id="{3B9D39FF-C0A0-2F85-3918-0F4E66EDF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9" y="274638"/>
            <a:ext cx="8082822" cy="57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520989"/>
          </a:xfrm>
          <a:prstGeom prst="rect">
            <a:avLst/>
          </a:prstGeom>
        </p:spPr>
        <p:txBody>
          <a:bodyPr vert="horz" wrap="square" lIns="0" tIns="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சிந்தி</a:t>
            </a:r>
            <a:r>
              <a:rPr sz="2800" b="1" spc="-65"/>
              <a:t> </a:t>
            </a:r>
            <a:r>
              <a:rPr sz="2800" b="1" spc="-25" dirty="0"/>
              <a:t>!!!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57422" y="6143644"/>
            <a:ext cx="5643602" cy="524669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2</a:t>
            </a:fld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475547"/>
            <a:ext cx="3331096" cy="286039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a-IN" sz="2000" b="1" dirty="0"/>
              <a:t>உணர்தல்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endParaRPr lang="en-US" sz="2000" b="1" spc="-25" dirty="0"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IN" sz="2000" b="1" i="1" dirty="0"/>
          </a:p>
          <a:p>
            <a:endParaRPr lang="en-US" sz="2000" b="1" dirty="0">
              <a:latin typeface="Times New Roman"/>
              <a:cs typeface="Times New Roman"/>
            </a:endParaRPr>
          </a:p>
          <a:p>
            <a:endParaRPr lang="en-US" sz="2000" b="1" dirty="0">
              <a:latin typeface="Times New Roman"/>
              <a:cs typeface="Times New Roman"/>
            </a:endParaRPr>
          </a:p>
          <a:p>
            <a:br>
              <a:rPr lang="en-US" sz="2000" b="1" dirty="0">
                <a:latin typeface="Times New Roman"/>
                <a:cs typeface="Times New Roman"/>
              </a:rPr>
            </a:br>
            <a:endParaRPr lang="en-US" sz="2000" b="1" dirty="0">
              <a:latin typeface="Times New Roman"/>
              <a:cs typeface="Times New Roman"/>
            </a:endParaRPr>
          </a:p>
          <a:p>
            <a:endParaRPr lang="en-US" sz="2000" b="1" dirty="0">
              <a:latin typeface="Times New Roman"/>
              <a:cs typeface="Times New Roman"/>
            </a:endParaRPr>
          </a:p>
          <a:p>
            <a:endParaRPr lang="en-US" sz="2000" b="1" dirty="0">
              <a:latin typeface="Times New Roman"/>
              <a:cs typeface="Times New Roman"/>
            </a:endParaRPr>
          </a:p>
          <a:p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6568237"/>
            <a:ext cx="720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10/24/2025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9506" y="6428638"/>
            <a:ext cx="7207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200" spc="-50" dirty="0"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ifferent Types of Knowledge Managem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Teacher Comforting Her Crying Student Stock Vector - Illustration of  daughter, girl: 81452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E8DB701-8E33-D18B-7118-FDF7237B6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75" y="1823469"/>
            <a:ext cx="32298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73D04C1-B417-E0C2-8035-131CB089D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3231639"/>
            <a:ext cx="3779912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1F79CF1-5592-FE7A-4945-FB9314414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47143"/>
            <a:ext cx="5364089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பிரச்சினைகளை நாமே தீர்க்க முடிகிறதா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நம் உணர்ச்சிகளை நன்றாக கட்டுப்படுத்துகிறோமா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</a:p>
        </p:txBody>
      </p:sp>
      <p:pic>
        <p:nvPicPr>
          <p:cNvPr id="1028" name="Picture 4" descr="நடத்தை சவால்களுடன் மாணவர்களை மதிப்பிடுவதற்கும் ஆதரவளிப்பதற்கும் 10  நேர்மறையான வழிகள் - ப்ரூக்ஸ் வலைப்பதிவு">
            <a:extLst>
              <a:ext uri="{FF2B5EF4-FFF2-40B4-BE49-F238E27FC236}">
                <a16:creationId xmlns:a16="http://schemas.microsoft.com/office/drawing/2014/main" id="{0BA2ACA9-EC39-EF21-5F48-497CC685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710886"/>
            <a:ext cx="4046775" cy="38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66082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வரையறுத்தல்</a:t>
            </a:r>
            <a:endParaRPr sz="28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6096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71670" y="6286520"/>
            <a:ext cx="5510242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r>
              <a:rPr lang="en-IN" spc="-50" dirty="0">
                <a:latin typeface="Calibri"/>
                <a:cs typeface="Calibri"/>
              </a:rPr>
              <a:t>3</a:t>
            </a:r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329" y="1416751"/>
            <a:ext cx="4031489" cy="410048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ta-IN" sz="2000" dirty="0"/>
              <a:t>வாழ்வியல் திறன்கள் என்பது தினசரி வாழ்க்கையை திறமையாக நடத்த உதவும் திறன்கள்.</a:t>
            </a:r>
            <a:br>
              <a:rPr lang="ta-IN" sz="2000" dirty="0"/>
            </a:br>
            <a:r>
              <a:rPr lang="ta-IN" sz="2000" dirty="0"/>
              <a:t>(எ.கா: முடிவு எடுக்கும் திறன், தொடர்பு திறன், பிரச்சினை தீர்க்கும் திறன்) </a:t>
            </a:r>
            <a:endParaRPr lang="en-IN" sz="2000" dirty="0"/>
          </a:p>
          <a:p>
            <a:endParaRPr lang="ta-IN" sz="2000" dirty="0"/>
          </a:p>
          <a:p>
            <a:r>
              <a:rPr lang="en-IN" sz="2000" b="1" dirty="0"/>
              <a:t>Question:</a:t>
            </a:r>
            <a:endParaRPr lang="en-IN" sz="2000" dirty="0"/>
          </a:p>
          <a:p>
            <a:r>
              <a:rPr lang="ta-IN" sz="2000" dirty="0"/>
              <a:t>இவை எவ்வாறு நம் வாழ்க்கையை மேம்படுத்துகின்றன?</a:t>
            </a:r>
          </a:p>
          <a:p>
            <a:endParaRPr lang="ta-IN" sz="20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10242" name="AutoShape 2" descr="351 ஆயிரம் Emojis emotions உரிமைத்தொகை-இல்லாத படங்கள், ஸ்டாக் ஃபோட்டோக்கள்  மற்றும் படங்கள்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200+ GD Topics on Social Issues for 2026 - With Answers">
            <a:extLst>
              <a:ext uri="{FF2B5EF4-FFF2-40B4-BE49-F238E27FC236}">
                <a16:creationId xmlns:a16="http://schemas.microsoft.com/office/drawing/2014/main" id="{D4A6E748-F92D-32D8-81F0-5D00227D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10" y="1723260"/>
            <a:ext cx="3782318" cy="33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288D-D4EC-3104-2DEF-9A98DD638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2800" b="1" dirty="0"/>
              <a:t>யோசனை உருவாக்கம்</a:t>
            </a:r>
            <a:endParaRPr lang="en-IN" sz="2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35724-F97F-6806-0A91-5172A5AD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endParaRPr lang="en-US" spc="-10" dirty="0">
              <a:latin typeface="Calibri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05ED9-E2FB-B6F9-4FBA-091C0D3A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740" y="6030511"/>
            <a:ext cx="4680520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B2F32-0797-0157-5C8F-2E497185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lang="en-US" spc="-50" smtClean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4</a:t>
            </a:fld>
            <a:endParaRPr lang="en-US" spc="-50" dirty="0">
              <a:latin typeface="Calibri"/>
              <a:cs typeface="Calibri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D32706C-2B3B-141F-9694-FB261C5B78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9384" y="-236171"/>
            <a:ext cx="4402832" cy="546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endParaRPr lang="en-IN" sz="1800" dirty="0"/>
          </a:p>
          <a:p>
            <a:r>
              <a:rPr lang="ta-IN" sz="1800" dirty="0"/>
              <a:t>குழு செயல்பாடுகளில் பங்கேற்பு </a:t>
            </a:r>
          </a:p>
          <a:p>
            <a:r>
              <a:rPr lang="ta-IN" sz="1800" dirty="0"/>
              <a:t>தன்னம்பிக்கை வளர்த்தல் </a:t>
            </a:r>
          </a:p>
          <a:p>
            <a:r>
              <a:rPr lang="ta-IN" sz="1800" dirty="0"/>
              <a:t>நல்ல தொடர்பு திறனை பயிற்சி செய்தல்</a:t>
            </a:r>
            <a:endParaRPr lang="en-IN" sz="1800" dirty="0"/>
          </a:p>
          <a:p>
            <a:endParaRPr lang="en-IN" sz="1800" dirty="0"/>
          </a:p>
          <a:p>
            <a:r>
              <a:rPr lang="ta-IN" sz="1800" dirty="0"/>
              <a:t>வாழ்வியல் திறன்களை எவ்வாறு வளர்க்கலாம்?</a:t>
            </a:r>
          </a:p>
          <a:p>
            <a:endParaRPr lang="ta-IN" sz="1800" dirty="0"/>
          </a:p>
          <a:p>
            <a:endParaRPr lang="en-IN" sz="1800" b="1" dirty="0"/>
          </a:p>
          <a:p>
            <a:endParaRPr lang="en-IN" sz="1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 descr="மாணவர் கற்றல் மற்றும் வளர்ச்சிக்கான சிறந்த 9 பாடநெறிக்கு அப்பாற்பட்ட  செயல்பாடுகள்">
            <a:extLst>
              <a:ext uri="{FF2B5EF4-FFF2-40B4-BE49-F238E27FC236}">
                <a16:creationId xmlns:a16="http://schemas.microsoft.com/office/drawing/2014/main" id="{380DA3E4-9EE6-9548-1225-E0F759DD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40" y="1569752"/>
            <a:ext cx="3720976" cy="37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4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860" y="491376"/>
            <a:ext cx="50063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மாதிரி உருவாக்கம்</a:t>
            </a:r>
            <a:endParaRPr sz="2800" b="1"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8382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276834" y="6184061"/>
            <a:ext cx="5857916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COE/SEM-I/ Pedagogy of Tamil /UNIT - 1  /</a:t>
            </a:r>
            <a:r>
              <a:rPr lang="ta-IN" dirty="0"/>
              <a:t>வாழ்வியல் திறன்களை பெறுதல் / </a:t>
            </a:r>
            <a:r>
              <a:rPr lang="en-US" dirty="0"/>
              <a:t>R.AMUTHA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5</a:t>
            </a:fld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75" y="1914125"/>
            <a:ext cx="4483224" cy="36933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endParaRPr lang="ta-IN" sz="20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7171" name="AutoShape 3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AutoShape 5" descr="கிளாசிக்கல் கண்டிஷனிங்: இது எப்படி வேலை செய்கிறது மற்றும் அதை எவ்வாறு  பயன்படுத்தலாம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AutoShape 7" descr="Classical Conditioning Pavlovian Respondent Conditioning Learningஸ்டாக்  வெக்டர் (உரிமைத்தொகை இல்லாதது) 1944127039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AutoShape 2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1,800+ School Play Stock Photos, Pictures &amp; Royalty-Free Images - iStock |  Kids school play, High school play, School play aud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9B4D699-7D90-F059-5716-00C2FA369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7" y="1628800"/>
            <a:ext cx="4114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தினசரி முடிவுகளை நாமே எடுப்பது 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பிரச்சினைகளை அமைதியாக தீர்ப்பது 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Lath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பிறருடன் நல்ல தொடர்பு கொள்வது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3" name="Picture 5" descr="Effective Cooperative Learning - Making Group Work Productive">
            <a:extLst>
              <a:ext uri="{FF2B5EF4-FFF2-40B4-BE49-F238E27FC236}">
                <a16:creationId xmlns:a16="http://schemas.microsoft.com/office/drawing/2014/main" id="{0D208B58-DFC7-81BB-90A6-28BAC7DE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3" y="1766569"/>
            <a:ext cx="3801877" cy="35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680" y="413070"/>
            <a:ext cx="51025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நிகழ் நேர சூழ்நிலை</a:t>
            </a:r>
            <a:endParaRPr sz="2800" b="1"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8382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endParaRPr spc="-10" dirty="0">
              <a:latin typeface="Calibri"/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57356" y="6215082"/>
            <a:ext cx="6072230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6</a:t>
            </a:fld>
            <a:endParaRPr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20" y="1052736"/>
            <a:ext cx="4733071" cy="533158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r>
              <a:rPr lang="ta-IN" sz="2000" b="1" dirty="0"/>
              <a:t>ஒரு நிகழ்வு:</a:t>
            </a:r>
            <a:endParaRPr lang="en-IN" sz="2000" b="1" dirty="0"/>
          </a:p>
          <a:p>
            <a:br>
              <a:rPr lang="ta-IN" sz="2000" dirty="0"/>
            </a:br>
            <a:r>
              <a:rPr lang="ta-IN" sz="2000" dirty="0"/>
              <a:t>ஒரு பள்ளியில்:</a:t>
            </a:r>
          </a:p>
          <a:p>
            <a:r>
              <a:rPr lang="ta-IN" sz="2000" dirty="0"/>
              <a:t>சில மாணவர்கள் தங்கள் நேரத்தை சரியாக பயன்படுத்தவில்லை </a:t>
            </a:r>
          </a:p>
          <a:p>
            <a:r>
              <a:rPr lang="en-IN" sz="2000" dirty="0"/>
              <a:t>homework </a:t>
            </a:r>
            <a:r>
              <a:rPr lang="ta-IN" sz="2000" dirty="0"/>
              <a:t>மற்றும் படிப்பில் சிரமம் அனுபவிக்கிறார்கள் </a:t>
            </a:r>
          </a:p>
          <a:p>
            <a:r>
              <a:rPr lang="ta-IN" sz="2000" dirty="0"/>
              <a:t>நண்பர்களுடன் சரியான தொடர்பு இல்லை </a:t>
            </a:r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ta-IN" sz="2000" dirty="0"/>
          </a:p>
          <a:p>
            <a:r>
              <a:rPr lang="ta-IN" sz="2000" b="1" dirty="0"/>
              <a:t>பிரச்சினை:</a:t>
            </a:r>
            <a:endParaRPr lang="ta-IN" sz="2000" dirty="0"/>
          </a:p>
          <a:p>
            <a:r>
              <a:rPr lang="ta-IN" sz="2000" dirty="0"/>
              <a:t>வாழ்வியல் திறன்கள் குறைவு </a:t>
            </a:r>
          </a:p>
          <a:p>
            <a:r>
              <a:rPr lang="ta-IN" sz="2000" dirty="0"/>
              <a:t>தன்னம்பிக்கை இல்லாமை </a:t>
            </a:r>
          </a:p>
          <a:p>
            <a:r>
              <a:rPr lang="ta-IN" sz="2000" dirty="0"/>
              <a:t>திட்டமிடல் குறைவு</a:t>
            </a:r>
          </a:p>
          <a:p>
            <a:endParaRPr lang="ta-IN"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10242" name="Picture 2" descr="நேரத்தை எவ்வாறு படிக்க வேண்டும் என்று கற்பிப்பதற்கான 16 விளையாட்டுகள் |  கிளிக் செய்யவும்">
            <a:extLst>
              <a:ext uri="{FF2B5EF4-FFF2-40B4-BE49-F238E27FC236}">
                <a16:creationId xmlns:a16="http://schemas.microsoft.com/office/drawing/2014/main" id="{AFB655C7-3F3C-CCD8-6301-EAACB189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57780"/>
            <a:ext cx="3096344" cy="42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271" y="280895"/>
            <a:ext cx="34660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a-IN" sz="2800" b="1" dirty="0"/>
              <a:t>சோதனை</a:t>
            </a:r>
            <a:endParaRPr sz="2800" b="1" spc="-2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457200" y="6341512"/>
            <a:ext cx="19202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b="1"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28728" y="6248400"/>
            <a:ext cx="6143668" cy="365125"/>
          </a:xfrm>
        </p:spPr>
        <p:txBody>
          <a:bodyPr/>
          <a:lstStyle/>
          <a:p>
            <a:r>
              <a:rPr lang="en-US" b="1"/>
              <a:t>Dr.SNS COE/SEM-I/ Pedagogy of Tamil /UNIT - 1  /</a:t>
            </a:r>
            <a:r>
              <a:rPr lang="ta-IN" b="1"/>
              <a:t>வாழ்வியல் திறன்களை பெறுதல் / </a:t>
            </a:r>
            <a:r>
              <a:rPr lang="en-US" b="1"/>
              <a:t>R.AMUTHA</a:t>
            </a:r>
            <a:endParaRPr lang="en-US" b="1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60878"/>
            <a:ext cx="21336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240"/>
              </a:lnSpc>
            </a:pPr>
            <a:fld id="{81D60167-4931-47E6-BA6A-407CBD079E47}" type="slidenum">
              <a:rPr b="1" spc="-50" dirty="0">
                <a:latin typeface="Calibri"/>
                <a:cs typeface="Calibri"/>
              </a:rPr>
              <a:pPr marL="88900">
                <a:lnSpc>
                  <a:spcPts val="1240"/>
                </a:lnSpc>
              </a:pPr>
              <a:t>7</a:t>
            </a:fld>
            <a:endParaRPr b="1" spc="-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92" y="1070765"/>
            <a:ext cx="4209023" cy="47769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r>
              <a:rPr lang="ta-IN" sz="2000" dirty="0"/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EB3A103-E7A9-02AF-CCE6-DA8981EC2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27" y="2513046"/>
            <a:ext cx="4425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8160ACF-A6D5-9597-6EA1-2F404A6B5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51" y="1364574"/>
            <a:ext cx="456060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மாணவர்கள் தன்னம்பிக்கையுடன் செயல்படுகிறார்களா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a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Latha" panose="020B0604020202020204" pitchFamily="34" charset="0"/>
              </a:rPr>
              <a:t>பிரச்சினைகளை சரியாக தீர்க்கிறார்களா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</a:p>
        </p:txBody>
      </p:sp>
      <p:pic>
        <p:nvPicPr>
          <p:cNvPr id="3076" name="Picture 4" descr="ஆசிரியர் தின வாழ்த்துகள் (2026) - பாராட்டு மேற்கோள்கள், வாசகங்கள் &amp;  செய்திகள்">
            <a:extLst>
              <a:ext uri="{FF2B5EF4-FFF2-40B4-BE49-F238E27FC236}">
                <a16:creationId xmlns:a16="http://schemas.microsoft.com/office/drawing/2014/main" id="{7C34C0B5-7D21-0CF0-7198-02D67F59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176464" cy="31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8551"/>
            <a:ext cx="807151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ta-IN" sz="2800" b="1" dirty="0"/>
              <a:t>மனவரைபடம்</a:t>
            </a:r>
            <a:endParaRPr lang="en-US" sz="2800" b="1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10"/>
          </p:nvPr>
        </p:nvSpPr>
        <p:spPr>
          <a:xfrm>
            <a:off x="381000" y="62484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57356" y="6215082"/>
            <a:ext cx="5686444" cy="365125"/>
          </a:xfrm>
        </p:spPr>
        <p:txBody>
          <a:bodyPr/>
          <a:lstStyle/>
          <a:p>
            <a:r>
              <a:rPr lang="en-US"/>
              <a:t>Dr.SNS COE/SEM-I/ Pedagogy of Tamil /UNIT - 1  /</a:t>
            </a:r>
            <a:r>
              <a:rPr lang="ta-IN"/>
              <a:t>வாழ்வியல் திறன்களை பெறுதல் / </a:t>
            </a:r>
            <a:r>
              <a:rPr lang="en-US"/>
              <a:t>R.AMUTHA</a:t>
            </a: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dirty="0"/>
              <a:pPr marL="12700">
                <a:lnSpc>
                  <a:spcPts val="1410"/>
                </a:lnSpc>
              </a:pPr>
              <a:t>8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C60315-EDFD-081F-7BD2-3929CFE87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2" y="1276900"/>
            <a:ext cx="8460432" cy="40368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98551"/>
            <a:ext cx="80715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ta-IN" sz="2800" b="1" dirty="0"/>
              <a:t>தனியாள் ஆய்வு </a:t>
            </a:r>
            <a:endParaRPr lang="en-US" sz="2800" b="1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10"/>
          </p:nvPr>
        </p:nvSpPr>
        <p:spPr>
          <a:xfrm>
            <a:off x="228600" y="6324600"/>
            <a:ext cx="192024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pc="-1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361870" y="6173787"/>
            <a:ext cx="5978301" cy="365125"/>
          </a:xfrm>
        </p:spPr>
        <p:txBody>
          <a:bodyPr/>
          <a:lstStyle/>
          <a:p>
            <a:r>
              <a:rPr lang="en-US" dirty="0" err="1"/>
              <a:t>Dr.SNS</a:t>
            </a:r>
            <a:r>
              <a:rPr lang="en-US" dirty="0"/>
              <a:t> COE/SEM-I/ Pedagogy of Tamil /UNIT - 1  /</a:t>
            </a:r>
            <a:r>
              <a:rPr lang="ta-IN" dirty="0"/>
              <a:t>வாழ்வியல் திறன்களை பெறுதல் / </a:t>
            </a:r>
            <a:r>
              <a:rPr lang="en-US" dirty="0"/>
              <a:t>R.AMUTHA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fld id="{81D60167-4931-47E6-BA6A-407CBD079E47}" type="slidenum">
              <a:rPr spc="-25" dirty="0"/>
              <a:pPr marL="12700">
                <a:lnSpc>
                  <a:spcPts val="1410"/>
                </a:lnSpc>
              </a:pPr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 flipH="1">
            <a:off x="402400" y="1056022"/>
            <a:ext cx="4385624" cy="447879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r>
              <a:rPr lang="ta-IN" sz="2000" b="1" dirty="0"/>
              <a:t>வழக்குக் கதை (</a:t>
            </a:r>
            <a:r>
              <a:rPr lang="en-IN" sz="2000" b="1" dirty="0"/>
              <a:t>Case Study)</a:t>
            </a:r>
          </a:p>
          <a:p>
            <a:r>
              <a:rPr lang="en-IN" sz="2000" b="1" dirty="0"/>
              <a:t>Content:</a:t>
            </a:r>
          </a:p>
          <a:p>
            <a:endParaRPr lang="en-IN" sz="2000" dirty="0"/>
          </a:p>
          <a:p>
            <a:r>
              <a:rPr lang="ta-IN" sz="2000" dirty="0"/>
              <a:t>ஒரு மாணவன் தேர்வில் தோல்வி அடைகிறார் </a:t>
            </a:r>
          </a:p>
          <a:p>
            <a:r>
              <a:rPr lang="ta-IN" sz="2000" dirty="0"/>
              <a:t>அவர் தன்னம்பிக்கையை இழக்காமல் மீண்டும் முயற்சி செய்கிறார் </a:t>
            </a:r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ta-IN" sz="2000" dirty="0"/>
          </a:p>
          <a:p>
            <a:r>
              <a:rPr lang="en-IN" sz="2000" b="1" dirty="0"/>
              <a:t>Question:</a:t>
            </a:r>
            <a:endParaRPr lang="en-IN" sz="2000" dirty="0"/>
          </a:p>
          <a:p>
            <a:r>
              <a:rPr lang="ta-IN" sz="2000" dirty="0"/>
              <a:t>எந்த வாழ்வியல் திறன் அவருக்கு உதவியது?</a:t>
            </a:r>
          </a:p>
          <a:p>
            <a:endParaRPr lang="ta-IN"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0895" y="0"/>
            <a:ext cx="1213103" cy="713232"/>
          </a:xfrm>
          <a:prstGeom prst="rect">
            <a:avLst/>
          </a:prstGeom>
        </p:spPr>
      </p:pic>
      <p:sp>
        <p:nvSpPr>
          <p:cNvPr id="5" name="AutoShape 2" descr="மாணவர்களின் தேர்வு பயம் | Exam fear of students">
            <a:extLst>
              <a:ext uri="{FF2B5EF4-FFF2-40B4-BE49-F238E27FC236}">
                <a16:creationId xmlns:a16="http://schemas.microsoft.com/office/drawing/2014/main" id="{B4C795A7-3E66-D4DB-861B-0AC33D95D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6" name="Picture 2" descr="திறன் மேம்படுத்துதல்' - ஏன் அவசியம்?">
            <a:extLst>
              <a:ext uri="{FF2B5EF4-FFF2-40B4-BE49-F238E27FC236}">
                <a16:creationId xmlns:a16="http://schemas.microsoft.com/office/drawing/2014/main" id="{3B58050F-C5CD-AF25-E5ED-B5324B46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5387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482</Words>
  <Application>Microsoft Office PowerPoint</Application>
  <PresentationFormat>On-screen Show (4:3)</PresentationFormat>
  <Paragraphs>151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Dr.SNS COLLEGE OF EDUCATION</vt:lpstr>
      <vt:lpstr>சிந்தி !!!</vt:lpstr>
      <vt:lpstr>வரையறுத்தல்</vt:lpstr>
      <vt:lpstr>யோசனை உருவாக்கம்</vt:lpstr>
      <vt:lpstr>மாதிரி உருவாக்கம்</vt:lpstr>
      <vt:lpstr>நிகழ் நேர சூழ்நிலை</vt:lpstr>
      <vt:lpstr>சோதனை</vt:lpstr>
      <vt:lpstr>மனவரைபடம்</vt:lpstr>
      <vt:lpstr>தனியாள் ஆய்வு </vt:lpstr>
      <vt:lpstr>புதிர் – “கண்டுபிடி!” </vt:lpstr>
      <vt:lpstr>ஒப்படைப்பு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COLLEGE OF EDUCATION</dc:title>
  <dc:creator>Sri gokul R</dc:creator>
  <cp:lastModifiedBy>Sri gokul R</cp:lastModifiedBy>
  <cp:revision>101</cp:revision>
  <dcterms:created xsi:type="dcterms:W3CDTF">2025-10-29T07:27:21Z</dcterms:created>
  <dcterms:modified xsi:type="dcterms:W3CDTF">2026-04-13T13:31:06Z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2025-10-29T00:00:00Z</vt:filetime>
  </property>
  <property fmtid="{D5CDD505-2E9C-101B-9397-08002B2CF9AE}" pid="5" name="Producer">
    <vt:lpwstr>www.ilovepdf.com</vt:lpwstr>
  </property>
</Properties>
</file>