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88" r:id="rId2"/>
    <p:sldId id="263" r:id="rId3"/>
    <p:sldId id="279" r:id="rId4"/>
    <p:sldId id="264" r:id="rId5"/>
    <p:sldId id="266" r:id="rId6"/>
    <p:sldId id="278" r:id="rId7"/>
    <p:sldId id="280" r:id="rId8"/>
    <p:sldId id="281" r:id="rId9"/>
    <p:sldId id="282" r:id="rId10"/>
    <p:sldId id="284" r:id="rId11"/>
    <p:sldId id="285" r:id="rId12"/>
    <p:sldId id="275" r:id="rId13"/>
    <p:sldId id="277" r:id="rId14"/>
    <p:sldId id="28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7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20669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b7788c86cb_0_0:notes"/>
          <p:cNvSpPr txBox="1">
            <a:spLocks noGrp="1"/>
          </p:cNvSpPr>
          <p:nvPr>
            <p:ph type="body" idx="1"/>
          </p:nvPr>
        </p:nvSpPr>
        <p:spPr>
          <a:xfrm>
            <a:off x="914400" y="2443163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endParaRPr/>
          </a:p>
        </p:txBody>
      </p:sp>
      <p:sp>
        <p:nvSpPr>
          <p:cNvPr id="45" name="Google Shape;45;g3b7788c8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708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145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084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553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779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663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9df2e64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9df2e64d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74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b9df2e64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b9df2e64d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269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9df2e64d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b9df2e64d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324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b9df2e64d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b9df2e64d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9419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57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429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66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b9df2e64d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b9df2e64d8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86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1744979" y="285368"/>
            <a:ext cx="565404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body" idx="1"/>
          </p:nvPr>
        </p:nvSpPr>
        <p:spPr>
          <a:xfrm>
            <a:off x="383540" y="813663"/>
            <a:ext cx="7596505" cy="215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IDEAL AND PRACTICAL SOURCES / 23EET103-ELECTRIC CIRCUITS AND ELECTRON DEVICES /Ms.    / AP /    / SNSCT </a:t>
            </a:r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1/22/2026</a:t>
            </a:r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90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b7788c86cb_0_0"/>
          <p:cNvSpPr txBox="1">
            <a:spLocks noGrp="1"/>
          </p:cNvSpPr>
          <p:nvPr>
            <p:ph type="title"/>
          </p:nvPr>
        </p:nvSpPr>
        <p:spPr>
          <a:xfrm>
            <a:off x="1375400" y="25150"/>
            <a:ext cx="7067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500" b="1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SNS COLLEGE OF TECHNOLOGY</a:t>
            </a:r>
            <a:endParaRPr sz="3500"/>
          </a:p>
        </p:txBody>
      </p:sp>
      <p:sp>
        <p:nvSpPr>
          <p:cNvPr id="48" name="Google Shape;48;g3b7788c86cb_0_0"/>
          <p:cNvSpPr txBox="1"/>
          <p:nvPr/>
        </p:nvSpPr>
        <p:spPr>
          <a:xfrm>
            <a:off x="865098" y="592798"/>
            <a:ext cx="7277700" cy="3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000" rIns="0" bIns="0" anchor="t" anchorCtr="0">
            <a:spAutoFit/>
          </a:bodyPr>
          <a:lstStyle/>
          <a:p>
            <a:pPr marL="127000" marR="0" lvl="0" indent="0" algn="ctr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An Autonomous Institution</a:t>
            </a:r>
            <a:endParaRPr sz="13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27000" marR="0" lvl="0" indent="0" algn="ctr" rtl="0">
              <a:lnSpc>
                <a:spcPct val="113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Coimbatore-35</a:t>
            </a:r>
            <a:endParaRPr sz="13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Department of Artificial Intelligence and Machine Learning</a:t>
            </a:r>
            <a:endParaRPr sz="27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663700" marR="1663700" lvl="0" indent="0" algn="ctr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23EET103-Electric Circuits and Electron Devices</a:t>
            </a: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19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I </a:t>
            </a:r>
            <a:r>
              <a:rPr lang="en-US" sz="1900" b="0" i="0" u="none" strike="noStrike" cap="none" dirty="0" err="1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B.Tech</a:t>
            </a:r>
            <a:r>
              <a:rPr lang="en-US" sz="1900" b="0" i="0" u="none" strike="noStrike" cap="none" dirty="0">
                <a:solidFill>
                  <a:srgbClr val="000300"/>
                </a:solidFill>
                <a:latin typeface="Cambria"/>
                <a:ea typeface="Cambria"/>
                <a:cs typeface="Cambria"/>
                <a:sym typeface="Cambria"/>
              </a:rPr>
              <a:t>. AIML / II SEMESTER</a:t>
            </a:r>
            <a:endParaRPr sz="19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2146300" lvl="0" indent="0" algn="l" rtl="0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1F5F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UNIT I : DC CIRCUITS</a:t>
            </a:r>
            <a:endParaRPr sz="2400" b="0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26670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Topic 6 : Ideal and Practical Sources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9" name="Google Shape;49;g3b7788c86c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893" y="2286000"/>
            <a:ext cx="2219706" cy="2347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g3b7788c86cb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4375" y="1493775"/>
            <a:ext cx="1850200" cy="22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3b7788c86cb_0_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3b7788c86cb_0_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123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800">
                <a:latin typeface="Calibri"/>
                <a:ea typeface="Calibri"/>
                <a:cs typeface="Calibri"/>
                <a:sym typeface="Calibri"/>
              </a:rPr>
              <a:t>1</a:t>
            </a:fld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g3b7788c86cb_0_0"/>
          <p:cNvSpPr txBox="1">
            <a:spLocks noGrp="1"/>
          </p:cNvSpPr>
          <p:nvPr>
            <p:ph type="ftr" idx="11"/>
          </p:nvPr>
        </p:nvSpPr>
        <p:spPr>
          <a:xfrm>
            <a:off x="1608083" y="4783455"/>
            <a:ext cx="6180083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  <a:endParaRPr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0247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450" y="285750"/>
            <a:ext cx="73342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Ideal Current Source</a:t>
            </a:r>
          </a:p>
          <a:p>
            <a:r>
              <a:rPr lang="en-US" sz="1800" dirty="0"/>
              <a:t>Provides a constant current, regardless of the voltage across its terminals. </a:t>
            </a:r>
          </a:p>
          <a:p>
            <a:r>
              <a:rPr lang="en-US" sz="1800" b="1" dirty="0"/>
              <a:t>Characteristics of an Ideal Current Source: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Constant Current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Infinite Internal Resistance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Infinite Voltage Supply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4" y="2028825"/>
            <a:ext cx="3990975" cy="2553782"/>
          </a:xfrm>
          <a:prstGeom prst="rect">
            <a:avLst/>
          </a:prstGeom>
        </p:spPr>
      </p:pic>
      <p:pic>
        <p:nvPicPr>
          <p:cNvPr id="8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711603-648B-AB01-1E57-C8DC1D4E5FC3}"/>
              </a:ext>
            </a:extLst>
          </p:cNvPr>
          <p:cNvSpPr txBox="1"/>
          <p:nvPr/>
        </p:nvSpPr>
        <p:spPr>
          <a:xfrm>
            <a:off x="1090430" y="491266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B9C4516D-1D31-C878-44E9-4B7C2A136B63}"/>
              </a:ext>
            </a:extLst>
          </p:cNvPr>
          <p:cNvSpPr txBox="1">
            <a:spLocks/>
          </p:cNvSpPr>
          <p:nvPr/>
        </p:nvSpPr>
        <p:spPr>
          <a:xfrm>
            <a:off x="304800" y="4931803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632D1-7A2E-BCE7-D5C4-D8ACE02B98CE}"/>
              </a:ext>
            </a:extLst>
          </p:cNvPr>
          <p:cNvSpPr txBox="1"/>
          <p:nvPr/>
        </p:nvSpPr>
        <p:spPr>
          <a:xfrm>
            <a:off x="8230616" y="4897875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10/14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612118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8329"/>
            <a:ext cx="77480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Practical Current Source</a:t>
            </a:r>
          </a:p>
          <a:p>
            <a:r>
              <a:rPr lang="en-US" sz="1800" dirty="0"/>
              <a:t>Consists of an ideal current source in parallel with an internal resistance (R).</a:t>
            </a:r>
          </a:p>
          <a:p>
            <a:r>
              <a:rPr lang="en-US" sz="1800" b="1" dirty="0"/>
              <a:t>Characteristics of a Practical Current Source: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Current Deviation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Internal Resistance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Finite Voltage Supply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493848"/>
            <a:ext cx="2636993" cy="3359026"/>
          </a:xfrm>
          <a:prstGeom prst="rect">
            <a:avLst/>
          </a:prstGeom>
        </p:spPr>
      </p:pic>
      <p:pic>
        <p:nvPicPr>
          <p:cNvPr id="7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495AC0-5C17-F9C7-3752-190AB19B62EE}"/>
              </a:ext>
            </a:extLst>
          </p:cNvPr>
          <p:cNvSpPr txBox="1"/>
          <p:nvPr/>
        </p:nvSpPr>
        <p:spPr>
          <a:xfrm>
            <a:off x="1134880" y="473745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ED9CE005-6240-7EB6-00EF-5F76E340135A}"/>
              </a:ext>
            </a:extLst>
          </p:cNvPr>
          <p:cNvSpPr txBox="1">
            <a:spLocks/>
          </p:cNvSpPr>
          <p:nvPr/>
        </p:nvSpPr>
        <p:spPr>
          <a:xfrm>
            <a:off x="457200" y="4783455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26A22-8463-0247-461A-3A8B3B4A3380}"/>
              </a:ext>
            </a:extLst>
          </p:cNvPr>
          <p:cNvSpPr txBox="1"/>
          <p:nvPr/>
        </p:nvSpPr>
        <p:spPr>
          <a:xfrm>
            <a:off x="8298307" y="4737288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11/14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261457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04874" y="432761"/>
            <a:ext cx="6943725" cy="1782438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1587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Source transformation - Voltage Source to Current Source or Current Source to Voltage Source</a:t>
            </a:r>
            <a:endParaRPr kumimoji="0" lang="en-US" sz="208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 electrical source transformation is a method for simplifying circuits by replacing a voltage source with its equivalent current source, or vice versa.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Helvetica Neue"/>
              </a:rPr>
              <a:t>  </a:t>
            </a:r>
            <a:endParaRPr kumimoji="0" lang="en-US" sz="185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transformation - Voltage Source to Current Source or Current Source to Voltage Source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Helvetica Neue"/>
            </a:endParaRPr>
          </a:p>
        </p:txBody>
      </p:sp>
      <p:pic>
        <p:nvPicPr>
          <p:cNvPr id="7170" name="Picture 2" descr="Source transformation - Voltage Source to Current Source or Current Source to Voltage 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87" y="2335213"/>
            <a:ext cx="512099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41FF75-BE0A-366C-6E28-87528683AC07}"/>
              </a:ext>
            </a:extLst>
          </p:cNvPr>
          <p:cNvSpPr txBox="1"/>
          <p:nvPr/>
        </p:nvSpPr>
        <p:spPr>
          <a:xfrm>
            <a:off x="1077026" y="480079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4" name="Google Shape;52;g3b7788c86cb_0_0">
            <a:extLst>
              <a:ext uri="{FF2B5EF4-FFF2-40B4-BE49-F238E27FC236}">
                <a16:creationId xmlns:a16="http://schemas.microsoft.com/office/drawing/2014/main" id="{E2190411-F25D-3D17-1427-F5C77EA22ABB}"/>
              </a:ext>
            </a:extLst>
          </p:cNvPr>
          <p:cNvSpPr txBox="1">
            <a:spLocks/>
          </p:cNvSpPr>
          <p:nvPr/>
        </p:nvSpPr>
        <p:spPr>
          <a:xfrm>
            <a:off x="406400" y="4846964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2D0DD-AB74-913E-50B4-6443331C81ED}"/>
              </a:ext>
            </a:extLst>
          </p:cNvPr>
          <p:cNvSpPr txBox="1"/>
          <p:nvPr/>
        </p:nvSpPr>
        <p:spPr>
          <a:xfrm>
            <a:off x="8129016" y="4800797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12/14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15629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4310" y="3023775"/>
            <a:ext cx="6769481" cy="677108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anose="020B0604020202020204" pitchFamily="34" charset="0"/>
              </a:rPr>
              <a:t>Example:</a:t>
            </a:r>
            <a:r>
              <a:rPr kumimoji="0" lang="en-US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Source transformation - Voltage Source to Current Source and vice versa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Helvetica Neue"/>
              </a:rPr>
              <a:t>  </a:t>
            </a:r>
            <a:endParaRPr kumimoji="0" lang="en-US" sz="19900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9999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Source transformation example - Voltage Source to Current Source and vice versa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666666"/>
              </a:solidFill>
              <a:effectLst/>
              <a:latin typeface="Helvetica Neue"/>
            </a:endParaRPr>
          </a:p>
        </p:txBody>
      </p:sp>
      <p:pic>
        <p:nvPicPr>
          <p:cNvPr id="8194" name="Picture 2" descr="Source transformation example - Voltage Source to Current Source and vice ver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571500"/>
            <a:ext cx="68103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85842B-F598-2CC6-7A2B-0A6BE99458E9}"/>
              </a:ext>
            </a:extLst>
          </p:cNvPr>
          <p:cNvSpPr txBox="1"/>
          <p:nvPr/>
        </p:nvSpPr>
        <p:spPr>
          <a:xfrm>
            <a:off x="944380" y="491266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4" name="Google Shape;52;g3b7788c86cb_0_0">
            <a:extLst>
              <a:ext uri="{FF2B5EF4-FFF2-40B4-BE49-F238E27FC236}">
                <a16:creationId xmlns:a16="http://schemas.microsoft.com/office/drawing/2014/main" id="{79143EF4-63BE-33ED-719B-B4E0DD1D629A}"/>
              </a:ext>
            </a:extLst>
          </p:cNvPr>
          <p:cNvSpPr txBox="1">
            <a:spLocks/>
          </p:cNvSpPr>
          <p:nvPr/>
        </p:nvSpPr>
        <p:spPr>
          <a:xfrm>
            <a:off x="323850" y="4977369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3F09B5-A8FA-05B1-8435-96906F25B64B}"/>
              </a:ext>
            </a:extLst>
          </p:cNvPr>
          <p:cNvSpPr txBox="1"/>
          <p:nvPr/>
        </p:nvSpPr>
        <p:spPr>
          <a:xfrm>
            <a:off x="8298307" y="4885036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13/14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239424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65"/>
            <a:ext cx="2231823" cy="226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200" y="1445386"/>
            <a:ext cx="4267200" cy="239725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1"/>
          <p:cNvSpPr txBox="1"/>
          <p:nvPr/>
        </p:nvSpPr>
        <p:spPr>
          <a:xfrm>
            <a:off x="3039617" y="3795166"/>
            <a:ext cx="3041650" cy="62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…THANK YOU</a:t>
            </a: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 sz="900"/>
              <a:t>14</a:t>
            </a:fld>
            <a:endParaRPr sz="900" dirty="0"/>
          </a:p>
        </p:txBody>
      </p:sp>
      <p:pic>
        <p:nvPicPr>
          <p:cNvPr id="307" name="Google Shape;30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4716" y="228600"/>
            <a:ext cx="969073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257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oltage Sources - Network Theory (Electric Circuits) - Electrical  Engineering (EE) PDF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395" y="628650"/>
            <a:ext cx="62674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171450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 Empathy</a:t>
            </a:r>
          </a:p>
        </p:txBody>
      </p:sp>
      <p:sp>
        <p:nvSpPr>
          <p:cNvPr id="3" name="Rectangle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4820" y="2417862"/>
            <a:ext cx="2840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A60FB8-C3A1-4014-FB85-68F6B38D7CB8}"/>
              </a:ext>
            </a:extLst>
          </p:cNvPr>
          <p:cNvSpPr txBox="1"/>
          <p:nvPr/>
        </p:nvSpPr>
        <p:spPr>
          <a:xfrm>
            <a:off x="876300" y="4514850"/>
            <a:ext cx="70485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8" name="Google Shape;52;g3b7788c86cb_0_0">
            <a:extLst>
              <a:ext uri="{FF2B5EF4-FFF2-40B4-BE49-F238E27FC236}">
                <a16:creationId xmlns:a16="http://schemas.microsoft.com/office/drawing/2014/main" id="{028EA884-C88F-C245-6B3D-87A2D6E76887}"/>
              </a:ext>
            </a:extLst>
          </p:cNvPr>
          <p:cNvSpPr txBox="1">
            <a:spLocks/>
          </p:cNvSpPr>
          <p:nvPr/>
        </p:nvSpPr>
        <p:spPr>
          <a:xfrm>
            <a:off x="260350" y="4578351"/>
            <a:ext cx="6159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34956-3F51-A8B3-CD9D-765F4C058ED1}"/>
              </a:ext>
            </a:extLst>
          </p:cNvPr>
          <p:cNvSpPr txBox="1"/>
          <p:nvPr/>
        </p:nvSpPr>
        <p:spPr>
          <a:xfrm>
            <a:off x="8129016" y="4514850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2/14</a:t>
            </a:r>
            <a:endParaRPr lang="en-IN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1750" y="276225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 Empathy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30" y="584002"/>
            <a:ext cx="5640570" cy="3959643"/>
          </a:xfrm>
          <a:prstGeom prst="rect">
            <a:avLst/>
          </a:prstGeom>
        </p:spPr>
      </p:pic>
      <p:pic>
        <p:nvPicPr>
          <p:cNvPr id="8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AFA26-5059-3DFC-E374-19AFC606167C}"/>
              </a:ext>
            </a:extLst>
          </p:cNvPr>
          <p:cNvSpPr txBox="1"/>
          <p:nvPr/>
        </p:nvSpPr>
        <p:spPr>
          <a:xfrm>
            <a:off x="1179330" y="455949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6" name="Google Shape;52;g3b7788c86cb_0_0">
            <a:extLst>
              <a:ext uri="{FF2B5EF4-FFF2-40B4-BE49-F238E27FC236}">
                <a16:creationId xmlns:a16="http://schemas.microsoft.com/office/drawing/2014/main" id="{219A0CBF-5B36-CAE0-4E2C-12C2932BB4E4}"/>
              </a:ext>
            </a:extLst>
          </p:cNvPr>
          <p:cNvSpPr txBox="1">
            <a:spLocks/>
          </p:cNvSpPr>
          <p:nvPr/>
        </p:nvSpPr>
        <p:spPr>
          <a:xfrm>
            <a:off x="349250" y="4641851"/>
            <a:ext cx="83820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45541-51DB-676D-44B4-1234313C2BF7}"/>
              </a:ext>
            </a:extLst>
          </p:cNvPr>
          <p:cNvSpPr txBox="1"/>
          <p:nvPr/>
        </p:nvSpPr>
        <p:spPr>
          <a:xfrm>
            <a:off x="8129016" y="4514850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3/14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321937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8222" y="783105"/>
            <a:ext cx="7210425" cy="193899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anose="020B0604020202020204" pitchFamily="34" charset="0"/>
              </a:rPr>
              <a:t>Voltage sources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An </a:t>
            </a: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anose="020B0604020202020204" pitchFamily="34" charset="0"/>
              </a:rPr>
              <a:t>ideal voltage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source provides constant voltage at its terminal to the circuit regardless of the load current.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  <a:cs typeface="Arial" panose="020B0604020202020204" pitchFamily="34" charset="0"/>
              </a:rPr>
              <a:t>Practical voltage sources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 are real and used in daily life. A practical voltage source has internal resistance that causes a drop in terminal voltage due to the current flow.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Helvetica Neue"/>
              </a:rPr>
              <a:t>  </a:t>
            </a:r>
          </a:p>
        </p:txBody>
      </p:sp>
      <p:pic>
        <p:nvPicPr>
          <p:cNvPr id="2050" name="Picture 2" descr="Ideal Voltage Source and Practical Voltage Source - equivalent circui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36" y="2451100"/>
            <a:ext cx="6276199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0460" y="408653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 Define</a:t>
            </a:r>
          </a:p>
        </p:txBody>
      </p:sp>
      <p:pic>
        <p:nvPicPr>
          <p:cNvPr id="8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B05ABF-08C1-0A06-0C6B-1CAA30CFD13A}"/>
              </a:ext>
            </a:extLst>
          </p:cNvPr>
          <p:cNvSpPr txBox="1"/>
          <p:nvPr/>
        </p:nvSpPr>
        <p:spPr>
          <a:xfrm>
            <a:off x="1143000" y="4912668"/>
            <a:ext cx="65341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DA18BF76-4D30-2F04-BF96-E63FCA4A4CEA}"/>
              </a:ext>
            </a:extLst>
          </p:cNvPr>
          <p:cNvSpPr txBox="1">
            <a:spLocks/>
          </p:cNvSpPr>
          <p:nvPr/>
        </p:nvSpPr>
        <p:spPr>
          <a:xfrm>
            <a:off x="307972" y="4889585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D16F9-95AB-0AE7-1990-7DEFAA950E00}"/>
              </a:ext>
            </a:extLst>
          </p:cNvPr>
          <p:cNvSpPr txBox="1"/>
          <p:nvPr/>
        </p:nvSpPr>
        <p:spPr>
          <a:xfrm>
            <a:off x="8129016" y="4887522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4/14</a:t>
            </a:r>
            <a:endParaRPr lang="en-IN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33474" y="707679"/>
            <a:ext cx="6962775" cy="1384995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inherit"/>
                <a:cs typeface="Arial" panose="020B0604020202020204" pitchFamily="34" charset="0"/>
              </a:rPr>
              <a:t>Current Sources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444444"/>
              </a:solidFill>
              <a:effectLst/>
              <a:latin typeface="Helvetica Neue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Ideal current sources are providing the exact same current to any resistance connected to it.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anose="020B0604020202020204" pitchFamily="34" charset="0"/>
              </a:rPr>
              <a:t>Where practical current sources may vary current resistance.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Helvetica Neue"/>
              </a:rPr>
              <a:t>  </a:t>
            </a:r>
          </a:p>
        </p:txBody>
      </p:sp>
      <p:pic>
        <p:nvPicPr>
          <p:cNvPr id="3074" name="Picture 2" descr="Ideal Current Source and Practical Current Source and their equivalent circuit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74" y="2217273"/>
            <a:ext cx="6923623" cy="20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5574" y="491491"/>
            <a:ext cx="1962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DT Define</a:t>
            </a:r>
          </a:p>
        </p:txBody>
      </p:sp>
      <p:pic>
        <p:nvPicPr>
          <p:cNvPr id="8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8F9B6F-82CD-8645-7536-A7478FA25E66}"/>
              </a:ext>
            </a:extLst>
          </p:cNvPr>
          <p:cNvSpPr txBox="1"/>
          <p:nvPr/>
        </p:nvSpPr>
        <p:spPr>
          <a:xfrm>
            <a:off x="741180" y="491266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AEA5C6A4-7FD7-B9FB-EAE5-91ECF2C98C5F}"/>
              </a:ext>
            </a:extLst>
          </p:cNvPr>
          <p:cNvSpPr txBox="1">
            <a:spLocks/>
          </p:cNvSpPr>
          <p:nvPr/>
        </p:nvSpPr>
        <p:spPr>
          <a:xfrm>
            <a:off x="150630" y="4958834"/>
            <a:ext cx="5905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344F82-E6A5-3D0E-AE4A-404BE6232F2F}"/>
              </a:ext>
            </a:extLst>
          </p:cNvPr>
          <p:cNvSpPr txBox="1"/>
          <p:nvPr/>
        </p:nvSpPr>
        <p:spPr>
          <a:xfrm>
            <a:off x="8238597" y="4843418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5/14</a:t>
            </a:r>
            <a:endParaRPr lang="en-IN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52525" y="350937"/>
            <a:ext cx="8024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Ideal Voltage Source</a:t>
            </a:r>
          </a:p>
          <a:p>
            <a:r>
              <a:rPr lang="en-US" sz="1800" dirty="0"/>
              <a:t>Provides a constant voltage across its terminals, regardless of the current drawn from it. </a:t>
            </a: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030189"/>
            <a:ext cx="5805487" cy="3272058"/>
          </a:xfrm>
          <a:prstGeom prst="rect">
            <a:avLst/>
          </a:prstGeom>
        </p:spPr>
      </p:pic>
      <p:pic>
        <p:nvPicPr>
          <p:cNvPr id="11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15FCD4-0DD7-2E79-2763-0189D5B28146}"/>
              </a:ext>
            </a:extLst>
          </p:cNvPr>
          <p:cNvSpPr txBox="1"/>
          <p:nvPr/>
        </p:nvSpPr>
        <p:spPr>
          <a:xfrm>
            <a:off x="1020580" y="491266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3" name="Google Shape;52;g3b7788c86cb_0_0">
            <a:extLst>
              <a:ext uri="{FF2B5EF4-FFF2-40B4-BE49-F238E27FC236}">
                <a16:creationId xmlns:a16="http://schemas.microsoft.com/office/drawing/2014/main" id="{8930BD34-667E-BFAF-D224-CF612BE51C9C}"/>
              </a:ext>
            </a:extLst>
          </p:cNvPr>
          <p:cNvSpPr txBox="1">
            <a:spLocks/>
          </p:cNvSpPr>
          <p:nvPr/>
        </p:nvSpPr>
        <p:spPr>
          <a:xfrm>
            <a:off x="290330" y="4958834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82EF13-7127-4490-5E79-DB11D13346B9}"/>
              </a:ext>
            </a:extLst>
          </p:cNvPr>
          <p:cNvSpPr txBox="1"/>
          <p:nvPr/>
        </p:nvSpPr>
        <p:spPr>
          <a:xfrm>
            <a:off x="8123420" y="4866501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6/14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96370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73159"/>
            <a:ext cx="6134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Characteristics of an Ideal Voltage Source:</a:t>
            </a:r>
            <a:endParaRPr lang="en-US" sz="1800" dirty="0"/>
          </a:p>
          <a:p>
            <a:pPr lvl="6">
              <a:buFont typeface="Arial" panose="020B0604020202020204" pitchFamily="34" charset="0"/>
              <a:buChar char="•"/>
            </a:pPr>
            <a:r>
              <a:rPr lang="en-US" sz="1800" b="1" dirty="0"/>
              <a:t> Constant Voltage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b="1" dirty="0"/>
              <a:t> Zero Internal Resistance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800" b="1" dirty="0"/>
              <a:t> Infinite Power Supply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0" y="1371600"/>
            <a:ext cx="4418185" cy="3059909"/>
          </a:xfrm>
          <a:prstGeom prst="rect">
            <a:avLst/>
          </a:prstGeom>
        </p:spPr>
      </p:pic>
      <p:pic>
        <p:nvPicPr>
          <p:cNvPr id="10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D85B2-F3A4-1CA3-3000-665EE9AA927C}"/>
              </a:ext>
            </a:extLst>
          </p:cNvPr>
          <p:cNvSpPr txBox="1"/>
          <p:nvPr/>
        </p:nvSpPr>
        <p:spPr>
          <a:xfrm>
            <a:off x="1039630" y="4870341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654C243A-DEB7-2D06-F465-7DF357EA5710}"/>
              </a:ext>
            </a:extLst>
          </p:cNvPr>
          <p:cNvSpPr txBox="1">
            <a:spLocks/>
          </p:cNvSpPr>
          <p:nvPr/>
        </p:nvSpPr>
        <p:spPr>
          <a:xfrm>
            <a:off x="406400" y="4916507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C54F5-6B6B-4190-173A-1904D990F5CB}"/>
              </a:ext>
            </a:extLst>
          </p:cNvPr>
          <p:cNvSpPr txBox="1"/>
          <p:nvPr/>
        </p:nvSpPr>
        <p:spPr>
          <a:xfrm>
            <a:off x="8129016" y="4824174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955961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3924" y="177225"/>
            <a:ext cx="6619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Practical Voltage Source</a:t>
            </a:r>
          </a:p>
          <a:p>
            <a:r>
              <a:rPr lang="en-US" sz="1800" dirty="0"/>
              <a:t>consists of an ideal voltage source in series with an internal resistance (r).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915889"/>
            <a:ext cx="5572125" cy="3000375"/>
          </a:xfrm>
          <a:prstGeom prst="rect">
            <a:avLst/>
          </a:prstGeom>
        </p:spPr>
      </p:pic>
      <p:pic>
        <p:nvPicPr>
          <p:cNvPr id="7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C3F2F-CEAA-7FCA-9A4C-94984D56A6D8}"/>
              </a:ext>
            </a:extLst>
          </p:cNvPr>
          <p:cNvSpPr txBox="1"/>
          <p:nvPr/>
        </p:nvSpPr>
        <p:spPr>
          <a:xfrm>
            <a:off x="934151" y="4850859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1DE154B6-261A-32EF-0138-F6702FC23107}"/>
              </a:ext>
            </a:extLst>
          </p:cNvPr>
          <p:cNvSpPr txBox="1">
            <a:spLocks/>
          </p:cNvSpPr>
          <p:nvPr/>
        </p:nvSpPr>
        <p:spPr>
          <a:xfrm>
            <a:off x="438150" y="4897025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E3F592-AAF8-4DA3-71AE-6F32B38B7385}"/>
              </a:ext>
            </a:extLst>
          </p:cNvPr>
          <p:cNvSpPr txBox="1"/>
          <p:nvPr/>
        </p:nvSpPr>
        <p:spPr>
          <a:xfrm>
            <a:off x="8159750" y="4850858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15303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874" y="155913"/>
            <a:ext cx="6962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Characteristics of a Practical Voltage Source: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Voltage Drop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Internal Resistance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 Finite Power Supply</a:t>
            </a:r>
            <a:r>
              <a:rPr lang="en-US" sz="1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57" y="1162050"/>
            <a:ext cx="5320243" cy="3420156"/>
          </a:xfrm>
          <a:prstGeom prst="rect">
            <a:avLst/>
          </a:prstGeom>
        </p:spPr>
      </p:pic>
      <p:pic>
        <p:nvPicPr>
          <p:cNvPr id="8" name="Google Shape;49;g3b7788c86cb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9016" y="25146"/>
            <a:ext cx="884682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9909B3-9659-60C6-2D08-E4C592E3859A}"/>
              </a:ext>
            </a:extLst>
          </p:cNvPr>
          <p:cNvSpPr txBox="1"/>
          <p:nvPr/>
        </p:nvSpPr>
        <p:spPr>
          <a:xfrm>
            <a:off x="1096780" y="4912668"/>
            <a:ext cx="659942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 dirty="0">
                <a:latin typeface="Calibri"/>
                <a:ea typeface="Calibri"/>
                <a:cs typeface="Calibri"/>
                <a:sym typeface="Calibri"/>
              </a:rPr>
              <a:t>IDEAL AND PRACTICAL SOURCES / 23EET103-ELECTRIC CIRCUITS AND ELECTRON DEVICES /Dr INDU NAIR. V / ASP / AIDS   / SNSCT </a:t>
            </a:r>
          </a:p>
        </p:txBody>
      </p:sp>
      <p:sp>
        <p:nvSpPr>
          <p:cNvPr id="5" name="Google Shape;52;g3b7788c86cb_0_0">
            <a:extLst>
              <a:ext uri="{FF2B5EF4-FFF2-40B4-BE49-F238E27FC236}">
                <a16:creationId xmlns:a16="http://schemas.microsoft.com/office/drawing/2014/main" id="{E6B0F587-4B3E-FC1D-D7AC-1042D9D5BEA2}"/>
              </a:ext>
            </a:extLst>
          </p:cNvPr>
          <p:cNvSpPr txBox="1">
            <a:spLocks/>
          </p:cNvSpPr>
          <p:nvPr/>
        </p:nvSpPr>
        <p:spPr>
          <a:xfrm>
            <a:off x="366530" y="4912668"/>
            <a:ext cx="730250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400"/>
            </a:pPr>
            <a:r>
              <a:rPr lang="en-US" sz="9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22/01/2026</a:t>
            </a:r>
            <a:endParaRPr lang="en-US" sz="9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A04F5-2AD7-1FCE-AAD6-35E6F66106EC}"/>
              </a:ext>
            </a:extLst>
          </p:cNvPr>
          <p:cNvSpPr txBox="1"/>
          <p:nvPr/>
        </p:nvSpPr>
        <p:spPr>
          <a:xfrm>
            <a:off x="8395716" y="4866501"/>
            <a:ext cx="546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9/14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16258507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673</Words>
  <Application>Microsoft Office PowerPoint</Application>
  <PresentationFormat>On-screen Show (16:9)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Helvetica Neue</vt:lpstr>
      <vt:lpstr>inherit</vt:lpstr>
      <vt:lpstr>Times New Roman</vt:lpstr>
      <vt:lpstr>Simple Light</vt:lpstr>
      <vt:lpstr>SNS COLLEGE OF 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Indu Nair</cp:lastModifiedBy>
  <cp:revision>14</cp:revision>
  <dcterms:modified xsi:type="dcterms:W3CDTF">2026-02-04T00:29:05Z</dcterms:modified>
</cp:coreProperties>
</file>