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76" r:id="rId2"/>
    <p:sldId id="257" r:id="rId3"/>
    <p:sldId id="271" r:id="rId4"/>
    <p:sldId id="260" r:id="rId5"/>
    <p:sldId id="261" r:id="rId6"/>
    <p:sldId id="262" r:id="rId7"/>
    <p:sldId id="263" r:id="rId8"/>
    <p:sldId id="272" r:id="rId9"/>
    <p:sldId id="273" r:id="rId10"/>
    <p:sldId id="274" r:id="rId11"/>
    <p:sldId id="275" r:id="rId12"/>
    <p:sldId id="267" r:id="rId13"/>
  </p:sldIdLst>
  <p:sldSz cx="18288000" cy="10287000"/>
  <p:notesSz cx="6858000" cy="9144000"/>
  <p:embeddedFontLst>
    <p:embeddedFont>
      <p:font typeface="Cambria" pitchFamily="18"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JWd4Uw1RSRyucWIYoV/xkXM9dZ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C88A4CF-8F2D-4427-8760-47EEC1FE8DED}">
  <a:tblStyle styleId="{4C88A4CF-8F2D-4427-8760-47EEC1FE8DE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40" d="100"/>
          <a:sy n="40" d="100"/>
        </p:scale>
        <p:origin x="-1302" y="-6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C31C58-C144-4A1A-B011-586A3C3DC0B1}" type="datetimeFigureOut">
              <a:rPr lang="en-US" smtClean="0"/>
              <a:pPr/>
              <a:t>2/20/2025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04743A-262F-437B-A38D-8D8F141E5F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1048589"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590"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19" name="Google Shape;19;p14"/>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20" name="Google Shape;20;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84" name="Google Shape;84;p24"/>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85" name="Google Shape;85;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 name="Google Shape;30;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31" name="Google Shape;31;p15"/>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32" name="Google Shape;32;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37" name="Google Shape;37;p17"/>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38" name="Google Shape;38;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44" name="Google Shape;44;p18"/>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45" name="Google Shape;45;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53" name="Google Shape;53;p19"/>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54" name="Google Shape;54;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58" name="Google Shape;58;p20"/>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59" name="Google Shape;59;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65" name="Google Shape;65;p21"/>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66" name="Google Shape;66;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a:spLocks noGrp="1"/>
          </p:cNvSpPr>
          <p:nvPr>
            <p:ph type="pic" idx="2"/>
          </p:nvPr>
        </p:nvSpPr>
        <p:spPr>
          <a:xfrm>
            <a:off x="1792288" y="612775"/>
            <a:ext cx="5486400" cy="4114800"/>
          </a:xfrm>
          <a:prstGeom prst="rect">
            <a:avLst/>
          </a:prstGeom>
          <a:noFill/>
          <a:ln>
            <a:noFill/>
          </a:ln>
        </p:spPr>
      </p:sp>
      <p:sp>
        <p:nvSpPr>
          <p:cNvPr id="70" name="Google Shape;70;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72" name="Google Shape;72;p22"/>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73" name="Google Shape;73;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924550" y="-3181350"/>
            <a:ext cx="7048500" cy="16611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78" name="Google Shape;78;p23"/>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79" name="Google Shape;79;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1143000" y="1600200"/>
            <a:ext cx="16611600" cy="7048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17/11/2023</a:t>
            </a:r>
            <a:endParaRPr/>
          </a:p>
        </p:txBody>
      </p:sp>
      <p:sp>
        <p:nvSpPr>
          <p:cNvPr id="13" name="Google Shape;13;p13"/>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CORRELATION/MATHS/SNSRCAS/P.DEVIE ABIRAMI</a:t>
            </a:r>
            <a:endParaRPr/>
          </a:p>
        </p:txBody>
      </p:sp>
      <p:sp>
        <p:nvSpPr>
          <p:cNvPr id="14" name="Google Shape;14;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pic>
        <p:nvPicPr>
          <p:cNvPr id="15" name="Google Shape;15;p13"/>
          <p:cNvPicPr preferRelativeResize="0"/>
          <p:nvPr/>
        </p:nvPicPr>
        <p:blipFill rotWithShape="1">
          <a:blip r:embed="rId12">
            <a:alphaModFix/>
          </a:blip>
          <a:srcRect/>
          <a:stretch/>
        </p:blipFill>
        <p:spPr>
          <a:xfrm>
            <a:off x="474002" y="406400"/>
            <a:ext cx="1596097" cy="933227"/>
          </a:xfrm>
          <a:prstGeom prst="rect">
            <a:avLst/>
          </a:prstGeom>
          <a:noFill/>
          <a:ln>
            <a:noFill/>
          </a:ln>
        </p:spPr>
      </p:pic>
      <p:pic>
        <p:nvPicPr>
          <p:cNvPr id="16" name="Google Shape;16;p13"/>
          <p:cNvPicPr preferRelativeResize="0"/>
          <p:nvPr/>
        </p:nvPicPr>
        <p:blipFill rotWithShape="1">
          <a:blip r:embed="rId13">
            <a:alphaModFix/>
          </a:blip>
          <a:srcRect/>
          <a:stretch/>
        </p:blipFill>
        <p:spPr>
          <a:xfrm>
            <a:off x="16706264" y="274124"/>
            <a:ext cx="1324411" cy="12555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testbook.com/maths/linear-programming-problem-l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048584" name="Google Shape;90;p1"/>
          <p:cNvSpPr/>
          <p:nvPr/>
        </p:nvSpPr>
        <p:spPr>
          <a:xfrm>
            <a:off x="0" y="0"/>
            <a:ext cx="15615138" cy="10285344"/>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alpha val="80000"/>
            </a:srgbClr>
          </a:solidFill>
          <a:ln>
            <a:noFill/>
          </a:ln>
        </p:spPr>
      </p:sp>
      <p:sp>
        <p:nvSpPr>
          <p:cNvPr id="1048585"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86" name="Google Shape;92;p1"/>
          <p:cNvSpPr/>
          <p:nvPr/>
        </p:nvSpPr>
        <p:spPr>
          <a:xfrm>
            <a:off x="1531089" y="310001"/>
            <a:ext cx="14120038" cy="47089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dirty="0">
                <a:solidFill>
                  <a:schemeClr val="dk1"/>
                </a:solidFill>
                <a:latin typeface="Cambria"/>
                <a:ea typeface="Cambria"/>
                <a:cs typeface="Cambria"/>
                <a:sym typeface="Cambria"/>
              </a:rPr>
              <a:t>Dr. SNS RAJALAKSHMI COLLEGE OF ARTS &amp; SCIENCE (Autonomous)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mbria"/>
                <a:ea typeface="Cambria"/>
                <a:cs typeface="Cambria"/>
                <a:sym typeface="Cambria"/>
              </a:rPr>
              <a:t>Coimbatore -641049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mbria"/>
                <a:ea typeface="Cambria"/>
                <a:cs typeface="Cambria"/>
                <a:sym typeface="Cambria"/>
              </a:rPr>
              <a:t>Accredited by </a:t>
            </a:r>
            <a:r>
              <a:rPr lang="en-US" sz="2400" b="0" i="0" u="none" strike="noStrike" cap="none" dirty="0" smtClean="0">
                <a:solidFill>
                  <a:schemeClr val="dk1"/>
                </a:solidFill>
                <a:latin typeface="Cambria"/>
                <a:ea typeface="Cambria"/>
                <a:cs typeface="Cambria"/>
                <a:sym typeface="Cambria"/>
              </a:rPr>
              <a:t>NAAC(Cycle–IV) </a:t>
            </a:r>
            <a:r>
              <a:rPr lang="en-US" sz="2400" b="0" i="0" u="none" strike="noStrike" cap="none" dirty="0">
                <a:solidFill>
                  <a:schemeClr val="dk1"/>
                </a:solidFill>
                <a:latin typeface="Cambria"/>
                <a:ea typeface="Cambria"/>
                <a:cs typeface="Cambria"/>
                <a:sym typeface="Cambria"/>
              </a:rPr>
              <a:t>with ‘A+’ Grade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mbria"/>
                <a:ea typeface="Cambria"/>
                <a:cs typeface="Cambria"/>
                <a:sym typeface="Cambria"/>
              </a:rPr>
              <a:t>(Recognized by UGC, Approved by AICTE, New Delhi 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mbria"/>
                <a:ea typeface="Cambria"/>
                <a:cs typeface="Cambria"/>
                <a:sym typeface="Cambria"/>
              </a:rPr>
              <a:t>Affiliated to </a:t>
            </a:r>
            <a:r>
              <a:rPr lang="en-US" sz="2400" b="0" i="0" u="none" strike="noStrike" cap="none" dirty="0" err="1">
                <a:solidFill>
                  <a:schemeClr val="dk1"/>
                </a:solidFill>
                <a:latin typeface="Cambria"/>
                <a:ea typeface="Cambria"/>
                <a:cs typeface="Cambria"/>
                <a:sym typeface="Cambria"/>
              </a:rPr>
              <a:t>Bharathiar</a:t>
            </a:r>
            <a:r>
              <a:rPr lang="en-US" sz="2400" b="0" i="0" u="none" strike="noStrike" cap="none" dirty="0">
                <a:solidFill>
                  <a:schemeClr val="dk1"/>
                </a:solidFill>
                <a:latin typeface="Cambria"/>
                <a:ea typeface="Cambria"/>
                <a:cs typeface="Cambria"/>
                <a:sym typeface="Cambria"/>
              </a:rPr>
              <a:t> University, Coimbatore)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mbria"/>
                <a:ea typeface="Cambria"/>
                <a:cs typeface="Cambria"/>
                <a:sym typeface="Cambria"/>
              </a:rPr>
              <a:t>DEPARTMENT OF MATHEMATICS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mbria"/>
                <a:ea typeface="Cambria"/>
                <a:cs typeface="Cambria"/>
                <a:sym typeface="Cambria"/>
              </a:rPr>
              <a:t/>
            </a:r>
            <a:br>
              <a:rPr lang="en-US" sz="36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
        <p:nvSpPr>
          <p:cNvPr id="1048587" name="Google Shape;93;p1"/>
          <p:cNvSpPr/>
          <p:nvPr/>
        </p:nvSpPr>
        <p:spPr>
          <a:xfrm>
            <a:off x="2051601" y="5010150"/>
            <a:ext cx="12563061" cy="66787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mbria"/>
              <a:ea typeface="Cambria"/>
              <a:cs typeface="Cambria"/>
              <a:sym typeface="Cambria"/>
            </a:endParaRPr>
          </a:p>
          <a:p>
            <a:pPr lvl="0" algn="ctr"/>
            <a:r>
              <a:rPr lang="en-US" sz="4000" b="1" dirty="0" smtClean="0">
                <a:solidFill>
                  <a:schemeClr val="bg2"/>
                </a:solidFill>
                <a:latin typeface="Cambria" pitchFamily="18" charset="0"/>
              </a:rPr>
              <a:t>21UCL302: RESOURCE MANAGEMENT TECHNIQUES</a:t>
            </a:r>
            <a:endParaRPr lang="en-US" sz="4000" b="1" dirty="0" smtClean="0">
              <a:solidFill>
                <a:schemeClr val="bg2"/>
              </a:solidFill>
              <a:latin typeface="Cambria" pitchFamily="18" charset="0"/>
              <a:ea typeface="Cambria"/>
              <a:cs typeface="Cambria"/>
              <a:sym typeface="Cambria"/>
            </a:endParaRPr>
          </a:p>
          <a:p>
            <a:pPr lvl="0" algn="ctr"/>
            <a:r>
              <a:rPr lang="en-US" sz="3600" b="1" dirty="0" smtClean="0">
                <a:solidFill>
                  <a:schemeClr val="bg2"/>
                </a:solidFill>
                <a:latin typeface="Cambria" pitchFamily="18" charset="0"/>
                <a:ea typeface="Cambria"/>
                <a:cs typeface="Cambria"/>
                <a:sym typeface="Cambria"/>
              </a:rPr>
              <a:t>II SEMESTER</a:t>
            </a:r>
          </a:p>
          <a:p>
            <a:pPr lvl="0" algn="ctr"/>
            <a:endParaRPr lang="en-US" sz="3600" b="1" dirty="0" smtClean="0">
              <a:solidFill>
                <a:schemeClr val="bg2"/>
              </a:solidFill>
              <a:latin typeface="Cambria" pitchFamily="18" charset="0"/>
              <a:ea typeface="Cambria"/>
              <a:cs typeface="Cambria"/>
              <a:sym typeface="Cambria"/>
            </a:endParaRPr>
          </a:p>
          <a:p>
            <a:pPr algn="ctr"/>
            <a:r>
              <a:rPr lang="en-US" sz="3600" b="1" dirty="0" smtClean="0">
                <a:solidFill>
                  <a:srgbClr val="0070C0"/>
                </a:solidFill>
                <a:latin typeface="Times New Roman" pitchFamily="18" charset="0"/>
                <a:cs typeface="Times New Roman" pitchFamily="18" charset="0"/>
                <a:sym typeface="Cambria"/>
              </a:rPr>
              <a:t>TOPIC- </a:t>
            </a:r>
            <a:r>
              <a:rPr lang="en-US" sz="3200" b="1" dirty="0" smtClean="0"/>
              <a:t>IBFS OF TRANSPORTATION PROBLEM-NWC</a:t>
            </a:r>
            <a:endParaRPr lang="en-US" sz="3200" dirty="0" smtClean="0"/>
          </a:p>
          <a:p>
            <a:pPr algn="ctr"/>
            <a:endParaRPr lang="en-US" sz="3200" dirty="0" smtClean="0"/>
          </a:p>
          <a:p>
            <a:pPr algn="ctr"/>
            <a:endParaRPr lang="en-US" sz="3200" dirty="0" smtClean="0"/>
          </a:p>
          <a:p>
            <a:pPr algn="ctr"/>
            <a:endParaRPr lang="en-US" sz="3200" dirty="0" smtClean="0">
              <a:solidFill>
                <a:srgbClr val="0070C0"/>
              </a:solidFill>
              <a:latin typeface="Times New Roman" pitchFamily="18" charset="0"/>
              <a:cs typeface="Times New Roman" pitchFamily="18" charset="0"/>
            </a:endParaRPr>
          </a:p>
          <a:p>
            <a:pPr algn="ctr"/>
            <a:endParaRPr lang="en-US" sz="3600" dirty="0" smtClean="0">
              <a:solidFill>
                <a:srgbClr val="004F8A"/>
              </a:solidFill>
              <a:latin typeface="Times New Roman" pitchFamily="18" charset="0"/>
              <a:cs typeface="Times New Roman" pitchFamily="18" charset="0"/>
            </a:endParaRPr>
          </a:p>
          <a:p>
            <a:pPr lvl="0" algn="ctr"/>
            <a:endParaRPr lang="en-US" sz="4000" b="1" dirty="0" smtClean="0">
              <a:solidFill>
                <a:schemeClr val="bg2"/>
              </a:solidFill>
              <a:latin typeface="Cambria" pitchFamily="18" charset="0"/>
            </a:endParaRPr>
          </a:p>
          <a:p>
            <a:pPr marL="0" marR="0" lvl="0" indent="0" algn="ctr" rtl="0">
              <a:lnSpc>
                <a:spcPct val="100000"/>
              </a:lnSpc>
              <a:spcBef>
                <a:spcPts val="0"/>
              </a:spcBef>
              <a:spcAft>
                <a:spcPts val="0"/>
              </a:spcAft>
              <a:buClr>
                <a:srgbClr val="000000"/>
              </a:buClr>
              <a:buSzPts val="3600"/>
              <a:buFont typeface="Arial"/>
              <a:buNone/>
            </a:pPr>
            <a:endParaRPr lang="en-US" sz="4000" dirty="0" smtClean="0"/>
          </a:p>
          <a:p>
            <a:pPr lvl="0" algn="ctr"/>
            <a:endParaRPr lang="en-US" sz="4000" b="1" dirty="0" smtClean="0">
              <a:solidFill>
                <a:schemeClr val="dk1"/>
              </a:solidFill>
              <a:latin typeface="Cambria"/>
              <a:ea typeface="Cambria"/>
              <a:cs typeface="Cambria"/>
              <a:sym typeface="Cambria"/>
            </a:endParaRPr>
          </a:p>
        </p:txBody>
      </p:sp>
      <p:pic>
        <p:nvPicPr>
          <p:cNvPr id="2097154" name="Google Shape;94;p1"/>
          <p:cNvPicPr preferRelativeResize="0">
            <a:picLocks/>
          </p:cNvPicPr>
          <p:nvPr/>
        </p:nvPicPr>
        <p:blipFill rotWithShape="1">
          <a:blip r:embed="rId3">
            <a:alphaModFix/>
          </a:blip>
          <a:srcRect/>
          <a:stretch>
            <a:fillRect/>
          </a:stretch>
        </p:blipFill>
        <p:spPr>
          <a:xfrm>
            <a:off x="0" y="425302"/>
            <a:ext cx="1553581" cy="933227"/>
          </a:xfrm>
          <a:prstGeom prst="rect">
            <a:avLst/>
          </a:prstGeom>
          <a:noFill/>
          <a:ln>
            <a:noFill/>
          </a:ln>
        </p:spPr>
      </p:pic>
      <p:sp>
        <p:nvSpPr>
          <p:cNvPr id="1048588" name="Google Shape;95;p1"/>
          <p:cNvSpPr/>
          <p:nvPr/>
        </p:nvSpPr>
        <p:spPr>
          <a:xfrm>
            <a:off x="4929225" y="7552322"/>
            <a:ext cx="10128600" cy="28007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mbria"/>
              <a:ea typeface="Cambria"/>
              <a:cs typeface="Cambria"/>
              <a:sym typeface="Cambria"/>
            </a:endParaRPr>
          </a:p>
          <a:p>
            <a:pPr lvl="0" algn="ctr">
              <a:buSzPts val="3600"/>
            </a:pPr>
            <a:r>
              <a:rPr lang="en-US" sz="4000" b="1" dirty="0" smtClean="0">
                <a:solidFill>
                  <a:schemeClr val="dk1"/>
                </a:solidFill>
                <a:latin typeface="Cambria"/>
                <a:ea typeface="Cambria"/>
                <a:cs typeface="Cambria"/>
                <a:sym typeface="Cambria"/>
              </a:rPr>
              <a:t>Ms. S.REKHA</a:t>
            </a:r>
            <a:endParaRPr lang="en-US" altLang="zh-CN" sz="3600" dirty="0" smtClean="0"/>
          </a:p>
          <a:p>
            <a:pPr lvl="0" algn="ctr">
              <a:buSzPts val="3600"/>
            </a:pPr>
            <a:r>
              <a:rPr lang="en-US" sz="3600" b="1" dirty="0" smtClean="0">
                <a:solidFill>
                  <a:schemeClr val="dk1"/>
                </a:solidFill>
                <a:latin typeface="Cambria"/>
                <a:ea typeface="Cambria"/>
                <a:cs typeface="Cambria"/>
                <a:sym typeface="Cambria"/>
              </a:rPr>
              <a:t>ASSISTANT PROFESSOR</a:t>
            </a:r>
          </a:p>
          <a:p>
            <a:pPr lvl="0" algn="ctr">
              <a:buSzPts val="3600"/>
            </a:pPr>
            <a:r>
              <a:rPr lang="en-US" sz="3600" b="1" dirty="0" smtClean="0">
                <a:solidFill>
                  <a:schemeClr val="dk1"/>
                </a:solidFill>
                <a:latin typeface="Cambria"/>
                <a:ea typeface="Cambria"/>
                <a:cs typeface="Cambria"/>
                <a:sym typeface="Cambria"/>
              </a:rPr>
              <a:t>DEPARTMENT OF MATHS</a:t>
            </a:r>
          </a:p>
          <a:p>
            <a:pPr lvl="0" algn="ctr">
              <a:buSzPts val="3600"/>
            </a:pPr>
            <a:r>
              <a:rPr lang="en-US" sz="3600" b="1" dirty="0" err="1" smtClean="0">
                <a:solidFill>
                  <a:schemeClr val="dk1"/>
                </a:solidFill>
                <a:latin typeface="Cambria"/>
                <a:ea typeface="Cambria"/>
                <a:cs typeface="Cambria"/>
                <a:sym typeface="Cambria"/>
              </a:rPr>
              <a:t>Dr.SNSRCAS</a:t>
            </a:r>
            <a:r>
              <a:rPr lang="en-US" sz="3600" b="1" dirty="0" smtClean="0">
                <a:solidFill>
                  <a:schemeClr val="dk1"/>
                </a:solidFill>
                <a:latin typeface="Cambria"/>
                <a:ea typeface="Cambria"/>
                <a:cs typeface="Cambria"/>
                <a:sym typeface="Cambria"/>
              </a:rPr>
              <a:t> </a:t>
            </a:r>
            <a:endParaRPr lang="en-US" sz="3600" b="1" dirty="0">
              <a:solidFill>
                <a:schemeClr val="dk1"/>
              </a:solidFill>
              <a:latin typeface="Cambria"/>
              <a:ea typeface="Cambria"/>
              <a:cs typeface="Cambria"/>
              <a:sym typeface="Cambria"/>
            </a:endParaRPr>
          </a:p>
        </p:txBody>
      </p:sp>
      <p:pic>
        <p:nvPicPr>
          <p:cNvPr id="8" name="Picture 2" descr="C:\Users\saravanan\Downloads\IMG_20230609_150115.jpg"/>
          <p:cNvPicPr>
            <a:picLocks noChangeAspect="1" noChangeArrowheads="1"/>
          </p:cNvPicPr>
          <p:nvPr/>
        </p:nvPicPr>
        <p:blipFill>
          <a:blip r:embed="rId4"/>
          <a:srcRect/>
          <a:stretch>
            <a:fillRect/>
          </a:stretch>
        </p:blipFill>
        <p:spPr bwMode="auto">
          <a:xfrm>
            <a:off x="13019325" y="7916430"/>
            <a:ext cx="2226053" cy="20527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dirty="0" smtClean="0"/>
              <a:t>15/2/2025</a:t>
            </a:r>
            <a:endParaRPr lang="en-US" dirty="0"/>
          </a:p>
        </p:txBody>
      </p:sp>
      <p:sp>
        <p:nvSpPr>
          <p:cNvPr id="5" name="Footer Placeholder 4"/>
          <p:cNvSpPr>
            <a:spLocks noGrp="1"/>
          </p:cNvSpPr>
          <p:nvPr>
            <p:ph type="ftr" idx="11"/>
          </p:nvPr>
        </p:nvSpPr>
        <p:spPr/>
        <p:txBody>
          <a:bodyPr/>
          <a:lstStyle/>
          <a:p>
            <a:r>
              <a:rPr lang="en-US" dirty="0" smtClean="0"/>
              <a:t>NORTH WEST CORNER METHOD / </a:t>
            </a:r>
            <a:r>
              <a:rPr lang="en-US" dirty="0" err="1" smtClean="0"/>
              <a:t>sS.Rekha</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r>
              <a:rPr lang="en-US" smtClean="0"/>
              <a:t> / 12</a:t>
            </a:r>
            <a:endParaRPr lang="en-US"/>
          </a:p>
        </p:txBody>
      </p:sp>
      <p:sp>
        <p:nvSpPr>
          <p:cNvPr id="9" name="Rectangle 8"/>
          <p:cNvSpPr/>
          <p:nvPr/>
        </p:nvSpPr>
        <p:spPr>
          <a:xfrm>
            <a:off x="2983831" y="1432764"/>
            <a:ext cx="12753473" cy="4401205"/>
          </a:xfrm>
          <a:prstGeom prst="rect">
            <a:avLst/>
          </a:prstGeom>
        </p:spPr>
        <p:txBody>
          <a:bodyPr wrap="square">
            <a:spAutoFit/>
          </a:bodyPr>
          <a:lstStyle/>
          <a:p>
            <a:r>
              <a:rPr lang="en-US" sz="2800" b="1" dirty="0" smtClean="0">
                <a:latin typeface="Times New Roman" pitchFamily="18" charset="0"/>
                <a:cs typeface="Times New Roman" pitchFamily="18" charset="0"/>
              </a:rPr>
              <a:t>Step 5:</a:t>
            </a:r>
            <a:r>
              <a:rPr lang="en-US" sz="2800" dirty="0" smtClean="0">
                <a:latin typeface="Times New Roman" pitchFamily="18" charset="0"/>
                <a:cs typeface="Times New Roman" pitchFamily="18" charset="0"/>
              </a:rPr>
              <a:t> For the cell with value 18, the minimum of supply and demand is min(300, 175) = 175.</a:t>
            </a:r>
          </a:p>
          <a:p>
            <a:r>
              <a:rPr lang="en-US" sz="2800" b="1" dirty="0" smtClean="0">
                <a:latin typeface="Times New Roman" pitchFamily="18" charset="0"/>
                <a:cs typeface="Times New Roman" pitchFamily="18" charset="0"/>
              </a:rPr>
              <a:t>Step 6: </a:t>
            </a:r>
            <a:r>
              <a:rPr lang="en-US" sz="2800" dirty="0" smtClean="0">
                <a:latin typeface="Times New Roman" pitchFamily="18" charset="0"/>
                <a:cs typeface="Times New Roman" pitchFamily="18" charset="0"/>
              </a:rPr>
              <a:t>The difference between the corresponding cell’s supply and demand from the minimum value obtained in the previous step is:</a:t>
            </a:r>
          </a:p>
          <a:p>
            <a:r>
              <a:rPr lang="en-US" sz="2800" dirty="0" smtClean="0">
                <a:latin typeface="Times New Roman" pitchFamily="18" charset="0"/>
                <a:cs typeface="Times New Roman" pitchFamily="18" charset="0"/>
              </a:rPr>
              <a:t>Supply = 300 – 175 = 125</a:t>
            </a:r>
          </a:p>
          <a:p>
            <a:r>
              <a:rPr lang="en-US" sz="2800" dirty="0" smtClean="0">
                <a:latin typeface="Times New Roman" pitchFamily="18" charset="0"/>
                <a:cs typeface="Times New Roman" pitchFamily="18" charset="0"/>
              </a:rPr>
              <a:t>Demand = 175 – 175 = 0</a:t>
            </a:r>
          </a:p>
          <a:p>
            <a:r>
              <a:rPr lang="en-US" sz="2800" dirty="0" smtClean="0">
                <a:latin typeface="Times New Roman" pitchFamily="18" charset="0"/>
                <a:cs typeface="Times New Roman" pitchFamily="18" charset="0"/>
              </a:rPr>
              <a:t>As demand is 0, we need to allocate 175 to that cell and strike the corresponding column and then move right to the next cell, i.e., the cell with the value 14.</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0" name="Picture 9" descr="North west corner rule 4"/>
          <p:cNvPicPr/>
          <p:nvPr/>
        </p:nvPicPr>
        <p:blipFill>
          <a:blip r:embed="rId2"/>
          <a:srcRect t="17427" r="4840" b="6639"/>
          <a:stretch>
            <a:fillRect/>
          </a:stretch>
        </p:blipFill>
        <p:spPr bwMode="auto">
          <a:xfrm>
            <a:off x="3994484" y="5667626"/>
            <a:ext cx="9192127" cy="316355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dirty="0" smtClean="0"/>
              <a:t>15/2/2025</a:t>
            </a:r>
            <a:endParaRPr lang="en-US" dirty="0"/>
          </a:p>
        </p:txBody>
      </p:sp>
      <p:sp>
        <p:nvSpPr>
          <p:cNvPr id="5" name="Footer Placeholder 4"/>
          <p:cNvSpPr>
            <a:spLocks noGrp="1"/>
          </p:cNvSpPr>
          <p:nvPr>
            <p:ph type="ftr" idx="11"/>
          </p:nvPr>
        </p:nvSpPr>
        <p:spPr>
          <a:xfrm>
            <a:off x="3196389" y="9906000"/>
            <a:ext cx="11887200" cy="381000"/>
          </a:xfrm>
        </p:spPr>
        <p:txBody>
          <a:bodyPr/>
          <a:lstStyle/>
          <a:p>
            <a:r>
              <a:rPr lang="en-US" dirty="0" smtClean="0"/>
              <a:t>NORTH WEST CORNER METHOD / </a:t>
            </a:r>
            <a:r>
              <a:rPr lang="en-US" dirty="0" err="1" smtClean="0"/>
              <a:t>sS.Rekha</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r>
              <a:rPr lang="en-US" smtClean="0"/>
              <a:t> / 12</a:t>
            </a:r>
            <a:endParaRPr lang="en-US"/>
          </a:p>
        </p:txBody>
      </p:sp>
      <p:pic>
        <p:nvPicPr>
          <p:cNvPr id="7" name="Picture 6" descr="North west corner rule 7"/>
          <p:cNvPicPr/>
          <p:nvPr/>
        </p:nvPicPr>
        <p:blipFill>
          <a:blip r:embed="rId2"/>
          <a:srcRect t="17427" r="8324" b="10373"/>
          <a:stretch>
            <a:fillRect/>
          </a:stretch>
        </p:blipFill>
        <p:spPr bwMode="auto">
          <a:xfrm>
            <a:off x="4283243" y="1812255"/>
            <a:ext cx="8590546" cy="3120691"/>
          </a:xfrm>
          <a:prstGeom prst="rect">
            <a:avLst/>
          </a:prstGeom>
          <a:noFill/>
          <a:ln w="9525">
            <a:noFill/>
            <a:miter lim="800000"/>
            <a:headEnd/>
            <a:tailEnd/>
          </a:ln>
        </p:spPr>
      </p:pic>
      <p:sp>
        <p:nvSpPr>
          <p:cNvPr id="8" name="Rectangle 7"/>
          <p:cNvSpPr/>
          <p:nvPr/>
        </p:nvSpPr>
        <p:spPr>
          <a:xfrm>
            <a:off x="2767263" y="5462337"/>
            <a:ext cx="12416589" cy="3046988"/>
          </a:xfrm>
          <a:prstGeom prst="rect">
            <a:avLst/>
          </a:prstGeom>
        </p:spPr>
        <p:txBody>
          <a:bodyPr wrap="square">
            <a:spAutoFit/>
          </a:bodyPr>
          <a:lstStyle/>
          <a:p>
            <a:r>
              <a:rPr lang="en-US" sz="2400" dirty="0" smtClean="0">
                <a:latin typeface="Times New Roman" pitchFamily="18" charset="0"/>
                <a:cs typeface="Times New Roman" pitchFamily="18" charset="0"/>
              </a:rPr>
              <a:t>Now, we should calculate the total minimum cost using the allocated values and the corresponding cell values.</a:t>
            </a:r>
          </a:p>
          <a:p>
            <a:r>
              <a:rPr lang="en-US" sz="2400" dirty="0" smtClean="0">
                <a:latin typeface="Times New Roman" pitchFamily="18" charset="0"/>
                <a:cs typeface="Times New Roman" pitchFamily="18" charset="0"/>
              </a:rPr>
              <a:t>Here, the transportation path is:</a:t>
            </a:r>
          </a:p>
          <a:p>
            <a:r>
              <a:rPr lang="en-US" sz="2400" dirty="0" smtClean="0">
                <a:latin typeface="Times New Roman" pitchFamily="18" charset="0"/>
                <a:cs typeface="Times New Roman" pitchFamily="18" charset="0"/>
              </a:rPr>
              <a:t>O1 → D1, O1 ​​→ D2, O2 → D2, O2 → D3, O3 → D3, O3 → D4</a:t>
            </a:r>
          </a:p>
          <a:p>
            <a:r>
              <a:rPr lang="en-US" sz="2400" dirty="0" smtClean="0">
                <a:latin typeface="Times New Roman" pitchFamily="18" charset="0"/>
                <a:cs typeface="Times New Roman" pitchFamily="18" charset="0"/>
              </a:rPr>
              <a:t>Therefore, the total cost = (200 × 11) + (50 × 13) + (175 × 18) + (125 × 14) + (150 × 13) + (250 × 10)</a:t>
            </a:r>
          </a:p>
          <a:p>
            <a:r>
              <a:rPr lang="en-US" sz="2400" dirty="0" smtClean="0">
                <a:latin typeface="Times New Roman" pitchFamily="18" charset="0"/>
                <a:cs typeface="Times New Roman" pitchFamily="18" charset="0"/>
              </a:rPr>
              <a:t>= 2200 + 650 + 3150 + 1750 + 1950 + 2500</a:t>
            </a:r>
          </a:p>
          <a:p>
            <a:r>
              <a:rPr lang="en-US" sz="2400" dirty="0" smtClean="0">
                <a:latin typeface="Times New Roman" pitchFamily="18" charset="0"/>
                <a:cs typeface="Times New Roman" pitchFamily="18" charset="0"/>
              </a:rPr>
              <a:t>= Rs. 12,200</a:t>
            </a:r>
            <a:endParaRPr 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subTitle" idx="1"/>
          </p:nvPr>
        </p:nvSpPr>
        <p:spPr>
          <a:xfrm>
            <a:off x="3108960" y="3291839"/>
            <a:ext cx="11155680" cy="2842953"/>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sz="9600" b="1" dirty="0">
                <a:solidFill>
                  <a:schemeClr val="dk1"/>
                </a:solidFill>
                <a:latin typeface="Times New Roman" pitchFamily="18" charset="0"/>
                <a:cs typeface="Times New Roman" pitchFamily="18" charset="0"/>
              </a:rPr>
              <a:t>Thank </a:t>
            </a:r>
            <a:r>
              <a:rPr lang="en-US" sz="9600" b="1" dirty="0" smtClean="0">
                <a:solidFill>
                  <a:schemeClr val="dk1"/>
                </a:solidFill>
                <a:latin typeface="Times New Roman" pitchFamily="18" charset="0"/>
                <a:cs typeface="Times New Roman" pitchFamily="18" charset="0"/>
              </a:rPr>
              <a:t>You</a:t>
            </a:r>
            <a:endParaRPr sz="9600" b="1">
              <a:solidFill>
                <a:schemeClr val="dk1"/>
              </a:solidFill>
              <a:latin typeface="Times New Roman" pitchFamily="18" charset="0"/>
              <a:cs typeface="Times New Roman" pitchFamily="18" charset="0"/>
            </a:endParaRPr>
          </a:p>
        </p:txBody>
      </p:sp>
      <p:sp>
        <p:nvSpPr>
          <p:cNvPr id="221" name="Google Shape;221;p11"/>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199506" y="9156816"/>
            <a:ext cx="18288000"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  </a:t>
            </a:r>
            <a:endParaRPr sz="4800" b="0" i="0" u="none" strike="noStrike" cap="none">
              <a:solidFill>
                <a:srgbClr val="000000"/>
              </a:solidFill>
              <a:latin typeface="Arial"/>
              <a:ea typeface="Arial"/>
              <a:cs typeface="Arial"/>
              <a:sym typeface="Arial"/>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0" name="Date Placeholder 19"/>
          <p:cNvSpPr>
            <a:spLocks noGrp="1"/>
          </p:cNvSpPr>
          <p:nvPr>
            <p:ph type="dt" idx="10"/>
          </p:nvPr>
        </p:nvSpPr>
        <p:spPr>
          <a:xfrm>
            <a:off x="585537" y="9470858"/>
            <a:ext cx="2133600" cy="365125"/>
          </a:xfrm>
        </p:spPr>
        <p:txBody>
          <a:bodyPr/>
          <a:lstStyle/>
          <a:p>
            <a:r>
              <a:rPr lang="en-US" dirty="0" smtClean="0"/>
              <a:t>15/2/2025</a:t>
            </a:r>
            <a:endParaRPr lang="en-US" dirty="0"/>
          </a:p>
        </p:txBody>
      </p:sp>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dirty="0"/>
          </a:p>
        </p:txBody>
      </p:sp>
      <p:sp>
        <p:nvSpPr>
          <p:cNvPr id="22" name="Footer Placeholder 21"/>
          <p:cNvSpPr>
            <a:spLocks noGrp="1"/>
          </p:cNvSpPr>
          <p:nvPr>
            <p:ph type="ftr" idx="11"/>
          </p:nvPr>
        </p:nvSpPr>
        <p:spPr>
          <a:xfrm>
            <a:off x="3172327" y="9494921"/>
            <a:ext cx="11887200" cy="381000"/>
          </a:xfrm>
        </p:spPr>
        <p:txBody>
          <a:bodyPr/>
          <a:lstStyle/>
          <a:p>
            <a:r>
              <a:rPr lang="en-US" dirty="0" smtClean="0"/>
              <a:t>NORTH WEST CORNER METHOD / </a:t>
            </a:r>
            <a:r>
              <a:rPr lang="en-US" dirty="0" err="1" smtClean="0"/>
              <a:t>sS.Rekha</a:t>
            </a:r>
            <a:endParaRPr lang="en-US" dirty="0"/>
          </a:p>
        </p:txBody>
      </p:sp>
      <p:sp>
        <p:nvSpPr>
          <p:cNvPr id="14" name="Rectangle 13"/>
          <p:cNvSpPr/>
          <p:nvPr/>
        </p:nvSpPr>
        <p:spPr>
          <a:xfrm>
            <a:off x="2695074" y="1720396"/>
            <a:ext cx="12970042" cy="6986528"/>
          </a:xfrm>
          <a:prstGeom prst="rect">
            <a:avLst/>
          </a:prstGeom>
        </p:spPr>
        <p:txBody>
          <a:bodyPr wrap="square">
            <a:spAutoFit/>
          </a:bodyPr>
          <a:lstStyle/>
          <a:p>
            <a:pPr algn="just"/>
            <a:r>
              <a:rPr lang="en-US" sz="3200" b="1" dirty="0" smtClean="0">
                <a:latin typeface="Times New Roman" pitchFamily="18" charset="0"/>
                <a:cs typeface="Times New Roman" pitchFamily="18" charset="0"/>
              </a:rPr>
              <a:t>TRANSPORTATION PROBLEM</a:t>
            </a:r>
            <a:r>
              <a:rPr lang="en-US" sz="3200" dirty="0" smtClean="0">
                <a:latin typeface="Times New Roman" pitchFamily="18" charset="0"/>
                <a:cs typeface="Times New Roman" pitchFamily="18" charset="0"/>
              </a:rPr>
              <a: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 transportation problem is a specific type of </a:t>
            </a:r>
            <a:r>
              <a:rPr lang="en-US" sz="3200" dirty="0" smtClean="0">
                <a:latin typeface="Times New Roman" pitchFamily="18" charset="0"/>
                <a:cs typeface="Times New Roman" pitchFamily="18" charset="0"/>
                <a:hlinkClick r:id="rId4"/>
              </a:rPr>
              <a:t>Linear Programming Problem </a:t>
            </a:r>
            <a:r>
              <a:rPr lang="en-US" sz="3200" dirty="0" smtClean="0">
                <a:latin typeface="Times New Roman" pitchFamily="18" charset="0"/>
                <a:cs typeface="Times New Roman" pitchFamily="18" charset="0"/>
              </a:rPr>
              <a:t>(LPP). In this problem, we are tasked with transporting goods from several sources to various destinations. The goal is to minimize the total cost of transportation, considering the supply and demand at the source and destination points, respectively.</a:t>
            </a:r>
          </a:p>
          <a:p>
            <a:pPr algn="just"/>
            <a:r>
              <a:rPr lang="en-US" sz="3200" b="1" dirty="0" smtClean="0">
                <a:latin typeface="Times New Roman" pitchFamily="18" charset="0"/>
                <a:cs typeface="Times New Roman" pitchFamily="18" charset="0"/>
              </a:rPr>
              <a:t>Transportation problems can be of two types:</a:t>
            </a:r>
          </a:p>
          <a:p>
            <a:pPr algn="just"/>
            <a:endParaRPr lang="en-US" sz="3200" b="1" dirty="0" smtClean="0">
              <a:latin typeface="Times New Roman" pitchFamily="18" charset="0"/>
              <a:cs typeface="Times New Roman" pitchFamily="18" charset="0"/>
            </a:endParaRPr>
          </a:p>
          <a:p>
            <a:pPr algn="just"/>
            <a:r>
              <a:rPr lang="en-US" sz="3200" b="1" dirty="0" smtClean="0">
                <a:latin typeface="Times New Roman" pitchFamily="18" charset="0"/>
                <a:cs typeface="Times New Roman" pitchFamily="18" charset="0"/>
              </a:rPr>
              <a:t>Balanced Transportation Problems:</a:t>
            </a:r>
            <a:r>
              <a:rPr lang="en-US" sz="3200" dirty="0" smtClean="0">
                <a:latin typeface="Times New Roman" pitchFamily="18" charset="0"/>
                <a:cs typeface="Times New Roman" pitchFamily="18" charset="0"/>
              </a:rPr>
              <a:t> In these problems, the supply and demand are equal.</a:t>
            </a:r>
          </a:p>
          <a:p>
            <a:pPr algn="just"/>
            <a:r>
              <a:rPr lang="en-US" sz="3200" b="1" dirty="0" smtClean="0">
                <a:latin typeface="Times New Roman" pitchFamily="18" charset="0"/>
                <a:cs typeface="Times New Roman" pitchFamily="18" charset="0"/>
              </a:rPr>
              <a:t>Unbalanced Transportation Problems:</a:t>
            </a:r>
            <a:r>
              <a:rPr lang="en-US" sz="3200" dirty="0" smtClean="0">
                <a:latin typeface="Times New Roman" pitchFamily="18" charset="0"/>
                <a:cs typeface="Times New Roman" pitchFamily="18" charset="0"/>
              </a:rPr>
              <a:t> Here, the supply and demand are not equal. To balance the problem, we might need to add a dummy row or column.</a:t>
            </a:r>
            <a:endParaRPr lang="en-US"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000000"/>
                </a:solidFill>
                <a:latin typeface="Times New Roman" pitchFamily="18" charset="0"/>
                <a:cs typeface="Times New Roman" pitchFamily="18" charset="0"/>
                <a:sym typeface="Arial"/>
              </a:rPr>
              <a:t>  </a:t>
            </a:r>
            <a:r>
              <a:rPr lang="en-US" sz="4800" b="1" i="0" u="none" strike="noStrike" cap="none" dirty="0" smtClean="0">
                <a:solidFill>
                  <a:srgbClr val="000000"/>
                </a:solidFill>
                <a:latin typeface="Times New Roman" pitchFamily="18" charset="0"/>
                <a:cs typeface="Times New Roman" pitchFamily="18" charset="0"/>
                <a:sym typeface="Arial"/>
              </a:rPr>
              <a:t>NORTHWEST CORNER METHOD</a:t>
            </a:r>
            <a:endParaRPr sz="4800" b="0" i="0" u="none" strike="noStrike" cap="none">
              <a:solidFill>
                <a:srgbClr val="000000"/>
              </a:solidFill>
              <a:latin typeface="Times New Roman" pitchFamily="18" charset="0"/>
              <a:cs typeface="Times New Roman" pitchFamily="18" charset="0"/>
              <a:sym typeface="Arial"/>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dirty="0"/>
          </a:p>
        </p:txBody>
      </p:sp>
      <p:sp>
        <p:nvSpPr>
          <p:cNvPr id="14" name="Rectangle 13"/>
          <p:cNvSpPr/>
          <p:nvPr/>
        </p:nvSpPr>
        <p:spPr>
          <a:xfrm>
            <a:off x="3248526" y="2022871"/>
            <a:ext cx="12536905" cy="5632311"/>
          </a:xfrm>
          <a:prstGeom prst="rect">
            <a:avLst/>
          </a:prstGeom>
        </p:spPr>
        <p:txBody>
          <a:bodyPr wrap="square">
            <a:spAutoFit/>
          </a:bodyPr>
          <a:lstStyle/>
          <a:p>
            <a:pPr algn="just"/>
            <a:r>
              <a:rPr lang="en-US" sz="3600" dirty="0" smtClean="0">
                <a:latin typeface="Times New Roman" pitchFamily="18" charset="0"/>
                <a:cs typeface="Times New Roman" pitchFamily="18" charset="0"/>
              </a:rPr>
              <a:t>To find the initial feasible solution for a transportation problem, we can use  Northwest corner method.</a:t>
            </a: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	The following steps will guide you through the process of finding a feasible solution for a transportation problem using the North-West Corner Rule.</a:t>
            </a:r>
          </a:p>
          <a:p>
            <a:pPr algn="just"/>
            <a:endParaRPr lang="en-US" sz="3600" dirty="0" smtClean="0">
              <a:latin typeface="Times New Roman" pitchFamily="18" charset="0"/>
              <a:cs typeface="Times New Roman" pitchFamily="18" charset="0"/>
            </a:endParaRPr>
          </a:p>
          <a:p>
            <a:pPr algn="just"/>
            <a:r>
              <a:rPr lang="en-US" sz="3600" b="1" dirty="0" smtClean="0">
                <a:latin typeface="Times New Roman" pitchFamily="18" charset="0"/>
                <a:cs typeface="Times New Roman" pitchFamily="18" charset="0"/>
              </a:rPr>
              <a:t>Step 1:</a:t>
            </a:r>
            <a:r>
              <a:rPr lang="en-US" sz="3600" dirty="0" smtClean="0">
                <a:latin typeface="Times New Roman" pitchFamily="18" charset="0"/>
                <a:cs typeface="Times New Roman" pitchFamily="18" charset="0"/>
              </a:rPr>
              <a:t> Start with the top-left cell (the North-West corner cell) of the transportation matrix. Assign it the minimum value of supply or demand, i.e., min(supply, demand).</a:t>
            </a:r>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15/2/2025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NORTH WEST CORNER METHOD / </a:t>
            </a:r>
            <a:r>
              <a:rPr lang="en-US" dirty="0" err="1" smtClean="0"/>
              <a:t>sS.Rekha</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0" y="9592843"/>
            <a:ext cx="18288000" cy="692501"/>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41" name="Google Shape;141;p3"/>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smtClean="0">
                <a:solidFill>
                  <a:schemeClr val="dk1"/>
                </a:solidFill>
                <a:latin typeface="Cambria"/>
                <a:ea typeface="Cambria"/>
                <a:cs typeface="Cambria"/>
                <a:sym typeface="Cambria"/>
              </a:rPr>
              <a:t>5/12333333</a:t>
            </a:r>
            <a:endParaRPr sz="1400" b="0" i="0" u="none" strike="noStrike" cap="none">
              <a:solidFill>
                <a:schemeClr val="dk1"/>
              </a:solidFill>
              <a:latin typeface="Cambria"/>
              <a:ea typeface="Cambria"/>
              <a:cs typeface="Cambria"/>
              <a:sym typeface="Cambria"/>
            </a:endParaRPr>
          </a:p>
        </p:txBody>
      </p:sp>
      <p:sp>
        <p:nvSpPr>
          <p:cNvPr id="11" name="Google Shape;101;p25"/>
          <p:cNvSpPr/>
          <p:nvPr/>
        </p:nvSpPr>
        <p:spPr>
          <a:xfrm>
            <a:off x="0" y="9505950"/>
            <a:ext cx="18288000"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6" name="Slide Number Placeholder 1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dirty="0"/>
          </a:p>
        </p:txBody>
      </p:sp>
      <p:sp>
        <p:nvSpPr>
          <p:cNvPr id="9" name="Rectangle 8"/>
          <p:cNvSpPr/>
          <p:nvPr/>
        </p:nvSpPr>
        <p:spPr>
          <a:xfrm>
            <a:off x="2983832" y="1467171"/>
            <a:ext cx="13475367" cy="5078313"/>
          </a:xfrm>
          <a:prstGeom prst="rect">
            <a:avLst/>
          </a:prstGeom>
        </p:spPr>
        <p:txBody>
          <a:bodyPr wrap="square">
            <a:spAutoFit/>
          </a:bodyPr>
          <a:lstStyle/>
          <a:p>
            <a:r>
              <a:rPr lang="en-US" sz="3600" b="1" dirty="0" smtClean="0">
                <a:latin typeface="Times New Roman" pitchFamily="18" charset="0"/>
                <a:cs typeface="Times New Roman" pitchFamily="18" charset="0"/>
              </a:rPr>
              <a:t>Step 2:</a:t>
            </a:r>
            <a:r>
              <a:rPr lang="en-US" sz="3600" dirty="0" smtClean="0">
                <a:latin typeface="Times New Roman" pitchFamily="18" charset="0"/>
                <a:cs typeface="Times New Roman" pitchFamily="18" charset="0"/>
              </a:rPr>
              <a:t> Subtract the minimum value from the corresponding row and column's supply and demand. This can result in three possible scenarios:</a:t>
            </a:r>
          </a:p>
          <a:p>
            <a:r>
              <a:rPr lang="en-US" sz="3600" dirty="0" smtClean="0">
                <a:latin typeface="Times New Roman" pitchFamily="18" charset="0"/>
                <a:cs typeface="Times New Roman" pitchFamily="18" charset="0"/>
              </a:rPr>
              <a:t>If the supply is zero, cross out that row and move down to the next cell.</a:t>
            </a:r>
          </a:p>
          <a:p>
            <a:r>
              <a:rPr lang="en-US" sz="3600" dirty="0" smtClean="0">
                <a:latin typeface="Times New Roman" pitchFamily="18" charset="0"/>
                <a:cs typeface="Times New Roman" pitchFamily="18" charset="0"/>
              </a:rPr>
              <a:t>If the demand is zero, cross out that column and move right to the next cell.</a:t>
            </a:r>
          </a:p>
          <a:p>
            <a:r>
              <a:rPr lang="en-US" sz="3600" dirty="0" smtClean="0">
                <a:latin typeface="Times New Roman" pitchFamily="18" charset="0"/>
                <a:cs typeface="Times New Roman" pitchFamily="18" charset="0"/>
              </a:rPr>
              <a:t>If both supply and demand are zero, cross out both the row and column and move diagonally to the next cell.</a:t>
            </a:r>
          </a:p>
          <a:p>
            <a:endParaRPr lang="en-US"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Step 3:</a:t>
            </a:r>
            <a:r>
              <a:rPr lang="en-US" sz="3600" dirty="0" smtClean="0">
                <a:latin typeface="Times New Roman" pitchFamily="18" charset="0"/>
                <a:cs typeface="Times New Roman" pitchFamily="18" charset="0"/>
              </a:rPr>
              <a:t> Repeat these steps until all supply and demand values are zero.</a:t>
            </a:r>
            <a:endParaRPr lang="en-US" sz="3600" dirty="0">
              <a:latin typeface="Times New Roman" pitchFamily="18" charset="0"/>
              <a:cs typeface="Times New Roman" pitchFamily="18" charset="0"/>
            </a:endParaRPr>
          </a:p>
        </p:txBody>
      </p:sp>
      <p:sp>
        <p:nvSpPr>
          <p:cNvPr id="13" name="Footer Placeholder 21"/>
          <p:cNvSpPr>
            <a:spLocks noGrp="1"/>
          </p:cNvSpPr>
          <p:nvPr>
            <p:ph type="ftr" idx="11"/>
          </p:nvPr>
        </p:nvSpPr>
        <p:spPr>
          <a:xfrm>
            <a:off x="4182978" y="9529011"/>
            <a:ext cx="11987463" cy="457200"/>
          </a:xfrm>
        </p:spPr>
        <p:txBody>
          <a:bodyPr/>
          <a:lstStyle/>
          <a:p>
            <a:r>
              <a:rPr lang="en-US" dirty="0" smtClean="0"/>
              <a:t>NORTH WEST CORNER METHOD / </a:t>
            </a:r>
            <a:r>
              <a:rPr lang="en-US" dirty="0" err="1" smtClean="0"/>
              <a:t>sS.Rekha</a:t>
            </a:r>
            <a:endParaRPr lang="en-US" dirty="0"/>
          </a:p>
        </p:txBody>
      </p:sp>
      <p:sp>
        <p:nvSpPr>
          <p:cNvPr id="15" name="Rectangle 14"/>
          <p:cNvSpPr/>
          <p:nvPr/>
        </p:nvSpPr>
        <p:spPr>
          <a:xfrm>
            <a:off x="976407" y="9649328"/>
            <a:ext cx="1935235" cy="307777"/>
          </a:xfrm>
          <a:prstGeom prst="rect">
            <a:avLst/>
          </a:prstGeom>
        </p:spPr>
        <p:txBody>
          <a:bodyPr wrap="square">
            <a:spAutoFit/>
          </a:bodyPr>
          <a:lstStyle/>
          <a:p>
            <a:r>
              <a:rPr lang="en-US" dirty="0" smtClean="0"/>
              <a:t>15/2/2025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p:nvPr/>
        </p:nvSpPr>
        <p:spPr>
          <a:xfrm>
            <a:off x="0" y="9592843"/>
            <a:ext cx="18288000" cy="692501"/>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51" name="Google Shape;151;p12"/>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2"/>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
        <p:nvSpPr>
          <p:cNvPr id="13" name="Date Placeholder 12"/>
          <p:cNvSpPr>
            <a:spLocks noGrp="1"/>
          </p:cNvSpPr>
          <p:nvPr>
            <p:ph type="dt" idx="10"/>
          </p:nvPr>
        </p:nvSpPr>
        <p:spPr/>
        <p:txBody>
          <a:bodyPr/>
          <a:lstStyle/>
          <a:p>
            <a:r>
              <a:rPr lang="en-US" smtClean="0"/>
              <a:t>17/11/2023</a:t>
            </a:r>
            <a:endParaRPr lang="en-US"/>
          </a:p>
        </p:txBody>
      </p:sp>
      <p:sp>
        <p:nvSpPr>
          <p:cNvPr id="14" name="Slide Number Placeholder 1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dirty="0"/>
          </a:p>
        </p:txBody>
      </p:sp>
      <p:sp>
        <p:nvSpPr>
          <p:cNvPr id="15" name="Footer Placeholder 14"/>
          <p:cNvSpPr>
            <a:spLocks noGrp="1"/>
          </p:cNvSpPr>
          <p:nvPr>
            <p:ph type="ftr" idx="11"/>
          </p:nvPr>
        </p:nvSpPr>
        <p:spPr/>
        <p:txBody>
          <a:bodyPr/>
          <a:lstStyle/>
          <a:p>
            <a:r>
              <a:rPr lang="en-US" dirty="0" smtClean="0"/>
              <a:t>NORTH WEST CORNER METHOD / </a:t>
            </a:r>
            <a:r>
              <a:rPr lang="en-US" dirty="0" err="1" smtClean="0"/>
              <a:t>sS.Rekha</a:t>
            </a:r>
            <a:endParaRPr lang="en-US" dirty="0"/>
          </a:p>
        </p:txBody>
      </p:sp>
      <p:sp>
        <p:nvSpPr>
          <p:cNvPr id="9" name="Rectangle 8"/>
          <p:cNvSpPr/>
          <p:nvPr/>
        </p:nvSpPr>
        <p:spPr>
          <a:xfrm>
            <a:off x="2830439" y="706370"/>
            <a:ext cx="11896214" cy="1938992"/>
          </a:xfrm>
          <a:prstGeom prst="rect">
            <a:avLst/>
          </a:prstGeom>
        </p:spPr>
        <p:txBody>
          <a:bodyPr wrap="square">
            <a:spAutoFit/>
          </a:bodyPr>
          <a:lstStyle/>
          <a:p>
            <a:r>
              <a:rPr lang="en-US" sz="4000" b="1" dirty="0" smtClean="0">
                <a:latin typeface="Times New Roman" pitchFamily="18" charset="0"/>
                <a:cs typeface="Times New Roman" pitchFamily="18" charset="0"/>
              </a:rPr>
              <a:t>Question 1:</a:t>
            </a:r>
          </a:p>
          <a:p>
            <a:r>
              <a:rPr lang="en-US" sz="4000" dirty="0" smtClean="0">
                <a:latin typeface="Times New Roman" pitchFamily="18" charset="0"/>
                <a:cs typeface="Times New Roman" pitchFamily="18" charset="0"/>
              </a:rPr>
              <a:t>Get an initial basic feasible solution to the given transportation problem using the North-west corner rule.</a:t>
            </a:r>
            <a:endParaRPr lang="en-US" sz="4000" dirty="0">
              <a:latin typeface="Times New Roman" pitchFamily="18" charset="0"/>
              <a:cs typeface="Times New Roman" pitchFamily="18" charset="0"/>
            </a:endParaRPr>
          </a:p>
        </p:txBody>
      </p:sp>
      <p:pic>
        <p:nvPicPr>
          <p:cNvPr id="12" name="Picture 11" descr="North-west-corner-rule-1.png"/>
          <p:cNvPicPr/>
          <p:nvPr/>
        </p:nvPicPr>
        <p:blipFill>
          <a:blip r:embed="rId3"/>
          <a:srcRect t="17427" r="9615"/>
          <a:stretch>
            <a:fillRect/>
          </a:stretch>
        </p:blipFill>
        <p:spPr>
          <a:xfrm>
            <a:off x="3248526" y="3401677"/>
            <a:ext cx="9553074" cy="39375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p:nvPr/>
        </p:nvSpPr>
        <p:spPr>
          <a:xfrm>
            <a:off x="0" y="9592843"/>
            <a:ext cx="18288000" cy="692501"/>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62" name="Google Shape;162;p5"/>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
        <p:nvSpPr>
          <p:cNvPr id="12" name="Date Placeholder 11"/>
          <p:cNvSpPr>
            <a:spLocks noGrp="1"/>
          </p:cNvSpPr>
          <p:nvPr>
            <p:ph type="dt" idx="10"/>
          </p:nvPr>
        </p:nvSpPr>
        <p:spPr/>
        <p:txBody>
          <a:bodyPr/>
          <a:lstStyle/>
          <a:p>
            <a:r>
              <a:rPr lang="en-US" dirty="0" smtClean="0"/>
              <a:t>15/2/2025</a:t>
            </a:r>
            <a:endParaRPr lang="en-US" dirty="0"/>
          </a:p>
        </p:txBody>
      </p:sp>
      <p:sp>
        <p:nvSpPr>
          <p:cNvPr id="13" name="Slide Number Placeholder 1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dirty="0"/>
          </a:p>
        </p:txBody>
      </p:sp>
      <p:sp>
        <p:nvSpPr>
          <p:cNvPr id="14" name="Footer Placeholder 13"/>
          <p:cNvSpPr>
            <a:spLocks noGrp="1"/>
          </p:cNvSpPr>
          <p:nvPr>
            <p:ph type="ftr" idx="11"/>
          </p:nvPr>
        </p:nvSpPr>
        <p:spPr/>
        <p:txBody>
          <a:bodyPr/>
          <a:lstStyle/>
          <a:p>
            <a:r>
              <a:rPr lang="en-US" dirty="0" smtClean="0"/>
              <a:t>NORTH WEST CORNER METHOD / </a:t>
            </a:r>
            <a:r>
              <a:rPr lang="en-US" dirty="0" err="1" smtClean="0"/>
              <a:t>sS.Rekha</a:t>
            </a:r>
            <a:endParaRPr lang="en-US" dirty="0"/>
          </a:p>
        </p:txBody>
      </p:sp>
      <p:sp>
        <p:nvSpPr>
          <p:cNvPr id="9" name="Rectangle 8"/>
          <p:cNvSpPr/>
          <p:nvPr/>
        </p:nvSpPr>
        <p:spPr>
          <a:xfrm>
            <a:off x="3152275" y="1613799"/>
            <a:ext cx="11189368" cy="5632311"/>
          </a:xfrm>
          <a:prstGeom prst="rect">
            <a:avLst/>
          </a:prstGeom>
        </p:spPr>
        <p:txBody>
          <a:bodyPr wrap="square">
            <a:spAutoFit/>
          </a:bodyPr>
          <a:lstStyle/>
          <a:p>
            <a:pPr algn="just"/>
            <a:r>
              <a:rPr lang="en-US" sz="3600" b="1" dirty="0" smtClean="0">
                <a:latin typeface="Times New Roman" pitchFamily="18" charset="0"/>
                <a:cs typeface="Times New Roman" pitchFamily="18" charset="0"/>
              </a:rPr>
              <a:t>Solution:</a:t>
            </a:r>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For the given transportation problem, total supply = 950 and total demand = 950.</a:t>
            </a:r>
          </a:p>
          <a:p>
            <a:pPr algn="just"/>
            <a:r>
              <a:rPr lang="en-US" sz="3600" dirty="0" smtClean="0">
                <a:latin typeface="Times New Roman" pitchFamily="18" charset="0"/>
                <a:cs typeface="Times New Roman" pitchFamily="18" charset="0"/>
              </a:rPr>
              <a:t>Thus, the given problem is the balanced transportation problem.</a:t>
            </a:r>
          </a:p>
          <a:p>
            <a:pPr algn="just"/>
            <a:r>
              <a:rPr lang="en-US" sz="3600" dirty="0" smtClean="0">
                <a:latin typeface="Times New Roman" pitchFamily="18" charset="0"/>
                <a:cs typeface="Times New Roman" pitchFamily="18" charset="0"/>
              </a:rPr>
              <a:t>Now, we can proceed with the North-west corner rule to find the initial feasible solution.</a:t>
            </a:r>
          </a:p>
          <a:p>
            <a:pPr algn="just"/>
            <a:r>
              <a:rPr lang="en-US" sz="3600" b="1" dirty="0" smtClean="0">
                <a:latin typeface="Times New Roman" pitchFamily="18" charset="0"/>
                <a:cs typeface="Times New Roman" pitchFamily="18" charset="0"/>
              </a:rPr>
              <a:t>Step 1</a:t>
            </a:r>
            <a:r>
              <a:rPr lang="en-US" sz="3600" dirty="0" smtClean="0">
                <a:latin typeface="Times New Roman" pitchFamily="18" charset="0"/>
                <a:cs typeface="Times New Roman" pitchFamily="18" charset="0"/>
              </a:rPr>
              <a:t>: Consider the upper-left corner cell, which has the value 11. The minimum value of the corresponding cell’s supply and demand is 200.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0" y="9592843"/>
            <a:ext cx="18288000" cy="692501"/>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74" name="Google Shape;174;p6"/>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
        <p:nvSpPr>
          <p:cNvPr id="12" name="Date Placeholder 11"/>
          <p:cNvSpPr>
            <a:spLocks noGrp="1"/>
          </p:cNvSpPr>
          <p:nvPr>
            <p:ph type="dt" idx="10"/>
          </p:nvPr>
        </p:nvSpPr>
        <p:spPr/>
        <p:txBody>
          <a:bodyPr/>
          <a:lstStyle/>
          <a:p>
            <a:r>
              <a:rPr lang="en-US" dirty="0" smtClean="0"/>
              <a:t>15/2/2025</a:t>
            </a:r>
            <a:endParaRPr lang="en-US" dirty="0"/>
          </a:p>
        </p:txBody>
      </p:sp>
      <p:sp>
        <p:nvSpPr>
          <p:cNvPr id="13" name="Slide Number Placeholder 1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dirty="0"/>
          </a:p>
        </p:txBody>
      </p:sp>
      <p:sp>
        <p:nvSpPr>
          <p:cNvPr id="14" name="Footer Placeholder 13"/>
          <p:cNvSpPr>
            <a:spLocks noGrp="1"/>
          </p:cNvSpPr>
          <p:nvPr>
            <p:ph type="ftr" idx="11"/>
          </p:nvPr>
        </p:nvSpPr>
        <p:spPr/>
        <p:txBody>
          <a:bodyPr/>
          <a:lstStyle/>
          <a:p>
            <a:r>
              <a:rPr lang="en-US" dirty="0" smtClean="0"/>
              <a:t>NORTH WEST CORNER METHOD / </a:t>
            </a:r>
            <a:r>
              <a:rPr lang="en-US" dirty="0" err="1" smtClean="0"/>
              <a:t>sS.Rekha</a:t>
            </a:r>
            <a:endParaRPr lang="en-US" dirty="0"/>
          </a:p>
        </p:txBody>
      </p:sp>
      <p:sp>
        <p:nvSpPr>
          <p:cNvPr id="9" name="Rectangle 8"/>
          <p:cNvSpPr/>
          <p:nvPr/>
        </p:nvSpPr>
        <p:spPr>
          <a:xfrm>
            <a:off x="3344779" y="1971374"/>
            <a:ext cx="12151895" cy="5078313"/>
          </a:xfrm>
          <a:prstGeom prst="rect">
            <a:avLst/>
          </a:prstGeom>
        </p:spPr>
        <p:txBody>
          <a:bodyPr wrap="square">
            <a:spAutoFit/>
          </a:bodyPr>
          <a:lstStyle/>
          <a:p>
            <a:pPr algn="just"/>
            <a:r>
              <a:rPr lang="en-US" sz="3600" b="1" dirty="0" smtClean="0">
                <a:latin typeface="Times New Roman" pitchFamily="18" charset="0"/>
                <a:cs typeface="Times New Roman" pitchFamily="18" charset="0"/>
              </a:rPr>
              <a:t>Step 2</a:t>
            </a:r>
            <a:r>
              <a:rPr lang="en-US" sz="3600" dirty="0" smtClean="0">
                <a:latin typeface="Times New Roman" pitchFamily="18" charset="0"/>
                <a:cs typeface="Times New Roman" pitchFamily="18" charset="0"/>
              </a:rPr>
              <a:t>: The difference between the corresponding cell’s supply and demand from the minimum value obtained in the previous step is:</a:t>
            </a:r>
          </a:p>
          <a:p>
            <a:pPr algn="just"/>
            <a:r>
              <a:rPr lang="en-US" sz="3600" dirty="0" smtClean="0">
                <a:latin typeface="Times New Roman" pitchFamily="18" charset="0"/>
                <a:cs typeface="Times New Roman" pitchFamily="18" charset="0"/>
              </a:rPr>
              <a:t>Supply = 250 – 200 = 50</a:t>
            </a:r>
          </a:p>
          <a:p>
            <a:pPr algn="just"/>
            <a:r>
              <a:rPr lang="en-US" sz="3600" dirty="0" smtClean="0">
                <a:latin typeface="Times New Roman" pitchFamily="18" charset="0"/>
                <a:cs typeface="Times New Roman" pitchFamily="18" charset="0"/>
              </a:rPr>
              <a:t>Demand = 200 – 200 = 0</a:t>
            </a:r>
          </a:p>
          <a:p>
            <a:pPr algn="just"/>
            <a:r>
              <a:rPr lang="en-US" sz="3600" dirty="0" smtClean="0">
                <a:latin typeface="Times New Roman" pitchFamily="18" charset="0"/>
                <a:cs typeface="Times New Roman" pitchFamily="18" charset="0"/>
              </a:rPr>
              <a:t>As demand is 0, we need to allocate 200 to that cell and strike the corresponding column and then move right to the next cell, i.e., the cell with the value 13</a:t>
            </a:r>
          </a:p>
          <a:p>
            <a:pPr algn="just"/>
            <a:endParaRPr lang="en-US" sz="36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09600" y="9639300"/>
            <a:ext cx="2133600" cy="274721"/>
          </a:xfrm>
        </p:spPr>
        <p:txBody>
          <a:bodyPr/>
          <a:lstStyle/>
          <a:p>
            <a:r>
              <a:rPr lang="en-US" dirty="0" smtClean="0"/>
              <a:t>15/2/2025</a:t>
            </a:r>
            <a:endParaRPr lang="en-US" dirty="0"/>
          </a:p>
        </p:txBody>
      </p:sp>
      <p:sp>
        <p:nvSpPr>
          <p:cNvPr id="5" name="Footer Placeholder 4"/>
          <p:cNvSpPr>
            <a:spLocks noGrp="1"/>
          </p:cNvSpPr>
          <p:nvPr>
            <p:ph type="ftr" idx="11"/>
          </p:nvPr>
        </p:nvSpPr>
        <p:spPr/>
        <p:txBody>
          <a:bodyPr/>
          <a:lstStyle/>
          <a:p>
            <a:r>
              <a:rPr lang="en-US" dirty="0" smtClean="0"/>
              <a:t>NORTH WEST CORNER METHOD / </a:t>
            </a:r>
            <a:r>
              <a:rPr lang="en-US" dirty="0" err="1" smtClean="0"/>
              <a:t>sS.Rekha</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r>
              <a:rPr lang="en-US" smtClean="0"/>
              <a:t> / 12</a:t>
            </a:r>
            <a:endParaRPr lang="en-US"/>
          </a:p>
        </p:txBody>
      </p:sp>
      <p:pic>
        <p:nvPicPr>
          <p:cNvPr id="7" name="Picture 6" descr="North west corner rule 2"/>
          <p:cNvPicPr/>
          <p:nvPr/>
        </p:nvPicPr>
        <p:blipFill>
          <a:blip r:embed="rId2"/>
          <a:srcRect l="4164" t="13693" r="4327" b="2075"/>
          <a:stretch>
            <a:fillRect/>
          </a:stretch>
        </p:blipFill>
        <p:spPr bwMode="auto">
          <a:xfrm>
            <a:off x="4331369" y="1203158"/>
            <a:ext cx="8349916" cy="5125451"/>
          </a:xfrm>
          <a:prstGeom prst="rect">
            <a:avLst/>
          </a:prstGeom>
          <a:noFill/>
          <a:ln w="9525">
            <a:noFill/>
            <a:miter lim="800000"/>
            <a:headEnd/>
            <a:tailEnd/>
          </a:ln>
        </p:spPr>
      </p:pic>
      <p:sp>
        <p:nvSpPr>
          <p:cNvPr id="8" name="Rectangle 7"/>
          <p:cNvSpPr/>
          <p:nvPr/>
        </p:nvSpPr>
        <p:spPr>
          <a:xfrm>
            <a:off x="4259179" y="6553717"/>
            <a:ext cx="8734926" cy="1754326"/>
          </a:xfrm>
          <a:prstGeom prst="rect">
            <a:avLst/>
          </a:prstGeom>
        </p:spPr>
        <p:txBody>
          <a:bodyPr wrap="square">
            <a:spAutoFit/>
          </a:bodyPr>
          <a:lstStyle/>
          <a:p>
            <a:pPr algn="just"/>
            <a:r>
              <a:rPr lang="en-US" sz="3600" b="1" dirty="0" smtClean="0">
                <a:latin typeface="Times New Roman" pitchFamily="18" charset="0"/>
                <a:cs typeface="Times New Roman" pitchFamily="18" charset="0"/>
              </a:rPr>
              <a:t>Step 3:</a:t>
            </a:r>
            <a:r>
              <a:rPr lang="en-US" sz="3600" dirty="0" smtClean="0">
                <a:latin typeface="Times New Roman" pitchFamily="18" charset="0"/>
                <a:cs typeface="Times New Roman" pitchFamily="18" charset="0"/>
              </a:rPr>
              <a:t> For the cell with value 13, the minimum of supply and demand is min(50, 225) = 50.</a:t>
            </a:r>
            <a:endParaRPr lang="en-US" sz="3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0" y="9592843"/>
            <a:ext cx="18288000" cy="692501"/>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74" name="Google Shape;174;p6"/>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
        <p:nvSpPr>
          <p:cNvPr id="12" name="Date Placeholder 11"/>
          <p:cNvSpPr>
            <a:spLocks noGrp="1"/>
          </p:cNvSpPr>
          <p:nvPr>
            <p:ph type="dt" idx="10"/>
          </p:nvPr>
        </p:nvSpPr>
        <p:spPr/>
        <p:txBody>
          <a:bodyPr/>
          <a:lstStyle/>
          <a:p>
            <a:r>
              <a:rPr lang="en-US" dirty="0" smtClean="0"/>
              <a:t>15/2/2025</a:t>
            </a:r>
            <a:endParaRPr lang="en-US" dirty="0"/>
          </a:p>
        </p:txBody>
      </p:sp>
      <p:sp>
        <p:nvSpPr>
          <p:cNvPr id="13" name="Slide Number Placeholder 1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dirty="0"/>
          </a:p>
        </p:txBody>
      </p:sp>
      <p:sp>
        <p:nvSpPr>
          <p:cNvPr id="14" name="Footer Placeholder 13"/>
          <p:cNvSpPr>
            <a:spLocks noGrp="1"/>
          </p:cNvSpPr>
          <p:nvPr>
            <p:ph type="ftr" idx="11"/>
          </p:nvPr>
        </p:nvSpPr>
        <p:spPr/>
        <p:txBody>
          <a:bodyPr/>
          <a:lstStyle/>
          <a:p>
            <a:r>
              <a:rPr lang="en-US" dirty="0" smtClean="0"/>
              <a:t>NORTH WEST CORNER METHOD / </a:t>
            </a:r>
            <a:r>
              <a:rPr lang="en-US" dirty="0" err="1" smtClean="0"/>
              <a:t>sS.Rekha</a:t>
            </a:r>
            <a:endParaRPr lang="en-US" dirty="0"/>
          </a:p>
        </p:txBody>
      </p:sp>
      <p:sp>
        <p:nvSpPr>
          <p:cNvPr id="10" name="Rectangle 9"/>
          <p:cNvSpPr/>
          <p:nvPr/>
        </p:nvSpPr>
        <p:spPr>
          <a:xfrm>
            <a:off x="2237873" y="1636739"/>
            <a:ext cx="14606337" cy="3970318"/>
          </a:xfrm>
          <a:prstGeom prst="rect">
            <a:avLst/>
          </a:prstGeom>
        </p:spPr>
        <p:txBody>
          <a:bodyPr wrap="square">
            <a:spAutoFit/>
          </a:bodyPr>
          <a:lstStyle/>
          <a:p>
            <a:pPr algn="just"/>
            <a:r>
              <a:rPr lang="en-US" sz="2800" b="1" dirty="0" smtClean="0">
                <a:latin typeface="Times New Roman" pitchFamily="18" charset="0"/>
                <a:cs typeface="Times New Roman" pitchFamily="18" charset="0"/>
              </a:rPr>
              <a:t>Step 4: </a:t>
            </a:r>
            <a:r>
              <a:rPr lang="en-US" sz="2800" dirty="0" smtClean="0">
                <a:latin typeface="Times New Roman" pitchFamily="18" charset="0"/>
                <a:cs typeface="Times New Roman" pitchFamily="18" charset="0"/>
              </a:rPr>
              <a:t>The difference between the corresponding cell’s supply and demand from the minimum value obtained in the previous step is:</a:t>
            </a:r>
          </a:p>
          <a:p>
            <a:pPr algn="just"/>
            <a:r>
              <a:rPr lang="en-US" sz="2800" dirty="0" smtClean="0">
                <a:latin typeface="Times New Roman" pitchFamily="18" charset="0"/>
                <a:cs typeface="Times New Roman" pitchFamily="18" charset="0"/>
              </a:rPr>
              <a:t>Supply = 50 – 50 = 0</a:t>
            </a:r>
          </a:p>
          <a:p>
            <a:pPr algn="just"/>
            <a:r>
              <a:rPr lang="en-US" sz="2800" dirty="0" smtClean="0">
                <a:latin typeface="Times New Roman" pitchFamily="18" charset="0"/>
                <a:cs typeface="Times New Roman" pitchFamily="18" charset="0"/>
              </a:rPr>
              <a:t>Demand = 225 – 50 = 175</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As the supply is 0, we need to allocate 50 to that cell and strike the corresponding column and then move down to the next cell, i.e., the cell with the value 18.</a:t>
            </a:r>
          </a:p>
          <a:p>
            <a:pPr algn="just"/>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 name="Picture 10" descr="North west corner rule 3"/>
          <p:cNvPicPr/>
          <p:nvPr/>
        </p:nvPicPr>
        <p:blipFill>
          <a:blip r:embed="rId3"/>
          <a:srcRect t="18257" r="4851"/>
          <a:stretch>
            <a:fillRect/>
          </a:stretch>
        </p:blipFill>
        <p:spPr bwMode="auto">
          <a:xfrm>
            <a:off x="4331368" y="4981074"/>
            <a:ext cx="8614611" cy="39160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466</Words>
  <PresentationFormat>Custom</PresentationFormat>
  <Paragraphs>107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Staff</cp:lastModifiedBy>
  <cp:revision>27</cp:revision>
  <dcterms:created xsi:type="dcterms:W3CDTF">2006-08-16T00:00:00Z</dcterms:created>
  <dcterms:modified xsi:type="dcterms:W3CDTF">2025-02-20T05:42:23Z</dcterms:modified>
</cp:coreProperties>
</file>