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ngesInfos/changesInfo1.xml" ContentType="application/vnd.ms-powerpoint.changesinfo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910BC20-4457-46A4-8F0B-0362AABF760F}" v="1" dt="2026-04-13T13:22:05.8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972" autoAdjust="0"/>
    <p:restoredTop sz="94660"/>
  </p:normalViewPr>
  <p:slideViewPr>
    <p:cSldViewPr snapToGrid="0">
      <p:cViewPr varScale="1">
        <p:scale>
          <a:sx n="68" d="100"/>
          <a:sy n="68" d="100"/>
        </p:scale>
        <p:origin x="-19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ugashinikarthi0912@outlook.com" userId="57ad0f814787652d" providerId="LiveId" clId="{1CA704A2-B067-463B-97AA-5A15524F6046}"/>
    <pc:docChg chg="modSld">
      <pc:chgData name="sugashinikarthi0912@outlook.com" userId="57ad0f814787652d" providerId="LiveId" clId="{1CA704A2-B067-463B-97AA-5A15524F6046}" dt="2026-04-13T13:25:20.617" v="14" actId="121"/>
      <pc:docMkLst>
        <pc:docMk/>
      </pc:docMkLst>
      <pc:sldChg chg="modSp mod">
        <pc:chgData name="sugashinikarthi0912@outlook.com" userId="57ad0f814787652d" providerId="LiveId" clId="{1CA704A2-B067-463B-97AA-5A15524F6046}" dt="2026-04-13T13:25:20.617" v="14" actId="121"/>
        <pc:sldMkLst>
          <pc:docMk/>
          <pc:sldMk cId="2545549362" sldId="256"/>
        </pc:sldMkLst>
        <pc:spChg chg="mod">
          <ac:chgData name="sugashinikarthi0912@outlook.com" userId="57ad0f814787652d" providerId="LiveId" clId="{1CA704A2-B067-463B-97AA-5A15524F6046}" dt="2026-04-13T13:25:20.617" v="14" actId="121"/>
          <ac:spMkLst>
            <pc:docMk/>
            <pc:sldMk cId="2545549362" sldId="256"/>
            <ac:spMk id="3" creationId="{C618F33D-13C6-B340-E4F1-F64B6395F828}"/>
          </ac:spMkLst>
        </pc:spChg>
      </pc:sldChg>
      <pc:sldChg chg="modSp mod">
        <pc:chgData name="sugashinikarthi0912@outlook.com" userId="57ad0f814787652d" providerId="LiveId" clId="{1CA704A2-B067-463B-97AA-5A15524F6046}" dt="2026-04-13T13:22:58.178" v="8" actId="14100"/>
        <pc:sldMkLst>
          <pc:docMk/>
          <pc:sldMk cId="2124221240" sldId="259"/>
        </pc:sldMkLst>
        <pc:spChg chg="mod">
          <ac:chgData name="sugashinikarthi0912@outlook.com" userId="57ad0f814787652d" providerId="LiveId" clId="{1CA704A2-B067-463B-97AA-5A15524F6046}" dt="2026-04-13T13:22:58.178" v="8" actId="14100"/>
          <ac:spMkLst>
            <pc:docMk/>
            <pc:sldMk cId="2124221240" sldId="259"/>
            <ac:spMk id="3" creationId="{5F2ECE3B-7047-9543-FBA1-D8E26AF4FBAA}"/>
          </ac:spMkLst>
        </pc:spChg>
      </pc:sldChg>
      <pc:sldChg chg="modSp mod">
        <pc:chgData name="sugashinikarthi0912@outlook.com" userId="57ad0f814787652d" providerId="LiveId" clId="{1CA704A2-B067-463B-97AA-5A15524F6046}" dt="2026-04-13T13:23:07.110" v="9" actId="14100"/>
        <pc:sldMkLst>
          <pc:docMk/>
          <pc:sldMk cId="3924660759" sldId="261"/>
        </pc:sldMkLst>
        <pc:spChg chg="mod">
          <ac:chgData name="sugashinikarthi0912@outlook.com" userId="57ad0f814787652d" providerId="LiveId" clId="{1CA704A2-B067-463B-97AA-5A15524F6046}" dt="2026-04-13T13:23:07.110" v="9" actId="14100"/>
          <ac:spMkLst>
            <pc:docMk/>
            <pc:sldMk cId="3924660759" sldId="261"/>
            <ac:spMk id="5" creationId="{86BBEEF8-603C-A595-14A8-860C16AA3C37}"/>
          </ac:spMkLst>
        </pc:spChg>
      </pc:sldChg>
      <pc:sldChg chg="modSp mod">
        <pc:chgData name="sugashinikarthi0912@outlook.com" userId="57ad0f814787652d" providerId="LiveId" clId="{1CA704A2-B067-463B-97AA-5A15524F6046}" dt="2026-04-13T13:23:37.300" v="12" actId="12"/>
        <pc:sldMkLst>
          <pc:docMk/>
          <pc:sldMk cId="491788230" sldId="262"/>
        </pc:sldMkLst>
        <pc:spChg chg="mod">
          <ac:chgData name="sugashinikarthi0912@outlook.com" userId="57ad0f814787652d" providerId="LiveId" clId="{1CA704A2-B067-463B-97AA-5A15524F6046}" dt="2026-04-13T13:23:37.300" v="12" actId="12"/>
          <ac:spMkLst>
            <pc:docMk/>
            <pc:sldMk cId="491788230" sldId="262"/>
            <ac:spMk id="5" creationId="{470DDA92-AD03-2BC9-B792-22189C3BB03F}"/>
          </ac:spMkLst>
        </pc:spChg>
      </pc:sldChg>
      <pc:sldChg chg="modSp mod">
        <pc:chgData name="sugashinikarthi0912@outlook.com" userId="57ad0f814787652d" providerId="LiveId" clId="{1CA704A2-B067-463B-97AA-5A15524F6046}" dt="2026-04-13T13:22:46.904" v="7" actId="20577"/>
        <pc:sldMkLst>
          <pc:docMk/>
          <pc:sldMk cId="355056413" sldId="269"/>
        </pc:sldMkLst>
        <pc:spChg chg="mod">
          <ac:chgData name="sugashinikarthi0912@outlook.com" userId="57ad0f814787652d" providerId="LiveId" clId="{1CA704A2-B067-463B-97AA-5A15524F6046}" dt="2026-04-13T13:22:46.904" v="7" actId="20577"/>
          <ac:spMkLst>
            <pc:docMk/>
            <pc:sldMk cId="355056413" sldId="269"/>
            <ac:spMk id="2" creationId="{05EC8C85-9645-4ADF-5F59-726C6493C2E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40D88-9241-4D1D-BB39-BA18E4C05345}" type="datetimeFigureOut">
              <a:rPr lang="en-IN" smtClean="0"/>
              <a:pPr/>
              <a:t>22-04-2026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C281-0ECF-48EE-8BD7-5BCA945C03E9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21503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40D88-9241-4D1D-BB39-BA18E4C05345}" type="datetimeFigureOut">
              <a:rPr lang="en-IN" smtClean="0"/>
              <a:pPr/>
              <a:t>22-04-2026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C281-0ECF-48EE-8BD7-5BCA945C03E9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8121082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40D88-9241-4D1D-BB39-BA18E4C05345}" type="datetimeFigureOut">
              <a:rPr lang="en-IN" smtClean="0"/>
              <a:pPr/>
              <a:t>22-04-2026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C281-0ECF-48EE-8BD7-5BCA945C03E9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19223713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40D88-9241-4D1D-BB39-BA18E4C05345}" type="datetimeFigureOut">
              <a:rPr lang="en-IN" smtClean="0"/>
              <a:pPr/>
              <a:t>22-04-2026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C281-0ECF-48EE-8BD7-5BCA945C03E9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35755213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40D88-9241-4D1D-BB39-BA18E4C05345}" type="datetimeFigureOut">
              <a:rPr lang="en-IN" smtClean="0"/>
              <a:pPr/>
              <a:t>22-04-2026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C281-0ECF-48EE-8BD7-5BCA945C03E9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11508079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40D88-9241-4D1D-BB39-BA18E4C05345}" type="datetimeFigureOut">
              <a:rPr lang="en-IN" smtClean="0"/>
              <a:pPr/>
              <a:t>22-04-2026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C281-0ECF-48EE-8BD7-5BCA945C03E9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20508026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40D88-9241-4D1D-BB39-BA18E4C05345}" type="datetimeFigureOut">
              <a:rPr lang="en-IN" smtClean="0"/>
              <a:pPr/>
              <a:t>22-04-2026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C281-0ECF-48EE-8BD7-5BCA945C03E9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36969449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40D88-9241-4D1D-BB39-BA18E4C05345}" type="datetimeFigureOut">
              <a:rPr lang="en-IN" smtClean="0"/>
              <a:pPr/>
              <a:t>22-04-2026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C281-0ECF-48EE-8BD7-5BCA945C03E9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29691438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40D88-9241-4D1D-BB39-BA18E4C05345}" type="datetimeFigureOut">
              <a:rPr lang="en-IN" smtClean="0"/>
              <a:pPr/>
              <a:t>22-04-2026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C281-0ECF-48EE-8BD7-5BCA945C03E9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27298919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40D88-9241-4D1D-BB39-BA18E4C05345}" type="datetimeFigureOut">
              <a:rPr lang="en-IN" smtClean="0"/>
              <a:pPr/>
              <a:t>22-04-2026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C281-0ECF-48EE-8BD7-5BCA945C03E9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10585053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40D88-9241-4D1D-BB39-BA18E4C05345}" type="datetimeFigureOut">
              <a:rPr lang="en-IN" smtClean="0"/>
              <a:pPr/>
              <a:t>22-04-2026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5E9EC281-0ECF-48EE-8BD7-5BCA945C03E9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3686509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40D88-9241-4D1D-BB39-BA18E4C05345}" type="datetimeFigureOut">
              <a:rPr lang="en-IN" smtClean="0"/>
              <a:pPr/>
              <a:t>22-04-2026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C281-0ECF-48EE-8BD7-5BCA945C03E9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31644275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40D88-9241-4D1D-BB39-BA18E4C05345}" type="datetimeFigureOut">
              <a:rPr lang="en-IN" smtClean="0"/>
              <a:pPr/>
              <a:t>22-04-2026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C281-0ECF-48EE-8BD7-5BCA945C03E9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145793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40D88-9241-4D1D-BB39-BA18E4C05345}" type="datetimeFigureOut">
              <a:rPr lang="en-IN" smtClean="0"/>
              <a:pPr/>
              <a:t>22-04-2026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C281-0ECF-48EE-8BD7-5BCA945C03E9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461957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40D88-9241-4D1D-BB39-BA18E4C05345}" type="datetimeFigureOut">
              <a:rPr lang="en-IN" smtClean="0"/>
              <a:pPr/>
              <a:t>22-04-2026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C281-0ECF-48EE-8BD7-5BCA945C03E9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2662838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40D88-9241-4D1D-BB39-BA18E4C05345}" type="datetimeFigureOut">
              <a:rPr lang="en-IN" smtClean="0"/>
              <a:pPr/>
              <a:t>22-04-2026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C281-0ECF-48EE-8BD7-5BCA945C03E9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415952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40D88-9241-4D1D-BB39-BA18E4C05345}" type="datetimeFigureOut">
              <a:rPr lang="en-IN" smtClean="0"/>
              <a:pPr/>
              <a:t>22-04-2026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C281-0ECF-48EE-8BD7-5BCA945C03E9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4055907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40D88-9241-4D1D-BB39-BA18E4C05345}" type="datetimeFigureOut">
              <a:rPr lang="en-IN" smtClean="0"/>
              <a:pPr/>
              <a:t>22-04-2026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C281-0ECF-48EE-8BD7-5BCA945C03E9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2762467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8C240D88-9241-4D1D-BB39-BA18E4C05345}" type="datetimeFigureOut">
              <a:rPr lang="en-IN" smtClean="0"/>
              <a:pPr/>
              <a:t>22-04-2026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E9EC281-0ECF-48EE-8BD7-5BCA945C03E9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3805149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4" r:id="rId1"/>
    <p:sldLayoutId id="2147483845" r:id="rId2"/>
    <p:sldLayoutId id="2147483846" r:id="rId3"/>
    <p:sldLayoutId id="2147483847" r:id="rId4"/>
    <p:sldLayoutId id="2147483848" r:id="rId5"/>
    <p:sldLayoutId id="2147483849" r:id="rId6"/>
    <p:sldLayoutId id="2147483850" r:id="rId7"/>
    <p:sldLayoutId id="2147483851" r:id="rId8"/>
    <p:sldLayoutId id="2147483852" r:id="rId9"/>
    <p:sldLayoutId id="2147483853" r:id="rId10"/>
    <p:sldLayoutId id="2147483854" r:id="rId11"/>
    <p:sldLayoutId id="2147483855" r:id="rId12"/>
    <p:sldLayoutId id="2147483856" r:id="rId13"/>
    <p:sldLayoutId id="2147483857" r:id="rId14"/>
    <p:sldLayoutId id="2147483858" r:id="rId15"/>
    <p:sldLayoutId id="2147483859" r:id="rId16"/>
    <p:sldLayoutId id="2147483860" r:id="rId17"/>
    <p:sldLayoutId id="2147483861" r:id="rId18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4C53ED2-1C42-42E6-9552-216D860C2F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80674" y="1113900"/>
            <a:ext cx="9039726" cy="685800"/>
          </a:xfrm>
        </p:spPr>
        <p:txBody>
          <a:bodyPr>
            <a:normAutofit fontScale="90000"/>
          </a:bodyPr>
          <a:lstStyle/>
          <a:p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Dr.SNS COLLEGE 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EDUCATION</a:t>
            </a:r>
            <a:endParaRPr lang="en-IN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C618F33D-13C6-B340-E4F1-F64B6395F8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2261937"/>
            <a:ext cx="6440905" cy="3978442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BD2SM: PEDAGOGY </a:t>
            </a:r>
          </a:p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I YEAR/II SEMESTER</a:t>
            </a:r>
          </a:p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UNIT –1 PEDAGOGICAL ANALYSIS</a:t>
            </a:r>
          </a:p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TOPIC :PARADIGM SHIFT FROM PEDAGOGY 		TO ANDRAGOGY TO HEUTAGOGY </a:t>
            </a:r>
          </a:p>
          <a:p>
            <a:pPr algn="ctr"/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</a:pPr>
            <a:r>
              <a:rPr lang="en-US" sz="2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Mrs</a:t>
            </a:r>
            <a:r>
              <a:rPr 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 Rani</a:t>
            </a:r>
            <a:endParaRPr lang="en-US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spcBef>
                <a:spcPts val="546"/>
              </a:spcBef>
              <a:spcAft>
                <a:spcPts val="0"/>
              </a:spcAft>
              <a:buClr>
                <a:schemeClr val="dk1"/>
              </a:buClr>
              <a:buSzPct val="100000"/>
            </a:pPr>
            <a:r>
              <a:rPr lang="en-US" sz="2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Asst.Prof</a:t>
            </a:r>
            <a:r>
              <a:rPr 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</a:t>
            </a:r>
            <a:endParaRPr lang="en-US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spcBef>
                <a:spcPts val="546"/>
              </a:spcBef>
              <a:spcAft>
                <a:spcPts val="0"/>
              </a:spcAft>
              <a:buClr>
                <a:schemeClr val="dk1"/>
              </a:buClr>
              <a:buSzPct val="100000"/>
            </a:pPr>
            <a:r>
              <a:rPr lang="en-US" sz="2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Dr.SNSCE</a:t>
            </a:r>
            <a:endParaRPr lang="en-US" sz="2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>
              <a:spcBef>
                <a:spcPts val="392"/>
              </a:spcBef>
              <a:spcAft>
                <a:spcPts val="0"/>
              </a:spcAft>
              <a:buClr>
                <a:srgbClr val="888888"/>
              </a:buClr>
              <a:buSzPct val="100000"/>
            </a:pPr>
            <a:endParaRPr lang="en-US" sz="16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659D4E0B-9374-8479-59AF-A2A7BBFCFD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2505" y="2119129"/>
            <a:ext cx="4170947" cy="4121250"/>
          </a:xfrm>
          <a:prstGeom prst="rect">
            <a:avLst/>
          </a:prstGeom>
        </p:spPr>
      </p:pic>
      <p:pic>
        <p:nvPicPr>
          <p:cNvPr id="6" name="Picture 4" descr="SNS Courseware">
            <a:extLst>
              <a:ext uri="{FF2B5EF4-FFF2-40B4-BE49-F238E27FC236}">
                <a16:creationId xmlns="" xmlns:a16="http://schemas.microsoft.com/office/drawing/2014/main" id="{7C7AA1C7-AC5D-100F-AED8-9DAE3C1DF8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91019" y="6378"/>
            <a:ext cx="1788953" cy="107694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5455493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B1CE673-F187-6EA5-94B5-01F9987976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17558" y="764373"/>
            <a:ext cx="9388642" cy="1293028"/>
          </a:xfrm>
        </p:spPr>
        <p:txBody>
          <a:bodyPr>
            <a:normAutofit/>
          </a:bodyPr>
          <a:lstStyle/>
          <a:p>
            <a:pPr algn="l"/>
            <a:r>
              <a:rPr lang="en-I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Test (Reflection &amp; Improvement)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F80C75D-402A-7F5B-72F2-A7F460C8EF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6683" y="2194560"/>
            <a:ext cx="7128387" cy="402412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Test (Stage 5):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learners understand concepts clearly in different approaches? 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 they differentiate between Pedagogy, Andragogy, and Heutagogy? 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 they apply learning in real-life situations? 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learners able to learn independently when required? </a:t>
            </a:r>
          </a:p>
          <a:p>
            <a:pPr marL="0" indent="0">
              <a:buNone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Tools: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Quiz 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Group Discussion 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Case-based Questions 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Feedback &amp; Reflection</a:t>
            </a:r>
          </a:p>
          <a:p>
            <a:endParaRPr lang="en-I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4" descr="SNS Courseware">
            <a:extLst>
              <a:ext uri="{FF2B5EF4-FFF2-40B4-BE49-F238E27FC236}">
                <a16:creationId xmlns="" xmlns:a16="http://schemas.microsoft.com/office/drawing/2014/main" id="{48E959AB-9279-6EC8-F81C-B015B6357B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91019" y="6378"/>
            <a:ext cx="1788953" cy="107694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A15E0DB0-B876-B210-5E10-145FA48BC4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26513" y="2741929"/>
            <a:ext cx="3292642" cy="292938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3757434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99807E9-1680-C456-DEB8-D5B6DDFC4A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4895" y="126936"/>
            <a:ext cx="8610600" cy="1293028"/>
          </a:xfrm>
        </p:spPr>
        <p:txBody>
          <a:bodyPr>
            <a:normAutofit/>
          </a:bodyPr>
          <a:lstStyle/>
          <a:p>
            <a:pPr algn="l"/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CASE STUDY</a:t>
            </a:r>
            <a:endParaRPr lang="en-I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F4BC10A-5AC3-3311-590F-09D09204E9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2446" y="2640729"/>
            <a:ext cx="7921179" cy="344382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Scenario:</a:t>
            </a:r>
          </a:p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school and training center adopted different teaching approaches for different learners: </a:t>
            </a:r>
          </a:p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Pedagogy: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1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Teacher-centered classroom for school children </a:t>
            </a:r>
          </a:p>
          <a:p>
            <a:pPr lvl="1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Structured lessons and guidance provided </a:t>
            </a:r>
          </a:p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Andragogy: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1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Adult learners trained through discussion and experience sharing </a:t>
            </a:r>
          </a:p>
          <a:p>
            <a:pPr lvl="1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Practical examples used in teaching </a:t>
            </a:r>
          </a:p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Heutagogy: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1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Students encouraged for self-learning using digital tools </a:t>
            </a:r>
          </a:p>
          <a:p>
            <a:pPr lvl="1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Independent projects and research activities</a:t>
            </a:r>
          </a:p>
          <a:p>
            <a:pPr marL="0" indent="0">
              <a:buNone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Result:</a:t>
            </a:r>
          </a:p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Improved understanding among all types of learners </a:t>
            </a:r>
          </a:p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Increased learner engagement and participation </a:t>
            </a:r>
          </a:p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Better problem-solving and critical thinking skills</a:t>
            </a:r>
          </a:p>
          <a:p>
            <a:pPr lvl="1"/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4" descr="SNS Courseware">
            <a:extLst>
              <a:ext uri="{FF2B5EF4-FFF2-40B4-BE49-F238E27FC236}">
                <a16:creationId xmlns="" xmlns:a16="http://schemas.microsoft.com/office/drawing/2014/main" id="{EBCD045E-E4D9-D805-FB4D-9ED49475B0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91019" y="6378"/>
            <a:ext cx="1788953" cy="107694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42BE656A-C6F3-27F6-58F1-8AA45F8A3C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09880" y="2419405"/>
            <a:ext cx="3172714" cy="232905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1045504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9D9700A-0B8A-8C8C-B519-71F20A81E0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ASSIGNMENT </a:t>
            </a:r>
            <a:endParaRPr lang="en-I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A4D6275-70FB-6F5D-6A2B-3E55BE1A0F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1" y="2254044"/>
            <a:ext cx="10018713" cy="31242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TOPIC:</a:t>
            </a:r>
          </a:p>
          <a:p>
            <a:pPr marL="0" indent="0"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Explain the concepts of Pedagogy, Andragogy, and Heutagogy and how they differ in teaching and learning approaches</a:t>
            </a:r>
          </a:p>
          <a:p>
            <a:pPr marL="0" indent="0">
              <a:buNone/>
            </a:pPr>
            <a:endParaRPr lang="en-I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4" descr="SNS Courseware">
            <a:extLst>
              <a:ext uri="{FF2B5EF4-FFF2-40B4-BE49-F238E27FC236}">
                <a16:creationId xmlns="" xmlns:a16="http://schemas.microsoft.com/office/drawing/2014/main" id="{AF7F5925-9211-9337-199B-6C96E245E2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91019" y="6378"/>
            <a:ext cx="1788953" cy="107694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0923185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E0AF5B9-73FE-CB48-DAEB-4541AC0C5F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7011" y="901532"/>
            <a:ext cx="8610600" cy="1293028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THINK!!!</a:t>
            </a:r>
            <a:endParaRPr lang="en-I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E316733-724E-ECA9-1706-161044E36B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7011" y="2103908"/>
            <a:ext cx="10018713" cy="9145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Why do teaching methods differ for children and adults?</a:t>
            </a:r>
          </a:p>
          <a:p>
            <a:pPr marL="0" indent="0">
              <a:buNone/>
            </a:pPr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4" descr="SNS Courseware">
            <a:extLst>
              <a:ext uri="{FF2B5EF4-FFF2-40B4-BE49-F238E27FC236}">
                <a16:creationId xmlns="" xmlns:a16="http://schemas.microsoft.com/office/drawing/2014/main" id="{EFCB4C37-44A8-2ECF-503A-7174EA81AD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91019" y="6378"/>
            <a:ext cx="1788953" cy="107694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2263D041-1ACF-81CA-DC91-47C3411588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0922" y="3018503"/>
            <a:ext cx="4910890" cy="347548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7120442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FA810B3-90FA-9D38-2121-0E94A8275D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EMPATHY</a:t>
            </a:r>
            <a:endParaRPr lang="en-I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70FEE15-9E44-24D3-35AD-76E96DDF9D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1885425"/>
            <a:ext cx="10018713" cy="110358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would learners feel if the same teaching method is used for all (children, adults, and self-learners) without considering their needs?</a:t>
            </a:r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4" descr="SNS Courseware">
            <a:extLst>
              <a:ext uri="{FF2B5EF4-FFF2-40B4-BE49-F238E27FC236}">
                <a16:creationId xmlns="" xmlns:a16="http://schemas.microsoft.com/office/drawing/2014/main" id="{82FC0D33-BCFC-491A-27F1-8533249066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91019" y="6378"/>
            <a:ext cx="1788953" cy="107694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47AB727E-414E-0620-4A4B-A246358A15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89684" y="3240505"/>
            <a:ext cx="4491790" cy="285312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7678223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06F7760-E3EA-C19E-271A-7617B8C76F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DEFINE</a:t>
            </a:r>
            <a:endParaRPr lang="en-I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F2ECE3B-7047-9543-FBA1-D8E26AF4FB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199" y="2194560"/>
            <a:ext cx="7595937" cy="4024125"/>
          </a:xfrm>
        </p:spPr>
        <p:txBody>
          <a:bodyPr>
            <a:norm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Problem: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  Lack of appropriate teaching methods based on learner’s age and needs</a:t>
            </a:r>
          </a:p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Goal: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  To apply suitable learning approaches (Pedagogy, Andragogy, Heutagogy) for effective learning</a:t>
            </a:r>
          </a:p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Key Question: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  How do Pedagogy, Andragogy, and Heutagogy improve the learning process?</a:t>
            </a:r>
          </a:p>
          <a:p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4" descr="SNS Courseware">
            <a:extLst>
              <a:ext uri="{FF2B5EF4-FFF2-40B4-BE49-F238E27FC236}">
                <a16:creationId xmlns="" xmlns:a16="http://schemas.microsoft.com/office/drawing/2014/main" id="{802C81A8-0C66-CC2A-C76A-1B8CFA59DB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91019" y="6378"/>
            <a:ext cx="1788953" cy="107694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371C2E7B-F0B7-1B85-68C0-97696C63CB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71029" y="2685225"/>
            <a:ext cx="3039979" cy="2368037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1242212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495AA3D-41F2-E68B-A62C-95D11903CE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7347" y="764373"/>
            <a:ext cx="9468853" cy="1293028"/>
          </a:xfrm>
        </p:spPr>
        <p:txBody>
          <a:bodyPr>
            <a:normAutofit/>
          </a:bodyPr>
          <a:lstStyle/>
          <a:p>
            <a:pPr algn="l"/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MEANING OF PEDAGOGICAL ANALYSIS</a:t>
            </a:r>
            <a:endParaRPr lang="en-I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16D7C39-B944-B869-E16E-97EDB21849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1804134"/>
            <a:ext cx="10018713" cy="12930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Pedagogical analysis is the process of breaking down a subject or content into smaller parts to make teaching and learning more effective.</a:t>
            </a:r>
          </a:p>
          <a:p>
            <a:pPr marL="0" indent="0">
              <a:buNone/>
            </a:pPr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4" descr="SNS Courseware">
            <a:extLst>
              <a:ext uri="{FF2B5EF4-FFF2-40B4-BE49-F238E27FC236}">
                <a16:creationId xmlns="" xmlns:a16="http://schemas.microsoft.com/office/drawing/2014/main" id="{4B1390A9-B5EC-1C83-B515-CA5A498FCE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91019" y="6378"/>
            <a:ext cx="1788953" cy="107694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Understanding Pedagogy, Andragogy, Heutagogy: Why It Matters | Sriram  Arumugam posted on the topic | LinkedIn">
            <a:extLst>
              <a:ext uri="{FF2B5EF4-FFF2-40B4-BE49-F238E27FC236}">
                <a16:creationId xmlns="" xmlns:a16="http://schemas.microsoft.com/office/drawing/2014/main" id="{84108A8F-488F-BE32-631F-1499016959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3177921"/>
            <a:ext cx="4572000" cy="274161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5732445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98070B8-CA35-934A-FA09-2E90103225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DIFFERENCE BETWEEN </a:t>
            </a:r>
            <a:endParaRPr lang="en-I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86BBEEF8-603C-A595-14A8-860C16AA3C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00352" y="2065866"/>
            <a:ext cx="3141879" cy="753534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Pedagogy			</a:t>
            </a:r>
            <a:endParaRPr lang="en-IN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Placeholder 7">
            <a:extLst>
              <a:ext uri="{FF2B5EF4-FFF2-40B4-BE49-F238E27FC236}">
                <a16:creationId xmlns="" xmlns:a16="http://schemas.microsoft.com/office/drawing/2014/main" id="{E3FEDEF8-EC95-5180-2834-9543E3DC1079}"/>
              </a:ext>
            </a:extLst>
          </p:cNvPr>
          <p:cNvSpPr>
            <a:spLocks noGrp="1"/>
          </p:cNvSpPr>
          <p:nvPr>
            <p:ph type="body" sz="half" idx="15"/>
          </p:nvPr>
        </p:nvSpPr>
        <p:spPr/>
        <p:txBody>
          <a:bodyPr>
            <a:normAutofit fontScale="92500" lnSpcReduction="20000"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Derived from </a:t>
            </a: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Greek the word </a:t>
            </a:r>
            <a:r>
              <a:rPr lang="en-I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pedi</a:t>
            </a: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means child </a:t>
            </a:r>
            <a:r>
              <a:rPr lang="en-I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agogy</a:t>
            </a: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means leading.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Pedagogy is the art and science of teaching or leading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Teacher-centered approach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Learners are dependent on the teacher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Structured and planned learning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IN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="" xmlns:a16="http://schemas.microsoft.com/office/drawing/2014/main" id="{AC3713C0-5A7B-819C-AB57-5942BBB3B5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368800" y="2065866"/>
            <a:ext cx="3456432" cy="762001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Andragogy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endParaRPr lang="en-IN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="" xmlns:a16="http://schemas.microsoft.com/office/drawing/2014/main" id="{D8338905-E5BD-527C-748D-9EB7DB29C0EA}"/>
              </a:ext>
            </a:extLst>
          </p:cNvPr>
          <p:cNvSpPr>
            <a:spLocks noGrp="1"/>
          </p:cNvSpPr>
          <p:nvPr>
            <p:ph type="body" sz="half" idx="16"/>
          </p:nvPr>
        </p:nvSpPr>
        <p:spPr/>
        <p:txBody>
          <a:bodyPr>
            <a:no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Derived from </a:t>
            </a: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Greek the word </a:t>
            </a:r>
            <a:r>
              <a:rPr lang="en-I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andra</a:t>
            </a: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means man </a:t>
            </a:r>
            <a:r>
              <a:rPr lang="en-I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agogy</a:t>
            </a: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means leading.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Andragogy is the study of teaching and learning with adults.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Learner-centered approach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Adults are self-directed to some extent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Learning is based on experience</a:t>
            </a:r>
            <a:endParaRPr lang="en-IN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="" xmlns:a16="http://schemas.microsoft.com/office/drawing/2014/main" id="{628F573B-86E3-F68B-B846-5EF32DE5C48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051800" y="2065866"/>
            <a:ext cx="3456432" cy="753534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Heutagogy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endParaRPr lang="en-IN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="" xmlns:a16="http://schemas.microsoft.com/office/drawing/2014/main" id="{08FF9B6E-D249-2E0D-B4DF-683A05E09A9D}"/>
              </a:ext>
            </a:extLst>
          </p:cNvPr>
          <p:cNvSpPr>
            <a:spLocks noGrp="1"/>
          </p:cNvSpPr>
          <p:nvPr>
            <p:ph type="body" sz="half" idx="17"/>
          </p:nvPr>
        </p:nvSpPr>
        <p:spPr/>
        <p:txBody>
          <a:bodyPr>
            <a:normAutofit lnSpcReduction="10000"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Derived from </a:t>
            </a: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Greek the word </a:t>
            </a:r>
            <a:r>
              <a:rPr lang="en-I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Heauto</a:t>
            </a: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means self </a:t>
            </a:r>
            <a:r>
              <a:rPr lang="en-I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agogy</a:t>
            </a: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means leading.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Heutagogy is the study of self determined learning.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Fully learner-centered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Learning is flexible and exploratory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High level of independence</a:t>
            </a:r>
            <a:endParaRPr lang="en-IN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4" descr="SNS Courseware">
            <a:extLst>
              <a:ext uri="{FF2B5EF4-FFF2-40B4-BE49-F238E27FC236}">
                <a16:creationId xmlns="" xmlns:a16="http://schemas.microsoft.com/office/drawing/2014/main" id="{52859685-10FB-AB58-F51C-C17D8CE589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91019" y="6378"/>
            <a:ext cx="1788953" cy="107694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9246607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54CBAF0-4F25-4702-56D9-0C9EEA5F9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IDEATE</a:t>
            </a:r>
            <a:endParaRPr lang="en-I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="" xmlns:a16="http://schemas.microsoft.com/office/drawing/2014/main" id="{470DDA92-AD03-2BC9-B792-22189C3BB03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209367" y="2413026"/>
            <a:ext cx="7421285" cy="31700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Group discussion: How can Pedagogy, Andragogy, and Heutagogy improve learning?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Compare roles of teacher and learner in different approaches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Role play: Teacher-centered vs learner-centered classroom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Brainstorm real-life examples from school, college, and self-learning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Suggest suitable teaching methods for: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Children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Adults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Independent learners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Create comparison chart (Pedagogy vs Andragogy vs Heutagogy) </a:t>
            </a:r>
          </a:p>
        </p:txBody>
      </p:sp>
      <p:pic>
        <p:nvPicPr>
          <p:cNvPr id="4" name="Picture 4" descr="SNS Courseware">
            <a:extLst>
              <a:ext uri="{FF2B5EF4-FFF2-40B4-BE49-F238E27FC236}">
                <a16:creationId xmlns="" xmlns:a16="http://schemas.microsoft.com/office/drawing/2014/main" id="{1F2FD1DD-6367-9139-94CC-7EBC764FCA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91019" y="6378"/>
            <a:ext cx="1788953" cy="107694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Understanding Pedagogy, Andragogy, and Heutagogy | Eshu Madaan posted on  the topic | LinkedIn">
            <a:extLst>
              <a:ext uri="{FF2B5EF4-FFF2-40B4-BE49-F238E27FC236}">
                <a16:creationId xmlns="" xmlns:a16="http://schemas.microsoft.com/office/drawing/2014/main" id="{4C03E11C-B868-F530-CFC1-3D7E73B64CC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14644"/>
          <a:stretch>
            <a:fillRect/>
          </a:stretch>
        </p:blipFill>
        <p:spPr bwMode="auto">
          <a:xfrm>
            <a:off x="8502316" y="2413026"/>
            <a:ext cx="3561347" cy="385161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4917882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5ABDC3C-1A1F-37F5-6A07-15F1D62D7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PROTOTYPE</a:t>
            </a:r>
            <a:endParaRPr lang="en-I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="" xmlns:a16="http://schemas.microsoft.com/office/drawing/2014/main" id="{04D7180F-0008-E0E7-F4BC-4B58EA5C6EFE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406013" y="1848576"/>
            <a:ext cx="6548284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Prepare a lesson plan using Pedagogy, Andragogy, and 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Heutagogy approaches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Assign roles (Teacher, Adult learner, Self-learner)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Design a model for: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Child-centered learning (Pedagogy)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Experience-based learning (Andragogy)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Self-directed learning (Heutagogy)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Demonstrate a classroom with different teaching methods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Apply suitable strategies based on learner needs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Create a simple framework for effective teaching-learning process </a:t>
            </a:r>
          </a:p>
        </p:txBody>
      </p:sp>
      <p:pic>
        <p:nvPicPr>
          <p:cNvPr id="4" name="Picture 4" descr="SNS Courseware">
            <a:extLst>
              <a:ext uri="{FF2B5EF4-FFF2-40B4-BE49-F238E27FC236}">
                <a16:creationId xmlns="" xmlns:a16="http://schemas.microsoft.com/office/drawing/2014/main" id="{5E561A09-4EF0-4072-D89E-C1081A6E91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91019" y="6378"/>
            <a:ext cx="1788953" cy="107694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The Pedagogy, Andragogy, Heutagogy of Mobile Learning | PPT">
            <a:extLst>
              <a:ext uri="{FF2B5EF4-FFF2-40B4-BE49-F238E27FC236}">
                <a16:creationId xmlns="" xmlns:a16="http://schemas.microsoft.com/office/drawing/2014/main" id="{2F12EE8F-B25D-44EC-FB15-382D013E954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17193"/>
          <a:stretch>
            <a:fillRect/>
          </a:stretch>
        </p:blipFill>
        <p:spPr bwMode="auto">
          <a:xfrm>
            <a:off x="8245643" y="2666724"/>
            <a:ext cx="3529263" cy="272342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7782409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CA3521E-0D4D-FBA1-232A-58E296F19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MIND MAP</a:t>
            </a:r>
            <a:endParaRPr lang="en-I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4" descr="SNS Courseware">
            <a:extLst>
              <a:ext uri="{FF2B5EF4-FFF2-40B4-BE49-F238E27FC236}">
                <a16:creationId xmlns="" xmlns:a16="http://schemas.microsoft.com/office/drawing/2014/main" id="{39E126A7-EDB9-D0A7-D2FF-EE7AFEA5A5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91019" y="6378"/>
            <a:ext cx="1788953" cy="107694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484313" y="2039815"/>
            <a:ext cx="10018712" cy="36152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6449568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179</TotalTime>
  <Words>447</Words>
  <Application>Microsoft Office PowerPoint</Application>
  <PresentationFormat>Custom</PresentationFormat>
  <Paragraphs>91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Parallax</vt:lpstr>
      <vt:lpstr>Dr.SNS COLLEGE OF EDUCATION</vt:lpstr>
      <vt:lpstr>THINK!!!</vt:lpstr>
      <vt:lpstr>EMPATHY</vt:lpstr>
      <vt:lpstr>DEFINE</vt:lpstr>
      <vt:lpstr>MEANING OF PEDAGOGICAL ANALYSIS</vt:lpstr>
      <vt:lpstr>DIFFERENCE BETWEEN </vt:lpstr>
      <vt:lpstr>IDEATE</vt:lpstr>
      <vt:lpstr>PROTOTYPE</vt:lpstr>
      <vt:lpstr>MIND MAP</vt:lpstr>
      <vt:lpstr>Test (Reflection &amp; Improvement)</vt:lpstr>
      <vt:lpstr>CASE STUDY</vt:lpstr>
      <vt:lpstr>ASSIGNMENT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Dr.SNS COLLEGE OF EDUCATION</dc:title>
  <dc:creator>sugashinikarthi0912@outlook.com</dc:creator>
  <cp:lastModifiedBy>ADMIN</cp:lastModifiedBy>
  <cp:revision>4</cp:revision>
  <dcterms:created xsi:type="dcterms:W3CDTF">2026-04-12T06:05:48Z</dcterms:created>
  <dcterms:modified xsi:type="dcterms:W3CDTF">2026-04-22T09:34:05Z</dcterms:modified>
</cp:coreProperties>
</file>